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4"/>
  </p:notesMasterIdLst>
  <p:handoutMasterIdLst>
    <p:handoutMasterId r:id="rId35"/>
  </p:handoutMasterIdLst>
  <p:sldIdLst>
    <p:sldId id="260" r:id="rId2"/>
    <p:sldId id="261" r:id="rId3"/>
    <p:sldId id="264" r:id="rId4"/>
    <p:sldId id="269" r:id="rId5"/>
    <p:sldId id="296" r:id="rId6"/>
    <p:sldId id="270" r:id="rId7"/>
    <p:sldId id="278" r:id="rId8"/>
    <p:sldId id="265" r:id="rId9"/>
    <p:sldId id="282" r:id="rId10"/>
    <p:sldId id="284" r:id="rId11"/>
    <p:sldId id="285" r:id="rId12"/>
    <p:sldId id="286" r:id="rId13"/>
    <p:sldId id="287" r:id="rId14"/>
    <p:sldId id="266" r:id="rId15"/>
    <p:sldId id="267" r:id="rId16"/>
    <p:sldId id="288" r:id="rId17"/>
    <p:sldId id="272" r:id="rId18"/>
    <p:sldId id="297" r:id="rId19"/>
    <p:sldId id="289" r:id="rId20"/>
    <p:sldId id="273" r:id="rId21"/>
    <p:sldId id="299" r:id="rId22"/>
    <p:sldId id="290" r:id="rId23"/>
    <p:sldId id="293" r:id="rId24"/>
    <p:sldId id="279" r:id="rId25"/>
    <p:sldId id="262" r:id="rId26"/>
    <p:sldId id="291" r:id="rId27"/>
    <p:sldId id="294" r:id="rId28"/>
    <p:sldId id="292" r:id="rId29"/>
    <p:sldId id="280" r:id="rId30"/>
    <p:sldId id="263" r:id="rId31"/>
    <p:sldId id="295" r:id="rId32"/>
    <p:sldId id="298" r:id="rId33"/>
  </p:sldIdLst>
  <p:sldSz cx="9144000" cy="6858000" type="screen4x3"/>
  <p:notesSz cx="6797675" cy="9926638"/>
  <p:embeddedFontLst>
    <p:embeddedFont>
      <p:font typeface="Consolas" panose="020B0609020204030204" pitchFamily="49"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Museo 700" panose="02000000000000000000" pitchFamily="2" charset="0"/>
      <p:bold r:id="rId44"/>
    </p:embeddedFont>
    <p:embeddedFont>
      <p:font typeface="Museo 500" panose="02000000000000000000" pitchFamily="2" charset="0"/>
      <p:regular r:id="rId45"/>
    </p:embeddedFont>
    <p:embeddedFont>
      <p:font typeface="Museo 100" panose="02000000000000000000" pitchFamily="2" charset="0"/>
      <p:regular r:id="rId46"/>
    </p:embeddedFont>
    <p:embeddedFont>
      <p:font typeface="Museo900-Regular" panose="02000000000000000000" pitchFamily="2" charset="0"/>
      <p:bold r:id="rId47"/>
    </p:embeddedFont>
    <p:embeddedFont>
      <p:font typeface="Museo 900" panose="02000000000000000000" pitchFamily="2" charset="0"/>
      <p:bold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B7F"/>
    <a:srgbClr val="223E7A"/>
    <a:srgbClr val="F68D21"/>
    <a:srgbClr val="B9D769"/>
    <a:srgbClr val="70BC22"/>
    <a:srgbClr val="636466"/>
    <a:srgbClr val="646363"/>
    <a:srgbClr val="FEBB12"/>
    <a:srgbClr val="9D9FA2"/>
    <a:srgbClr val="7272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2" autoAdjust="0"/>
    <p:restoredTop sz="94660"/>
  </p:normalViewPr>
  <p:slideViewPr>
    <p:cSldViewPr snapToGrid="0" snapToObjects="1" showGuides="1">
      <p:cViewPr varScale="1">
        <p:scale>
          <a:sx n="107" d="100"/>
          <a:sy n="107" d="100"/>
        </p:scale>
        <p:origin x="1146"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F3A5E4-C32F-41C6-8B48-C7B9A444DB82}" type="datetimeFigureOut">
              <a:rPr lang="en-GB" smtClean="0"/>
              <a:t>30/01/2017</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D66770-4CC7-47D5-A7A5-47E9567EBA16}" type="slidenum">
              <a:rPr lang="en-GB" smtClean="0"/>
              <a:t>‹#›</a:t>
            </a:fld>
            <a:endParaRPr lang="en-GB" dirty="0"/>
          </a:p>
        </p:txBody>
      </p:sp>
    </p:spTree>
    <p:extLst>
      <p:ext uri="{BB962C8B-B14F-4D97-AF65-F5344CB8AC3E}">
        <p14:creationId xmlns:p14="http://schemas.microsoft.com/office/powerpoint/2010/main" val="4020120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756C703-0827-4D98-8015-40DEE3C186A7}" type="datetimeFigureOut">
              <a:rPr lang="en-GB" smtClean="0"/>
              <a:t>30/01/2017</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Unit 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58ED5"/>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23E7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23E7A"/>
                </a:solidFill>
                <a:latin typeface="Arial"/>
                <a:cs typeface="Arial"/>
              </a:rPr>
              <a:t>1</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23E7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C4B7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42531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3847101"/>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Basic concepts of OOP</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6" name="Picture 15" descr="Logo Unit 1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Logo Unit 1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Basic concepts of OOP</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Basic concepts of OOP</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Basic concepts of OOP</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Basic concepts of OOP</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9" name="Picture 8" descr="Logo Unit 1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37284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Basic concepts of OOP</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12</a:t>
            </a:r>
          </a:p>
          <a:p>
            <a:pPr lvl="1"/>
            <a:r>
              <a:rPr lang="en-US" sz="2000" dirty="0">
                <a:latin typeface="Museo 100" panose="02000000000000000000" pitchFamily="50" charset="0"/>
              </a:rPr>
              <a:t>OOP and functional programming</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Object-oriented programs</a:t>
            </a:r>
          </a:p>
        </p:txBody>
      </p:sp>
      <p:sp>
        <p:nvSpPr>
          <p:cNvPr id="3" name="Text Placeholder 2"/>
          <p:cNvSpPr>
            <a:spLocks noGrp="1"/>
          </p:cNvSpPr>
          <p:nvPr>
            <p:ph type="body" sz="quarter" idx="14"/>
          </p:nvPr>
        </p:nvSpPr>
        <p:spPr/>
        <p:txBody>
          <a:bodyPr/>
          <a:lstStyle/>
          <a:p>
            <a:r>
              <a:rPr lang="en-GB" dirty="0"/>
              <a:t>In the program to simulate a fish being fed and growing in size, what would be:</a:t>
            </a:r>
          </a:p>
          <a:p>
            <a:pPr lvl="1"/>
            <a:r>
              <a:rPr lang="en-GB" dirty="0"/>
              <a:t>The object: </a:t>
            </a:r>
            <a:r>
              <a:rPr lang="en-GB" dirty="0">
                <a:solidFill>
                  <a:srgbClr val="FF0000"/>
                </a:solidFill>
              </a:rPr>
              <a:t>?</a:t>
            </a:r>
          </a:p>
          <a:p>
            <a:pPr lvl="1"/>
            <a:r>
              <a:rPr lang="en-GB" dirty="0"/>
              <a:t>An attribute: </a:t>
            </a:r>
            <a:r>
              <a:rPr lang="en-GB" dirty="0">
                <a:solidFill>
                  <a:srgbClr val="FF0000"/>
                </a:solidFill>
              </a:rPr>
              <a:t>?</a:t>
            </a:r>
          </a:p>
          <a:p>
            <a:pPr lvl="1"/>
            <a:r>
              <a:rPr lang="en-GB" dirty="0"/>
              <a:t>A method: </a:t>
            </a:r>
            <a:r>
              <a:rPr lang="en-GB" dirty="0">
                <a:solidFill>
                  <a:srgbClr val="FF0000"/>
                </a:solidFill>
              </a:rPr>
              <a:t>?</a:t>
            </a:r>
          </a:p>
        </p:txBody>
      </p:sp>
      <p:pic>
        <p:nvPicPr>
          <p:cNvPr id="2050" name="Picture 2" descr="C:\Users\Rob\AppData\Roaming\PixelMetrics\CaptureWiz\Tem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059237" y="2759074"/>
            <a:ext cx="4299751" cy="3298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ob\AppData\Roaming\PixelMetrics\CaptureWiz\Temp\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765" y="3737448"/>
            <a:ext cx="361950"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86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a:t>
            </a:r>
          </a:p>
        </p:txBody>
      </p:sp>
      <p:sp>
        <p:nvSpPr>
          <p:cNvPr id="3" name="Text Placeholder 2"/>
          <p:cNvSpPr>
            <a:spLocks noGrp="1"/>
          </p:cNvSpPr>
          <p:nvPr>
            <p:ph type="body" sz="quarter" idx="14"/>
          </p:nvPr>
        </p:nvSpPr>
        <p:spPr/>
        <p:txBody>
          <a:bodyPr/>
          <a:lstStyle/>
          <a:p>
            <a:r>
              <a:rPr lang="en-GB" dirty="0"/>
              <a:t>In the program to simulate a fish being fed and growing in size, what would be:</a:t>
            </a:r>
          </a:p>
          <a:p>
            <a:pPr lvl="1"/>
            <a:r>
              <a:rPr lang="en-GB" dirty="0"/>
              <a:t>The object: </a:t>
            </a:r>
            <a:r>
              <a:rPr lang="en-GB" dirty="0">
                <a:solidFill>
                  <a:srgbClr val="FF0000"/>
                </a:solidFill>
              </a:rPr>
              <a:t>fish</a:t>
            </a:r>
          </a:p>
          <a:p>
            <a:pPr lvl="1"/>
            <a:r>
              <a:rPr lang="en-GB" dirty="0"/>
              <a:t>An attribute: </a:t>
            </a:r>
            <a:r>
              <a:rPr lang="en-GB" dirty="0">
                <a:solidFill>
                  <a:srgbClr val="FF0000"/>
                </a:solidFill>
              </a:rPr>
              <a:t>size</a:t>
            </a:r>
          </a:p>
          <a:p>
            <a:pPr lvl="1"/>
            <a:r>
              <a:rPr lang="en-GB" dirty="0"/>
              <a:t>A method: </a:t>
            </a:r>
            <a:r>
              <a:rPr lang="en-GB" dirty="0">
                <a:solidFill>
                  <a:srgbClr val="FF0000"/>
                </a:solidFill>
              </a:rPr>
              <a:t>feed the fish</a:t>
            </a:r>
          </a:p>
        </p:txBody>
      </p:sp>
      <p:pic>
        <p:nvPicPr>
          <p:cNvPr id="6" name="Picture 4" descr="C:\Users\Rob\AppData\Roaming\PixelMetrics\CaptureWiz\Tem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32515" y="2759074"/>
            <a:ext cx="2254250" cy="34273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ob\AppData\Roaming\PixelMetrics\CaptureWiz\Temp\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525" y="3706813"/>
            <a:ext cx="361950"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9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a:t>
            </a:r>
          </a:p>
        </p:txBody>
      </p:sp>
      <p:sp>
        <p:nvSpPr>
          <p:cNvPr id="3" name="Text Placeholder 2"/>
          <p:cNvSpPr>
            <a:spLocks noGrp="1"/>
          </p:cNvSpPr>
          <p:nvPr>
            <p:ph type="body" sz="quarter" idx="14"/>
          </p:nvPr>
        </p:nvSpPr>
        <p:spPr/>
        <p:txBody>
          <a:bodyPr/>
          <a:lstStyle/>
          <a:p>
            <a:r>
              <a:rPr lang="en-GB" dirty="0"/>
              <a:t>In a program to keep student details, what would be:</a:t>
            </a:r>
          </a:p>
          <a:p>
            <a:pPr lvl="1"/>
            <a:r>
              <a:rPr lang="en-GB" dirty="0"/>
              <a:t>The object: ?</a:t>
            </a:r>
          </a:p>
          <a:p>
            <a:pPr lvl="1"/>
            <a:r>
              <a:rPr lang="en-GB" dirty="0"/>
              <a:t>An attribute: ?</a:t>
            </a:r>
          </a:p>
          <a:p>
            <a:pPr lvl="1"/>
            <a:r>
              <a:rPr lang="en-GB" dirty="0"/>
              <a:t>A method: ?</a:t>
            </a:r>
          </a:p>
        </p:txBody>
      </p:sp>
    </p:spTree>
    <p:extLst>
      <p:ext uri="{BB962C8B-B14F-4D97-AF65-F5344CB8AC3E}">
        <p14:creationId xmlns:p14="http://schemas.microsoft.com/office/powerpoint/2010/main" val="340670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a:t>
            </a:r>
          </a:p>
        </p:txBody>
      </p:sp>
      <p:sp>
        <p:nvSpPr>
          <p:cNvPr id="3" name="Text Placeholder 2"/>
          <p:cNvSpPr>
            <a:spLocks noGrp="1"/>
          </p:cNvSpPr>
          <p:nvPr>
            <p:ph type="body" sz="quarter" idx="14"/>
          </p:nvPr>
        </p:nvSpPr>
        <p:spPr/>
        <p:txBody>
          <a:bodyPr/>
          <a:lstStyle/>
          <a:p>
            <a:r>
              <a:rPr lang="en-GB" dirty="0"/>
              <a:t>In a program to keep student details, what would be:</a:t>
            </a:r>
          </a:p>
          <a:p>
            <a:pPr lvl="1"/>
            <a:r>
              <a:rPr lang="en-GB" dirty="0"/>
              <a:t>The object: </a:t>
            </a:r>
            <a:r>
              <a:rPr lang="en-GB" dirty="0">
                <a:solidFill>
                  <a:srgbClr val="FF0000"/>
                </a:solidFill>
              </a:rPr>
              <a:t>student</a:t>
            </a:r>
          </a:p>
          <a:p>
            <a:pPr lvl="1"/>
            <a:r>
              <a:rPr lang="en-GB" dirty="0"/>
              <a:t>An attribute: </a:t>
            </a:r>
            <a:r>
              <a:rPr lang="en-GB" dirty="0">
                <a:solidFill>
                  <a:srgbClr val="FF0000"/>
                </a:solidFill>
              </a:rPr>
              <a:t>name / date of birth / tutor group / number of courses enrolled for</a:t>
            </a:r>
          </a:p>
          <a:p>
            <a:pPr lvl="1"/>
            <a:r>
              <a:rPr lang="en-GB" dirty="0"/>
              <a:t>A method: </a:t>
            </a:r>
            <a:r>
              <a:rPr lang="en-GB" dirty="0">
                <a:solidFill>
                  <a:srgbClr val="FF0000"/>
                </a:solidFill>
              </a:rPr>
              <a:t>enrol on a new course / finish a course</a:t>
            </a:r>
          </a:p>
        </p:txBody>
      </p:sp>
    </p:spTree>
    <p:extLst>
      <p:ext uri="{BB962C8B-B14F-4D97-AF65-F5344CB8AC3E}">
        <p14:creationId xmlns:p14="http://schemas.microsoft.com/office/powerpoint/2010/main" val="135452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Class</a:t>
            </a:r>
          </a:p>
        </p:txBody>
      </p:sp>
      <p:sp>
        <p:nvSpPr>
          <p:cNvPr id="3" name="Text Placeholder 2"/>
          <p:cNvSpPr>
            <a:spLocks noGrp="1"/>
          </p:cNvSpPr>
          <p:nvPr>
            <p:ph type="body" sz="quarter" idx="14"/>
          </p:nvPr>
        </p:nvSpPr>
        <p:spPr/>
        <p:txBody>
          <a:bodyPr/>
          <a:lstStyle/>
          <a:p>
            <a:r>
              <a:rPr lang="en-GB" dirty="0"/>
              <a:t>A class:</a:t>
            </a:r>
          </a:p>
          <a:p>
            <a:pPr lvl="1"/>
            <a:r>
              <a:rPr lang="en-GB" dirty="0"/>
              <a:t>is a blueprint for an object</a:t>
            </a:r>
          </a:p>
          <a:p>
            <a:pPr lvl="1"/>
            <a:r>
              <a:rPr lang="en-GB" dirty="0"/>
              <a:t>defines attributes and methods that capture the common characteristics and behaviours of objects</a:t>
            </a:r>
          </a:p>
          <a:p>
            <a:r>
              <a:rPr lang="en-GB" dirty="0"/>
              <a:t>A constructor is used to create objects based on </a:t>
            </a:r>
            <a:br>
              <a:rPr lang="en-GB" dirty="0"/>
            </a:br>
            <a:r>
              <a:rPr lang="en-GB" dirty="0"/>
              <a:t>the class</a:t>
            </a:r>
          </a:p>
          <a:p>
            <a:endParaRPr lang="en-GB" dirty="0"/>
          </a:p>
        </p:txBody>
      </p:sp>
    </p:spTree>
    <p:extLst>
      <p:ext uri="{BB962C8B-B14F-4D97-AF65-F5344CB8AC3E}">
        <p14:creationId xmlns:p14="http://schemas.microsoft.com/office/powerpoint/2010/main" val="345286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Encapsulation</a:t>
            </a:r>
          </a:p>
        </p:txBody>
      </p:sp>
      <p:sp>
        <p:nvSpPr>
          <p:cNvPr id="3" name="Text Placeholder 2"/>
          <p:cNvSpPr>
            <a:spLocks noGrp="1"/>
          </p:cNvSpPr>
          <p:nvPr>
            <p:ph type="body" sz="quarter" idx="14"/>
          </p:nvPr>
        </p:nvSpPr>
        <p:spPr>
          <a:xfrm>
            <a:off x="724280" y="1704179"/>
            <a:ext cx="3631820" cy="3453607"/>
          </a:xfrm>
        </p:spPr>
        <p:txBody>
          <a:bodyPr/>
          <a:lstStyle/>
          <a:p>
            <a:r>
              <a:rPr lang="en-GB" dirty="0"/>
              <a:t>Encapsulation is a fundamental principle of OOP</a:t>
            </a:r>
          </a:p>
          <a:p>
            <a:pPr lvl="1"/>
            <a:r>
              <a:rPr lang="en-GB" dirty="0"/>
              <a:t>Attributes and methods are wrapped into a single entity</a:t>
            </a:r>
          </a:p>
          <a:p>
            <a:endParaRPr lang="en-GB" dirty="0"/>
          </a:p>
        </p:txBody>
      </p:sp>
      <p:pic>
        <p:nvPicPr>
          <p:cNvPr id="1026" name="Picture 2" descr="C:\Users\Rob\AppData\Roaming\PixelMetrics\CaptureWiz\Temp\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70399" y="1704179"/>
            <a:ext cx="4673599" cy="402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147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Information hiding</a:t>
            </a:r>
          </a:p>
        </p:txBody>
      </p:sp>
      <p:sp>
        <p:nvSpPr>
          <p:cNvPr id="3" name="Text Placeholder 2"/>
          <p:cNvSpPr>
            <a:spLocks noGrp="1"/>
          </p:cNvSpPr>
          <p:nvPr>
            <p:ph type="body" sz="quarter" idx="14"/>
          </p:nvPr>
        </p:nvSpPr>
        <p:spPr/>
        <p:txBody>
          <a:bodyPr/>
          <a:lstStyle/>
          <a:p>
            <a:r>
              <a:rPr lang="en-GB" dirty="0"/>
              <a:t>An object’s attributes are hidden (private)</a:t>
            </a:r>
          </a:p>
          <a:p>
            <a:r>
              <a:rPr lang="en-GB" dirty="0"/>
              <a:t>Its attributes are accessed and changed only through the object’s methods</a:t>
            </a:r>
          </a:p>
          <a:p>
            <a:r>
              <a:rPr lang="en-GB" dirty="0"/>
              <a:t>Methods are required to set (setters) and retrieve (getters) an object’s attributes</a:t>
            </a:r>
          </a:p>
          <a:p>
            <a:r>
              <a:rPr lang="en-GB" dirty="0"/>
              <a:t>To interact with an object, its methods must be accessible (public) </a:t>
            </a:r>
          </a:p>
          <a:p>
            <a:endParaRPr lang="en-GB" dirty="0"/>
          </a:p>
        </p:txBody>
      </p:sp>
    </p:spTree>
    <p:extLst>
      <p:ext uri="{BB962C8B-B14F-4D97-AF65-F5344CB8AC3E}">
        <p14:creationId xmlns:p14="http://schemas.microsoft.com/office/powerpoint/2010/main" val="62310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Declaring a class</a:t>
            </a:r>
          </a:p>
        </p:txBody>
      </p:sp>
      <p:sp>
        <p:nvSpPr>
          <p:cNvPr id="3" name="Text Placeholder 2"/>
          <p:cNvSpPr>
            <a:spLocks noGrp="1"/>
          </p:cNvSpPr>
          <p:nvPr>
            <p:ph type="body" sz="quarter" idx="14"/>
          </p:nvPr>
        </p:nvSpPr>
        <p:spPr>
          <a:xfrm>
            <a:off x="724280" y="1704178"/>
            <a:ext cx="7797230" cy="5009443"/>
          </a:xfrm>
        </p:spPr>
        <p:txBody>
          <a:bodyPr/>
          <a:lstStyle/>
          <a:p>
            <a:r>
              <a:rPr lang="en-GB" dirty="0">
                <a:sym typeface="Wingdings" panose="05000000000000000000" pitchFamily="2" charset="2"/>
              </a:rPr>
              <a:t>Identify the attributes and methods of this class </a:t>
            </a:r>
            <a:endParaRPr lang="en-GB" dirty="0"/>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Animal = Class</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Public</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Constructor (state, size)</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Procedure feed(state, size)</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Function getState()</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Function getSize()</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Private</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state: String </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t>
            </a:r>
            <a:r>
              <a:rPr lang="en-GB" dirty="0">
                <a:solidFill>
                  <a:srgbClr val="0C4B7F"/>
                </a:solidFill>
                <a:latin typeface="Consolas" panose="020B0609020204030204" pitchFamily="49" charset="0"/>
                <a:cs typeface="Courier New" panose="02070309020205020404" pitchFamily="49" charset="0"/>
              </a:rPr>
              <a:t>size: Integer</a:t>
            </a:r>
          </a:p>
          <a:p>
            <a:pPr marL="627063" indent="0">
              <a:spcAft>
                <a:spcPts val="12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End Class</a:t>
            </a:r>
          </a:p>
        </p:txBody>
      </p:sp>
    </p:spTree>
    <p:extLst>
      <p:ext uri="{BB962C8B-B14F-4D97-AF65-F5344CB8AC3E}">
        <p14:creationId xmlns:p14="http://schemas.microsoft.com/office/powerpoint/2010/main" val="300397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Declaring a class </a:t>
            </a:r>
            <a:r>
              <a:rPr lang="en-GB" dirty="0">
                <a:solidFill>
                  <a:srgbClr val="FF0000"/>
                </a:solidFill>
              </a:rPr>
              <a:t>Answer</a:t>
            </a:r>
          </a:p>
        </p:txBody>
      </p:sp>
      <p:sp>
        <p:nvSpPr>
          <p:cNvPr id="3" name="Text Placeholder 2"/>
          <p:cNvSpPr>
            <a:spLocks noGrp="1"/>
          </p:cNvSpPr>
          <p:nvPr>
            <p:ph type="body" sz="quarter" idx="14"/>
          </p:nvPr>
        </p:nvSpPr>
        <p:spPr>
          <a:xfrm>
            <a:off x="724279" y="1704178"/>
            <a:ext cx="7953555" cy="4526293"/>
          </a:xfrm>
        </p:spPr>
        <p:txBody>
          <a:bodyPr/>
          <a:lstStyle/>
          <a:p>
            <a:r>
              <a:rPr lang="en-GB" dirty="0">
                <a:sym typeface="Wingdings" panose="05000000000000000000" pitchFamily="2" charset="2"/>
              </a:rPr>
              <a:t>Identify the attributes and methods of this class </a:t>
            </a:r>
            <a:endParaRPr lang="en-GB" dirty="0"/>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Animal = Class</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Public</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Constructor (state, size) </a:t>
            </a:r>
            <a:r>
              <a:rPr lang="en-GB" i="1" dirty="0">
                <a:solidFill>
                  <a:srgbClr val="FF0000"/>
                </a:solidFill>
                <a:latin typeface="Arial" panose="020B0604020202020204" pitchFamily="34" charset="0"/>
                <a:cs typeface="Arial" panose="020B0604020202020204" pitchFamily="34" charset="0"/>
              </a:rPr>
              <a:t>Constructor</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Procedure feed(state, size) </a:t>
            </a:r>
            <a:r>
              <a:rPr lang="en-GB" i="1" dirty="0">
                <a:solidFill>
                  <a:srgbClr val="FF0000"/>
                </a:solidFill>
                <a:latin typeface="Arial" panose="020B0604020202020204" pitchFamily="34" charset="0"/>
                <a:cs typeface="Arial" panose="020B0604020202020204" pitchFamily="34" charset="0"/>
              </a:rPr>
              <a:t>Method</a:t>
            </a:r>
            <a:endParaRPr lang="en-GB" i="1" dirty="0">
              <a:solidFill>
                <a:srgbClr val="0C4B7F"/>
              </a:solidFill>
              <a:latin typeface="Consolas" panose="020B0609020204030204" pitchFamily="49" charset="0"/>
              <a:cs typeface="Courier New" panose="02070309020205020404" pitchFamily="49" charset="0"/>
            </a:endParaRP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Function getState() </a:t>
            </a:r>
            <a:r>
              <a:rPr lang="en-GB" i="1" dirty="0">
                <a:solidFill>
                  <a:srgbClr val="FF0000"/>
                </a:solidFill>
                <a:latin typeface="Arial" panose="020B0604020202020204" pitchFamily="34" charset="0"/>
                <a:cs typeface="Arial" panose="020B0604020202020204" pitchFamily="34" charset="0"/>
              </a:rPr>
              <a:t>Method</a:t>
            </a:r>
            <a:endParaRPr lang="en-GB" i="1" dirty="0">
              <a:solidFill>
                <a:srgbClr val="0C4B7F"/>
              </a:solidFill>
              <a:latin typeface="Consolas" panose="020B0609020204030204" pitchFamily="49" charset="0"/>
              <a:cs typeface="Courier New" panose="02070309020205020404" pitchFamily="49" charset="0"/>
            </a:endParaRP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Function getSize() </a:t>
            </a:r>
            <a:r>
              <a:rPr lang="en-GB" i="1" dirty="0">
                <a:solidFill>
                  <a:srgbClr val="FF0000"/>
                </a:solidFill>
                <a:latin typeface="Arial" panose="020B0604020202020204" pitchFamily="34" charset="0"/>
                <a:cs typeface="Arial" panose="020B0604020202020204" pitchFamily="34" charset="0"/>
              </a:rPr>
              <a:t>Method</a:t>
            </a:r>
            <a:endParaRPr lang="en-GB" i="1" dirty="0">
              <a:solidFill>
                <a:srgbClr val="0C4B7F"/>
              </a:solidFill>
              <a:latin typeface="Consolas" panose="020B0609020204030204" pitchFamily="49" charset="0"/>
              <a:cs typeface="Courier New" panose="02070309020205020404" pitchFamily="49" charset="0"/>
            </a:endParaRP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Private</a:t>
            </a: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rPr>
              <a:t>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state: String </a:t>
            </a:r>
            <a:r>
              <a:rPr lang="en-GB" i="1" dirty="0">
                <a:solidFill>
                  <a:srgbClr val="FF0000"/>
                </a:solidFill>
                <a:latin typeface="Arial" panose="020B0604020202020204" pitchFamily="34" charset="0"/>
                <a:cs typeface="Arial" panose="020B0604020202020204" pitchFamily="34" charset="0"/>
              </a:rPr>
              <a:t>Attribute</a:t>
            </a:r>
            <a:endParaRPr lang="en-GB" i="1" dirty="0">
              <a:solidFill>
                <a:srgbClr val="0C4B7F"/>
              </a:solidFill>
              <a:latin typeface="Consolas" panose="020B0609020204030204" pitchFamily="49" charset="0"/>
              <a:cs typeface="Courier New" panose="02070309020205020404" pitchFamily="49" charset="0"/>
              <a:sym typeface="Wingdings" panose="05000000000000000000" pitchFamily="2" charset="2"/>
            </a:endParaRPr>
          </a:p>
          <a:p>
            <a:pPr marL="627063" indent="0">
              <a:spcAft>
                <a:spcPts val="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t>
            </a:r>
            <a:r>
              <a:rPr lang="en-GB" dirty="0">
                <a:solidFill>
                  <a:srgbClr val="0C4B7F"/>
                </a:solidFill>
                <a:latin typeface="Consolas" panose="020B0609020204030204" pitchFamily="49" charset="0"/>
                <a:cs typeface="Courier New" panose="02070309020205020404" pitchFamily="49" charset="0"/>
              </a:rPr>
              <a:t>size: Integer </a:t>
            </a:r>
            <a:r>
              <a:rPr lang="en-GB" i="1" dirty="0">
                <a:solidFill>
                  <a:srgbClr val="FF0000"/>
                </a:solidFill>
                <a:latin typeface="Arial" panose="020B0604020202020204" pitchFamily="34" charset="0"/>
                <a:cs typeface="Arial" panose="020B0604020202020204" pitchFamily="34" charset="0"/>
              </a:rPr>
              <a:t>Attribute</a:t>
            </a:r>
            <a:endParaRPr lang="en-GB" i="1" dirty="0">
              <a:solidFill>
                <a:srgbClr val="0C4B7F"/>
              </a:solidFill>
              <a:latin typeface="Consolas" panose="020B0609020204030204" pitchFamily="49" charset="0"/>
              <a:cs typeface="Courier New" panose="02070309020205020404" pitchFamily="49" charset="0"/>
            </a:endParaRPr>
          </a:p>
          <a:p>
            <a:pPr marL="627063" indent="0">
              <a:spcAft>
                <a:spcPts val="12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End Class</a:t>
            </a:r>
          </a:p>
        </p:txBody>
      </p:sp>
    </p:spTree>
    <p:extLst>
      <p:ext uri="{BB962C8B-B14F-4D97-AF65-F5344CB8AC3E}">
        <p14:creationId xmlns:p14="http://schemas.microsoft.com/office/powerpoint/2010/main" val="236779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Dot notation for attributes </a:t>
            </a:r>
            <a:br>
              <a:rPr lang="en-GB" dirty="0"/>
            </a:br>
            <a:r>
              <a:rPr lang="en-GB" dirty="0"/>
              <a:t>and methods</a:t>
            </a:r>
          </a:p>
        </p:txBody>
      </p:sp>
      <p:sp>
        <p:nvSpPr>
          <p:cNvPr id="3" name="Text Placeholder 2"/>
          <p:cNvSpPr>
            <a:spLocks noGrp="1"/>
          </p:cNvSpPr>
          <p:nvPr>
            <p:ph type="body" sz="quarter" idx="14"/>
          </p:nvPr>
        </p:nvSpPr>
        <p:spPr>
          <a:xfrm>
            <a:off x="724280" y="2221537"/>
            <a:ext cx="7797230" cy="3722063"/>
          </a:xfrm>
        </p:spPr>
        <p:txBody>
          <a:bodyPr/>
          <a:lstStyle/>
          <a:p>
            <a:r>
              <a:rPr lang="en-GB" dirty="0"/>
              <a:t>Class attribute</a:t>
            </a:r>
          </a:p>
          <a:p>
            <a:pPr marL="444500" lvl="1" indent="0">
              <a:buNone/>
            </a:pPr>
            <a:r>
              <a:rPr lang="en-GB" dirty="0">
                <a:latin typeface="Consolas" panose="020B0609020204030204" pitchFamily="49" charset="0"/>
              </a:rPr>
              <a:t>&lt;class identifier&gt;</a:t>
            </a:r>
            <a:r>
              <a:rPr lang="en-GB" b="1" dirty="0">
                <a:latin typeface="Consolas" panose="020B0609020204030204" pitchFamily="49" charset="0"/>
              </a:rPr>
              <a:t>.</a:t>
            </a:r>
            <a:r>
              <a:rPr lang="en-GB" dirty="0">
                <a:latin typeface="Consolas" panose="020B0609020204030204" pitchFamily="49" charset="0"/>
              </a:rPr>
              <a:t>&lt;attribute identifier&gt;</a:t>
            </a:r>
          </a:p>
          <a:p>
            <a:pPr marL="444500" lvl="1" indent="0">
              <a:buNone/>
            </a:pPr>
            <a:r>
              <a:rPr lang="en-GB" dirty="0">
                <a:solidFill>
                  <a:schemeClr val="tx1"/>
                </a:solidFill>
              </a:rPr>
              <a:t>Example:</a:t>
            </a:r>
          </a:p>
          <a:p>
            <a:pPr marL="452437" lvl="1" indent="0">
              <a:buNone/>
            </a:pPr>
            <a:r>
              <a:rPr lang="en-GB" dirty="0">
                <a:latin typeface="Consolas" panose="020B0609020204030204" pitchFamily="49" charset="0"/>
                <a:cs typeface="Courier New" panose="02070309020205020404" pitchFamily="49" charset="0"/>
                <a:sym typeface="Wingdings" panose="05000000000000000000" pitchFamily="2" charset="2"/>
              </a:rPr>
              <a:t>Animal.state</a:t>
            </a:r>
            <a:endParaRPr lang="en-GB" dirty="0">
              <a:latin typeface="Consolas" panose="020B0609020204030204" pitchFamily="49" charset="0"/>
            </a:endParaRPr>
          </a:p>
          <a:p>
            <a:r>
              <a:rPr lang="en-GB" dirty="0"/>
              <a:t>Object method</a:t>
            </a:r>
          </a:p>
          <a:p>
            <a:pPr marL="452437" lvl="1" indent="0">
              <a:buNone/>
            </a:pPr>
            <a:r>
              <a:rPr lang="en-GB" dirty="0">
                <a:latin typeface="Consolas" panose="020B0609020204030204" pitchFamily="49" charset="0"/>
              </a:rPr>
              <a:t>&lt;object identifier&gt;</a:t>
            </a:r>
            <a:r>
              <a:rPr lang="en-GB" b="1" dirty="0">
                <a:latin typeface="Consolas" panose="020B0609020204030204" pitchFamily="49" charset="0"/>
              </a:rPr>
              <a:t>.</a:t>
            </a:r>
            <a:r>
              <a:rPr lang="en-GB" dirty="0">
                <a:latin typeface="Consolas" panose="020B0609020204030204" pitchFamily="49" charset="0"/>
              </a:rPr>
              <a:t>&lt;method identifier&gt;</a:t>
            </a:r>
          </a:p>
          <a:p>
            <a:pPr marL="444500" lvl="1" indent="0">
              <a:buNone/>
            </a:pPr>
            <a:r>
              <a:rPr lang="en-GB" dirty="0">
                <a:solidFill>
                  <a:schemeClr val="tx1"/>
                </a:solidFill>
              </a:rPr>
              <a:t>Example:</a:t>
            </a:r>
          </a:p>
          <a:p>
            <a:pPr marL="452437" lvl="1" indent="0">
              <a:buNone/>
            </a:pPr>
            <a:r>
              <a:rPr lang="en-GB" dirty="0">
                <a:latin typeface="Consolas" panose="020B0609020204030204" pitchFamily="49" charset="0"/>
                <a:cs typeface="Courier New" panose="02070309020205020404" pitchFamily="49" charset="0"/>
                <a:sym typeface="Wingdings" panose="05000000000000000000" pitchFamily="2" charset="2"/>
              </a:rPr>
              <a:t>thisFish.getState()</a:t>
            </a:r>
            <a:endParaRPr lang="en-GB" dirty="0">
              <a:latin typeface="Consolas" panose="020B0609020204030204" pitchFamily="49" charset="0"/>
            </a:endParaRPr>
          </a:p>
          <a:p>
            <a:endParaRPr lang="en-GB" dirty="0"/>
          </a:p>
        </p:txBody>
      </p:sp>
    </p:spTree>
    <p:extLst>
      <p:ext uri="{BB962C8B-B14F-4D97-AF65-F5344CB8AC3E}">
        <p14:creationId xmlns:p14="http://schemas.microsoft.com/office/powerpoint/2010/main" val="96115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r>
              <a:rPr lang="en-GB" dirty="0">
                <a:solidFill>
                  <a:schemeClr val="bg1"/>
                </a:solidFill>
              </a:rPr>
              <a:t>Be familiar with basic concepts of OOP</a:t>
            </a:r>
          </a:p>
          <a:p>
            <a:pPr marL="538163" lvl="2" indent="-269875"/>
            <a:r>
              <a:rPr lang="en-GB" sz="2000" dirty="0">
                <a:solidFill>
                  <a:schemeClr val="bg1"/>
                </a:solidFill>
                <a:latin typeface="Arial" panose="020B0604020202020204" pitchFamily="34" charset="0"/>
                <a:cs typeface="Arial" panose="020B0604020202020204" pitchFamily="34" charset="0"/>
              </a:rPr>
              <a:t>Class</a:t>
            </a:r>
          </a:p>
          <a:p>
            <a:pPr marL="538163" lvl="2" indent="-269875"/>
            <a:r>
              <a:rPr lang="en-GB" sz="2000" dirty="0">
                <a:solidFill>
                  <a:schemeClr val="bg1"/>
                </a:solidFill>
                <a:latin typeface="Arial" panose="020B0604020202020204" pitchFamily="34" charset="0"/>
                <a:cs typeface="Arial" panose="020B0604020202020204" pitchFamily="34" charset="0"/>
              </a:rPr>
              <a:t>Object</a:t>
            </a:r>
          </a:p>
          <a:p>
            <a:pPr marL="538163" lvl="2" indent="-269875"/>
            <a:r>
              <a:rPr lang="en-GB" sz="2000" dirty="0">
                <a:solidFill>
                  <a:schemeClr val="bg1"/>
                </a:solidFill>
                <a:latin typeface="Arial" panose="020B0604020202020204" pitchFamily="34" charset="0"/>
                <a:cs typeface="Arial" panose="020B0604020202020204" pitchFamily="34" charset="0"/>
              </a:rPr>
              <a:t>Instantiation</a:t>
            </a:r>
          </a:p>
          <a:p>
            <a:pPr marL="538163" lvl="2" indent="-269875"/>
            <a:r>
              <a:rPr lang="en-GB" sz="2000" dirty="0">
                <a:solidFill>
                  <a:schemeClr val="bg1"/>
                </a:solidFill>
                <a:latin typeface="Arial" panose="020B0604020202020204" pitchFamily="34" charset="0"/>
                <a:cs typeface="Arial" panose="020B0604020202020204" pitchFamily="34" charset="0"/>
              </a:rPr>
              <a:t>Encapsulation</a:t>
            </a:r>
          </a:p>
          <a:p>
            <a:pPr marL="914400" lvl="2" indent="0">
              <a:buNone/>
            </a:pPr>
            <a:endParaRPr lang="en-GB" dirty="0"/>
          </a:p>
        </p:txBody>
      </p:sp>
    </p:spTree>
    <p:extLst>
      <p:ext uri="{BB962C8B-B14F-4D97-AF65-F5344CB8AC3E}">
        <p14:creationId xmlns:p14="http://schemas.microsoft.com/office/powerpoint/2010/main" val="343444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Defining methods</a:t>
            </a:r>
          </a:p>
        </p:txBody>
      </p:sp>
      <p:sp>
        <p:nvSpPr>
          <p:cNvPr id="3" name="Text Placeholder 2"/>
          <p:cNvSpPr>
            <a:spLocks noGrp="1"/>
          </p:cNvSpPr>
          <p:nvPr>
            <p:ph type="body" sz="quarter" idx="14"/>
          </p:nvPr>
        </p:nvSpPr>
        <p:spPr>
          <a:xfrm>
            <a:off x="724280" y="1704178"/>
            <a:ext cx="7797230" cy="4950622"/>
          </a:xfrm>
        </p:spPr>
        <p:txBody>
          <a:bodyPr/>
          <a:lstStyle/>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Animal.Constructor(s, n)</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  </a:t>
            </a:r>
            <a:r>
              <a:rPr lang="en-GB" dirty="0" err="1">
                <a:solidFill>
                  <a:srgbClr val="0C4B7F"/>
                </a:solidFill>
                <a:latin typeface="Consolas" panose="020B0609020204030204" pitchFamily="49" charset="0"/>
                <a:cs typeface="Courier New" panose="02070309020205020404" pitchFamily="49" charset="0"/>
              </a:rPr>
              <a:t>Animal.state</a:t>
            </a:r>
            <a:r>
              <a:rPr lang="en-GB" dirty="0">
                <a:solidFill>
                  <a:srgbClr val="0C4B7F"/>
                </a:solidFill>
                <a:latin typeface="Consolas" panose="020B0609020204030204" pitchFamily="49" charset="0"/>
                <a:cs typeface="Courier New" panose="02070309020205020404" pitchFamily="49" charset="0"/>
              </a:rPr>
              <a:t>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a:t>
            </a:r>
            <a:r>
              <a:rPr lang="en-GB" dirty="0">
                <a:solidFill>
                  <a:srgbClr val="0C4B7F"/>
                </a:solidFill>
                <a:latin typeface="Consolas" panose="020B0609020204030204" pitchFamily="49" charset="0"/>
                <a:cs typeface="Courier New" panose="02070309020205020404" pitchFamily="49" charset="0"/>
              </a:rPr>
              <a:t> s</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  </a:t>
            </a:r>
            <a:r>
              <a:rPr lang="en-GB" dirty="0" err="1">
                <a:solidFill>
                  <a:srgbClr val="0C4B7F"/>
                </a:solidFill>
                <a:latin typeface="Consolas" panose="020B0609020204030204" pitchFamily="49" charset="0"/>
                <a:cs typeface="Courier New" panose="02070309020205020404" pitchFamily="49" charset="0"/>
              </a:rPr>
              <a:t>Animal.size</a:t>
            </a:r>
            <a:r>
              <a:rPr lang="en-GB" dirty="0">
                <a:solidFill>
                  <a:srgbClr val="0C4B7F"/>
                </a:solidFill>
                <a:latin typeface="Consolas" panose="020B0609020204030204" pitchFamily="49" charset="0"/>
                <a:cs typeface="Courier New" panose="02070309020205020404" pitchFamily="49" charset="0"/>
              </a:rPr>
              <a:t>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n</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End Constructor</a:t>
            </a:r>
          </a:p>
          <a:p>
            <a:pPr marL="627063" indent="0">
              <a:spcAft>
                <a:spcPts val="0"/>
              </a:spcAft>
              <a:buNone/>
            </a:pPr>
            <a:endParaRPr lang="en-GB" sz="1000" dirty="0">
              <a:solidFill>
                <a:srgbClr val="0C4B7F"/>
              </a:solidFill>
              <a:latin typeface="Consolas" panose="020B0609020204030204" pitchFamily="49" charset="0"/>
              <a:cs typeface="Courier New" panose="02070309020205020404" pitchFamily="49" charset="0"/>
              <a:sym typeface="Wingdings" panose="05000000000000000000" pitchFamily="2" charset="2"/>
            </a:endParaRP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Procedure Animal.feed()</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  </a:t>
            </a:r>
            <a:r>
              <a:rPr lang="en-GB" dirty="0" err="1">
                <a:solidFill>
                  <a:srgbClr val="0C4B7F"/>
                </a:solidFill>
                <a:latin typeface="Consolas" panose="020B0609020204030204" pitchFamily="49" charset="0"/>
                <a:cs typeface="Courier New" panose="02070309020205020404" pitchFamily="49" charset="0"/>
              </a:rPr>
              <a:t>Animal.size</a:t>
            </a:r>
            <a:r>
              <a:rPr lang="en-GB" dirty="0">
                <a:solidFill>
                  <a:srgbClr val="0C4B7F"/>
                </a:solidFill>
                <a:latin typeface="Consolas" panose="020B0609020204030204" pitchFamily="49" charset="0"/>
                <a:cs typeface="Courier New" panose="02070309020205020404" pitchFamily="49" charset="0"/>
              </a:rPr>
              <a:t>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Animal.size + 1</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If </a:t>
            </a: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Animal.size</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 5 Then</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t>
            </a: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Animal.state</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 "FISH</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a:t>
            </a:r>
            <a:endPar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endParaRP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End If </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End Procedure</a:t>
            </a:r>
          </a:p>
        </p:txBody>
      </p:sp>
    </p:spTree>
    <p:extLst>
      <p:ext uri="{BB962C8B-B14F-4D97-AF65-F5344CB8AC3E}">
        <p14:creationId xmlns:p14="http://schemas.microsoft.com/office/powerpoint/2010/main" val="479877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Defining methods continued…</a:t>
            </a:r>
          </a:p>
        </p:txBody>
      </p:sp>
      <p:sp>
        <p:nvSpPr>
          <p:cNvPr id="3" name="Text Placeholder 2"/>
          <p:cNvSpPr>
            <a:spLocks noGrp="1"/>
          </p:cNvSpPr>
          <p:nvPr>
            <p:ph type="body" sz="quarter" idx="14"/>
          </p:nvPr>
        </p:nvSpPr>
        <p:spPr>
          <a:xfrm>
            <a:off x="724280" y="1704178"/>
            <a:ext cx="7797230" cy="4468021"/>
          </a:xfrm>
        </p:spPr>
        <p:txBody>
          <a:bodyPr/>
          <a:lstStyle/>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Function Animal.getState()</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   Return </a:t>
            </a:r>
            <a:r>
              <a:rPr lang="en-GB" dirty="0" err="1">
                <a:solidFill>
                  <a:srgbClr val="0C4B7F"/>
                </a:solidFill>
                <a:latin typeface="Consolas" panose="020B0609020204030204" pitchFamily="49" charset="0"/>
                <a:cs typeface="Courier New" panose="02070309020205020404" pitchFamily="49" charset="0"/>
              </a:rPr>
              <a:t>Animal.state</a:t>
            </a:r>
            <a:endParaRPr lang="en-GB" dirty="0">
              <a:solidFill>
                <a:srgbClr val="0C4B7F"/>
              </a:solidFill>
              <a:latin typeface="Consolas" panose="020B0609020204030204" pitchFamily="49" charset="0"/>
              <a:cs typeface="Courier New" panose="02070309020205020404" pitchFamily="49" charset="0"/>
            </a:endParaRP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End Function</a:t>
            </a:r>
          </a:p>
          <a:p>
            <a:pPr marL="627063" indent="0">
              <a:spcAft>
                <a:spcPts val="600"/>
              </a:spcAft>
              <a:buNone/>
            </a:pPr>
            <a:endParaRPr lang="en-GB" dirty="0">
              <a:solidFill>
                <a:srgbClr val="0C4B7F"/>
              </a:solidFill>
              <a:latin typeface="Consolas" panose="020B0609020204030204" pitchFamily="49" charset="0"/>
              <a:cs typeface="Courier New" panose="02070309020205020404" pitchFamily="49" charset="0"/>
            </a:endParaRP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Function Animal.getSize()</a:t>
            </a: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   Return </a:t>
            </a:r>
            <a:r>
              <a:rPr lang="en-GB" dirty="0" err="1">
                <a:solidFill>
                  <a:srgbClr val="0C4B7F"/>
                </a:solidFill>
                <a:latin typeface="Consolas" panose="020B0609020204030204" pitchFamily="49" charset="0"/>
                <a:cs typeface="Courier New" panose="02070309020205020404" pitchFamily="49" charset="0"/>
              </a:rPr>
              <a:t>Animal.size</a:t>
            </a:r>
            <a:endParaRPr lang="en-GB" dirty="0">
              <a:solidFill>
                <a:srgbClr val="0C4B7F"/>
              </a:solidFill>
              <a:latin typeface="Consolas" panose="020B0609020204030204" pitchFamily="49" charset="0"/>
              <a:cs typeface="Courier New" panose="02070309020205020404" pitchFamily="49" charset="0"/>
            </a:endParaRPr>
          </a:p>
          <a:p>
            <a:pPr marL="627063" indent="0">
              <a:spcAft>
                <a:spcPts val="600"/>
              </a:spcAft>
              <a:buNone/>
            </a:pPr>
            <a:r>
              <a:rPr lang="en-GB" dirty="0">
                <a:solidFill>
                  <a:srgbClr val="0C4B7F"/>
                </a:solidFill>
                <a:latin typeface="Consolas" panose="020B0609020204030204" pitchFamily="49" charset="0"/>
                <a:cs typeface="Courier New" panose="02070309020205020404" pitchFamily="49" charset="0"/>
              </a:rPr>
              <a:t>End Function</a:t>
            </a:r>
          </a:p>
        </p:txBody>
      </p:sp>
    </p:spTree>
    <p:extLst>
      <p:ext uri="{BB962C8B-B14F-4D97-AF65-F5344CB8AC3E}">
        <p14:creationId xmlns:p14="http://schemas.microsoft.com/office/powerpoint/2010/main" val="1405731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Declaring a class in Python</a:t>
            </a:r>
          </a:p>
        </p:txBody>
      </p:sp>
      <p:sp>
        <p:nvSpPr>
          <p:cNvPr id="3" name="Text Placeholder 2"/>
          <p:cNvSpPr>
            <a:spLocks noGrp="1"/>
          </p:cNvSpPr>
          <p:nvPr>
            <p:ph type="body" sz="quarter" idx="14"/>
          </p:nvPr>
        </p:nvSpPr>
        <p:spPr>
          <a:xfrm>
            <a:off x="724280" y="1704178"/>
            <a:ext cx="7797230" cy="5009443"/>
          </a:xfrm>
        </p:spPr>
        <p:txBody>
          <a:bodyPr/>
          <a:lstStyle/>
          <a:p>
            <a:pPr marL="0" indent="0">
              <a:spcAft>
                <a:spcPts val="600"/>
              </a:spcAft>
              <a:buNone/>
            </a:pPr>
            <a:r>
              <a:rPr lang="en-GB" dirty="0">
                <a:solidFill>
                  <a:srgbClr val="F68D21"/>
                </a:solidFill>
                <a:latin typeface="Consolas" panose="020B0609020204030204" pitchFamily="49" charset="0"/>
                <a:cs typeface="Courier New" panose="02070309020205020404" pitchFamily="49" charset="0"/>
              </a:rPr>
              <a:t>class</a:t>
            </a:r>
            <a:r>
              <a:rPr lang="en-GB" dirty="0">
                <a:latin typeface="Consolas" panose="020B0609020204030204" pitchFamily="49" charset="0"/>
                <a:cs typeface="Courier New" panose="02070309020205020404" pitchFamily="49" charset="0"/>
              </a:rPr>
              <a:t> </a:t>
            </a:r>
            <a:r>
              <a:rPr lang="en-GB" dirty="0">
                <a:solidFill>
                  <a:srgbClr val="0C4B7F"/>
                </a:solidFill>
                <a:latin typeface="Consolas" panose="020B0609020204030204" pitchFamily="49" charset="0"/>
                <a:cs typeface="Courier New" panose="02070309020205020404" pitchFamily="49" charset="0"/>
              </a:rPr>
              <a:t>ClassName</a:t>
            </a:r>
            <a:r>
              <a:rPr lang="en-GB" dirty="0">
                <a:latin typeface="Consolas" panose="020B0609020204030204" pitchFamily="49" charset="0"/>
                <a:cs typeface="Courier New" panose="02070309020205020404" pitchFamily="49" charset="0"/>
              </a:rPr>
              <a:t>:</a:t>
            </a:r>
          </a:p>
          <a:p>
            <a:pPr marL="0" indent="0">
              <a:spcAft>
                <a:spcPts val="600"/>
              </a:spcAft>
              <a:buNone/>
            </a:pPr>
            <a:r>
              <a:rPr lang="en-GB" b="1" dirty="0">
                <a:latin typeface="Consolas" panose="020B0609020204030204" pitchFamily="49" charset="0"/>
                <a:cs typeface="Courier New" panose="02070309020205020404" pitchFamily="49" charset="0"/>
              </a:rPr>
              <a:t>  </a:t>
            </a:r>
            <a:r>
              <a:rPr lang="en-GB" b="1" dirty="0">
                <a:solidFill>
                  <a:srgbClr val="F68D21"/>
                </a:solidFill>
                <a:latin typeface="Consolas" panose="020B0609020204030204" pitchFamily="49" charset="0"/>
                <a:cs typeface="Courier New" panose="02070309020205020404" pitchFamily="49" charset="0"/>
              </a:rPr>
              <a:t>def </a:t>
            </a:r>
            <a:r>
              <a:rPr lang="en-GB" b="1" dirty="0">
                <a:solidFill>
                  <a:srgbClr val="0C4B7F"/>
                </a:solidFill>
                <a:latin typeface="Consolas" panose="020B0609020204030204" pitchFamily="49" charset="0"/>
                <a:cs typeface="Courier New" panose="02070309020205020404" pitchFamily="49" charset="0"/>
              </a:rPr>
              <a:t>__init__</a:t>
            </a:r>
            <a:r>
              <a:rPr lang="en-GB" b="1" dirty="0">
                <a:latin typeface="Consolas" panose="020B0609020204030204" pitchFamily="49" charset="0"/>
                <a:cs typeface="Courier New" panose="02070309020205020404" pitchFamily="49" charset="0"/>
              </a:rPr>
              <a:t>(self, p): </a:t>
            </a:r>
            <a:r>
              <a:rPr lang="en-GB" b="1" dirty="0">
                <a:solidFill>
                  <a:srgbClr val="FF0000"/>
                </a:solidFill>
                <a:latin typeface="Consolas" panose="020B0609020204030204" pitchFamily="49" charset="0"/>
                <a:cs typeface="Courier New" panose="02070309020205020404" pitchFamily="49" charset="0"/>
              </a:rPr>
              <a:t># </a:t>
            </a:r>
            <a:r>
              <a:rPr lang="en-GB" b="1" i="1" dirty="0">
                <a:solidFill>
                  <a:srgbClr val="FF0000"/>
                </a:solidFill>
                <a:latin typeface="Arial" panose="020B0604020202020204" pitchFamily="34" charset="0"/>
                <a:cs typeface="Arial" panose="020B0604020202020204" pitchFamily="34" charset="0"/>
              </a:rPr>
              <a:t>Constructor</a:t>
            </a:r>
            <a:endParaRPr lang="en-GB" b="1" i="1" dirty="0">
              <a:latin typeface="Consolas" panose="020B0609020204030204" pitchFamily="49" charset="0"/>
              <a:cs typeface="Courier New" panose="02070309020205020404" pitchFamily="49" charset="0"/>
            </a:endParaRPr>
          </a:p>
          <a:p>
            <a:pPr marL="0" indent="0">
              <a:spcAft>
                <a:spcPts val="600"/>
              </a:spcAft>
              <a:buNone/>
            </a:pPr>
            <a:r>
              <a:rPr lang="en-GB" dirty="0">
                <a:latin typeface="Consolas" panose="020B0609020204030204" pitchFamily="49" charset="0"/>
                <a:cs typeface="Courier New" panose="02070309020205020404" pitchFamily="49" charset="0"/>
              </a:rPr>
              <a:t>    self.__attribute1 = p</a:t>
            </a:r>
          </a:p>
          <a:p>
            <a:pPr marL="0" indent="0">
              <a:spcAft>
                <a:spcPts val="600"/>
              </a:spcAft>
              <a:buNone/>
            </a:pPr>
            <a:r>
              <a:rPr lang="en-GB" dirty="0">
                <a:latin typeface="Consolas" panose="020B0609020204030204" pitchFamily="49" charset="0"/>
                <a:cs typeface="Courier New" panose="02070309020205020404" pitchFamily="49" charset="0"/>
              </a:rPr>
              <a:t>    self.__attribute2 = "" </a:t>
            </a:r>
            <a:r>
              <a:rPr lang="en-GB" dirty="0">
                <a:solidFill>
                  <a:srgbClr val="FF0000"/>
                </a:solidFill>
                <a:latin typeface="Consolas" panose="020B0609020204030204" pitchFamily="49" charset="0"/>
                <a:cs typeface="Courier New" panose="02070309020205020404" pitchFamily="49" charset="0"/>
              </a:rPr>
              <a:t># initial value</a:t>
            </a:r>
            <a:endParaRPr lang="en-GB" dirty="0">
              <a:latin typeface="Consolas" panose="020B0609020204030204" pitchFamily="49" charset="0"/>
              <a:cs typeface="Courier New" panose="02070309020205020404" pitchFamily="49" charset="0"/>
            </a:endParaRPr>
          </a:p>
          <a:p>
            <a:pPr marL="0" indent="0">
              <a:spcAft>
                <a:spcPts val="600"/>
              </a:spcAft>
              <a:buNone/>
            </a:pPr>
            <a:endParaRPr lang="en-GB" dirty="0">
              <a:latin typeface="Consolas" panose="020B0609020204030204" pitchFamily="49" charset="0"/>
              <a:cs typeface="Courier New" panose="02070309020205020404" pitchFamily="49" charset="0"/>
            </a:endParaRPr>
          </a:p>
          <a:p>
            <a:pPr marL="0" indent="0">
              <a:spcAft>
                <a:spcPts val="600"/>
              </a:spcAft>
              <a:buNone/>
            </a:pPr>
            <a:r>
              <a:rPr lang="en-GB" dirty="0">
                <a:latin typeface="Consolas" panose="020B0609020204030204" pitchFamily="49" charset="0"/>
                <a:cs typeface="Courier New" panose="02070309020205020404" pitchFamily="49" charset="0"/>
              </a:rPr>
              <a:t>  </a:t>
            </a:r>
            <a:r>
              <a:rPr lang="en-GB" dirty="0">
                <a:solidFill>
                  <a:srgbClr val="F68D21"/>
                </a:solidFill>
                <a:latin typeface="Consolas" panose="020B0609020204030204" pitchFamily="49" charset="0"/>
                <a:cs typeface="Courier New" panose="02070309020205020404" pitchFamily="49" charset="0"/>
              </a:rPr>
              <a:t>def </a:t>
            </a:r>
            <a:r>
              <a:rPr lang="en-GB" dirty="0">
                <a:solidFill>
                  <a:srgbClr val="0C4B7F"/>
                </a:solidFill>
                <a:latin typeface="Consolas" panose="020B0609020204030204" pitchFamily="49" charset="0"/>
                <a:cs typeface="Courier New" panose="02070309020205020404" pitchFamily="49" charset="0"/>
              </a:rPr>
              <a:t>getAttribute1</a:t>
            </a:r>
            <a:r>
              <a:rPr lang="en-GB" dirty="0">
                <a:latin typeface="Consolas" panose="020B0609020204030204" pitchFamily="49" charset="0"/>
                <a:cs typeface="Courier New" panose="02070309020205020404" pitchFamily="49" charset="0"/>
              </a:rPr>
              <a:t>(self):</a:t>
            </a:r>
          </a:p>
          <a:p>
            <a:pPr marL="0" indent="0">
              <a:spcAft>
                <a:spcPts val="600"/>
              </a:spcAft>
              <a:buNone/>
            </a:pPr>
            <a:r>
              <a:rPr lang="en-GB" dirty="0">
                <a:latin typeface="Consolas" panose="020B0609020204030204" pitchFamily="49" charset="0"/>
                <a:cs typeface="Courier New" panose="02070309020205020404" pitchFamily="49" charset="0"/>
              </a:rPr>
              <a:t>    </a:t>
            </a:r>
            <a:r>
              <a:rPr lang="en-GB" dirty="0">
                <a:solidFill>
                  <a:srgbClr val="F68D21"/>
                </a:solidFill>
                <a:latin typeface="Consolas" panose="020B0609020204030204" pitchFamily="49" charset="0"/>
                <a:cs typeface="Courier New" panose="02070309020205020404" pitchFamily="49" charset="0"/>
              </a:rPr>
              <a:t>return</a:t>
            </a:r>
            <a:r>
              <a:rPr lang="en-GB" dirty="0">
                <a:latin typeface="Consolas" panose="020B0609020204030204" pitchFamily="49" charset="0"/>
                <a:cs typeface="Courier New" panose="02070309020205020404" pitchFamily="49" charset="0"/>
              </a:rPr>
              <a:t> self.__attribute1</a:t>
            </a:r>
          </a:p>
          <a:p>
            <a:pPr marL="0" indent="0">
              <a:spcAft>
                <a:spcPts val="600"/>
              </a:spcAft>
              <a:buNone/>
            </a:pPr>
            <a:endParaRPr lang="en-GB" dirty="0">
              <a:latin typeface="Consolas" panose="020B0609020204030204" pitchFamily="49" charset="0"/>
              <a:cs typeface="Courier New" panose="02070309020205020404" pitchFamily="49" charset="0"/>
            </a:endParaRPr>
          </a:p>
          <a:p>
            <a:pPr marL="0" indent="0">
              <a:spcAft>
                <a:spcPts val="600"/>
              </a:spcAft>
              <a:buNone/>
            </a:pPr>
            <a:r>
              <a:rPr lang="en-GB" dirty="0">
                <a:latin typeface="Consolas" panose="020B0609020204030204" pitchFamily="49" charset="0"/>
                <a:cs typeface="Courier New" panose="02070309020205020404" pitchFamily="49" charset="0"/>
              </a:rPr>
              <a:t>  </a:t>
            </a:r>
            <a:r>
              <a:rPr lang="en-GB" dirty="0">
                <a:solidFill>
                  <a:srgbClr val="F68D21"/>
                </a:solidFill>
                <a:latin typeface="Consolas" panose="020B0609020204030204" pitchFamily="49" charset="0"/>
                <a:cs typeface="Courier New" panose="02070309020205020404" pitchFamily="49" charset="0"/>
              </a:rPr>
              <a:t>def </a:t>
            </a:r>
            <a:r>
              <a:rPr lang="en-GB" dirty="0">
                <a:solidFill>
                  <a:srgbClr val="0C4B7F"/>
                </a:solidFill>
                <a:latin typeface="Consolas" panose="020B0609020204030204" pitchFamily="49" charset="0"/>
                <a:cs typeface="Courier New" panose="02070309020205020404" pitchFamily="49" charset="0"/>
              </a:rPr>
              <a:t>setAttribute2</a:t>
            </a:r>
            <a:r>
              <a:rPr lang="en-GB" dirty="0">
                <a:latin typeface="Consolas" panose="020B0609020204030204" pitchFamily="49" charset="0"/>
                <a:cs typeface="Courier New" panose="02070309020205020404" pitchFamily="49" charset="0"/>
              </a:rPr>
              <a:t>(self, p):</a:t>
            </a:r>
          </a:p>
          <a:p>
            <a:pPr marL="0" indent="0">
              <a:spcAft>
                <a:spcPts val="600"/>
              </a:spcAft>
              <a:buNone/>
            </a:pPr>
            <a:r>
              <a:rPr lang="en-GB" dirty="0">
                <a:latin typeface="Consolas" panose="020B0609020204030204" pitchFamily="49" charset="0"/>
                <a:cs typeface="Courier New" panose="02070309020205020404" pitchFamily="49" charset="0"/>
              </a:rPr>
              <a:t>    self.__attribute2 = p</a:t>
            </a:r>
          </a:p>
        </p:txBody>
      </p:sp>
    </p:spTree>
    <p:extLst>
      <p:ext uri="{BB962C8B-B14F-4D97-AF65-F5344CB8AC3E}">
        <p14:creationId xmlns:p14="http://schemas.microsoft.com/office/powerpoint/2010/main" val="85114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Declaring a class in VB.net</a:t>
            </a:r>
          </a:p>
        </p:txBody>
      </p:sp>
      <p:sp>
        <p:nvSpPr>
          <p:cNvPr id="3" name="Text Placeholder 2"/>
          <p:cNvSpPr>
            <a:spLocks noGrp="1"/>
          </p:cNvSpPr>
          <p:nvPr>
            <p:ph type="body" sz="quarter" idx="14"/>
          </p:nvPr>
        </p:nvSpPr>
        <p:spPr>
          <a:xfrm>
            <a:off x="724280" y="1584703"/>
            <a:ext cx="7944591" cy="4840812"/>
          </a:xfrm>
        </p:spPr>
        <p:txBody>
          <a:bodyPr/>
          <a:lstStyle/>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Class</a:t>
            </a:r>
            <a:r>
              <a:rPr lang="en-GB" sz="2400" dirty="0">
                <a:solidFill>
                  <a:srgbClr val="223E7A"/>
                </a:solidFill>
                <a:latin typeface="Consolas" panose="020B0609020204030204" pitchFamily="49" charset="0"/>
                <a:cs typeface="Courier New" panose="02070309020205020404" pitchFamily="49" charset="0"/>
              </a:rPr>
              <a:t> </a:t>
            </a:r>
            <a:r>
              <a:rPr lang="en-GB" sz="2400" dirty="0">
                <a:solidFill>
                  <a:schemeClr val="accent1"/>
                </a:solidFill>
                <a:latin typeface="Consolas" panose="020B0609020204030204" pitchFamily="49" charset="0"/>
                <a:cs typeface="Courier New" panose="02070309020205020404" pitchFamily="49" charset="0"/>
              </a:rPr>
              <a:t>ClassName</a:t>
            </a:r>
          </a:p>
          <a:p>
            <a:pPr marL="0" indent="0">
              <a:spcAft>
                <a:spcPts val="0"/>
              </a:spcAft>
              <a:buNone/>
            </a:pPr>
            <a:r>
              <a:rPr lang="en-GB" sz="2400" dirty="0">
                <a:latin typeface="Consolas" panose="020B0609020204030204" pitchFamily="49" charset="0"/>
                <a:cs typeface="Courier New" panose="02070309020205020404" pitchFamily="49" charset="0"/>
              </a:rPr>
              <a:t>  </a:t>
            </a:r>
            <a:r>
              <a:rPr lang="en-GB" sz="2400" dirty="0">
                <a:solidFill>
                  <a:schemeClr val="tx2"/>
                </a:solidFill>
                <a:latin typeface="Consolas" panose="020B0609020204030204" pitchFamily="49" charset="0"/>
                <a:cs typeface="Courier New" panose="02070309020205020404" pitchFamily="49" charset="0"/>
              </a:rPr>
              <a:t>Private</a:t>
            </a:r>
            <a:r>
              <a:rPr lang="en-GB" sz="2400" dirty="0">
                <a:latin typeface="Consolas" panose="020B0609020204030204" pitchFamily="49" charset="0"/>
                <a:cs typeface="Courier New" panose="02070309020205020404" pitchFamily="49" charset="0"/>
              </a:rPr>
              <a:t> attribute1 </a:t>
            </a:r>
            <a:r>
              <a:rPr lang="en-GB" sz="2400" dirty="0">
                <a:solidFill>
                  <a:schemeClr val="tx2"/>
                </a:solidFill>
                <a:latin typeface="Consolas" panose="020B0609020204030204" pitchFamily="49" charset="0"/>
                <a:cs typeface="Courier New" panose="02070309020205020404" pitchFamily="49" charset="0"/>
              </a:rPr>
              <a:t>As Date</a:t>
            </a:r>
          </a:p>
          <a:p>
            <a:pPr marL="0" indent="0">
              <a:spcAft>
                <a:spcPts val="0"/>
              </a:spcAft>
              <a:buNone/>
            </a:pPr>
            <a:r>
              <a:rPr lang="en-GB" sz="2400" dirty="0">
                <a:latin typeface="Consolas" panose="020B0609020204030204" pitchFamily="49" charset="0"/>
                <a:cs typeface="Courier New" panose="02070309020205020404" pitchFamily="49" charset="0"/>
              </a:rPr>
              <a:t>  </a:t>
            </a:r>
            <a:r>
              <a:rPr lang="en-GB" sz="2400" dirty="0">
                <a:solidFill>
                  <a:schemeClr val="tx2"/>
                </a:solidFill>
                <a:latin typeface="Consolas" panose="020B0609020204030204" pitchFamily="49" charset="0"/>
                <a:cs typeface="Courier New" panose="02070309020205020404" pitchFamily="49" charset="0"/>
              </a:rPr>
              <a:t>Private</a:t>
            </a:r>
            <a:r>
              <a:rPr lang="en-GB" sz="2400" dirty="0">
                <a:latin typeface="Consolas" panose="020B0609020204030204" pitchFamily="49" charset="0"/>
                <a:cs typeface="Courier New" panose="02070309020205020404" pitchFamily="49" charset="0"/>
              </a:rPr>
              <a:t> attribute2 </a:t>
            </a:r>
            <a:r>
              <a:rPr lang="en-GB" sz="2400" dirty="0">
                <a:solidFill>
                  <a:schemeClr val="tx2"/>
                </a:solidFill>
                <a:latin typeface="Consolas" panose="020B0609020204030204" pitchFamily="49" charset="0"/>
                <a:cs typeface="Courier New" panose="02070309020205020404" pitchFamily="49" charset="0"/>
              </a:rPr>
              <a:t>As String </a:t>
            </a:r>
            <a:r>
              <a:rPr lang="en-GB" sz="2400" dirty="0">
                <a:latin typeface="Consolas" panose="020B0609020204030204" pitchFamily="49" charset="0"/>
                <a:cs typeface="Courier New" panose="02070309020205020404" pitchFamily="49" charset="0"/>
              </a:rPr>
              <a:t>= "" </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  </a:t>
            </a:r>
            <a:r>
              <a:rPr lang="en-GB" sz="2400" b="1" dirty="0">
                <a:solidFill>
                  <a:schemeClr val="tx2"/>
                </a:solidFill>
                <a:latin typeface="Consolas" panose="020B0609020204030204" pitchFamily="49" charset="0"/>
                <a:cs typeface="Courier New" panose="02070309020205020404" pitchFamily="49" charset="0"/>
              </a:rPr>
              <a:t>Public Sub</a:t>
            </a:r>
            <a:r>
              <a:rPr lang="en-GB" sz="2400" b="1" dirty="0">
                <a:latin typeface="Consolas" panose="020B0609020204030204" pitchFamily="49" charset="0"/>
                <a:cs typeface="Courier New" panose="02070309020205020404" pitchFamily="49" charset="0"/>
              </a:rPr>
              <a:t> </a:t>
            </a:r>
            <a:r>
              <a:rPr lang="en-GB" sz="2400" b="1" dirty="0">
                <a:solidFill>
                  <a:schemeClr val="tx2"/>
                </a:solidFill>
                <a:latin typeface="Consolas" panose="020B0609020204030204" pitchFamily="49" charset="0"/>
                <a:cs typeface="Courier New" panose="02070309020205020404" pitchFamily="49" charset="0"/>
              </a:rPr>
              <a:t>New</a:t>
            </a:r>
            <a:r>
              <a:rPr lang="en-GB" sz="2400" b="1" dirty="0">
                <a:latin typeface="Consolas" panose="020B0609020204030204" pitchFamily="49" charset="0"/>
                <a:cs typeface="Courier New" panose="02070309020205020404" pitchFamily="49" charset="0"/>
              </a:rPr>
              <a:t>(</a:t>
            </a:r>
            <a:r>
              <a:rPr lang="en-GB" sz="2400" b="1" dirty="0">
                <a:solidFill>
                  <a:schemeClr val="tx2"/>
                </a:solidFill>
                <a:latin typeface="Consolas" panose="020B0609020204030204" pitchFamily="49" charset="0"/>
                <a:cs typeface="Courier New" panose="02070309020205020404" pitchFamily="49" charset="0"/>
              </a:rPr>
              <a:t>ByVal</a:t>
            </a:r>
            <a:r>
              <a:rPr lang="en-GB" sz="2400" b="1" dirty="0">
                <a:latin typeface="Consolas" panose="020B0609020204030204" pitchFamily="49" charset="0"/>
                <a:cs typeface="Courier New" panose="02070309020205020404" pitchFamily="49" charset="0"/>
              </a:rPr>
              <a:t> p </a:t>
            </a:r>
            <a:r>
              <a:rPr lang="en-GB" sz="2400" b="1" dirty="0">
                <a:solidFill>
                  <a:schemeClr val="tx2"/>
                </a:solidFill>
                <a:latin typeface="Consolas" panose="020B0609020204030204" pitchFamily="49" charset="0"/>
                <a:cs typeface="Courier New" panose="02070309020205020404" pitchFamily="49" charset="0"/>
              </a:rPr>
              <a:t>As Date</a:t>
            </a:r>
            <a:r>
              <a:rPr lang="en-GB" sz="2400" b="1" dirty="0">
                <a:latin typeface="Consolas" panose="020B0609020204030204" pitchFamily="49" charset="0"/>
                <a:cs typeface="Courier New" panose="02070309020205020404" pitchFamily="49" charset="0"/>
              </a:rPr>
              <a:t>) </a:t>
            </a:r>
            <a:r>
              <a:rPr lang="en-GB" sz="2400" b="1" dirty="0">
                <a:solidFill>
                  <a:srgbClr val="FF0000"/>
                </a:solidFill>
                <a:latin typeface="Consolas" panose="020B0609020204030204" pitchFamily="49" charset="0"/>
                <a:cs typeface="Courier New" panose="02070309020205020404" pitchFamily="49" charset="0"/>
              </a:rPr>
              <a:t>'</a:t>
            </a:r>
            <a:r>
              <a:rPr lang="en-GB" sz="2400" b="1" i="1" dirty="0">
                <a:solidFill>
                  <a:srgbClr val="FF0000"/>
                </a:solidFill>
                <a:latin typeface="Arial" panose="020B0604020202020204" pitchFamily="34" charset="0"/>
                <a:cs typeface="Arial" panose="020B0604020202020204" pitchFamily="34" charset="0"/>
              </a:rPr>
              <a:t>Constructor</a:t>
            </a:r>
            <a:endParaRPr lang="en-GB" sz="2400" b="1" dirty="0">
              <a:latin typeface="Consolas" panose="020B0609020204030204" pitchFamily="49" charset="0"/>
              <a:cs typeface="Courier New" panose="02070309020205020404" pitchFamily="49" charset="0"/>
            </a:endParaRPr>
          </a:p>
          <a:p>
            <a:pPr marL="0" indent="0">
              <a:spcAft>
                <a:spcPts val="0"/>
              </a:spcAft>
              <a:buNone/>
            </a:pPr>
            <a:r>
              <a:rPr lang="en-GB" sz="2400" dirty="0">
                <a:latin typeface="Consolas" panose="020B0609020204030204" pitchFamily="49" charset="0"/>
                <a:cs typeface="Courier New" panose="02070309020205020404" pitchFamily="49" charset="0"/>
              </a:rPr>
              <a:t>    attribute1 = p</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  End Sub</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  Public Function </a:t>
            </a:r>
            <a:r>
              <a:rPr lang="en-GB" sz="2400" dirty="0">
                <a:latin typeface="Consolas" panose="020B0609020204030204" pitchFamily="49" charset="0"/>
                <a:cs typeface="Courier New" panose="02070309020205020404" pitchFamily="49" charset="0"/>
              </a:rPr>
              <a:t>getAttribute1() </a:t>
            </a:r>
            <a:r>
              <a:rPr lang="en-GB" sz="2400" dirty="0">
                <a:solidFill>
                  <a:schemeClr val="tx2"/>
                </a:solidFill>
                <a:latin typeface="Consolas" panose="020B0609020204030204" pitchFamily="49" charset="0"/>
                <a:cs typeface="Courier New" panose="02070309020205020404" pitchFamily="49" charset="0"/>
              </a:rPr>
              <a:t>As Date</a:t>
            </a:r>
          </a:p>
          <a:p>
            <a:pPr marL="0" indent="0">
              <a:spcAft>
                <a:spcPts val="0"/>
              </a:spcAft>
              <a:buNone/>
            </a:pPr>
            <a:r>
              <a:rPr lang="en-GB" sz="2400" dirty="0">
                <a:latin typeface="Consolas" panose="020B0609020204030204" pitchFamily="49" charset="0"/>
                <a:cs typeface="Courier New" panose="02070309020205020404" pitchFamily="49" charset="0"/>
              </a:rPr>
              <a:t>    </a:t>
            </a:r>
            <a:r>
              <a:rPr lang="en-GB" sz="2400" dirty="0">
                <a:solidFill>
                  <a:schemeClr val="tx2"/>
                </a:solidFill>
                <a:latin typeface="Consolas" panose="020B0609020204030204" pitchFamily="49" charset="0"/>
                <a:cs typeface="Courier New" panose="02070309020205020404" pitchFamily="49" charset="0"/>
              </a:rPr>
              <a:t>Return</a:t>
            </a:r>
            <a:r>
              <a:rPr lang="en-GB" sz="2400" dirty="0">
                <a:latin typeface="Consolas" panose="020B0609020204030204" pitchFamily="49" charset="0"/>
                <a:cs typeface="Courier New" panose="02070309020205020404" pitchFamily="49" charset="0"/>
              </a:rPr>
              <a:t> attribute1</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  End Function</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  Public Sub </a:t>
            </a:r>
            <a:r>
              <a:rPr lang="en-GB" sz="2400" dirty="0">
                <a:latin typeface="Consolas" panose="020B0609020204030204" pitchFamily="49" charset="0"/>
                <a:cs typeface="Courier New" panose="02070309020205020404" pitchFamily="49" charset="0"/>
              </a:rPr>
              <a:t>setAttribute2(</a:t>
            </a:r>
            <a:r>
              <a:rPr lang="en-GB" sz="2400" dirty="0">
                <a:solidFill>
                  <a:schemeClr val="tx2"/>
                </a:solidFill>
                <a:latin typeface="Consolas" panose="020B0609020204030204" pitchFamily="49" charset="0"/>
                <a:cs typeface="Courier New" panose="02070309020205020404" pitchFamily="49" charset="0"/>
              </a:rPr>
              <a:t>ByVal</a:t>
            </a:r>
            <a:r>
              <a:rPr lang="en-GB" sz="2400" dirty="0">
                <a:latin typeface="Consolas" panose="020B0609020204030204" pitchFamily="49" charset="0"/>
                <a:cs typeface="Courier New" panose="02070309020205020404" pitchFamily="49" charset="0"/>
              </a:rPr>
              <a:t> p </a:t>
            </a:r>
            <a:r>
              <a:rPr lang="en-GB" sz="2400" dirty="0">
                <a:solidFill>
                  <a:schemeClr val="tx2"/>
                </a:solidFill>
                <a:latin typeface="Consolas" panose="020B0609020204030204" pitchFamily="49" charset="0"/>
                <a:cs typeface="Courier New" panose="02070309020205020404" pitchFamily="49" charset="0"/>
              </a:rPr>
              <a:t>As String</a:t>
            </a:r>
            <a:r>
              <a:rPr lang="en-GB" sz="2400" dirty="0">
                <a:latin typeface="Consolas" panose="020B0609020204030204" pitchFamily="49" charset="0"/>
                <a:cs typeface="Courier New" panose="02070309020205020404" pitchFamily="49" charset="0"/>
              </a:rPr>
              <a:t>):</a:t>
            </a:r>
          </a:p>
          <a:p>
            <a:pPr marL="0" indent="0">
              <a:spcAft>
                <a:spcPts val="0"/>
              </a:spcAft>
              <a:buNone/>
            </a:pPr>
            <a:r>
              <a:rPr lang="en-GB" sz="2400" dirty="0">
                <a:latin typeface="Consolas" panose="020B0609020204030204" pitchFamily="49" charset="0"/>
                <a:cs typeface="Courier New" panose="02070309020205020404" pitchFamily="49" charset="0"/>
              </a:rPr>
              <a:t>    attribute2 = p</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  End Sub</a:t>
            </a:r>
          </a:p>
          <a:p>
            <a:pPr marL="0" indent="0">
              <a:spcAft>
                <a:spcPts val="0"/>
              </a:spcAft>
              <a:buNone/>
            </a:pPr>
            <a:r>
              <a:rPr lang="en-GB" sz="2400" dirty="0">
                <a:solidFill>
                  <a:schemeClr val="tx2"/>
                </a:solidFill>
                <a:latin typeface="Consolas" panose="020B0609020204030204" pitchFamily="49" charset="0"/>
                <a:cs typeface="Courier New" panose="02070309020205020404" pitchFamily="49" charset="0"/>
              </a:rPr>
              <a:t>End Class</a:t>
            </a:r>
          </a:p>
        </p:txBody>
      </p:sp>
    </p:spTree>
    <p:extLst>
      <p:ext uri="{BB962C8B-B14F-4D97-AF65-F5344CB8AC3E}">
        <p14:creationId xmlns:p14="http://schemas.microsoft.com/office/powerpoint/2010/main" val="1888530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Task 2 </a:t>
            </a:r>
            <a:r>
              <a:rPr lang="en-GB" dirty="0"/>
              <a:t>on the worksheet</a:t>
            </a:r>
          </a:p>
        </p:txBody>
      </p:sp>
    </p:spTree>
    <p:extLst>
      <p:ext uri="{BB962C8B-B14F-4D97-AF65-F5344CB8AC3E}">
        <p14:creationId xmlns:p14="http://schemas.microsoft.com/office/powerpoint/2010/main" val="3647029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Instantiation</a:t>
            </a:r>
          </a:p>
        </p:txBody>
      </p:sp>
      <p:sp>
        <p:nvSpPr>
          <p:cNvPr id="5" name="Text Placeholder 4"/>
          <p:cNvSpPr>
            <a:spLocks noGrp="1"/>
          </p:cNvSpPr>
          <p:nvPr>
            <p:ph type="body" sz="quarter" idx="14"/>
          </p:nvPr>
        </p:nvSpPr>
        <p:spPr/>
        <p:txBody>
          <a:bodyPr/>
          <a:lstStyle/>
          <a:p>
            <a:r>
              <a:rPr lang="en-GB" dirty="0"/>
              <a:t>Creating an object from the class blueprint</a:t>
            </a:r>
          </a:p>
          <a:p>
            <a:r>
              <a:rPr lang="en-GB" dirty="0"/>
              <a:t>A reference to the object is assigned to a reference variable of the class type</a:t>
            </a:r>
          </a:p>
          <a:p>
            <a:r>
              <a:rPr lang="en-GB" dirty="0"/>
              <a:t>Example:</a:t>
            </a:r>
          </a:p>
          <a:p>
            <a:pPr marL="0" lvl="1" indent="0" algn="ctr">
              <a:buNone/>
            </a:pPr>
            <a:r>
              <a:rPr lang="en-GB" sz="2500" dirty="0">
                <a:latin typeface="Consolas" panose="020B0609020204030204" pitchFamily="49" charset="0"/>
                <a:cs typeface="Courier New" panose="02070309020205020404" pitchFamily="49" charset="0"/>
              </a:rPr>
              <a:t>myAnimal </a:t>
            </a:r>
            <a:r>
              <a:rPr lang="en-GB" sz="2500" dirty="0">
                <a:latin typeface="Consolas" panose="020B0609020204030204" pitchFamily="49" charset="0"/>
                <a:cs typeface="Courier New" panose="02070309020205020404" pitchFamily="49" charset="0"/>
                <a:sym typeface="Wingdings" panose="05000000000000000000" pitchFamily="2" charset="2"/>
              </a:rPr>
              <a:t> new Animal("Duck", 3)</a:t>
            </a:r>
          </a:p>
          <a:p>
            <a:pPr marL="0" indent="0">
              <a:buNone/>
            </a:pPr>
            <a:endParaRPr lang="en-GB" dirty="0"/>
          </a:p>
        </p:txBody>
      </p:sp>
    </p:spTree>
    <p:extLst>
      <p:ext uri="{BB962C8B-B14F-4D97-AF65-F5344CB8AC3E}">
        <p14:creationId xmlns:p14="http://schemas.microsoft.com/office/powerpoint/2010/main" val="144718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Instantiation in Python</a:t>
            </a:r>
          </a:p>
        </p:txBody>
      </p:sp>
      <p:sp>
        <p:nvSpPr>
          <p:cNvPr id="5" name="Text Placeholder 4"/>
          <p:cNvSpPr>
            <a:spLocks noGrp="1"/>
          </p:cNvSpPr>
          <p:nvPr>
            <p:ph type="body" sz="quarter" idx="14"/>
          </p:nvPr>
        </p:nvSpPr>
        <p:spPr/>
        <p:txBody>
          <a:bodyPr/>
          <a:lstStyle/>
          <a:p>
            <a:pPr marL="0" indent="0">
              <a:buNone/>
            </a:pPr>
            <a:r>
              <a:rPr lang="en-GB" dirty="0">
                <a:solidFill>
                  <a:srgbClr val="0C4B7F"/>
                </a:solidFill>
                <a:latin typeface="Consolas" panose="020B0609020204030204" pitchFamily="49" charset="0"/>
              </a:rPr>
              <a:t>&lt;object identifier&gt; = </a:t>
            </a:r>
            <a:br>
              <a:rPr lang="en-GB" dirty="0">
                <a:solidFill>
                  <a:srgbClr val="0C4B7F"/>
                </a:solidFill>
                <a:latin typeface="Consolas" panose="020B0609020204030204" pitchFamily="49" charset="0"/>
              </a:rPr>
            </a:br>
            <a:r>
              <a:rPr lang="en-GB" dirty="0">
                <a:solidFill>
                  <a:srgbClr val="0C4B7F"/>
                </a:solidFill>
                <a:latin typeface="Consolas" panose="020B0609020204030204" pitchFamily="49" charset="0"/>
              </a:rPr>
              <a:t>&lt;class identifier&gt;(&lt;parameter list&gt;)</a:t>
            </a:r>
          </a:p>
          <a:p>
            <a:r>
              <a:rPr lang="en-GB" dirty="0"/>
              <a:t>Example:</a:t>
            </a:r>
          </a:p>
          <a:p>
            <a:pPr marL="0" lvl="1" indent="0" algn="ctr">
              <a:buNone/>
            </a:pPr>
            <a:r>
              <a:rPr lang="en-GB" sz="2500" dirty="0">
                <a:latin typeface="Consolas" panose="020B0609020204030204" pitchFamily="49" charset="0"/>
                <a:cs typeface="Courier New" panose="02070309020205020404" pitchFamily="49" charset="0"/>
              </a:rPr>
              <a:t>myAnimal </a:t>
            </a:r>
            <a:r>
              <a:rPr lang="en-GB" sz="2500" dirty="0">
                <a:latin typeface="Consolas" panose="020B0609020204030204" pitchFamily="49" charset="0"/>
                <a:cs typeface="Courier New" panose="02070309020205020404" pitchFamily="49" charset="0"/>
                <a:sym typeface="Wingdings" panose="05000000000000000000" pitchFamily="2" charset="2"/>
              </a:rPr>
              <a:t>= Animal("Duck", 3)</a:t>
            </a:r>
          </a:p>
          <a:p>
            <a:endParaRPr lang="en-GB" dirty="0"/>
          </a:p>
        </p:txBody>
      </p:sp>
    </p:spTree>
    <p:extLst>
      <p:ext uri="{BB962C8B-B14F-4D97-AF65-F5344CB8AC3E}">
        <p14:creationId xmlns:p14="http://schemas.microsoft.com/office/powerpoint/2010/main" val="75781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Instantiation in VB.net</a:t>
            </a:r>
          </a:p>
        </p:txBody>
      </p:sp>
      <p:sp>
        <p:nvSpPr>
          <p:cNvPr id="5" name="Text Placeholder 4"/>
          <p:cNvSpPr>
            <a:spLocks noGrp="1"/>
          </p:cNvSpPr>
          <p:nvPr>
            <p:ph type="body" sz="quarter" idx="14"/>
          </p:nvPr>
        </p:nvSpPr>
        <p:spPr>
          <a:xfrm>
            <a:off x="724280" y="1704179"/>
            <a:ext cx="8070096" cy="3453607"/>
          </a:xfrm>
        </p:spPr>
        <p:txBody>
          <a:bodyPr/>
          <a:lstStyle/>
          <a:p>
            <a:pPr marL="0" lvl="1" indent="0">
              <a:spcAft>
                <a:spcPts val="1400"/>
              </a:spcAft>
              <a:buNone/>
            </a:pPr>
            <a:r>
              <a:rPr lang="en-GB" sz="2500" dirty="0">
                <a:latin typeface="Consolas" panose="020B0609020204030204" pitchFamily="49" charset="0"/>
              </a:rPr>
              <a:t>Dim &lt;object identifier&gt; As New_ </a:t>
            </a:r>
            <a:br>
              <a:rPr lang="en-GB" sz="2500" dirty="0">
                <a:latin typeface="Consolas" panose="020B0609020204030204" pitchFamily="49" charset="0"/>
              </a:rPr>
            </a:br>
            <a:r>
              <a:rPr lang="en-GB" sz="2500" dirty="0">
                <a:latin typeface="Consolas" panose="020B0609020204030204" pitchFamily="49" charset="0"/>
              </a:rPr>
              <a:t>&lt;class identifier&gt;()</a:t>
            </a:r>
          </a:p>
          <a:p>
            <a:pPr marL="0" lvl="1" indent="0">
              <a:spcAft>
                <a:spcPts val="1400"/>
              </a:spcAft>
              <a:buNone/>
            </a:pPr>
            <a:r>
              <a:rPr lang="en-GB" sz="2500" dirty="0">
                <a:latin typeface="Consolas" panose="020B0609020204030204" pitchFamily="49" charset="0"/>
              </a:rPr>
              <a:t>&lt;object identifier&gt;.Create(&lt;parameter list&gt;)</a:t>
            </a:r>
          </a:p>
          <a:p>
            <a:r>
              <a:rPr lang="en-GB" dirty="0"/>
              <a:t>Example:</a:t>
            </a:r>
          </a:p>
          <a:p>
            <a:pPr marL="0" lvl="1" indent="0" algn="ctr">
              <a:buNone/>
            </a:pPr>
            <a:r>
              <a:rPr lang="en-GB" sz="2500" dirty="0">
                <a:latin typeface="Consolas" panose="020B0609020204030204" pitchFamily="49" charset="0"/>
                <a:cs typeface="Courier New" panose="02070309020205020404" pitchFamily="49" charset="0"/>
              </a:rPr>
              <a:t>Dim myAnimal As New Animal</a:t>
            </a:r>
            <a:r>
              <a:rPr lang="en-GB" sz="2500" dirty="0">
                <a:latin typeface="Consolas" panose="020B0609020204030204" pitchFamily="49" charset="0"/>
                <a:cs typeface="Courier New" panose="02070309020205020404" pitchFamily="49" charset="0"/>
                <a:sym typeface="Wingdings" panose="05000000000000000000" pitchFamily="2" charset="2"/>
              </a:rPr>
              <a:t>("Duck", 3)</a:t>
            </a:r>
          </a:p>
          <a:p>
            <a:pPr marL="452437" lvl="1" indent="0">
              <a:buNone/>
            </a:pPr>
            <a:endParaRPr lang="en-GB" dirty="0">
              <a:latin typeface="Courier New" panose="02070309020205020404" pitchFamily="49" charset="0"/>
              <a:cs typeface="Courier New" panose="02070309020205020404" pitchFamily="49" charset="0"/>
              <a:sym typeface="Wingdings" panose="05000000000000000000" pitchFamily="2" charset="2"/>
            </a:endParaRPr>
          </a:p>
          <a:p>
            <a:pPr marL="452437" lvl="1" indent="0">
              <a:buNone/>
            </a:pPr>
            <a:endParaRPr lang="en-GB" dirty="0">
              <a:latin typeface="Courier New" panose="02070309020205020404" pitchFamily="49" charset="0"/>
              <a:cs typeface="Courier New" panose="02070309020205020404" pitchFamily="49" charset="0"/>
              <a:sym typeface="Wingdings" panose="05000000000000000000" pitchFamily="2" charset="2"/>
            </a:endParaRPr>
          </a:p>
          <a:p>
            <a:pPr marL="452437" lvl="1" indent="0">
              <a:buNone/>
            </a:pPr>
            <a:endParaRPr lang="en-GB" dirty="0">
              <a:latin typeface="Courier New" panose="02070309020205020404" pitchFamily="49" charset="0"/>
              <a:cs typeface="Courier New" panose="02070309020205020404" pitchFamily="49" charset="0"/>
              <a:sym typeface="Wingdings" panose="05000000000000000000" pitchFamily="2" charset="2"/>
            </a:endParaRPr>
          </a:p>
          <a:p>
            <a:pPr marL="0" indent="0">
              <a:buNone/>
            </a:pPr>
            <a:endParaRPr lang="en-GB" dirty="0"/>
          </a:p>
        </p:txBody>
      </p:sp>
    </p:spTree>
    <p:extLst>
      <p:ext uri="{BB962C8B-B14F-4D97-AF65-F5344CB8AC3E}">
        <p14:creationId xmlns:p14="http://schemas.microsoft.com/office/powerpoint/2010/main" val="2552020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an object</a:t>
            </a:r>
          </a:p>
        </p:txBody>
      </p:sp>
      <p:sp>
        <p:nvSpPr>
          <p:cNvPr id="3" name="Text Placeholder 2"/>
          <p:cNvSpPr>
            <a:spLocks noGrp="1"/>
          </p:cNvSpPr>
          <p:nvPr>
            <p:ph type="body" sz="quarter" idx="14"/>
          </p:nvPr>
        </p:nvSpPr>
        <p:spPr>
          <a:xfrm>
            <a:off x="724280" y="1704179"/>
            <a:ext cx="7797230" cy="4311610"/>
          </a:xfrm>
        </p:spPr>
        <p:txBody>
          <a:bodyPr/>
          <a:lstStyle/>
          <a:p>
            <a:pPr marL="538163" indent="0">
              <a:spcAft>
                <a:spcPts val="600"/>
              </a:spcAft>
              <a:buNone/>
            </a:pP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thisFish</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 new Animal("Fish", 1)</a:t>
            </a:r>
          </a:p>
          <a:p>
            <a:pPr marL="5381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Output </a:t>
            </a: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thisFish.getState</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t>
            </a:r>
          </a:p>
          <a:p>
            <a:pPr marL="5381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Output " is of size ", </a:t>
            </a: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thisFish.getSize</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a:t>
            </a:r>
          </a:p>
          <a:p>
            <a:pPr marL="5381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While </a:t>
            </a: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thisFish.getState</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&lt;&gt; "FISH"</a:t>
            </a:r>
          </a:p>
          <a:p>
            <a:pPr marL="5381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thisFish.feed()</a:t>
            </a:r>
          </a:p>
          <a:p>
            <a:pPr marL="538163" indent="0">
              <a:spcAft>
                <a:spcPts val="600"/>
              </a:spcAft>
              <a:buNone/>
            </a:pP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Endwhile</a:t>
            </a:r>
            <a:endPar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endParaRPr>
          </a:p>
          <a:p>
            <a:pPr marL="5381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Output "It is now a big " </a:t>
            </a:r>
          </a:p>
          <a:p>
            <a:pPr marL="538163"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Output </a:t>
            </a:r>
            <a:r>
              <a:rPr lang="en-GB" dirty="0" err="1">
                <a:solidFill>
                  <a:srgbClr val="0C4B7F"/>
                </a:solidFill>
                <a:latin typeface="Consolas" panose="020B0609020204030204" pitchFamily="49" charset="0"/>
                <a:cs typeface="Courier New" panose="02070309020205020404" pitchFamily="49" charset="0"/>
                <a:sym typeface="Wingdings" panose="05000000000000000000" pitchFamily="2" charset="2"/>
              </a:rPr>
              <a:t>thisFish.getState</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a:t>
            </a:r>
            <a:endParaRPr lang="en-GB" dirty="0">
              <a:solidFill>
                <a:srgbClr val="0C4B7F"/>
              </a:solidFill>
              <a:latin typeface="Consolas" panose="020B0609020204030204" pitchFamily="49" charset="0"/>
            </a:endParaRPr>
          </a:p>
        </p:txBody>
      </p:sp>
    </p:spTree>
    <p:extLst>
      <p:ext uri="{BB962C8B-B14F-4D97-AF65-F5344CB8AC3E}">
        <p14:creationId xmlns:p14="http://schemas.microsoft.com/office/powerpoint/2010/main" val="3816488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Task 3 </a:t>
            </a:r>
            <a:r>
              <a:rPr lang="en-GB" dirty="0"/>
              <a:t>on the worksheet</a:t>
            </a:r>
          </a:p>
        </p:txBody>
      </p:sp>
    </p:spTree>
    <p:extLst>
      <p:ext uri="{BB962C8B-B14F-4D97-AF65-F5344CB8AC3E}">
        <p14:creationId xmlns:p14="http://schemas.microsoft.com/office/powerpoint/2010/main" val="27082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Procedural programming</a:t>
            </a:r>
          </a:p>
        </p:txBody>
      </p:sp>
      <p:sp>
        <p:nvSpPr>
          <p:cNvPr id="3" name="Text Placeholder 2"/>
          <p:cNvSpPr>
            <a:spLocks noGrp="1"/>
          </p:cNvSpPr>
          <p:nvPr>
            <p:ph type="body" sz="quarter" idx="14"/>
          </p:nvPr>
        </p:nvSpPr>
        <p:spPr/>
        <p:txBody>
          <a:bodyPr/>
          <a:lstStyle/>
          <a:p>
            <a:r>
              <a:rPr lang="en-GB" dirty="0"/>
              <a:t>A program consists of </a:t>
            </a:r>
          </a:p>
          <a:p>
            <a:pPr lvl="1"/>
            <a:r>
              <a:rPr lang="en-GB" dirty="0"/>
              <a:t>step-by-step instructions</a:t>
            </a:r>
          </a:p>
          <a:p>
            <a:pPr lvl="1"/>
            <a:r>
              <a:rPr lang="en-GB" dirty="0"/>
              <a:t>calls to subroutines (procedures or functions)</a:t>
            </a:r>
          </a:p>
          <a:p>
            <a:pPr lvl="1"/>
            <a:r>
              <a:rPr lang="en-GB" dirty="0"/>
              <a:t>local and global variables</a:t>
            </a:r>
          </a:p>
        </p:txBody>
      </p:sp>
    </p:spTree>
    <p:extLst>
      <p:ext uri="{BB962C8B-B14F-4D97-AF65-F5344CB8AC3E}">
        <p14:creationId xmlns:p14="http://schemas.microsoft.com/office/powerpoint/2010/main" val="1549613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Extension tasks</a:t>
            </a:r>
          </a:p>
        </p:txBody>
      </p:sp>
      <p:sp>
        <p:nvSpPr>
          <p:cNvPr id="5" name="Text Placeholder 4"/>
          <p:cNvSpPr>
            <a:spLocks noGrp="1"/>
          </p:cNvSpPr>
          <p:nvPr>
            <p:ph type="body" sz="quarter" idx="14"/>
          </p:nvPr>
        </p:nvSpPr>
        <p:spPr/>
        <p:txBody>
          <a:bodyPr/>
          <a:lstStyle/>
          <a:p>
            <a:r>
              <a:rPr lang="en-GB" dirty="0"/>
              <a:t>Complete </a:t>
            </a:r>
            <a:r>
              <a:rPr lang="en-GB" b="1" dirty="0"/>
              <a:t>Tasks 4 </a:t>
            </a:r>
            <a:r>
              <a:rPr lang="en-GB" dirty="0"/>
              <a:t>and</a:t>
            </a:r>
            <a:r>
              <a:rPr lang="en-GB" b="1" dirty="0"/>
              <a:t> 5 </a:t>
            </a:r>
            <a:r>
              <a:rPr lang="en-GB" dirty="0"/>
              <a:t>on the worksheet</a:t>
            </a:r>
          </a:p>
        </p:txBody>
      </p:sp>
    </p:spTree>
    <p:extLst>
      <p:ext uri="{BB962C8B-B14F-4D97-AF65-F5344CB8AC3E}">
        <p14:creationId xmlns:p14="http://schemas.microsoft.com/office/powerpoint/2010/main" val="1372700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4544221"/>
          </a:xfrm>
        </p:spPr>
        <p:txBody>
          <a:bodyPr/>
          <a:lstStyle/>
          <a:p>
            <a:r>
              <a:rPr lang="en-GB" dirty="0"/>
              <a:t>Class</a:t>
            </a:r>
          </a:p>
          <a:p>
            <a:pPr lvl="1"/>
            <a:r>
              <a:rPr lang="en-GB" dirty="0"/>
              <a:t>a blueprint or template for a type of object</a:t>
            </a:r>
          </a:p>
          <a:p>
            <a:r>
              <a:rPr lang="en-GB" dirty="0"/>
              <a:t>Object</a:t>
            </a:r>
          </a:p>
          <a:p>
            <a:pPr lvl="1"/>
            <a:r>
              <a:rPr lang="en-GB" dirty="0"/>
              <a:t>each object has its own data (attributes) </a:t>
            </a:r>
            <a:br>
              <a:rPr lang="en-GB" dirty="0"/>
            </a:br>
            <a:r>
              <a:rPr lang="en-GB" dirty="0"/>
              <a:t>and operations on that data (methods)</a:t>
            </a:r>
          </a:p>
          <a:p>
            <a:r>
              <a:rPr lang="en-GB" dirty="0"/>
              <a:t>Instantiation</a:t>
            </a:r>
          </a:p>
          <a:p>
            <a:pPr lvl="1"/>
            <a:r>
              <a:rPr lang="en-GB" dirty="0"/>
              <a:t>creating an object from the class blueprint</a:t>
            </a:r>
          </a:p>
          <a:p>
            <a:r>
              <a:rPr lang="en-GB" dirty="0"/>
              <a:t>Encapsulation</a:t>
            </a:r>
          </a:p>
          <a:p>
            <a:pPr lvl="1"/>
            <a:r>
              <a:rPr lang="en-GB" dirty="0"/>
              <a:t>attributes and methods are wrapped into a single entity</a:t>
            </a:r>
          </a:p>
          <a:p>
            <a:endParaRPr lang="en-GB" dirty="0"/>
          </a:p>
        </p:txBody>
      </p:sp>
    </p:spTree>
    <p:extLst>
      <p:ext uri="{BB962C8B-B14F-4D97-AF65-F5344CB8AC3E}">
        <p14:creationId xmlns:p14="http://schemas.microsoft.com/office/powerpoint/2010/main" val="2035909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94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a:t>
            </a:r>
          </a:p>
        </p:txBody>
      </p:sp>
      <p:sp>
        <p:nvSpPr>
          <p:cNvPr id="3" name="Text Placeholder 2"/>
          <p:cNvSpPr>
            <a:spLocks noGrp="1"/>
          </p:cNvSpPr>
          <p:nvPr>
            <p:ph type="body" sz="quarter" idx="14"/>
          </p:nvPr>
        </p:nvSpPr>
        <p:spPr>
          <a:xfrm>
            <a:off x="724280" y="1704179"/>
            <a:ext cx="7797230" cy="4311610"/>
          </a:xfrm>
        </p:spPr>
        <p:txBody>
          <a:bodyPr/>
          <a:lstStyle/>
          <a:p>
            <a:pPr marL="0" indent="0">
              <a:spcAft>
                <a:spcPts val="600"/>
              </a:spcAft>
              <a:buNone/>
            </a:pPr>
            <a:r>
              <a:rPr lang="en-GB" dirty="0"/>
              <a:t>A program to simulate a fish being fed and growing </a:t>
            </a:r>
            <a:br>
              <a:rPr lang="en-GB" dirty="0"/>
            </a:br>
            <a:r>
              <a:rPr lang="en-GB" dirty="0"/>
              <a:t>in size:</a:t>
            </a:r>
          </a:p>
          <a:p>
            <a:pPr marL="358775" indent="0">
              <a:spcBef>
                <a:spcPts val="1200"/>
              </a:spcBef>
              <a:spcAft>
                <a:spcPts val="600"/>
              </a:spcAft>
              <a:buNone/>
            </a:pPr>
            <a:r>
              <a:rPr lang="en-GB" sz="2000" dirty="0">
                <a:solidFill>
                  <a:srgbClr val="223E7A"/>
                </a:solidFill>
                <a:latin typeface="Consolas" panose="020B0609020204030204" pitchFamily="49" charset="0"/>
                <a:cs typeface="Courier New" panose="02070309020205020404" pitchFamily="49" charset="0"/>
              </a:rPr>
              <a:t>thisFishState </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"Fish" </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thisFishSize  1</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Output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thisFishState</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 is of size " </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Output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thisFishSize</a:t>
            </a:r>
            <a:endPar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endParaRP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While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thisFishState</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&lt;&gt; "FISH"</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feed(thisFishState, thisFishSize)</a:t>
            </a:r>
          </a:p>
          <a:p>
            <a:pPr marL="358775" indent="0">
              <a:spcAft>
                <a:spcPts val="600"/>
              </a:spcAft>
              <a:buNone/>
            </a:pP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Endwhile</a:t>
            </a:r>
            <a:endPar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endParaRP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Output "It is now a big ", thisFishState</a:t>
            </a:r>
          </a:p>
          <a:p>
            <a:pPr marL="0" indent="0">
              <a:spcBef>
                <a:spcPts val="1200"/>
              </a:spcBef>
              <a:spcAft>
                <a:spcPts val="600"/>
              </a:spcAft>
              <a:buNone/>
            </a:pPr>
            <a:r>
              <a:rPr lang="en-GB" dirty="0">
                <a:latin typeface="Arial" panose="020B0604020202020204" pitchFamily="34" charset="0"/>
                <a:cs typeface="Arial" panose="020B0604020202020204" pitchFamily="34" charset="0"/>
                <a:sym typeface="Wingdings" panose="05000000000000000000" pitchFamily="2" charset="2"/>
              </a:rPr>
              <a:t>Where is the subroutine call? </a:t>
            </a:r>
            <a:endParaRPr lang="en-GB" dirty="0">
              <a:latin typeface="Arial" panose="020B0604020202020204" pitchFamily="34" charset="0"/>
              <a:cs typeface="Arial" panose="020B0604020202020204" pitchFamily="34" charset="0"/>
            </a:endParaRPr>
          </a:p>
        </p:txBody>
      </p:sp>
      <p:pic>
        <p:nvPicPr>
          <p:cNvPr id="6" name="Picture 5" descr="Logo Unit 12.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33548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a:t>
            </a:r>
            <a:r>
              <a:rPr lang="en-GB" dirty="0">
                <a:solidFill>
                  <a:srgbClr val="FF0000"/>
                </a:solidFill>
              </a:rPr>
              <a:t>Answer</a:t>
            </a:r>
          </a:p>
        </p:txBody>
      </p:sp>
      <p:sp>
        <p:nvSpPr>
          <p:cNvPr id="3" name="Text Placeholder 2"/>
          <p:cNvSpPr>
            <a:spLocks noGrp="1"/>
          </p:cNvSpPr>
          <p:nvPr>
            <p:ph type="body" sz="quarter" idx="14"/>
          </p:nvPr>
        </p:nvSpPr>
        <p:spPr>
          <a:xfrm>
            <a:off x="724280" y="1704179"/>
            <a:ext cx="7797230" cy="4311610"/>
          </a:xfrm>
        </p:spPr>
        <p:txBody>
          <a:bodyPr/>
          <a:lstStyle/>
          <a:p>
            <a:pPr marL="0" indent="0">
              <a:spcAft>
                <a:spcPts val="600"/>
              </a:spcAft>
              <a:buNone/>
            </a:pPr>
            <a:r>
              <a:rPr lang="en-GB" dirty="0"/>
              <a:t>A program to simulate a fish being fed and growing </a:t>
            </a:r>
            <a:br>
              <a:rPr lang="en-GB" dirty="0"/>
            </a:br>
            <a:r>
              <a:rPr lang="en-GB" dirty="0"/>
              <a:t>in size:</a:t>
            </a:r>
          </a:p>
          <a:p>
            <a:pPr marL="358775" indent="0">
              <a:spcBef>
                <a:spcPts val="1200"/>
              </a:spcBef>
              <a:spcAft>
                <a:spcPts val="600"/>
              </a:spcAft>
              <a:buNone/>
            </a:pPr>
            <a:r>
              <a:rPr lang="en-GB" sz="2000" dirty="0">
                <a:solidFill>
                  <a:srgbClr val="223E7A"/>
                </a:solidFill>
                <a:latin typeface="Consolas" panose="020B0609020204030204" pitchFamily="49" charset="0"/>
                <a:cs typeface="Courier New" panose="02070309020205020404" pitchFamily="49" charset="0"/>
              </a:rPr>
              <a:t>thisFishState </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"Fish" </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thisFishSize  1</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Output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thisFishState</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 is of size " </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Output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thisFishSize</a:t>
            </a:r>
            <a:endPar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endParaRP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While </a:t>
            </a: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thisFishState</a:t>
            </a: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&lt;&gt; "FISH"</a:t>
            </a: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a:t>
            </a:r>
            <a:r>
              <a:rPr lang="en-GB" sz="2000" b="1" dirty="0">
                <a:solidFill>
                  <a:srgbClr val="FF0000"/>
                </a:solidFill>
                <a:latin typeface="Consolas" panose="020B0609020204030204" pitchFamily="49" charset="0"/>
                <a:cs typeface="Courier New" panose="02070309020205020404" pitchFamily="49" charset="0"/>
                <a:sym typeface="Wingdings" panose="05000000000000000000" pitchFamily="2" charset="2"/>
              </a:rPr>
              <a:t>feed(thisFishState, thisFishSize)</a:t>
            </a:r>
          </a:p>
          <a:p>
            <a:pPr marL="358775" indent="0">
              <a:spcAft>
                <a:spcPts val="600"/>
              </a:spcAft>
              <a:buNone/>
            </a:pPr>
            <a:r>
              <a:rPr lang="en-GB"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Endwhile</a:t>
            </a:r>
            <a:endPar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endParaRPr>
          </a:p>
          <a:p>
            <a:pPr marL="358775" indent="0">
              <a:spcAft>
                <a:spcPts val="600"/>
              </a:spcAft>
              <a:buNone/>
            </a:pPr>
            <a:r>
              <a:rPr lang="en-GB"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Output "It is now a big ", thisFishState</a:t>
            </a:r>
          </a:p>
          <a:p>
            <a:pPr marL="0" indent="0">
              <a:spcBef>
                <a:spcPts val="1200"/>
              </a:spcBef>
              <a:spcAft>
                <a:spcPts val="600"/>
              </a:spcAft>
              <a:buNone/>
            </a:pPr>
            <a:r>
              <a:rPr lang="en-GB" dirty="0">
                <a:latin typeface="Arial" panose="020B0604020202020204" pitchFamily="34" charset="0"/>
                <a:cs typeface="Arial" panose="020B0604020202020204" pitchFamily="34" charset="0"/>
                <a:sym typeface="Wingdings" panose="05000000000000000000" pitchFamily="2" charset="2"/>
              </a:rPr>
              <a:t>Where is the subroutine call? </a:t>
            </a:r>
            <a:endParaRPr lang="en-GB" dirty="0">
              <a:latin typeface="Arial" panose="020B0604020202020204" pitchFamily="34" charset="0"/>
              <a:cs typeface="Arial" panose="020B0604020202020204" pitchFamily="34" charset="0"/>
            </a:endParaRPr>
          </a:p>
        </p:txBody>
      </p:sp>
      <p:pic>
        <p:nvPicPr>
          <p:cNvPr id="6" name="Picture 5" descr="Logo Unit 12.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313718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subroutine definition</a:t>
            </a:r>
          </a:p>
        </p:txBody>
      </p:sp>
      <p:sp>
        <p:nvSpPr>
          <p:cNvPr id="3" name="Text Placeholder 2"/>
          <p:cNvSpPr>
            <a:spLocks noGrp="1"/>
          </p:cNvSpPr>
          <p:nvPr>
            <p:ph type="body" sz="quarter" idx="14"/>
          </p:nvPr>
        </p:nvSpPr>
        <p:spPr/>
        <p:txBody>
          <a:bodyPr/>
          <a:lstStyle/>
          <a:p>
            <a:pPr marL="717550" indent="0">
              <a:spcAft>
                <a:spcPts val="600"/>
              </a:spcAft>
              <a:buNone/>
            </a:pPr>
            <a:r>
              <a:rPr lang="en-GB" dirty="0">
                <a:solidFill>
                  <a:srgbClr val="0C4B7F"/>
                </a:solidFill>
                <a:latin typeface="Consolas" panose="020B0609020204030204" pitchFamily="49" charset="0"/>
                <a:cs typeface="Courier New" panose="02070309020205020404" pitchFamily="49" charset="0"/>
              </a:rPr>
              <a:t>Sub feed(</a:t>
            </a:r>
            <a:r>
              <a:rPr lang="en-GB" dirty="0" err="1">
                <a:solidFill>
                  <a:srgbClr val="0C4B7F"/>
                </a:solidFill>
                <a:latin typeface="Consolas" panose="020B0609020204030204" pitchFamily="49" charset="0"/>
                <a:cs typeface="Courier New" panose="02070309020205020404" pitchFamily="49" charset="0"/>
              </a:rPr>
              <a:t>Byref</a:t>
            </a:r>
            <a:r>
              <a:rPr lang="en-GB" dirty="0">
                <a:solidFill>
                  <a:srgbClr val="0C4B7F"/>
                </a:solidFill>
                <a:latin typeface="Consolas" panose="020B0609020204030204" pitchFamily="49" charset="0"/>
                <a:cs typeface="Courier New" panose="02070309020205020404" pitchFamily="49" charset="0"/>
              </a:rPr>
              <a:t> state, </a:t>
            </a:r>
            <a:r>
              <a:rPr lang="en-GB" dirty="0" err="1">
                <a:solidFill>
                  <a:srgbClr val="0C4B7F"/>
                </a:solidFill>
                <a:latin typeface="Consolas" panose="020B0609020204030204" pitchFamily="49" charset="0"/>
                <a:cs typeface="Courier New" panose="02070309020205020404" pitchFamily="49" charset="0"/>
              </a:rPr>
              <a:t>Byref</a:t>
            </a:r>
            <a:r>
              <a:rPr lang="en-GB" dirty="0">
                <a:solidFill>
                  <a:srgbClr val="0C4B7F"/>
                </a:solidFill>
                <a:latin typeface="Consolas" panose="020B0609020204030204" pitchFamily="49" charset="0"/>
                <a:cs typeface="Courier New" panose="02070309020205020404" pitchFamily="49" charset="0"/>
              </a:rPr>
              <a:t> size)</a:t>
            </a:r>
          </a:p>
          <a:p>
            <a:pPr marL="717550" indent="0">
              <a:spcAft>
                <a:spcPts val="600"/>
              </a:spcAft>
              <a:buNone/>
            </a:pPr>
            <a:r>
              <a:rPr lang="en-GB" dirty="0">
                <a:solidFill>
                  <a:srgbClr val="0C4B7F"/>
                </a:solidFill>
                <a:latin typeface="Consolas" panose="020B0609020204030204" pitchFamily="49" charset="0"/>
                <a:cs typeface="Courier New" panose="02070309020205020404" pitchFamily="49" charset="0"/>
              </a:rPr>
              <a:t>   size </a:t>
            </a: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size + 1</a:t>
            </a:r>
          </a:p>
          <a:p>
            <a:pPr marL="717550"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Output "Fish fed" </a:t>
            </a:r>
          </a:p>
          <a:p>
            <a:pPr marL="717550"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If size = 5 Then </a:t>
            </a:r>
          </a:p>
          <a:p>
            <a:pPr marL="717550"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state  "FISH" </a:t>
            </a:r>
          </a:p>
          <a:p>
            <a:pPr marL="717550"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   End If</a:t>
            </a:r>
          </a:p>
          <a:p>
            <a:pPr marL="717550" indent="0">
              <a:spcAft>
                <a:spcPts val="600"/>
              </a:spcAft>
              <a:buNone/>
            </a:pPr>
            <a:r>
              <a:rPr lang="en-GB" dirty="0">
                <a:solidFill>
                  <a:srgbClr val="0C4B7F"/>
                </a:solidFill>
                <a:latin typeface="Consolas" panose="020B0609020204030204" pitchFamily="49" charset="0"/>
                <a:cs typeface="Courier New" panose="02070309020205020404" pitchFamily="49" charset="0"/>
                <a:sym typeface="Wingdings" panose="05000000000000000000" pitchFamily="2" charset="2"/>
              </a:rPr>
              <a:t>End Sub</a:t>
            </a:r>
            <a:endParaRPr lang="en-GB" dirty="0">
              <a:solidFill>
                <a:srgbClr val="0C4B7F"/>
              </a:solidFill>
              <a:latin typeface="Consolas" panose="020B0609020204030204" pitchFamily="49" charset="0"/>
            </a:endParaRPr>
          </a:p>
        </p:txBody>
      </p:sp>
    </p:spTree>
    <p:extLst>
      <p:ext uri="{BB962C8B-B14F-4D97-AF65-F5344CB8AC3E}">
        <p14:creationId xmlns:p14="http://schemas.microsoft.com/office/powerpoint/2010/main" val="127239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Task 1 </a:t>
            </a:r>
            <a:r>
              <a:rPr lang="en-GB" dirty="0"/>
              <a:t>on the worksheet</a:t>
            </a:r>
          </a:p>
        </p:txBody>
      </p:sp>
    </p:spTree>
    <p:extLst>
      <p:ext uri="{BB962C8B-B14F-4D97-AF65-F5344CB8AC3E}">
        <p14:creationId xmlns:p14="http://schemas.microsoft.com/office/powerpoint/2010/main" val="241802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Object-oriented programming</a:t>
            </a:r>
          </a:p>
        </p:txBody>
      </p:sp>
      <p:sp>
        <p:nvSpPr>
          <p:cNvPr id="3" name="Text Placeholder 2"/>
          <p:cNvSpPr>
            <a:spLocks noGrp="1"/>
          </p:cNvSpPr>
          <p:nvPr>
            <p:ph type="body" sz="quarter" idx="14"/>
          </p:nvPr>
        </p:nvSpPr>
        <p:spPr/>
        <p:txBody>
          <a:bodyPr/>
          <a:lstStyle/>
          <a:p>
            <a:r>
              <a:rPr lang="en-GB" dirty="0"/>
              <a:t>The world is viewed as a collection of objects, </a:t>
            </a:r>
            <a:br>
              <a:rPr lang="en-GB" dirty="0"/>
            </a:br>
            <a:r>
              <a:rPr lang="en-GB" dirty="0"/>
              <a:t>such as:</a:t>
            </a:r>
          </a:p>
          <a:p>
            <a:pPr lvl="1"/>
            <a:r>
              <a:rPr lang="en-GB" dirty="0"/>
              <a:t>a person</a:t>
            </a:r>
          </a:p>
          <a:p>
            <a:pPr lvl="1"/>
            <a:r>
              <a:rPr lang="en-GB" dirty="0"/>
              <a:t>an animal</a:t>
            </a:r>
          </a:p>
          <a:p>
            <a:pPr lvl="1"/>
            <a:r>
              <a:rPr lang="en-GB" dirty="0"/>
              <a:t>an event</a:t>
            </a:r>
          </a:p>
          <a:p>
            <a:pPr lvl="1"/>
            <a:r>
              <a:rPr lang="en-GB" dirty="0"/>
              <a:t>a data structure, for example, a queue or a stack</a:t>
            </a:r>
          </a:p>
          <a:p>
            <a:pPr marL="271463" lvl="1" indent="-271463">
              <a:spcAft>
                <a:spcPts val="1400"/>
              </a:spcAft>
            </a:pPr>
            <a:endParaRPr lang="en-GB" sz="2500" dirty="0">
              <a:solidFill>
                <a:schemeClr val="tx1"/>
              </a:solidFill>
            </a:endParaRPr>
          </a:p>
          <a:p>
            <a:r>
              <a:rPr lang="en-GB" dirty="0"/>
              <a:t>What other objects can you think of?</a:t>
            </a:r>
          </a:p>
        </p:txBody>
      </p:sp>
    </p:spTree>
    <p:extLst>
      <p:ext uri="{BB962C8B-B14F-4D97-AF65-F5344CB8AC3E}">
        <p14:creationId xmlns:p14="http://schemas.microsoft.com/office/powerpoint/2010/main" val="321664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Object-oriented programs</a:t>
            </a:r>
          </a:p>
        </p:txBody>
      </p:sp>
      <p:sp>
        <p:nvSpPr>
          <p:cNvPr id="3" name="Text Placeholder 2"/>
          <p:cNvSpPr>
            <a:spLocks noGrp="1"/>
          </p:cNvSpPr>
          <p:nvPr>
            <p:ph type="body" sz="quarter" idx="14"/>
          </p:nvPr>
        </p:nvSpPr>
        <p:spPr/>
        <p:txBody>
          <a:bodyPr/>
          <a:lstStyle/>
          <a:p>
            <a:r>
              <a:rPr lang="en-GB" dirty="0"/>
              <a:t>Program consists of objects</a:t>
            </a:r>
          </a:p>
          <a:p>
            <a:pPr lvl="1"/>
            <a:r>
              <a:rPr lang="en-GB" dirty="0"/>
              <a:t>Each object has its own data (attributes)</a:t>
            </a:r>
          </a:p>
          <a:p>
            <a:pPr marL="444500" lvl="1" indent="0">
              <a:buNone/>
            </a:pPr>
            <a:r>
              <a:rPr lang="en-GB" dirty="0"/>
              <a:t>		and operations on that data (methods)</a:t>
            </a:r>
          </a:p>
          <a:p>
            <a:pPr lvl="1"/>
            <a:r>
              <a:rPr lang="en-GB" dirty="0"/>
              <a:t>Objects interact with one another</a:t>
            </a:r>
          </a:p>
          <a:p>
            <a:pPr lvl="1"/>
            <a:r>
              <a:rPr lang="en-GB" dirty="0"/>
              <a:t>All processing is done by objects</a:t>
            </a:r>
          </a:p>
          <a:p>
            <a:pPr lvl="1"/>
            <a:endParaRPr lang="en-GB" dirty="0"/>
          </a:p>
        </p:txBody>
      </p:sp>
    </p:spTree>
    <p:extLst>
      <p:ext uri="{BB962C8B-B14F-4D97-AF65-F5344CB8AC3E}">
        <p14:creationId xmlns:p14="http://schemas.microsoft.com/office/powerpoint/2010/main" val="28902625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AF4BF1-6E42-4555-B5F9-0B8FDA5BF6EF}"/>
</file>

<file path=customXml/itemProps2.xml><?xml version="1.0" encoding="utf-8"?>
<ds:datastoreItem xmlns:ds="http://schemas.openxmlformats.org/officeDocument/2006/customXml" ds:itemID="{7A46FA15-8B2C-43A0-9B99-5F4029A2CA78}"/>
</file>

<file path=customXml/itemProps3.xml><?xml version="1.0" encoding="utf-8"?>
<ds:datastoreItem xmlns:ds="http://schemas.openxmlformats.org/officeDocument/2006/customXml" ds:itemID="{237312D5-B1A9-4CFD-A428-69416B07132E}"/>
</file>

<file path=docProps/app.xml><?xml version="1.0" encoding="utf-8"?>
<Properties xmlns="http://schemas.openxmlformats.org/officeDocument/2006/extended-properties" xmlns:vt="http://schemas.openxmlformats.org/officeDocument/2006/docPropsVTypes">
  <Template>Unit 12</Template>
  <TotalTime>23466</TotalTime>
  <Words>901</Words>
  <Application>Microsoft Office PowerPoint</Application>
  <PresentationFormat>On-screen Show (4:3)</PresentationFormat>
  <Paragraphs>216</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Consolas</vt:lpstr>
      <vt:lpstr>Courier New</vt:lpstr>
      <vt:lpstr>Calibri</vt:lpstr>
      <vt:lpstr>Museo 700</vt:lpstr>
      <vt:lpstr>Museo 500</vt:lpstr>
      <vt:lpstr>Museo 100</vt:lpstr>
      <vt:lpstr>Arial</vt:lpstr>
      <vt:lpstr>Museo900-Regular</vt:lpstr>
      <vt:lpstr>Museo 900</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71</cp:revision>
  <cp:lastPrinted>2017-01-07T17:10:52Z</cp:lastPrinted>
  <dcterms:created xsi:type="dcterms:W3CDTF">2015-09-01T09:42:15Z</dcterms:created>
  <dcterms:modified xsi:type="dcterms:W3CDTF">2017-01-30T17:08:38Z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