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8"/>
  </p:notesMasterIdLst>
  <p:handoutMasterIdLst>
    <p:handoutMasterId r:id="rId29"/>
  </p:handoutMasterIdLst>
  <p:sldIdLst>
    <p:sldId id="256" r:id="rId5"/>
    <p:sldId id="304" r:id="rId6"/>
    <p:sldId id="310" r:id="rId7"/>
    <p:sldId id="286" r:id="rId8"/>
    <p:sldId id="309" r:id="rId9"/>
    <p:sldId id="311" r:id="rId10"/>
    <p:sldId id="307" r:id="rId11"/>
    <p:sldId id="314" r:id="rId12"/>
    <p:sldId id="290" r:id="rId13"/>
    <p:sldId id="294" r:id="rId14"/>
    <p:sldId id="289" r:id="rId15"/>
    <p:sldId id="306" r:id="rId16"/>
    <p:sldId id="259" r:id="rId17"/>
    <p:sldId id="287" r:id="rId18"/>
    <p:sldId id="301" r:id="rId19"/>
    <p:sldId id="305" r:id="rId20"/>
    <p:sldId id="288" r:id="rId21"/>
    <p:sldId id="302" r:id="rId22"/>
    <p:sldId id="291" r:id="rId23"/>
    <p:sldId id="292" r:id="rId24"/>
    <p:sldId id="293" r:id="rId25"/>
    <p:sldId id="315" r:id="rId26"/>
    <p:sldId id="308" r:id="rId27"/>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5A24"/>
    <a:srgbClr val="F1800F"/>
    <a:srgbClr val="F5F8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036" autoAdjust="0"/>
  </p:normalViewPr>
  <p:slideViewPr>
    <p:cSldViewPr>
      <p:cViewPr>
        <p:scale>
          <a:sx n="102" d="100"/>
          <a:sy n="102" d="100"/>
        </p:scale>
        <p:origin x="480" y="3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321" tIns="45661" rIns="91321" bIns="45661"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321" tIns="45661" rIns="91321" bIns="45661" rtlCol="0"/>
          <a:lstStyle>
            <a:lvl1pPr algn="r">
              <a:defRPr sz="1200"/>
            </a:lvl1pPr>
          </a:lstStyle>
          <a:p>
            <a:fld id="{DB585C74-8472-4821-9A10-375C226FB0B6}" type="datetimeFigureOut">
              <a:rPr lang="en-US" smtClean="0"/>
              <a:pPr/>
              <a:t>10/9/2020</a:t>
            </a:fld>
            <a:endParaRPr lang="en-GB" dirty="0"/>
          </a:p>
        </p:txBody>
      </p:sp>
      <p:sp>
        <p:nvSpPr>
          <p:cNvPr id="4" name="Footer Placeholder 3"/>
          <p:cNvSpPr>
            <a:spLocks noGrp="1"/>
          </p:cNvSpPr>
          <p:nvPr>
            <p:ph type="ftr" sz="quarter" idx="2"/>
          </p:nvPr>
        </p:nvSpPr>
        <p:spPr>
          <a:xfrm>
            <a:off x="1" y="9428584"/>
            <a:ext cx="2945659" cy="496332"/>
          </a:xfrm>
          <a:prstGeom prst="rect">
            <a:avLst/>
          </a:prstGeom>
        </p:spPr>
        <p:txBody>
          <a:bodyPr vert="horz" lIns="91321" tIns="45661" rIns="91321" bIns="45661"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1321" tIns="45661" rIns="91321" bIns="45661" rtlCol="0" anchor="b"/>
          <a:lstStyle>
            <a:lvl1pPr algn="r">
              <a:defRPr sz="1200"/>
            </a:lvl1pPr>
          </a:lstStyle>
          <a:p>
            <a:fld id="{987FB375-724E-4723-A382-923BA59A710C}" type="slidenum">
              <a:rPr lang="en-GB" smtClean="0"/>
              <a:pPr/>
              <a:t>‹#›</a:t>
            </a:fld>
            <a:endParaRPr lang="en-GB" dirty="0"/>
          </a:p>
        </p:txBody>
      </p:sp>
    </p:spTree>
    <p:extLst>
      <p:ext uri="{BB962C8B-B14F-4D97-AF65-F5344CB8AC3E}">
        <p14:creationId xmlns:p14="http://schemas.microsoft.com/office/powerpoint/2010/main" val="3290463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5659" cy="496332"/>
          </a:xfrm>
          <a:prstGeom prst="rect">
            <a:avLst/>
          </a:prstGeom>
          <a:noFill/>
          <a:ln w="9525">
            <a:noFill/>
            <a:miter lim="800000"/>
            <a:headEnd/>
            <a:tailEnd/>
          </a:ln>
          <a:effectLst/>
        </p:spPr>
        <p:txBody>
          <a:bodyPr vert="horz" wrap="square" lIns="91321" tIns="45661" rIns="91321" bIns="45661" numCol="1" anchor="t" anchorCtr="0" compatLnSpc="1">
            <a:prstTxWarp prst="textNoShape">
              <a:avLst/>
            </a:prstTxWarp>
          </a:bodyPr>
          <a:lstStyle>
            <a:lvl1pPr>
              <a:defRPr sz="1200"/>
            </a:lvl1pPr>
          </a:lstStyle>
          <a:p>
            <a:endParaRPr lang="en-GB" dirty="0"/>
          </a:p>
        </p:txBody>
      </p:sp>
      <p:sp>
        <p:nvSpPr>
          <p:cNvPr id="4099"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321" tIns="45661" rIns="91321" bIns="45661" numCol="1" anchor="t" anchorCtr="0" compatLnSpc="1">
            <a:prstTxWarp prst="textNoShape">
              <a:avLst/>
            </a:prstTxWarp>
          </a:bodyPr>
          <a:lstStyle>
            <a:lvl1pPr algn="r">
              <a:defRPr sz="1200"/>
            </a:lvl1pPr>
          </a:lstStyle>
          <a:p>
            <a:endParaRPr lang="en-GB" dirty="0"/>
          </a:p>
        </p:txBody>
      </p:sp>
      <p:sp>
        <p:nvSpPr>
          <p:cNvPr id="4100" name="Rectangle 4"/>
          <p:cNvSpPr>
            <a:spLocks noGrp="1" noRot="1" noChangeAspect="1" noChangeArrowheads="1" noTextEdit="1"/>
          </p:cNvSpPr>
          <p:nvPr>
            <p:ph type="sldImg" idx="2"/>
          </p:nvPr>
        </p:nvSpPr>
        <p:spPr bwMode="auto">
          <a:xfrm>
            <a:off x="919163" y="744538"/>
            <a:ext cx="4960937" cy="37211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321" tIns="45661" rIns="91321" bIns="45661"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102" name="Rectangle 6"/>
          <p:cNvSpPr>
            <a:spLocks noGrp="1" noChangeArrowheads="1"/>
          </p:cNvSpPr>
          <p:nvPr>
            <p:ph type="ftr" sz="quarter" idx="4"/>
          </p:nvPr>
        </p:nvSpPr>
        <p:spPr bwMode="auto">
          <a:xfrm>
            <a:off x="1" y="9428584"/>
            <a:ext cx="2945659" cy="496332"/>
          </a:xfrm>
          <a:prstGeom prst="rect">
            <a:avLst/>
          </a:prstGeom>
          <a:noFill/>
          <a:ln w="9525">
            <a:noFill/>
            <a:miter lim="800000"/>
            <a:headEnd/>
            <a:tailEnd/>
          </a:ln>
          <a:effectLst/>
        </p:spPr>
        <p:txBody>
          <a:bodyPr vert="horz" wrap="square" lIns="91321" tIns="45661" rIns="91321" bIns="45661" numCol="1" anchor="b" anchorCtr="0" compatLnSpc="1">
            <a:prstTxWarp prst="textNoShape">
              <a:avLst/>
            </a:prstTxWarp>
          </a:bodyPr>
          <a:lstStyle>
            <a:lvl1pPr>
              <a:defRPr sz="1200"/>
            </a:lvl1pPr>
          </a:lstStyle>
          <a:p>
            <a:endParaRPr lang="en-GB" dirty="0"/>
          </a:p>
        </p:txBody>
      </p:sp>
      <p:sp>
        <p:nvSpPr>
          <p:cNvPr id="4103" name="Rectangle 7"/>
          <p:cNvSpPr>
            <a:spLocks noGrp="1" noChangeArrowheads="1"/>
          </p:cNvSpPr>
          <p:nvPr>
            <p:ph type="sldNum" sz="quarter" idx="5"/>
          </p:nvPr>
        </p:nvSpPr>
        <p:spPr bwMode="auto">
          <a:xfrm>
            <a:off x="3850443" y="9428584"/>
            <a:ext cx="2945659" cy="496332"/>
          </a:xfrm>
          <a:prstGeom prst="rect">
            <a:avLst/>
          </a:prstGeom>
          <a:noFill/>
          <a:ln w="9525">
            <a:noFill/>
            <a:miter lim="800000"/>
            <a:headEnd/>
            <a:tailEnd/>
          </a:ln>
          <a:effectLst/>
        </p:spPr>
        <p:txBody>
          <a:bodyPr vert="horz" wrap="square" lIns="91321" tIns="45661" rIns="91321" bIns="45661" numCol="1" anchor="b" anchorCtr="0" compatLnSpc="1">
            <a:prstTxWarp prst="textNoShape">
              <a:avLst/>
            </a:prstTxWarp>
          </a:bodyPr>
          <a:lstStyle>
            <a:lvl1pPr algn="r">
              <a:defRPr sz="1200"/>
            </a:lvl1pPr>
          </a:lstStyle>
          <a:p>
            <a:fld id="{FEFF9E61-3C0E-49EC-B7CE-70A63748724E}" type="slidenum">
              <a:rPr lang="en-GB"/>
              <a:pPr/>
              <a:t>‹#›</a:t>
            </a:fld>
            <a:endParaRPr lang="en-GB" dirty="0"/>
          </a:p>
        </p:txBody>
      </p:sp>
    </p:spTree>
    <p:extLst>
      <p:ext uri="{BB962C8B-B14F-4D97-AF65-F5344CB8AC3E}">
        <p14:creationId xmlns:p14="http://schemas.microsoft.com/office/powerpoint/2010/main" val="35830383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79BE23-8458-41F0-BEDE-D57ABD393D6F}" type="slidenum">
              <a:rPr lang="en-GB"/>
              <a:pPr/>
              <a:t>4</a:t>
            </a:fld>
            <a:endParaRPr lang="en-GB"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2424997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16</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956685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17</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r>
              <a:rPr lang="en-US" dirty="0"/>
              <a:t>Many of our large industries</a:t>
            </a:r>
            <a:r>
              <a:rPr lang="en-US" baseline="0" dirty="0"/>
              <a:t> are oligopolistic in nature (</a:t>
            </a:r>
            <a:r>
              <a:rPr lang="en-US" baseline="0" dirty="0" err="1"/>
              <a:t>e.g</a:t>
            </a:r>
            <a:r>
              <a:rPr lang="en-US" baseline="0" dirty="0"/>
              <a:t> grocery market / Clothing retail – three or four major chains dominate their market place)</a:t>
            </a:r>
            <a:endParaRPr lang="en-US" dirty="0"/>
          </a:p>
        </p:txBody>
      </p:sp>
    </p:spTree>
    <p:extLst>
      <p:ext uri="{BB962C8B-B14F-4D97-AF65-F5344CB8AC3E}">
        <p14:creationId xmlns:p14="http://schemas.microsoft.com/office/powerpoint/2010/main" val="368382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18</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693006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19</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3351412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20</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2710456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21</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1838646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F9E61-3C0E-49EC-B7CE-70A63748724E}" type="slidenum">
              <a:rPr lang="en-GB" smtClean="0"/>
              <a:pPr/>
              <a:t>23</a:t>
            </a:fld>
            <a:endParaRPr lang="en-GB" dirty="0"/>
          </a:p>
        </p:txBody>
      </p:sp>
    </p:spTree>
    <p:extLst>
      <p:ext uri="{BB962C8B-B14F-4D97-AF65-F5344CB8AC3E}">
        <p14:creationId xmlns:p14="http://schemas.microsoft.com/office/powerpoint/2010/main" val="3686277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F9E61-3C0E-49EC-B7CE-70A63748724E}" type="slidenum">
              <a:rPr lang="en-GB" smtClean="0"/>
              <a:pPr/>
              <a:t>5</a:t>
            </a:fld>
            <a:endParaRPr lang="en-GB" dirty="0"/>
          </a:p>
        </p:txBody>
      </p:sp>
    </p:spTree>
    <p:extLst>
      <p:ext uri="{BB962C8B-B14F-4D97-AF65-F5344CB8AC3E}">
        <p14:creationId xmlns:p14="http://schemas.microsoft.com/office/powerpoint/2010/main" val="1044316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9</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2005168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10</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1933956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11</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2945867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12</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r>
              <a:rPr lang="en-US" dirty="0"/>
              <a:t>E.g. a</a:t>
            </a:r>
            <a:r>
              <a:rPr lang="en-US" baseline="0" dirty="0"/>
              <a:t> local bar may have developed a reputation as ‘the place to be’ for 18 to 25 year olds, even though its prices are much higher than the pub next door</a:t>
            </a:r>
            <a:endParaRPr lang="en-US" dirty="0"/>
          </a:p>
        </p:txBody>
      </p:sp>
    </p:spTree>
    <p:extLst>
      <p:ext uri="{BB962C8B-B14F-4D97-AF65-F5344CB8AC3E}">
        <p14:creationId xmlns:p14="http://schemas.microsoft.com/office/powerpoint/2010/main" val="724050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13</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r>
              <a:rPr lang="en-US" dirty="0"/>
              <a:t>30</a:t>
            </a:r>
            <a:r>
              <a:rPr lang="en-US" baseline="0" dirty="0"/>
              <a:t> years ago – Monopolies were common (same gas, electricity, telephone suppliers)</a:t>
            </a:r>
            <a:endParaRPr lang="en-US" dirty="0"/>
          </a:p>
        </p:txBody>
      </p:sp>
    </p:spTree>
    <p:extLst>
      <p:ext uri="{BB962C8B-B14F-4D97-AF65-F5344CB8AC3E}">
        <p14:creationId xmlns:p14="http://schemas.microsoft.com/office/powerpoint/2010/main" val="178144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14</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r>
              <a:rPr lang="en-US" dirty="0"/>
              <a:t>Tesco managed to get away with it (30%)</a:t>
            </a:r>
            <a:r>
              <a:rPr lang="en-US" baseline="0" dirty="0"/>
              <a:t> as they argued that they are not just grocery</a:t>
            </a:r>
          </a:p>
          <a:p>
            <a:r>
              <a:rPr lang="en-US" baseline="0" dirty="0"/>
              <a:t>Barriers: patents, advertising (to build brand loyalty)</a:t>
            </a:r>
            <a:endParaRPr lang="en-US" dirty="0"/>
          </a:p>
        </p:txBody>
      </p:sp>
    </p:spTree>
    <p:extLst>
      <p:ext uri="{BB962C8B-B14F-4D97-AF65-F5344CB8AC3E}">
        <p14:creationId xmlns:p14="http://schemas.microsoft.com/office/powerpoint/2010/main" val="1847283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15</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extLst>
      <p:ext uri="{BB962C8B-B14F-4D97-AF65-F5344CB8AC3E}">
        <p14:creationId xmlns:p14="http://schemas.microsoft.com/office/powerpoint/2010/main" val="1356460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endParaRPr lang="en-GB"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C14FD83-87F3-4FA3-8400-67CF3A14FCCA}" type="slidenum">
              <a:rPr lang="en-GB" smtClean="0"/>
              <a:pPr/>
              <a:t>‹#›</a:t>
            </a:fld>
            <a:endParaRPr lang="en-GB"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DB71A6-44B9-408C-A269-896197091C8D}"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E2152D5-B14E-4A7D-A99C-D5AEFCFB91C1}"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5FE2ED6-A488-4116-AB6B-7D2BADFDC1C0}"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690961-7624-4006-B5E8-E667131050DF}"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CA258B8-17BD-4B75-8DAD-A961592B0829}" type="slidenum">
              <a:rPr lang="en-GB" smtClean="0"/>
              <a:pPr/>
              <a:t>‹#›</a:t>
            </a:fld>
            <a:endParaRPr lang="en-GB" dirty="0"/>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1458C02-7407-43F7-9361-F92148997E2E}"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20E99F-D4AA-4ED2-B6AC-40BA79647040}"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853DFD8-713A-4888-9C9B-3E8C3D16D08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lang="en-GB" dirty="0"/>
          </a:p>
        </p:txBody>
      </p:sp>
      <p:sp>
        <p:nvSpPr>
          <p:cNvPr id="7" name="Slide Number Placeholder 6"/>
          <p:cNvSpPr>
            <a:spLocks noGrp="1"/>
          </p:cNvSpPr>
          <p:nvPr>
            <p:ph type="sldNum" sz="quarter" idx="12"/>
          </p:nvPr>
        </p:nvSpPr>
        <p:spPr/>
        <p:txBody>
          <a:bodyPr/>
          <a:lstStyle/>
          <a:p>
            <a:fld id="{6E55BEEC-838B-48DF-9F28-50CB896B76EE}" type="slidenum">
              <a:rPr lang="en-GB" smtClean="0"/>
              <a:pPr/>
              <a:t>‹#›</a:t>
            </a:fld>
            <a:endParaRPr lang="en-GB"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dirty="0"/>
          </a:p>
        </p:txBody>
      </p:sp>
      <p:sp>
        <p:nvSpPr>
          <p:cNvPr id="7" name="Slide Number Placeholder 6"/>
          <p:cNvSpPr>
            <a:spLocks noGrp="1"/>
          </p:cNvSpPr>
          <p:nvPr>
            <p:ph type="sldNum" sz="quarter" idx="12"/>
          </p:nvPr>
        </p:nvSpPr>
        <p:spPr/>
        <p:txBody>
          <a:bodyPr/>
          <a:lstStyle/>
          <a:p>
            <a:fld id="{8604A3EA-E0EB-46A2-A1CE-EEE60D762F27}"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endParaRPr lang="en-GB"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226E70D-C70F-4AF2-9FCA-413A04072F4B}"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bbc.co.uk/news/business-36266924"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716016" y="2420888"/>
            <a:ext cx="3313355" cy="1440160"/>
          </a:xfrm>
        </p:spPr>
        <p:txBody>
          <a:bodyPr>
            <a:noAutofit/>
          </a:bodyPr>
          <a:lstStyle/>
          <a:p>
            <a:r>
              <a:rPr lang="en-GB" sz="2800" dirty="0">
                <a:solidFill>
                  <a:schemeClr val="accent1">
                    <a:lumMod val="50000"/>
                  </a:schemeClr>
                </a:solidFill>
              </a:rPr>
              <a:t>Market Structure: </a:t>
            </a:r>
            <a:r>
              <a:rPr lang="en-GB" sz="2800" dirty="0">
                <a:solidFill>
                  <a:srgbClr val="92D050"/>
                </a:solidFill>
              </a:rPr>
              <a:t>Marketing and Competitiveness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b="1" dirty="0">
                <a:solidFill>
                  <a:srgbClr val="92D050"/>
                </a:solidFill>
              </a:rPr>
              <a:t>Perfect competition</a:t>
            </a:r>
          </a:p>
        </p:txBody>
      </p:sp>
      <p:sp>
        <p:nvSpPr>
          <p:cNvPr id="8195" name="Rectangle 3"/>
          <p:cNvSpPr>
            <a:spLocks noGrp="1" noChangeArrowheads="1"/>
          </p:cNvSpPr>
          <p:nvPr>
            <p:ph idx="1"/>
          </p:nvPr>
        </p:nvSpPr>
        <p:spPr>
          <a:xfrm>
            <a:off x="683568" y="1772816"/>
            <a:ext cx="7674076" cy="3368416"/>
          </a:xfrm>
        </p:spPr>
        <p:txBody>
          <a:bodyPr>
            <a:noAutofit/>
          </a:bodyPr>
          <a:lstStyle/>
          <a:p>
            <a:r>
              <a:rPr lang="en-US" sz="2000" dirty="0">
                <a:solidFill>
                  <a:srgbClr val="285A24"/>
                </a:solidFill>
                <a:latin typeface="+mj-lt"/>
              </a:rPr>
              <a:t>To a large extent perfect competition is a </a:t>
            </a:r>
            <a:r>
              <a:rPr lang="en-US" sz="2000" b="1" dirty="0">
                <a:solidFill>
                  <a:srgbClr val="285A24"/>
                </a:solidFill>
                <a:latin typeface="+mj-lt"/>
              </a:rPr>
              <a:t>theoretical model</a:t>
            </a:r>
            <a:r>
              <a:rPr lang="en-US" sz="2000" dirty="0">
                <a:solidFill>
                  <a:srgbClr val="285A24"/>
                </a:solidFill>
                <a:latin typeface="+mj-lt"/>
              </a:rPr>
              <a:t>, rather than one that exists in the real world.</a:t>
            </a:r>
          </a:p>
          <a:p>
            <a:pPr>
              <a:buNone/>
            </a:pPr>
            <a:r>
              <a:rPr lang="en-US" sz="2000" dirty="0">
                <a:solidFill>
                  <a:srgbClr val="285A24"/>
                </a:solidFill>
                <a:latin typeface="+mj-lt"/>
              </a:rPr>
              <a:t> </a:t>
            </a:r>
          </a:p>
          <a:p>
            <a:r>
              <a:rPr lang="en-US" sz="2000" dirty="0">
                <a:solidFill>
                  <a:srgbClr val="285A24"/>
                </a:solidFill>
                <a:latin typeface="+mj-lt"/>
              </a:rPr>
              <a:t>Because all products are identical and firms are price takers, there can be </a:t>
            </a:r>
            <a:r>
              <a:rPr lang="en-US" sz="2000" b="1" dirty="0">
                <a:solidFill>
                  <a:srgbClr val="285A24"/>
                </a:solidFill>
                <a:latin typeface="+mj-lt"/>
              </a:rPr>
              <a:t>no distinction in products and prices </a:t>
            </a:r>
            <a:r>
              <a:rPr lang="en-US" sz="2000" dirty="0">
                <a:solidFill>
                  <a:srgbClr val="285A24"/>
                </a:solidFill>
                <a:latin typeface="+mj-lt"/>
              </a:rPr>
              <a:t>between different firms competing in a perfect market. </a:t>
            </a:r>
          </a:p>
          <a:p>
            <a:pPr>
              <a:buNone/>
            </a:pPr>
            <a:endParaRPr lang="en-US" sz="2000" dirty="0">
              <a:solidFill>
                <a:srgbClr val="285A24"/>
              </a:solidFill>
              <a:latin typeface="+mj-lt"/>
            </a:endParaRPr>
          </a:p>
          <a:p>
            <a:r>
              <a:rPr lang="en-US" sz="2000" dirty="0">
                <a:solidFill>
                  <a:srgbClr val="285A24"/>
                </a:solidFill>
                <a:latin typeface="+mj-lt"/>
              </a:rPr>
              <a:t>Consequently, there is also no point in promoting a product that cannot be distinguished from competition.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b="1" dirty="0">
                <a:solidFill>
                  <a:srgbClr val="92D050"/>
                </a:solidFill>
                <a:effectLst/>
              </a:rPr>
              <a:t>Monopolistic competition</a:t>
            </a:r>
          </a:p>
        </p:txBody>
      </p:sp>
      <p:sp>
        <p:nvSpPr>
          <p:cNvPr id="8195" name="Rectangle 3"/>
          <p:cNvSpPr>
            <a:spLocks noGrp="1" noChangeArrowheads="1"/>
          </p:cNvSpPr>
          <p:nvPr>
            <p:ph idx="1"/>
          </p:nvPr>
        </p:nvSpPr>
        <p:spPr>
          <a:xfrm>
            <a:off x="683568" y="1700808"/>
            <a:ext cx="7560840" cy="4211992"/>
          </a:xfrm>
        </p:spPr>
        <p:txBody>
          <a:bodyPr>
            <a:noAutofit/>
          </a:bodyPr>
          <a:lstStyle/>
          <a:p>
            <a:r>
              <a:rPr lang="en-US" sz="2000" b="1" dirty="0">
                <a:solidFill>
                  <a:srgbClr val="285A24"/>
                </a:solidFill>
                <a:latin typeface="+mj-lt"/>
              </a:rPr>
              <a:t>Definition</a:t>
            </a:r>
            <a:r>
              <a:rPr lang="en-US" sz="2000" dirty="0">
                <a:solidFill>
                  <a:srgbClr val="285A24"/>
                </a:solidFill>
                <a:latin typeface="+mj-lt"/>
              </a:rPr>
              <a:t>: A large number of small businesses producing differentiated, branded products, where </a:t>
            </a:r>
            <a:r>
              <a:rPr lang="en-US" sz="2000" b="1" dirty="0">
                <a:solidFill>
                  <a:srgbClr val="285A24"/>
                </a:solidFill>
                <a:latin typeface="+mj-lt"/>
              </a:rPr>
              <a:t>barriers to entry are low</a:t>
            </a:r>
            <a:r>
              <a:rPr lang="en-US" sz="2000" dirty="0">
                <a:solidFill>
                  <a:srgbClr val="285A24"/>
                </a:solidFill>
                <a:latin typeface="+mj-lt"/>
              </a:rPr>
              <a:t> and businesses are </a:t>
            </a:r>
            <a:r>
              <a:rPr lang="en-US" sz="2000" b="1" dirty="0">
                <a:solidFill>
                  <a:srgbClr val="285A24"/>
                </a:solidFill>
                <a:latin typeface="+mj-lt"/>
              </a:rPr>
              <a:t>price setters</a:t>
            </a:r>
          </a:p>
          <a:p>
            <a:endParaRPr lang="en-US" sz="2000" dirty="0">
              <a:solidFill>
                <a:srgbClr val="285A24"/>
              </a:solidFill>
              <a:latin typeface="+mj-lt"/>
            </a:endParaRPr>
          </a:p>
          <a:p>
            <a:r>
              <a:rPr lang="en-US" sz="2000" dirty="0">
                <a:solidFill>
                  <a:srgbClr val="285A24"/>
                </a:solidFill>
                <a:latin typeface="+mj-lt"/>
              </a:rPr>
              <a:t>When a large number of firms are competing in a market, each having enough product differentiation to achieve a degree of monopoly power and therefore some control over the price it charges.  </a:t>
            </a:r>
          </a:p>
          <a:p>
            <a:endParaRPr lang="en-US" sz="2000" dirty="0">
              <a:solidFill>
                <a:srgbClr val="285A24"/>
              </a:solidFill>
              <a:latin typeface="+mj-lt"/>
            </a:endParaRPr>
          </a:p>
          <a:p>
            <a:pPr marL="68580" indent="0">
              <a:buNone/>
            </a:pPr>
            <a:endParaRPr lang="en-GB" sz="2000" b="1" dirty="0">
              <a:solidFill>
                <a:srgbClr val="285A24"/>
              </a:solidFill>
              <a:latin typeface="+mj-lt"/>
            </a:endParaRPr>
          </a:p>
          <a:p>
            <a:r>
              <a:rPr lang="en-US" sz="2000" dirty="0">
                <a:solidFill>
                  <a:srgbClr val="285A24"/>
                </a:solidFill>
              </a:rPr>
              <a:t>Monopolistic competition </a:t>
            </a:r>
            <a:r>
              <a:rPr lang="en-US" sz="2000" b="1" dirty="0">
                <a:solidFill>
                  <a:srgbClr val="285A24"/>
                </a:solidFill>
              </a:rPr>
              <a:t>can result from the development of a brand name or local reputation</a:t>
            </a:r>
            <a:r>
              <a:rPr lang="en-US" sz="2000" dirty="0">
                <a:solidFill>
                  <a:srgbClr val="285A24"/>
                </a:solidFill>
              </a:rPr>
              <a:t>.</a:t>
            </a:r>
          </a:p>
          <a:p>
            <a:pPr marL="68580" indent="0">
              <a:buNone/>
            </a:pPr>
            <a:endParaRPr lang="en-US" sz="2000" b="1" dirty="0">
              <a:solidFill>
                <a:srgbClr val="285A24"/>
              </a:solidFill>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b="1" dirty="0">
                <a:solidFill>
                  <a:srgbClr val="92D050"/>
                </a:solidFill>
                <a:effectLst/>
              </a:rPr>
              <a:t>Monopolistic competition</a:t>
            </a:r>
          </a:p>
        </p:txBody>
      </p:sp>
      <p:sp>
        <p:nvSpPr>
          <p:cNvPr id="8195" name="Rectangle 3"/>
          <p:cNvSpPr>
            <a:spLocks noGrp="1" noChangeArrowheads="1"/>
          </p:cNvSpPr>
          <p:nvPr>
            <p:ph idx="1"/>
          </p:nvPr>
        </p:nvSpPr>
        <p:spPr>
          <a:xfrm>
            <a:off x="755576" y="1844824"/>
            <a:ext cx="7560840" cy="4211992"/>
          </a:xfrm>
        </p:spPr>
        <p:txBody>
          <a:bodyPr>
            <a:noAutofit/>
          </a:bodyPr>
          <a:lstStyle/>
          <a:p>
            <a:r>
              <a:rPr lang="en-US" sz="2000" dirty="0">
                <a:solidFill>
                  <a:srgbClr val="285A24"/>
                </a:solidFill>
              </a:rPr>
              <a:t>Examples are </a:t>
            </a:r>
            <a:r>
              <a:rPr lang="en-US" sz="2000" b="1" dirty="0">
                <a:solidFill>
                  <a:srgbClr val="285A24"/>
                </a:solidFill>
              </a:rPr>
              <a:t>hairdressers, cafés and gyms.</a:t>
            </a:r>
          </a:p>
          <a:p>
            <a:pPr marL="68580" indent="0">
              <a:buNone/>
            </a:pPr>
            <a:r>
              <a:rPr lang="en-US" sz="2000" dirty="0">
                <a:solidFill>
                  <a:srgbClr val="285A24"/>
                </a:solidFill>
              </a:rPr>
              <a:t>A hair salon might have an excellent reputation and loyal clientele, which enable it to charge higher prices that other hair salons in the vicinity</a:t>
            </a:r>
          </a:p>
          <a:p>
            <a:pPr marL="68580" indent="0">
              <a:buNone/>
            </a:pPr>
            <a:endParaRPr lang="en-US" sz="2000" dirty="0">
              <a:solidFill>
                <a:schemeClr val="accent1">
                  <a:lumMod val="75000"/>
                </a:schemeClr>
              </a:solidFill>
            </a:endParaRPr>
          </a:p>
          <a:p>
            <a:r>
              <a:rPr lang="en-US" sz="2000" dirty="0">
                <a:solidFill>
                  <a:srgbClr val="285A24"/>
                </a:solidFill>
              </a:rPr>
              <a:t>It is easy for a new firm to enter this type of market because the set-up costs tend to be relatively low and the nature of the market is such that there is a constant flow of businesses.</a:t>
            </a:r>
          </a:p>
        </p:txBody>
      </p:sp>
    </p:spTree>
    <p:extLst>
      <p:ext uri="{BB962C8B-B14F-4D97-AF65-F5344CB8AC3E}">
        <p14:creationId xmlns:p14="http://schemas.microsoft.com/office/powerpoint/2010/main" val="674721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7544" y="260648"/>
            <a:ext cx="8229600" cy="1143000"/>
          </a:xfrm>
        </p:spPr>
        <p:txBody>
          <a:bodyPr>
            <a:normAutofit/>
          </a:bodyPr>
          <a:lstStyle/>
          <a:p>
            <a:r>
              <a:rPr lang="en-US" b="1" dirty="0">
                <a:solidFill>
                  <a:srgbClr val="92D050"/>
                </a:solidFill>
                <a:effectLst/>
              </a:rPr>
              <a:t>Monopoly</a:t>
            </a:r>
          </a:p>
        </p:txBody>
      </p:sp>
      <p:sp>
        <p:nvSpPr>
          <p:cNvPr id="8195" name="Rectangle 3"/>
          <p:cNvSpPr>
            <a:spLocks noGrp="1" noChangeArrowheads="1"/>
          </p:cNvSpPr>
          <p:nvPr>
            <p:ph idx="1"/>
          </p:nvPr>
        </p:nvSpPr>
        <p:spPr>
          <a:xfrm>
            <a:off x="467544" y="1628800"/>
            <a:ext cx="8072494" cy="4357718"/>
          </a:xfrm>
        </p:spPr>
        <p:txBody>
          <a:bodyPr>
            <a:noAutofit/>
          </a:bodyPr>
          <a:lstStyle/>
          <a:p>
            <a:r>
              <a:rPr lang="en-US" sz="2000" dirty="0">
                <a:solidFill>
                  <a:srgbClr val="285A24"/>
                </a:solidFill>
                <a:latin typeface="+mj-lt"/>
              </a:rPr>
              <a:t>Definition: A market structure where there is a single business in the market and there are barriers to entry.</a:t>
            </a:r>
          </a:p>
          <a:p>
            <a:pPr marL="68580" indent="0">
              <a:buNone/>
            </a:pPr>
            <a:endParaRPr lang="en-US" sz="2000" dirty="0">
              <a:latin typeface="+mj-lt"/>
            </a:endParaRPr>
          </a:p>
          <a:p>
            <a:pPr marL="68580" indent="0">
              <a:buNone/>
            </a:pPr>
            <a:r>
              <a:rPr lang="en-US" sz="2000" b="1" dirty="0">
                <a:solidFill>
                  <a:srgbClr val="92D050"/>
                </a:solidFill>
                <a:latin typeface="+mj-lt"/>
              </a:rPr>
              <a:t>Characteristics</a:t>
            </a:r>
          </a:p>
          <a:p>
            <a:pPr lvl="1"/>
            <a:r>
              <a:rPr lang="en-US" sz="2000" dirty="0">
                <a:solidFill>
                  <a:srgbClr val="285A24"/>
                </a:solidFill>
                <a:latin typeface="+mj-lt"/>
              </a:rPr>
              <a:t>A </a:t>
            </a:r>
            <a:r>
              <a:rPr lang="en-US" sz="2000" b="1" dirty="0">
                <a:solidFill>
                  <a:srgbClr val="285A24"/>
                </a:solidFill>
                <a:latin typeface="+mj-lt"/>
              </a:rPr>
              <a:t>single producer within a market </a:t>
            </a:r>
            <a:r>
              <a:rPr lang="en-US" sz="2000" dirty="0">
                <a:solidFill>
                  <a:srgbClr val="285A24"/>
                </a:solidFill>
                <a:latin typeface="+mj-lt"/>
              </a:rPr>
              <a:t>(one business has 100% of the marketplace). </a:t>
            </a:r>
          </a:p>
          <a:p>
            <a:pPr lvl="1"/>
            <a:r>
              <a:rPr lang="en-US" sz="2000" dirty="0">
                <a:solidFill>
                  <a:srgbClr val="285A24"/>
                </a:solidFill>
                <a:latin typeface="+mj-lt"/>
              </a:rPr>
              <a:t>The legal definition is </a:t>
            </a:r>
            <a:r>
              <a:rPr lang="en-US" sz="2000" b="1" dirty="0">
                <a:solidFill>
                  <a:srgbClr val="285A24"/>
                </a:solidFill>
                <a:latin typeface="+mj-lt"/>
              </a:rPr>
              <a:t>a firm with a market share of 25% or more. </a:t>
            </a:r>
          </a:p>
          <a:p>
            <a:pPr lvl="1"/>
            <a:r>
              <a:rPr lang="en-US" sz="2000" b="1" dirty="0">
                <a:solidFill>
                  <a:srgbClr val="285A24"/>
                </a:solidFill>
                <a:latin typeface="+mj-lt"/>
              </a:rPr>
              <a:t>The potential danger of monopolies is that they will exploit the consumer. </a:t>
            </a:r>
          </a:p>
          <a:p>
            <a:pPr lvl="1"/>
            <a:r>
              <a:rPr lang="en-US" sz="2000" dirty="0">
                <a:solidFill>
                  <a:srgbClr val="285A24"/>
                </a:solidFill>
                <a:latin typeface="+mj-lt"/>
              </a:rPr>
              <a:t>They will erect barriers</a:t>
            </a:r>
          </a:p>
          <a:p>
            <a:pPr lvl="1"/>
            <a:r>
              <a:rPr lang="en-US" sz="2000" dirty="0">
                <a:solidFill>
                  <a:srgbClr val="285A24"/>
                </a:solidFill>
                <a:latin typeface="+mj-lt"/>
              </a:rPr>
              <a:t>The government investigates them and can require them to change their behaviour and subject them to massive fines.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b="1" dirty="0">
                <a:solidFill>
                  <a:srgbClr val="92D050"/>
                </a:solidFill>
                <a:effectLst/>
              </a:rPr>
              <a:t>Monopoly</a:t>
            </a:r>
          </a:p>
        </p:txBody>
      </p:sp>
      <p:sp>
        <p:nvSpPr>
          <p:cNvPr id="8195" name="Rectangle 3"/>
          <p:cNvSpPr>
            <a:spLocks noGrp="1" noChangeArrowheads="1"/>
          </p:cNvSpPr>
          <p:nvPr>
            <p:ph idx="1"/>
          </p:nvPr>
        </p:nvSpPr>
        <p:spPr>
          <a:xfrm>
            <a:off x="611560" y="1556792"/>
            <a:ext cx="3312368" cy="3071858"/>
          </a:xfrm>
        </p:spPr>
        <p:txBody>
          <a:bodyPr>
            <a:noAutofit/>
          </a:bodyPr>
          <a:lstStyle/>
          <a:p>
            <a:r>
              <a:rPr lang="en-US" sz="2000" dirty="0">
                <a:solidFill>
                  <a:srgbClr val="285A24"/>
                </a:solidFill>
                <a:latin typeface="+mj-lt"/>
              </a:rPr>
              <a:t>Firms with more than 25% of the market continue to exist because it is extremely difficult for a new firm to enter the market of a monopolist owing to high barriers </a:t>
            </a:r>
            <a:br>
              <a:rPr lang="en-US" sz="2000" dirty="0">
                <a:solidFill>
                  <a:srgbClr val="285A24"/>
                </a:solidFill>
                <a:latin typeface="+mj-lt"/>
              </a:rPr>
            </a:br>
            <a:r>
              <a:rPr lang="en-US" sz="2000" dirty="0">
                <a:solidFill>
                  <a:srgbClr val="285A24"/>
                </a:solidFill>
                <a:latin typeface="+mj-lt"/>
              </a:rPr>
              <a:t>to entry</a:t>
            </a:r>
          </a:p>
        </p:txBody>
      </p:sp>
      <p:pic>
        <p:nvPicPr>
          <p:cNvPr id="3" name="Picture 2"/>
          <p:cNvPicPr>
            <a:picLocks noChangeAspect="1"/>
          </p:cNvPicPr>
          <p:nvPr/>
        </p:nvPicPr>
        <p:blipFill>
          <a:blip r:embed="rId3"/>
          <a:stretch>
            <a:fillRect/>
          </a:stretch>
        </p:blipFill>
        <p:spPr>
          <a:xfrm>
            <a:off x="4067944" y="404664"/>
            <a:ext cx="4862051" cy="5795680"/>
          </a:xfrm>
          <a:prstGeom prst="rect">
            <a:avLst/>
          </a:prstGeom>
        </p:spPr>
      </p:pic>
      <p:sp>
        <p:nvSpPr>
          <p:cNvPr id="4" name="Rectangle 3"/>
          <p:cNvSpPr/>
          <p:nvPr/>
        </p:nvSpPr>
        <p:spPr>
          <a:xfrm>
            <a:off x="683568" y="6200344"/>
            <a:ext cx="5887409" cy="461665"/>
          </a:xfrm>
          <a:prstGeom prst="rect">
            <a:avLst/>
          </a:prstGeom>
        </p:spPr>
        <p:txBody>
          <a:bodyPr wrap="square">
            <a:spAutoFit/>
          </a:bodyPr>
          <a:lstStyle/>
          <a:p>
            <a:r>
              <a:rPr lang="en-GB" sz="1200" dirty="0">
                <a:hlinkClick r:id="rId4"/>
              </a:rPr>
              <a:t>http://www.bbc.co.uk/news/business-36266924</a:t>
            </a:r>
            <a:endParaRPr lang="en-GB" sz="1200" dirty="0"/>
          </a:p>
          <a:p>
            <a:endParaRPr lang="en-GB"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7544" y="692696"/>
            <a:ext cx="8229600" cy="720080"/>
          </a:xfrm>
        </p:spPr>
        <p:txBody>
          <a:bodyPr>
            <a:normAutofit/>
          </a:bodyPr>
          <a:lstStyle/>
          <a:p>
            <a:r>
              <a:rPr lang="en-US" sz="3200" b="1" dirty="0">
                <a:solidFill>
                  <a:srgbClr val="92D050"/>
                </a:solidFill>
                <a:effectLst/>
              </a:rPr>
              <a:t>Monopoly</a:t>
            </a:r>
          </a:p>
        </p:txBody>
      </p:sp>
      <p:graphicFrame>
        <p:nvGraphicFramePr>
          <p:cNvPr id="3" name="Table 2"/>
          <p:cNvGraphicFramePr>
            <a:graphicFrameLocks noGrp="1"/>
          </p:cNvGraphicFramePr>
          <p:nvPr>
            <p:extLst>
              <p:ext uri="{D42A27DB-BD31-4B8C-83A1-F6EECF244321}">
                <p14:modId xmlns:p14="http://schemas.microsoft.com/office/powerpoint/2010/main" val="2070267175"/>
              </p:ext>
            </p:extLst>
          </p:nvPr>
        </p:nvGraphicFramePr>
        <p:xfrm>
          <a:off x="755576" y="2132856"/>
          <a:ext cx="7632848" cy="3083560"/>
        </p:xfrm>
        <a:graphic>
          <a:graphicData uri="http://schemas.openxmlformats.org/drawingml/2006/table">
            <a:tbl>
              <a:tblPr firstRow="1" bandRow="1">
                <a:tableStyleId>{5C22544A-7EE6-4342-B048-85BDC9FD1C3A}</a:tableStyleId>
              </a:tblPr>
              <a:tblGrid>
                <a:gridCol w="3619702">
                  <a:extLst>
                    <a:ext uri="{9D8B030D-6E8A-4147-A177-3AD203B41FA5}">
                      <a16:colId xmlns:a16="http://schemas.microsoft.com/office/drawing/2014/main" val="20000"/>
                    </a:ext>
                  </a:extLst>
                </a:gridCol>
                <a:gridCol w="4013146">
                  <a:extLst>
                    <a:ext uri="{9D8B030D-6E8A-4147-A177-3AD203B41FA5}">
                      <a16:colId xmlns:a16="http://schemas.microsoft.com/office/drawing/2014/main" val="20001"/>
                    </a:ext>
                  </a:extLst>
                </a:gridCol>
              </a:tblGrid>
              <a:tr h="370840">
                <a:tc>
                  <a:txBody>
                    <a:bodyPr/>
                    <a:lstStyle/>
                    <a:p>
                      <a:r>
                        <a:rPr lang="en-GB" dirty="0"/>
                        <a:t>Advantages</a:t>
                      </a:r>
                    </a:p>
                  </a:txBody>
                  <a:tcPr/>
                </a:tc>
                <a:tc>
                  <a:txBody>
                    <a:bodyPr/>
                    <a:lstStyle/>
                    <a:p>
                      <a:r>
                        <a:rPr lang="en-GB" dirty="0"/>
                        <a:t>Disadvantages</a:t>
                      </a:r>
                    </a:p>
                  </a:txBody>
                  <a:tcPr/>
                </a:tc>
                <a:extLst>
                  <a:ext uri="{0D108BD9-81ED-4DB2-BD59-A6C34878D82A}">
                    <a16:rowId xmlns:a16="http://schemas.microsoft.com/office/drawing/2014/main" val="10000"/>
                  </a:ext>
                </a:extLst>
              </a:tr>
              <a:tr h="370840">
                <a:tc>
                  <a:txBody>
                    <a:bodyPr/>
                    <a:lstStyle/>
                    <a:p>
                      <a:r>
                        <a:rPr lang="en-GB" dirty="0"/>
                        <a:t>May reduce prices making goods</a:t>
                      </a:r>
                      <a:r>
                        <a:rPr lang="en-GB" baseline="0" dirty="0"/>
                        <a:t> affordable </a:t>
                      </a:r>
                      <a:r>
                        <a:rPr lang="en-GB" sz="1600" baseline="0" dirty="0"/>
                        <a:t>(due to economies of scale)</a:t>
                      </a:r>
                      <a:endParaRPr lang="en-GB" sz="1600" dirty="0"/>
                    </a:p>
                  </a:txBody>
                  <a:tcPr/>
                </a:tc>
                <a:tc>
                  <a:txBody>
                    <a:bodyPr/>
                    <a:lstStyle/>
                    <a:p>
                      <a:r>
                        <a:rPr lang="en-GB" dirty="0"/>
                        <a:t>May</a:t>
                      </a:r>
                      <a:r>
                        <a:rPr lang="en-GB" baseline="0" dirty="0"/>
                        <a:t> exploit the consumer</a:t>
                      </a:r>
                      <a:endParaRPr lang="en-GB" dirty="0"/>
                    </a:p>
                  </a:txBody>
                  <a:tcPr/>
                </a:tc>
                <a:extLst>
                  <a:ext uri="{0D108BD9-81ED-4DB2-BD59-A6C34878D82A}">
                    <a16:rowId xmlns:a16="http://schemas.microsoft.com/office/drawing/2014/main" val="10001"/>
                  </a:ext>
                </a:extLst>
              </a:tr>
              <a:tr h="370840">
                <a:tc>
                  <a:txBody>
                    <a:bodyPr/>
                    <a:lstStyle/>
                    <a:p>
                      <a:r>
                        <a:rPr lang="en-GB" dirty="0"/>
                        <a:t>Profits</a:t>
                      </a:r>
                      <a:r>
                        <a:rPr lang="en-GB" baseline="0" dirty="0"/>
                        <a:t> earned can be invested  into improving production techniques or developing new product</a:t>
                      </a:r>
                      <a:endParaRPr lang="en-GB" dirty="0"/>
                    </a:p>
                  </a:txBody>
                  <a:tcPr/>
                </a:tc>
                <a:tc>
                  <a:txBody>
                    <a:bodyPr/>
                    <a:lstStyle/>
                    <a:p>
                      <a:r>
                        <a:rPr lang="en-GB" dirty="0"/>
                        <a:t>Can charge high prices and offer poor service </a:t>
                      </a:r>
                      <a:r>
                        <a:rPr lang="en-GB" sz="1400" dirty="0"/>
                        <a:t>(as no</a:t>
                      </a:r>
                      <a:r>
                        <a:rPr lang="en-GB" sz="1400" baseline="0" dirty="0"/>
                        <a:t> competition)</a:t>
                      </a:r>
                      <a:endParaRPr lang="en-GB" dirty="0"/>
                    </a:p>
                  </a:txBody>
                  <a:tcPr/>
                </a:tc>
                <a:extLst>
                  <a:ext uri="{0D108BD9-81ED-4DB2-BD59-A6C34878D82A}">
                    <a16:rowId xmlns:a16="http://schemas.microsoft.com/office/drawing/2014/main" val="10002"/>
                  </a:ext>
                </a:extLst>
              </a:tr>
              <a:tr h="370840">
                <a:tc>
                  <a:txBody>
                    <a:bodyPr/>
                    <a:lstStyle/>
                    <a:p>
                      <a:endParaRPr lang="en-GB"/>
                    </a:p>
                  </a:txBody>
                  <a:tcPr/>
                </a:tc>
                <a:tc>
                  <a:txBody>
                    <a:bodyPr/>
                    <a:lstStyle/>
                    <a:p>
                      <a:r>
                        <a:rPr lang="en-GB" dirty="0"/>
                        <a:t>May</a:t>
                      </a:r>
                      <a:r>
                        <a:rPr lang="en-GB" baseline="0" dirty="0"/>
                        <a:t> waste scarce resources due to being inefficient</a:t>
                      </a:r>
                      <a:endParaRPr lang="en-GB"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b="1" dirty="0">
                <a:solidFill>
                  <a:srgbClr val="92D050"/>
                </a:solidFill>
                <a:effectLst/>
              </a:rPr>
              <a:t>Monopoly</a:t>
            </a:r>
          </a:p>
        </p:txBody>
      </p:sp>
      <p:sp>
        <p:nvSpPr>
          <p:cNvPr id="8195" name="Rectangle 3"/>
          <p:cNvSpPr>
            <a:spLocks noGrp="1" noChangeArrowheads="1"/>
          </p:cNvSpPr>
          <p:nvPr>
            <p:ph idx="1"/>
          </p:nvPr>
        </p:nvSpPr>
        <p:spPr>
          <a:xfrm>
            <a:off x="755576" y="1643050"/>
            <a:ext cx="7560840" cy="4090206"/>
          </a:xfrm>
        </p:spPr>
        <p:txBody>
          <a:bodyPr>
            <a:noAutofit/>
          </a:bodyPr>
          <a:lstStyle/>
          <a:p>
            <a:r>
              <a:rPr lang="en-US" sz="2000" dirty="0">
                <a:latin typeface="+mj-lt"/>
              </a:rPr>
              <a:t>Barriers to entry include:</a:t>
            </a:r>
          </a:p>
          <a:p>
            <a:endParaRPr lang="en-US" sz="2000" dirty="0">
              <a:latin typeface="+mj-lt"/>
            </a:endParaRPr>
          </a:p>
          <a:p>
            <a:pPr lvl="1"/>
            <a:r>
              <a:rPr lang="en-US" sz="2000" b="1" dirty="0">
                <a:solidFill>
                  <a:srgbClr val="285A24"/>
                </a:solidFill>
                <a:latin typeface="+mj-lt"/>
              </a:rPr>
              <a:t>the high capital costs </a:t>
            </a:r>
            <a:r>
              <a:rPr lang="en-US" sz="2000" dirty="0">
                <a:solidFill>
                  <a:srgbClr val="285A24"/>
                </a:solidFill>
                <a:latin typeface="+mj-lt"/>
              </a:rPr>
              <a:t>required to set up a new business in large markets </a:t>
            </a:r>
          </a:p>
          <a:p>
            <a:pPr lvl="1"/>
            <a:r>
              <a:rPr lang="en-US" sz="2000" b="1" dirty="0">
                <a:solidFill>
                  <a:srgbClr val="285A24"/>
                </a:solidFill>
                <a:latin typeface="+mj-lt"/>
              </a:rPr>
              <a:t>patents </a:t>
            </a:r>
            <a:r>
              <a:rPr lang="en-US" sz="2000" dirty="0">
                <a:solidFill>
                  <a:srgbClr val="285A24"/>
                </a:solidFill>
                <a:latin typeface="+mj-lt"/>
              </a:rPr>
              <a:t>that allow existing firms to ‘monopolise’ the market legally</a:t>
            </a:r>
          </a:p>
          <a:p>
            <a:pPr lvl="1"/>
            <a:r>
              <a:rPr lang="en-US" sz="2000" b="1" dirty="0">
                <a:solidFill>
                  <a:srgbClr val="285A24"/>
                </a:solidFill>
                <a:latin typeface="+mj-lt"/>
              </a:rPr>
              <a:t>the loyalty of customers </a:t>
            </a:r>
            <a:r>
              <a:rPr lang="en-US" sz="2000" dirty="0">
                <a:solidFill>
                  <a:srgbClr val="285A24"/>
                </a:solidFill>
                <a:latin typeface="+mj-lt"/>
              </a:rPr>
              <a:t>to existing firms</a:t>
            </a:r>
          </a:p>
          <a:p>
            <a:pPr lvl="1"/>
            <a:r>
              <a:rPr lang="en-US" sz="2000" b="1" dirty="0">
                <a:solidFill>
                  <a:srgbClr val="285A24"/>
                </a:solidFill>
                <a:latin typeface="+mj-lt"/>
              </a:rPr>
              <a:t>the need for new firms to achieve large scale production quickly in order to be competitive </a:t>
            </a:r>
          </a:p>
        </p:txBody>
      </p:sp>
    </p:spTree>
    <p:extLst>
      <p:ext uri="{BB962C8B-B14F-4D97-AF65-F5344CB8AC3E}">
        <p14:creationId xmlns:p14="http://schemas.microsoft.com/office/powerpoint/2010/main" val="2377634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7544" y="260648"/>
            <a:ext cx="8229600" cy="1143000"/>
          </a:xfrm>
        </p:spPr>
        <p:txBody>
          <a:bodyPr>
            <a:normAutofit/>
          </a:bodyPr>
          <a:lstStyle/>
          <a:p>
            <a:r>
              <a:rPr lang="en-US" b="1" dirty="0">
                <a:solidFill>
                  <a:srgbClr val="92D050"/>
                </a:solidFill>
                <a:effectLst/>
              </a:rPr>
              <a:t>Oligopoly</a:t>
            </a:r>
          </a:p>
        </p:txBody>
      </p:sp>
      <p:sp>
        <p:nvSpPr>
          <p:cNvPr id="8195" name="Rectangle 3"/>
          <p:cNvSpPr>
            <a:spLocks noGrp="1" noChangeArrowheads="1"/>
          </p:cNvSpPr>
          <p:nvPr>
            <p:ph idx="1"/>
          </p:nvPr>
        </p:nvSpPr>
        <p:spPr>
          <a:xfrm>
            <a:off x="899592" y="1484784"/>
            <a:ext cx="7272808" cy="4464496"/>
          </a:xfrm>
        </p:spPr>
        <p:txBody>
          <a:bodyPr>
            <a:noAutofit/>
          </a:bodyPr>
          <a:lstStyle/>
          <a:p>
            <a:r>
              <a:rPr lang="en-US" sz="2000" b="1" dirty="0">
                <a:solidFill>
                  <a:srgbClr val="285A24"/>
                </a:solidFill>
                <a:latin typeface="+mj-lt"/>
              </a:rPr>
              <a:t>Definition:</a:t>
            </a:r>
            <a:r>
              <a:rPr lang="en-US" sz="2000" dirty="0">
                <a:solidFill>
                  <a:srgbClr val="285A24"/>
                </a:solidFill>
                <a:latin typeface="+mj-lt"/>
              </a:rPr>
              <a:t> a market structure where a few large businesses dominate the market producing differentiated, branded products, where barriers to entry are typically high and where businesses are prices setters.</a:t>
            </a:r>
          </a:p>
          <a:p>
            <a:pPr marL="68580" indent="0">
              <a:buNone/>
            </a:pPr>
            <a:endParaRPr lang="en-US" sz="2000" b="1" dirty="0">
              <a:solidFill>
                <a:schemeClr val="accent1">
                  <a:lumMod val="75000"/>
                </a:schemeClr>
              </a:solidFill>
              <a:latin typeface="+mj-lt"/>
            </a:endParaRPr>
          </a:p>
          <a:p>
            <a:pPr marL="68580" indent="0">
              <a:buNone/>
            </a:pPr>
            <a:r>
              <a:rPr lang="en-US" sz="2000" b="1" dirty="0">
                <a:solidFill>
                  <a:srgbClr val="92D050"/>
                </a:solidFill>
                <a:latin typeface="+mj-lt"/>
              </a:rPr>
              <a:t>Characteristics</a:t>
            </a:r>
          </a:p>
          <a:p>
            <a:r>
              <a:rPr lang="en-US" sz="2000" dirty="0">
                <a:solidFill>
                  <a:srgbClr val="285A24"/>
                </a:solidFill>
                <a:latin typeface="+mj-lt"/>
              </a:rPr>
              <a:t>Many businesses by </a:t>
            </a:r>
            <a:r>
              <a:rPr lang="en-US" sz="2000" b="1" dirty="0">
                <a:solidFill>
                  <a:srgbClr val="285A24"/>
                </a:solidFill>
                <a:latin typeface="+mj-lt"/>
              </a:rPr>
              <a:t>only a few dominate </a:t>
            </a:r>
            <a:r>
              <a:rPr lang="en-US" sz="2000" dirty="0">
                <a:solidFill>
                  <a:srgbClr val="285A24"/>
                </a:solidFill>
                <a:latin typeface="+mj-lt"/>
              </a:rPr>
              <a:t>the market</a:t>
            </a:r>
          </a:p>
          <a:p>
            <a:r>
              <a:rPr lang="en-US" sz="2000" dirty="0">
                <a:solidFill>
                  <a:srgbClr val="285A24"/>
                </a:solidFill>
                <a:latin typeface="+mj-lt"/>
              </a:rPr>
              <a:t>Differentiated products with a </a:t>
            </a:r>
            <a:r>
              <a:rPr lang="en-US" sz="2000" b="1" dirty="0">
                <a:solidFill>
                  <a:srgbClr val="285A24"/>
                </a:solidFill>
                <a:latin typeface="+mj-lt"/>
              </a:rPr>
              <a:t>strong brand identify</a:t>
            </a:r>
          </a:p>
          <a:p>
            <a:r>
              <a:rPr lang="en-US" sz="2000" b="1" dirty="0">
                <a:solidFill>
                  <a:srgbClr val="285A24"/>
                </a:solidFill>
                <a:latin typeface="+mj-lt"/>
              </a:rPr>
              <a:t>Brand loyalty </a:t>
            </a:r>
            <a:r>
              <a:rPr lang="en-US" sz="2000" dirty="0">
                <a:solidFill>
                  <a:srgbClr val="285A24"/>
                </a:solidFill>
                <a:latin typeface="+mj-lt"/>
              </a:rPr>
              <a:t>is encouraged</a:t>
            </a:r>
          </a:p>
          <a:p>
            <a:r>
              <a:rPr lang="en-US" sz="2000" dirty="0">
                <a:solidFill>
                  <a:srgbClr val="285A24"/>
                </a:solidFill>
                <a:latin typeface="+mj-lt"/>
              </a:rPr>
              <a:t>Prices can be stable however </a:t>
            </a:r>
            <a:r>
              <a:rPr lang="en-US" sz="2000" b="1" dirty="0">
                <a:solidFill>
                  <a:srgbClr val="285A24"/>
                </a:solidFill>
                <a:latin typeface="+mj-lt"/>
              </a:rPr>
              <a:t>price wars </a:t>
            </a:r>
            <a:r>
              <a:rPr lang="en-US" sz="2000" dirty="0">
                <a:solidFill>
                  <a:srgbClr val="285A24"/>
                </a:solidFill>
                <a:latin typeface="+mj-lt"/>
              </a:rPr>
              <a:t>can occur</a:t>
            </a:r>
          </a:p>
          <a:p>
            <a:r>
              <a:rPr lang="en-US" sz="2000" dirty="0">
                <a:solidFill>
                  <a:srgbClr val="285A24"/>
                </a:solidFill>
                <a:latin typeface="+mj-lt"/>
              </a:rPr>
              <a:t>Some </a:t>
            </a:r>
            <a:r>
              <a:rPr lang="en-US" sz="2000" b="1" dirty="0">
                <a:solidFill>
                  <a:srgbClr val="285A24"/>
                </a:solidFill>
                <a:latin typeface="+mj-lt"/>
              </a:rPr>
              <a:t>barriers</a:t>
            </a:r>
            <a:r>
              <a:rPr lang="en-US" sz="2000" dirty="0">
                <a:solidFill>
                  <a:srgbClr val="285A24"/>
                </a:solidFill>
                <a:latin typeface="+mj-lt"/>
              </a:rPr>
              <a:t> do exist</a:t>
            </a:r>
          </a:p>
          <a:p>
            <a:endParaRPr lang="en-US" sz="2000" dirty="0">
              <a:solidFill>
                <a:srgbClr val="285A24"/>
              </a:solidFill>
              <a:latin typeface="+mj-lt"/>
            </a:endParaRPr>
          </a:p>
          <a:p>
            <a:r>
              <a:rPr lang="en-US" sz="1600" i="1" dirty="0">
                <a:solidFill>
                  <a:srgbClr val="285A24"/>
                </a:solidFill>
                <a:latin typeface="+mj-lt"/>
              </a:rPr>
              <a:t>Price war = </a:t>
            </a:r>
            <a:r>
              <a:rPr lang="en-GB" sz="1600" i="1" dirty="0"/>
              <a:t>a period of fierce competition in which traders cut prices in an attempt to increase their share of the market.</a:t>
            </a:r>
          </a:p>
          <a:p>
            <a:endParaRPr lang="en-US" sz="2000" dirty="0">
              <a:solidFill>
                <a:srgbClr val="285A24"/>
              </a:solidFill>
              <a:latin typeface="+mj-lt"/>
            </a:endParaRPr>
          </a:p>
          <a:p>
            <a:pPr marL="68580" indent="0">
              <a:buNone/>
            </a:pPr>
            <a:endParaRPr lang="en-US" sz="2000" b="1" dirty="0">
              <a:solidFill>
                <a:schemeClr val="accent1">
                  <a:lumMod val="75000"/>
                </a:schemeClr>
              </a:solidFill>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620688"/>
            <a:ext cx="8229600" cy="736602"/>
          </a:xfrm>
        </p:spPr>
        <p:txBody>
          <a:bodyPr>
            <a:normAutofit/>
          </a:bodyPr>
          <a:lstStyle/>
          <a:p>
            <a:r>
              <a:rPr lang="en-US" sz="3200" b="1" dirty="0">
                <a:solidFill>
                  <a:srgbClr val="92D050"/>
                </a:solidFill>
                <a:effectLst/>
              </a:rPr>
              <a:t>Oligopoly</a:t>
            </a:r>
          </a:p>
        </p:txBody>
      </p:sp>
      <p:sp>
        <p:nvSpPr>
          <p:cNvPr id="8195" name="Rectangle 3"/>
          <p:cNvSpPr>
            <a:spLocks noGrp="1" noChangeArrowheads="1"/>
          </p:cNvSpPr>
          <p:nvPr>
            <p:ph idx="1"/>
          </p:nvPr>
        </p:nvSpPr>
        <p:spPr>
          <a:xfrm>
            <a:off x="539552" y="1700808"/>
            <a:ext cx="7704856" cy="4572032"/>
          </a:xfrm>
        </p:spPr>
        <p:txBody>
          <a:bodyPr>
            <a:noAutofit/>
          </a:bodyPr>
          <a:lstStyle/>
          <a:p>
            <a:pPr lvl="1"/>
            <a:r>
              <a:rPr lang="en-US" sz="2000" b="1" dirty="0">
                <a:solidFill>
                  <a:srgbClr val="285A24"/>
                </a:solidFill>
                <a:latin typeface="+mj-lt"/>
              </a:rPr>
              <a:t>Non-price competition.</a:t>
            </a:r>
            <a:r>
              <a:rPr lang="en-US" sz="2000" dirty="0">
                <a:solidFill>
                  <a:srgbClr val="285A24"/>
                </a:solidFill>
                <a:latin typeface="+mj-lt"/>
              </a:rPr>
              <a:t> If one oligopolist reduces price, the others follow suit and so no firm gains. Therefore, rivalry is usually in the form of ‘non-price’ competition (e.g. special offers and advertising).</a:t>
            </a:r>
          </a:p>
          <a:p>
            <a:pPr lvl="1"/>
            <a:endParaRPr lang="en-US" sz="2000" dirty="0">
              <a:solidFill>
                <a:srgbClr val="285A24"/>
              </a:solidFill>
              <a:latin typeface="+mj-lt"/>
            </a:endParaRPr>
          </a:p>
          <a:p>
            <a:pPr lvl="1"/>
            <a:r>
              <a:rPr lang="en-US" sz="2000" b="1" dirty="0">
                <a:solidFill>
                  <a:srgbClr val="285A24"/>
                </a:solidFill>
                <a:latin typeface="+mj-lt"/>
              </a:rPr>
              <a:t>Cartels.</a:t>
            </a:r>
            <a:r>
              <a:rPr lang="en-US" sz="2000" dirty="0">
                <a:solidFill>
                  <a:srgbClr val="285A24"/>
                </a:solidFill>
                <a:latin typeface="+mj-lt"/>
              </a:rPr>
              <a:t> This is a group of firms that come together to agree price and output levels within an industry. Cartels are illegal in the UK, but oligopolists may be tempted to form them to keep prices high.</a:t>
            </a:r>
          </a:p>
          <a:p>
            <a:pPr lvl="1"/>
            <a:endParaRPr lang="en-US" sz="2000" dirty="0">
              <a:solidFill>
                <a:srgbClr val="285A24"/>
              </a:solidFill>
              <a:latin typeface="+mj-lt"/>
            </a:endParaRPr>
          </a:p>
          <a:p>
            <a:pPr lvl="1"/>
            <a:r>
              <a:rPr lang="en-US" sz="2000" dirty="0">
                <a:solidFill>
                  <a:srgbClr val="285A24"/>
                </a:solidFill>
                <a:latin typeface="+mj-lt"/>
              </a:rPr>
              <a:t>Examples of oligopolistic  industries: grocery, clothing retail, airlines.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2400" dirty="0">
                <a:solidFill>
                  <a:srgbClr val="92D050"/>
                </a:solidFill>
              </a:rPr>
              <a:t>How does monopoly affect the marketing mix?</a:t>
            </a:r>
          </a:p>
        </p:txBody>
      </p:sp>
      <p:sp>
        <p:nvSpPr>
          <p:cNvPr id="8195" name="Rectangle 3"/>
          <p:cNvSpPr>
            <a:spLocks noGrp="1" noChangeArrowheads="1"/>
          </p:cNvSpPr>
          <p:nvPr>
            <p:ph idx="1"/>
          </p:nvPr>
        </p:nvSpPr>
        <p:spPr>
          <a:xfrm>
            <a:off x="467544" y="1412776"/>
            <a:ext cx="7992888" cy="4896544"/>
          </a:xfrm>
        </p:spPr>
        <p:txBody>
          <a:bodyPr>
            <a:noAutofit/>
          </a:bodyPr>
          <a:lstStyle/>
          <a:p>
            <a:pPr marL="361950" lvl="1" indent="-276225"/>
            <a:r>
              <a:rPr lang="en-US" sz="1800" b="1" dirty="0">
                <a:latin typeface="+mj-lt"/>
              </a:rPr>
              <a:t>Product.</a:t>
            </a:r>
            <a:r>
              <a:rPr lang="en-US" sz="1800" dirty="0">
                <a:latin typeface="+mj-lt"/>
              </a:rPr>
              <a:t> With only one organisation in the market, there is little need for new product development. </a:t>
            </a:r>
          </a:p>
          <a:p>
            <a:pPr marL="85725" lvl="1" indent="0">
              <a:buNone/>
            </a:pPr>
            <a:endParaRPr lang="en-US" sz="1800" dirty="0">
              <a:latin typeface="+mj-lt"/>
            </a:endParaRPr>
          </a:p>
          <a:p>
            <a:pPr marL="361950" lvl="1" indent="-276225"/>
            <a:r>
              <a:rPr lang="en-US" sz="1800" b="1" dirty="0">
                <a:latin typeface="+mj-lt"/>
              </a:rPr>
              <a:t>Price. </a:t>
            </a:r>
            <a:r>
              <a:rPr lang="en-US" sz="1800" dirty="0">
                <a:latin typeface="+mj-lt"/>
              </a:rPr>
              <a:t>Monopolies are price leaders/setters and can take advantage of the lack of competition in the market in order to set very high prices. </a:t>
            </a:r>
          </a:p>
          <a:p>
            <a:pPr marL="85725" lvl="1" indent="0">
              <a:buNone/>
            </a:pPr>
            <a:endParaRPr lang="en-US" sz="1800" dirty="0">
              <a:latin typeface="+mj-lt"/>
            </a:endParaRPr>
          </a:p>
          <a:p>
            <a:pPr marL="361950" lvl="1" indent="-276225"/>
            <a:r>
              <a:rPr lang="en-US" sz="1800" b="1" dirty="0">
                <a:latin typeface="+mj-lt"/>
              </a:rPr>
              <a:t>Promotion. </a:t>
            </a:r>
            <a:r>
              <a:rPr lang="en-US" sz="1800" dirty="0">
                <a:latin typeface="+mj-lt"/>
              </a:rPr>
              <a:t>There are high barriers to entry in monopoly, so it is unlikely that new competition can emerge. Therefore, promotion will mainly be informative.</a:t>
            </a:r>
            <a:br>
              <a:rPr lang="en-US" sz="1800" b="1" dirty="0">
                <a:latin typeface="+mj-lt"/>
              </a:rPr>
            </a:br>
            <a:r>
              <a:rPr lang="en-US" sz="1800" dirty="0">
                <a:latin typeface="+mj-lt"/>
              </a:rPr>
              <a:t>i.e. geared towards ensuring that customers are aware of the product and its benefits, rather than persuasive. </a:t>
            </a:r>
          </a:p>
          <a:p>
            <a:pPr marL="85725" lvl="1" indent="0">
              <a:buNone/>
            </a:pPr>
            <a:endParaRPr lang="en-US" sz="1800" dirty="0">
              <a:latin typeface="+mj-lt"/>
            </a:endParaRPr>
          </a:p>
          <a:p>
            <a:pPr marL="361950" lvl="1" indent="-276225"/>
            <a:r>
              <a:rPr lang="en-US" sz="1800" b="1" dirty="0">
                <a:latin typeface="+mj-lt"/>
              </a:rPr>
              <a:t>Place. </a:t>
            </a:r>
            <a:r>
              <a:rPr lang="en-US" sz="1800" dirty="0">
                <a:latin typeface="+mj-lt"/>
              </a:rPr>
              <a:t>This is a relatively important element of the marketing mix because customers will be less likely to purchase products or services that are not conveniently located.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76672"/>
            <a:ext cx="7024744" cy="1143000"/>
          </a:xfrm>
        </p:spPr>
        <p:txBody>
          <a:bodyPr/>
          <a:lstStyle/>
          <a:p>
            <a:r>
              <a:rPr lang="en-GB" dirty="0"/>
              <a:t>Learning Objectives</a:t>
            </a:r>
          </a:p>
        </p:txBody>
      </p:sp>
      <p:sp>
        <p:nvSpPr>
          <p:cNvPr id="3" name="Content Placeholder 2"/>
          <p:cNvSpPr>
            <a:spLocks noGrp="1"/>
          </p:cNvSpPr>
          <p:nvPr>
            <p:ph idx="1"/>
          </p:nvPr>
        </p:nvSpPr>
        <p:spPr>
          <a:xfrm>
            <a:off x="1043608" y="1844824"/>
            <a:ext cx="7200800" cy="4248472"/>
          </a:xfrm>
        </p:spPr>
        <p:txBody>
          <a:bodyPr>
            <a:normAutofit/>
          </a:bodyPr>
          <a:lstStyle/>
          <a:p>
            <a:r>
              <a:rPr lang="en-GB" sz="2000" dirty="0"/>
              <a:t>Understand that different markets have differing degrees of competition</a:t>
            </a:r>
          </a:p>
          <a:p>
            <a:endParaRPr lang="en-GB" sz="2000" dirty="0"/>
          </a:p>
          <a:p>
            <a:r>
              <a:rPr lang="en-GB" sz="2000" dirty="0"/>
              <a:t>Explain the features of perfect competition, monopolistic competition, oligopoly and monopoly and their impact on business behaviour</a:t>
            </a:r>
          </a:p>
          <a:p>
            <a:endParaRPr lang="en-GB" sz="2000" dirty="0"/>
          </a:p>
          <a:p>
            <a:r>
              <a:rPr lang="en-GB" sz="2000" dirty="0"/>
              <a:t>Understand the reasons why consumers sometimes need protection from exploitation from businesses</a:t>
            </a:r>
          </a:p>
        </p:txBody>
      </p:sp>
    </p:spTree>
    <p:extLst>
      <p:ext uri="{BB962C8B-B14F-4D97-AF65-F5344CB8AC3E}">
        <p14:creationId xmlns:p14="http://schemas.microsoft.com/office/powerpoint/2010/main" val="1846468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2800" dirty="0">
                <a:solidFill>
                  <a:srgbClr val="92D050"/>
                </a:solidFill>
                <a:effectLst/>
              </a:rPr>
              <a:t>How does oligopoly affect the marketing mix?</a:t>
            </a:r>
          </a:p>
        </p:txBody>
      </p:sp>
      <p:sp>
        <p:nvSpPr>
          <p:cNvPr id="8195" name="Rectangle 3"/>
          <p:cNvSpPr>
            <a:spLocks noGrp="1" noChangeArrowheads="1"/>
          </p:cNvSpPr>
          <p:nvPr>
            <p:ph idx="1"/>
          </p:nvPr>
        </p:nvSpPr>
        <p:spPr>
          <a:xfrm>
            <a:off x="611560" y="1700808"/>
            <a:ext cx="7816382" cy="4572032"/>
          </a:xfrm>
        </p:spPr>
        <p:txBody>
          <a:bodyPr>
            <a:noAutofit/>
          </a:bodyPr>
          <a:lstStyle/>
          <a:p>
            <a:pPr marL="361950" lvl="1" indent="-276225"/>
            <a:r>
              <a:rPr lang="en-US" sz="1800" b="1" dirty="0">
                <a:solidFill>
                  <a:srgbClr val="285A24"/>
                </a:solidFill>
                <a:latin typeface="+mj-lt"/>
              </a:rPr>
              <a:t>Product.</a:t>
            </a:r>
            <a:r>
              <a:rPr lang="en-US" sz="1800" dirty="0">
                <a:solidFill>
                  <a:srgbClr val="285A24"/>
                </a:solidFill>
                <a:latin typeface="+mj-lt"/>
              </a:rPr>
              <a:t> </a:t>
            </a:r>
            <a:r>
              <a:rPr lang="en-US" sz="1800" dirty="0">
                <a:latin typeface="+mj-lt"/>
              </a:rPr>
              <a:t>The product is crucial to success because a unique selling point can be achieved. </a:t>
            </a:r>
          </a:p>
          <a:p>
            <a:pPr marL="85725" lvl="1" indent="0">
              <a:buNone/>
            </a:pPr>
            <a:endParaRPr lang="en-US" sz="1800" dirty="0">
              <a:latin typeface="+mj-lt"/>
            </a:endParaRPr>
          </a:p>
          <a:p>
            <a:pPr marL="361950" lvl="1" indent="-276225"/>
            <a:r>
              <a:rPr lang="en-US" sz="1800" b="1" dirty="0">
                <a:solidFill>
                  <a:srgbClr val="285A24"/>
                </a:solidFill>
                <a:latin typeface="+mj-lt"/>
              </a:rPr>
              <a:t>Price.</a:t>
            </a:r>
            <a:r>
              <a:rPr lang="en-US" sz="1800" dirty="0">
                <a:solidFill>
                  <a:srgbClr val="285A24"/>
                </a:solidFill>
                <a:latin typeface="+mj-lt"/>
              </a:rPr>
              <a:t> </a:t>
            </a:r>
            <a:r>
              <a:rPr lang="en-US" sz="1800" dirty="0">
                <a:latin typeface="+mj-lt"/>
              </a:rPr>
              <a:t>Although price wars are a feature of oligopoly markets, price does not tend to be the main element of the marketing mix because price wars lead to all oligopolists losing profit.</a:t>
            </a:r>
          </a:p>
          <a:p>
            <a:pPr marL="85725" lvl="1" indent="0">
              <a:buNone/>
            </a:pPr>
            <a:endParaRPr lang="en-US" sz="1800" dirty="0">
              <a:latin typeface="+mj-lt"/>
            </a:endParaRPr>
          </a:p>
          <a:p>
            <a:pPr marL="361950" lvl="1" indent="-276225"/>
            <a:r>
              <a:rPr lang="en-US" sz="1800" b="1" dirty="0">
                <a:solidFill>
                  <a:srgbClr val="285A24"/>
                </a:solidFill>
                <a:latin typeface="+mj-lt"/>
              </a:rPr>
              <a:t>Promotion.</a:t>
            </a:r>
            <a:r>
              <a:rPr lang="en-US" sz="1800" dirty="0">
                <a:solidFill>
                  <a:srgbClr val="285A24"/>
                </a:solidFill>
                <a:latin typeface="+mj-lt"/>
              </a:rPr>
              <a:t> </a:t>
            </a:r>
            <a:r>
              <a:rPr lang="en-US" sz="1800" dirty="0">
                <a:latin typeface="+mj-lt"/>
              </a:rPr>
              <a:t>Promotion is important in oligopoly because it is one of the major ways in which product differentiation and unique selling points can be achieved. </a:t>
            </a:r>
          </a:p>
          <a:p>
            <a:pPr marL="361950" lvl="1" indent="-276225"/>
            <a:endParaRPr lang="en-US" sz="1800" dirty="0">
              <a:latin typeface="+mj-lt"/>
            </a:endParaRPr>
          </a:p>
          <a:p>
            <a:pPr marL="361950" lvl="1" indent="-276225"/>
            <a:r>
              <a:rPr lang="en-US" sz="1800" b="1" dirty="0">
                <a:solidFill>
                  <a:srgbClr val="285A24"/>
                </a:solidFill>
                <a:latin typeface="+mj-lt"/>
              </a:rPr>
              <a:t>Place.</a:t>
            </a:r>
            <a:r>
              <a:rPr lang="en-US" sz="1800" dirty="0">
                <a:solidFill>
                  <a:srgbClr val="285A24"/>
                </a:solidFill>
                <a:latin typeface="+mj-lt"/>
              </a:rPr>
              <a:t> </a:t>
            </a:r>
            <a:r>
              <a:rPr lang="en-US" sz="1800" dirty="0">
                <a:latin typeface="+mj-lt"/>
              </a:rPr>
              <a:t>Place is also important in oligopolistic markets, as consumers will prefer easy access to the product.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536" y="404664"/>
            <a:ext cx="8229600" cy="1143000"/>
          </a:xfrm>
        </p:spPr>
        <p:txBody>
          <a:bodyPr>
            <a:normAutofit/>
          </a:bodyPr>
          <a:lstStyle/>
          <a:p>
            <a:r>
              <a:rPr lang="en-US" sz="2400" dirty="0">
                <a:solidFill>
                  <a:srgbClr val="92D050"/>
                </a:solidFill>
              </a:rPr>
              <a:t>How does monopolistic competition affect the marketing mix?</a:t>
            </a:r>
          </a:p>
        </p:txBody>
      </p:sp>
      <p:sp>
        <p:nvSpPr>
          <p:cNvPr id="8195" name="Rectangle 3"/>
          <p:cNvSpPr>
            <a:spLocks noGrp="1" noChangeArrowheads="1"/>
          </p:cNvSpPr>
          <p:nvPr>
            <p:ph idx="1"/>
          </p:nvPr>
        </p:nvSpPr>
        <p:spPr>
          <a:xfrm>
            <a:off x="539552" y="1628800"/>
            <a:ext cx="7992888" cy="4661710"/>
          </a:xfrm>
        </p:spPr>
        <p:txBody>
          <a:bodyPr>
            <a:noAutofit/>
          </a:bodyPr>
          <a:lstStyle/>
          <a:p>
            <a:pPr marL="361950" lvl="1" indent="-276225"/>
            <a:r>
              <a:rPr lang="en-US" sz="1800" b="1" dirty="0">
                <a:solidFill>
                  <a:srgbClr val="285A24"/>
                </a:solidFill>
                <a:latin typeface="+mj-lt"/>
              </a:rPr>
              <a:t>Product.</a:t>
            </a:r>
            <a:r>
              <a:rPr lang="en-US" sz="1800" dirty="0">
                <a:solidFill>
                  <a:srgbClr val="285A24"/>
                </a:solidFill>
                <a:latin typeface="+mj-lt"/>
              </a:rPr>
              <a:t> </a:t>
            </a:r>
            <a:r>
              <a:rPr lang="en-US" sz="1800" dirty="0">
                <a:latin typeface="+mj-lt"/>
              </a:rPr>
              <a:t>Product is vital in monopolistic competition, as it is the critical way in which a business can make its marketing mix different from the competition. However, the vast number of competitors in this market makes it difficult to achieve a completely distinctive product.</a:t>
            </a:r>
          </a:p>
          <a:p>
            <a:pPr marL="85725" lvl="1" indent="0">
              <a:buNone/>
            </a:pPr>
            <a:endParaRPr lang="en-US" sz="1600" dirty="0">
              <a:latin typeface="+mj-lt"/>
            </a:endParaRPr>
          </a:p>
          <a:p>
            <a:pPr marL="361950" lvl="1" indent="-276225"/>
            <a:r>
              <a:rPr lang="en-US" sz="1800" b="1" dirty="0">
                <a:latin typeface="+mj-lt"/>
              </a:rPr>
              <a:t>Price</a:t>
            </a:r>
            <a:r>
              <a:rPr lang="en-US" sz="1800" dirty="0">
                <a:latin typeface="+mj-lt"/>
              </a:rPr>
              <a:t>. Firms accept that prices tend to be very similar and use other mechanisms to compete.</a:t>
            </a:r>
          </a:p>
          <a:p>
            <a:pPr marL="85725" lvl="1" indent="0">
              <a:buNone/>
            </a:pPr>
            <a:endParaRPr lang="en-US" sz="1800" dirty="0">
              <a:latin typeface="+mj-lt"/>
            </a:endParaRPr>
          </a:p>
          <a:p>
            <a:pPr marL="361950" lvl="1" indent="-276225"/>
            <a:r>
              <a:rPr lang="en-US" sz="1800" b="1" dirty="0">
                <a:latin typeface="+mj-lt"/>
              </a:rPr>
              <a:t>Promotion</a:t>
            </a:r>
            <a:r>
              <a:rPr lang="en-US" sz="1800" dirty="0">
                <a:latin typeface="+mj-lt"/>
              </a:rPr>
              <a:t>. The need to be price competitive is likely to limit promotional budgets in monopolistic competition. Therefore, it is less significant than in markets such as oligopoly, although more important than promotion would be in a monopoly market.</a:t>
            </a:r>
          </a:p>
          <a:p>
            <a:pPr marL="85725" lvl="1" indent="0">
              <a:buNone/>
            </a:pPr>
            <a:endParaRPr lang="en-US" sz="1800" dirty="0">
              <a:latin typeface="+mj-lt"/>
            </a:endParaRPr>
          </a:p>
          <a:p>
            <a:pPr marL="361950" lvl="1" indent="-276225"/>
            <a:r>
              <a:rPr lang="en-US" sz="1800" b="1" dirty="0">
                <a:latin typeface="+mj-lt"/>
              </a:rPr>
              <a:t>Place</a:t>
            </a:r>
            <a:r>
              <a:rPr lang="en-US" sz="1800" dirty="0">
                <a:latin typeface="+mj-lt"/>
              </a:rPr>
              <a:t>. Monopolistic competition features many small firms. Place can be very important, as consumers want convenience.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183" y="404664"/>
            <a:ext cx="7024744" cy="1143000"/>
          </a:xfrm>
        </p:spPr>
        <p:txBody>
          <a:bodyPr/>
          <a:lstStyle/>
          <a:p>
            <a:r>
              <a:rPr lang="en-GB" dirty="0"/>
              <a:t>Consumer Protection</a:t>
            </a:r>
          </a:p>
        </p:txBody>
      </p:sp>
      <p:pic>
        <p:nvPicPr>
          <p:cNvPr id="4" name="Picture 3"/>
          <p:cNvPicPr>
            <a:picLocks noChangeAspect="1"/>
          </p:cNvPicPr>
          <p:nvPr/>
        </p:nvPicPr>
        <p:blipFill>
          <a:blip r:embed="rId2"/>
          <a:stretch>
            <a:fillRect/>
          </a:stretch>
        </p:blipFill>
        <p:spPr>
          <a:xfrm>
            <a:off x="731561" y="1772816"/>
            <a:ext cx="7810500" cy="3905250"/>
          </a:xfrm>
          <a:prstGeom prst="rect">
            <a:avLst/>
          </a:prstGeom>
        </p:spPr>
      </p:pic>
    </p:spTree>
    <p:extLst>
      <p:ext uri="{BB962C8B-B14F-4D97-AF65-F5344CB8AC3E}">
        <p14:creationId xmlns:p14="http://schemas.microsoft.com/office/powerpoint/2010/main" val="1623481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024744" cy="745152"/>
          </a:xfrm>
        </p:spPr>
        <p:txBody>
          <a:bodyPr>
            <a:normAutofit/>
          </a:bodyPr>
          <a:lstStyle/>
          <a:p>
            <a:r>
              <a:rPr lang="en-GB" dirty="0"/>
              <a:t>Activities</a:t>
            </a:r>
          </a:p>
        </p:txBody>
      </p:sp>
      <p:sp>
        <p:nvSpPr>
          <p:cNvPr id="3" name="Content Placeholder 2"/>
          <p:cNvSpPr>
            <a:spLocks noGrp="1"/>
          </p:cNvSpPr>
          <p:nvPr>
            <p:ph idx="1"/>
          </p:nvPr>
        </p:nvSpPr>
        <p:spPr>
          <a:xfrm>
            <a:off x="755576" y="1412776"/>
            <a:ext cx="7488832" cy="4032448"/>
          </a:xfrm>
        </p:spPr>
        <p:txBody>
          <a:bodyPr>
            <a:normAutofit fontScale="92500" lnSpcReduction="20000"/>
          </a:bodyPr>
          <a:lstStyle/>
          <a:p>
            <a:r>
              <a:rPr lang="en-GB" dirty="0"/>
              <a:t>Log on to Godalming Online/Markets/Market Structures</a:t>
            </a:r>
          </a:p>
          <a:p>
            <a:endParaRPr lang="en-GB" i="1" dirty="0"/>
          </a:p>
          <a:p>
            <a:r>
              <a:rPr lang="en-GB" i="1" dirty="0"/>
              <a:t>Read the Consumer Protection notes and summarise on to one side of A4 – your summary sheet should include</a:t>
            </a:r>
          </a:p>
          <a:p>
            <a:pPr lvl="1"/>
            <a:r>
              <a:rPr lang="en-GB" i="1" dirty="0"/>
              <a:t>Explanation of why consumers need protection</a:t>
            </a:r>
          </a:p>
          <a:p>
            <a:pPr lvl="1"/>
            <a:r>
              <a:rPr lang="en-GB" i="1" dirty="0"/>
              <a:t>Brief description of the main consumer protection laws</a:t>
            </a:r>
          </a:p>
          <a:p>
            <a:pPr lvl="1"/>
            <a:r>
              <a:rPr lang="en-GB" i="1" dirty="0"/>
              <a:t>Brief description of the role of the Ombudsman and CMA</a:t>
            </a:r>
          </a:p>
          <a:p>
            <a:pPr lvl="1"/>
            <a:r>
              <a:rPr lang="en-GB" i="1" dirty="0"/>
              <a:t>An example of ethical issues related to consumer protection</a:t>
            </a:r>
          </a:p>
          <a:p>
            <a:pPr lvl="1"/>
            <a:endParaRPr lang="en-GB" i="1" dirty="0"/>
          </a:p>
          <a:p>
            <a:endParaRPr lang="en-GB" i="1" dirty="0"/>
          </a:p>
        </p:txBody>
      </p:sp>
      <p:sp>
        <p:nvSpPr>
          <p:cNvPr id="4" name="Rectangle: Rounded Corners 3">
            <a:extLst>
              <a:ext uri="{FF2B5EF4-FFF2-40B4-BE49-F238E27FC236}">
                <a16:creationId xmlns:a16="http://schemas.microsoft.com/office/drawing/2014/main" id="{D4D1FC2B-DBD1-40D5-8966-48DAE5A29FE7}"/>
              </a:ext>
            </a:extLst>
          </p:cNvPr>
          <p:cNvSpPr/>
          <p:nvPr/>
        </p:nvSpPr>
        <p:spPr>
          <a:xfrm>
            <a:off x="6162584" y="5415993"/>
            <a:ext cx="223224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30 minutes</a:t>
            </a:r>
          </a:p>
        </p:txBody>
      </p:sp>
    </p:spTree>
    <p:extLst>
      <p:ext uri="{BB962C8B-B14F-4D97-AF65-F5344CB8AC3E}">
        <p14:creationId xmlns:p14="http://schemas.microsoft.com/office/powerpoint/2010/main" val="88343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45058" y="908720"/>
            <a:ext cx="7709867" cy="2994379"/>
          </a:xfrm>
          <a:prstGeom prst="rect">
            <a:avLst/>
          </a:prstGeom>
        </p:spPr>
      </p:pic>
      <p:pic>
        <p:nvPicPr>
          <p:cNvPr id="3" name="Picture 2"/>
          <p:cNvPicPr>
            <a:picLocks noChangeAspect="1"/>
          </p:cNvPicPr>
          <p:nvPr/>
        </p:nvPicPr>
        <p:blipFill>
          <a:blip r:embed="rId3"/>
          <a:stretch>
            <a:fillRect/>
          </a:stretch>
        </p:blipFill>
        <p:spPr>
          <a:xfrm>
            <a:off x="899592" y="4221088"/>
            <a:ext cx="7056784" cy="1670765"/>
          </a:xfrm>
          <a:prstGeom prst="rect">
            <a:avLst/>
          </a:prstGeom>
        </p:spPr>
      </p:pic>
    </p:spTree>
    <p:extLst>
      <p:ext uri="{BB962C8B-B14F-4D97-AF65-F5344CB8AC3E}">
        <p14:creationId xmlns:p14="http://schemas.microsoft.com/office/powerpoint/2010/main" val="183502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7544" y="1916832"/>
            <a:ext cx="8229600" cy="1143000"/>
          </a:xfrm>
        </p:spPr>
        <p:txBody>
          <a:bodyPr>
            <a:normAutofit fontScale="90000"/>
          </a:bodyPr>
          <a:lstStyle/>
          <a:p>
            <a:r>
              <a:rPr lang="en-US" dirty="0">
                <a:solidFill>
                  <a:srgbClr val="92D050"/>
                </a:solidFill>
                <a:effectLst/>
              </a:rPr>
              <a:t>Marketing and competitiveness are affected by </a:t>
            </a:r>
            <a:r>
              <a:rPr lang="en-US" sz="4400" dirty="0">
                <a:solidFill>
                  <a:srgbClr val="285A24"/>
                </a:solidFill>
              </a:rPr>
              <a:t>the business environment</a:t>
            </a:r>
            <a:endParaRPr lang="en-US" dirty="0">
              <a:solidFill>
                <a:schemeClr val="accent1">
                  <a:lumMod val="50000"/>
                </a:schemeClr>
              </a:solidFill>
              <a:effectLst/>
            </a:endParaRPr>
          </a:p>
        </p:txBody>
      </p:sp>
      <p:sp>
        <p:nvSpPr>
          <p:cNvPr id="3075" name="Rectangle 3"/>
          <p:cNvSpPr>
            <a:spLocks noGrp="1" noChangeArrowheads="1"/>
          </p:cNvSpPr>
          <p:nvPr>
            <p:ph idx="1"/>
          </p:nvPr>
        </p:nvSpPr>
        <p:spPr>
          <a:xfrm>
            <a:off x="1691680" y="3140968"/>
            <a:ext cx="5300674" cy="3000396"/>
          </a:xfrm>
        </p:spPr>
        <p:txBody>
          <a:bodyPr/>
          <a:lstStyle/>
          <a:p>
            <a:pPr>
              <a:buNone/>
            </a:pPr>
            <a:endParaRPr lang="en-US" sz="2400" b="1" dirty="0">
              <a:solidFill>
                <a:srgbClr val="285A24"/>
              </a:solidFill>
              <a:latin typeface="+mj-lt"/>
            </a:endParaRPr>
          </a:p>
          <a:p>
            <a:pPr lvl="1"/>
            <a:r>
              <a:rPr lang="en-US" sz="2800" b="1" dirty="0">
                <a:solidFill>
                  <a:srgbClr val="285A24"/>
                </a:solidFill>
                <a:latin typeface="+mj-lt"/>
              </a:rPr>
              <a:t>Type of industry</a:t>
            </a:r>
          </a:p>
          <a:p>
            <a:pPr lvl="1"/>
            <a:r>
              <a:rPr lang="en-US" sz="2800" b="1" dirty="0">
                <a:solidFill>
                  <a:srgbClr val="285A24"/>
                </a:solidFill>
                <a:latin typeface="+mj-lt"/>
              </a:rPr>
              <a:t>Market conditions</a:t>
            </a:r>
          </a:p>
          <a:p>
            <a:pPr lvl="1"/>
            <a:r>
              <a:rPr lang="en-US" sz="2800" b="1" dirty="0">
                <a:solidFill>
                  <a:srgbClr val="285A24"/>
                </a:solidFill>
                <a:latin typeface="+mj-lt"/>
              </a:rPr>
              <a:t>Number of competitors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827584" y="1052736"/>
            <a:ext cx="7278665" cy="4844717"/>
          </a:xfrm>
          <a:prstGeom prst="rect">
            <a:avLst/>
          </a:prstGeom>
        </p:spPr>
      </p:pic>
    </p:spTree>
    <p:extLst>
      <p:ext uri="{BB962C8B-B14F-4D97-AF65-F5344CB8AC3E}">
        <p14:creationId xmlns:p14="http://schemas.microsoft.com/office/powerpoint/2010/main" val="784604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398" y="26318"/>
            <a:ext cx="7024744" cy="1143000"/>
          </a:xfrm>
        </p:spPr>
        <p:txBody>
          <a:bodyPr/>
          <a:lstStyle/>
          <a:p>
            <a:r>
              <a:rPr lang="en-GB" dirty="0"/>
              <a:t>Activities</a:t>
            </a:r>
          </a:p>
        </p:txBody>
      </p:sp>
      <p:sp>
        <p:nvSpPr>
          <p:cNvPr id="3" name="Content Placeholder 2"/>
          <p:cNvSpPr>
            <a:spLocks noGrp="1"/>
          </p:cNvSpPr>
          <p:nvPr>
            <p:ph idx="1"/>
          </p:nvPr>
        </p:nvSpPr>
        <p:spPr>
          <a:xfrm>
            <a:off x="723304" y="1172394"/>
            <a:ext cx="7665120" cy="5496966"/>
          </a:xfrm>
        </p:spPr>
        <p:txBody>
          <a:bodyPr>
            <a:normAutofit/>
          </a:bodyPr>
          <a:lstStyle/>
          <a:p>
            <a:pPr marL="525780" indent="-457200">
              <a:buAutoNum type="arabicPeriod"/>
            </a:pPr>
            <a:r>
              <a:rPr lang="en-GB" sz="2000" dirty="0"/>
              <a:t>Read the exam board notes on market structures as well as the scanned text book pages </a:t>
            </a:r>
          </a:p>
          <a:p>
            <a:pPr lvl="1"/>
            <a:r>
              <a:rPr lang="en-GB" sz="1800" dirty="0"/>
              <a:t>(all on GOL in Business Opportunities/Markets/Market Structures – all of my resources are at the bottom of the list)</a:t>
            </a:r>
          </a:p>
          <a:p>
            <a:pPr marL="525780" indent="-457200">
              <a:buAutoNum type="arabicPeriod"/>
            </a:pPr>
            <a:endParaRPr lang="en-GB" sz="2000" dirty="0"/>
          </a:p>
          <a:p>
            <a:pPr marL="525780" indent="-457200">
              <a:buAutoNum type="arabicPeriod"/>
            </a:pPr>
            <a:r>
              <a:rPr lang="en-GB" sz="2000" dirty="0"/>
              <a:t>Complete the Market Structures tasks (document on GOL) which includes:</a:t>
            </a:r>
          </a:p>
          <a:p>
            <a:pPr lvl="1"/>
            <a:r>
              <a:rPr lang="en-GB" sz="1800" dirty="0"/>
              <a:t>Define the key terms task:</a:t>
            </a:r>
          </a:p>
          <a:p>
            <a:pPr lvl="1"/>
            <a:r>
              <a:rPr lang="en-GB" sz="1800" dirty="0"/>
              <a:t>Describe and explain the different types of market structures task</a:t>
            </a:r>
          </a:p>
          <a:p>
            <a:pPr lvl="1"/>
            <a:r>
              <a:rPr lang="en-GB" sz="1800" dirty="0"/>
              <a:t>Market structures quiz</a:t>
            </a:r>
          </a:p>
          <a:p>
            <a:pPr lvl="1"/>
            <a:endParaRPr lang="en-GB" sz="1800" dirty="0"/>
          </a:p>
          <a:p>
            <a:pPr marL="68580" indent="0">
              <a:buNone/>
            </a:pPr>
            <a:r>
              <a:rPr lang="en-GB" sz="2000" dirty="0">
                <a:solidFill>
                  <a:srgbClr val="92D050"/>
                </a:solidFill>
              </a:rPr>
              <a:t>Extension</a:t>
            </a:r>
            <a:r>
              <a:rPr lang="en-GB" sz="2000" dirty="0"/>
              <a:t>: </a:t>
            </a:r>
          </a:p>
          <a:p>
            <a:pPr marL="68580" indent="0">
              <a:buNone/>
            </a:pPr>
            <a:r>
              <a:rPr lang="en-GB" sz="2000" dirty="0"/>
              <a:t>Complete the case study “Market conditions in the UK milk industry”</a:t>
            </a:r>
          </a:p>
          <a:p>
            <a:pPr marL="822960" lvl="1" indent="-457200">
              <a:buAutoNum type="arabicPeriod"/>
            </a:pPr>
            <a:endParaRPr lang="en-GB" sz="1800" dirty="0"/>
          </a:p>
        </p:txBody>
      </p:sp>
    </p:spTree>
    <p:extLst>
      <p:ext uri="{BB962C8B-B14F-4D97-AF65-F5344CB8AC3E}">
        <p14:creationId xmlns:p14="http://schemas.microsoft.com/office/powerpoint/2010/main" val="1254449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738766135"/>
              </p:ext>
            </p:extLst>
          </p:nvPr>
        </p:nvGraphicFramePr>
        <p:xfrm>
          <a:off x="323528" y="0"/>
          <a:ext cx="8568952" cy="6910147"/>
        </p:xfrm>
        <a:graphic>
          <a:graphicData uri="http://schemas.openxmlformats.org/drawingml/2006/table">
            <a:tbl>
              <a:tblPr firstRow="1" bandRow="1">
                <a:tableStyleId>{5C22544A-7EE6-4342-B048-85BDC9FD1C3A}</a:tableStyleId>
              </a:tblPr>
              <a:tblGrid>
                <a:gridCol w="1747066">
                  <a:extLst>
                    <a:ext uri="{9D8B030D-6E8A-4147-A177-3AD203B41FA5}">
                      <a16:colId xmlns:a16="http://schemas.microsoft.com/office/drawing/2014/main" val="20000"/>
                    </a:ext>
                  </a:extLst>
                </a:gridCol>
                <a:gridCol w="6821886">
                  <a:extLst>
                    <a:ext uri="{9D8B030D-6E8A-4147-A177-3AD203B41FA5}">
                      <a16:colId xmlns:a16="http://schemas.microsoft.com/office/drawing/2014/main" val="20001"/>
                    </a:ext>
                  </a:extLst>
                </a:gridCol>
              </a:tblGrid>
              <a:tr h="463511">
                <a:tc>
                  <a:txBody>
                    <a:bodyPr/>
                    <a:lstStyle/>
                    <a:p>
                      <a:r>
                        <a:rPr lang="en-GB" sz="1600" dirty="0"/>
                        <a:t>Key Term</a:t>
                      </a:r>
                    </a:p>
                  </a:txBody>
                  <a:tcPr/>
                </a:tc>
                <a:tc>
                  <a:txBody>
                    <a:bodyPr/>
                    <a:lstStyle/>
                    <a:p>
                      <a:r>
                        <a:rPr lang="en-GB" sz="1600" dirty="0"/>
                        <a:t>Definition</a:t>
                      </a:r>
                    </a:p>
                  </a:txBody>
                  <a:tcPr/>
                </a:tc>
                <a:extLst>
                  <a:ext uri="{0D108BD9-81ED-4DB2-BD59-A6C34878D82A}">
                    <a16:rowId xmlns:a16="http://schemas.microsoft.com/office/drawing/2014/main" val="10000"/>
                  </a:ext>
                </a:extLst>
              </a:tr>
              <a:tr h="726204">
                <a:tc>
                  <a:txBody>
                    <a:bodyPr/>
                    <a:lstStyle/>
                    <a:p>
                      <a:r>
                        <a:rPr lang="en-GB" sz="1600" dirty="0"/>
                        <a:t>Barriers to entry</a:t>
                      </a:r>
                    </a:p>
                  </a:txBody>
                  <a:tcPr/>
                </a:tc>
                <a:tc>
                  <a:txBody>
                    <a:bodyPr/>
                    <a:lstStyle/>
                    <a:p>
                      <a:r>
                        <a:rPr lang="en-GB" sz="1600" dirty="0"/>
                        <a:t>Factors which make it</a:t>
                      </a:r>
                      <a:r>
                        <a:rPr lang="en-GB" sz="1600" baseline="0" dirty="0"/>
                        <a:t> difficult or impossible for businesses to enter a market and compete with existing producers</a:t>
                      </a:r>
                      <a:endParaRPr lang="en-GB" sz="1600" dirty="0"/>
                    </a:p>
                  </a:txBody>
                  <a:tcPr/>
                </a:tc>
                <a:extLst>
                  <a:ext uri="{0D108BD9-81ED-4DB2-BD59-A6C34878D82A}">
                    <a16:rowId xmlns:a16="http://schemas.microsoft.com/office/drawing/2014/main" val="10001"/>
                  </a:ext>
                </a:extLst>
              </a:tr>
              <a:tr h="902648">
                <a:tc>
                  <a:txBody>
                    <a:bodyPr/>
                    <a:lstStyle/>
                    <a:p>
                      <a:r>
                        <a:rPr lang="en-GB" sz="1600" dirty="0"/>
                        <a:t>Cartel</a:t>
                      </a:r>
                    </a:p>
                  </a:txBody>
                  <a:tcPr/>
                </a:tc>
                <a:tc>
                  <a:txBody>
                    <a:bodyPr/>
                    <a:lstStyle/>
                    <a:p>
                      <a:r>
                        <a:rPr lang="en-GB" sz="1600" dirty="0"/>
                        <a:t>A group of businesses</a:t>
                      </a:r>
                      <a:r>
                        <a:rPr lang="en-GB" sz="1600" baseline="0" dirty="0"/>
                        <a:t> (or countries) which join together to agree on pricing and output in a market in an attempt to gain higher profits at the expense of customers</a:t>
                      </a:r>
                      <a:endParaRPr lang="en-GB" sz="1600" dirty="0"/>
                    </a:p>
                  </a:txBody>
                  <a:tcPr/>
                </a:tc>
                <a:extLst>
                  <a:ext uri="{0D108BD9-81ED-4DB2-BD59-A6C34878D82A}">
                    <a16:rowId xmlns:a16="http://schemas.microsoft.com/office/drawing/2014/main" val="10002"/>
                  </a:ext>
                </a:extLst>
              </a:tr>
              <a:tr h="882890">
                <a:tc>
                  <a:txBody>
                    <a:bodyPr/>
                    <a:lstStyle/>
                    <a:p>
                      <a:r>
                        <a:rPr lang="en-GB" sz="1600" dirty="0"/>
                        <a:t>Collusion</a:t>
                      </a:r>
                    </a:p>
                  </a:txBody>
                  <a:tcPr/>
                </a:tc>
                <a:tc>
                  <a:txBody>
                    <a:bodyPr/>
                    <a:lstStyle/>
                    <a:p>
                      <a:r>
                        <a:rPr lang="en-GB" sz="1600" dirty="0"/>
                        <a:t>Where several</a:t>
                      </a:r>
                      <a:r>
                        <a:rPr lang="en-GB" sz="1600" baseline="0" dirty="0"/>
                        <a:t> businesses (or countries ) make agreements amongst themselves which benefit them at the expense of rival businesses or customers</a:t>
                      </a:r>
                      <a:endParaRPr lang="en-GB" sz="1600" dirty="0"/>
                    </a:p>
                  </a:txBody>
                  <a:tcPr/>
                </a:tc>
                <a:extLst>
                  <a:ext uri="{0D108BD9-81ED-4DB2-BD59-A6C34878D82A}">
                    <a16:rowId xmlns:a16="http://schemas.microsoft.com/office/drawing/2014/main" val="10003"/>
                  </a:ext>
                </a:extLst>
              </a:tr>
              <a:tr h="813787">
                <a:tc>
                  <a:txBody>
                    <a:bodyPr/>
                    <a:lstStyle/>
                    <a:p>
                      <a:r>
                        <a:rPr lang="en-GB" sz="1600" dirty="0"/>
                        <a:t>Competition</a:t>
                      </a:r>
                    </a:p>
                  </a:txBody>
                  <a:tcPr/>
                </a:tc>
                <a:tc>
                  <a:txBody>
                    <a:bodyPr/>
                    <a:lstStyle/>
                    <a:p>
                      <a:r>
                        <a:rPr lang="en-GB" sz="1600" dirty="0"/>
                        <a:t>Rivalry</a:t>
                      </a:r>
                      <a:r>
                        <a:rPr lang="en-GB" sz="1600" baseline="0" dirty="0"/>
                        <a:t> between businesses offering products in the same market. Competition may take forms such as price competition, distinctive product offering, advertising and distribution</a:t>
                      </a:r>
                      <a:endParaRPr lang="en-GB" sz="1600" dirty="0"/>
                    </a:p>
                  </a:txBody>
                  <a:tcPr/>
                </a:tc>
                <a:extLst>
                  <a:ext uri="{0D108BD9-81ED-4DB2-BD59-A6C34878D82A}">
                    <a16:rowId xmlns:a16="http://schemas.microsoft.com/office/drawing/2014/main" val="10004"/>
                  </a:ext>
                </a:extLst>
              </a:tr>
              <a:tr h="1144487">
                <a:tc>
                  <a:txBody>
                    <a:bodyPr/>
                    <a:lstStyle/>
                    <a:p>
                      <a:r>
                        <a:rPr lang="en-GB" sz="1600" dirty="0"/>
                        <a:t>Market Structures</a:t>
                      </a:r>
                    </a:p>
                  </a:txBody>
                  <a:tcPr/>
                </a:tc>
                <a:tc>
                  <a:txBody>
                    <a:bodyPr/>
                    <a:lstStyle/>
                    <a:p>
                      <a:r>
                        <a:rPr lang="en-GB" sz="1600" dirty="0"/>
                        <a:t>The characteristics of a market, such as the size</a:t>
                      </a:r>
                      <a:r>
                        <a:rPr lang="en-GB" sz="1600" baseline="0" dirty="0"/>
                        <a:t>, barriers to entry, the number of businesses in the market or whether they produce identical products which determine the behaviour of businesses within the market</a:t>
                      </a:r>
                      <a:endParaRPr lang="en-GB" sz="1600" dirty="0"/>
                    </a:p>
                  </a:txBody>
                  <a:tcPr/>
                </a:tc>
                <a:extLst>
                  <a:ext uri="{0D108BD9-81ED-4DB2-BD59-A6C34878D82A}">
                    <a16:rowId xmlns:a16="http://schemas.microsoft.com/office/drawing/2014/main" val="10005"/>
                  </a:ext>
                </a:extLst>
              </a:tr>
              <a:tr h="574532">
                <a:tc>
                  <a:txBody>
                    <a:bodyPr/>
                    <a:lstStyle/>
                    <a:p>
                      <a:pPr marL="0" algn="l" defTabSz="914400" rtl="0" eaLnBrk="1" latinLnBrk="0" hangingPunct="1"/>
                      <a:r>
                        <a:rPr lang="en-GB" sz="1600" kern="1200" dirty="0">
                          <a:solidFill>
                            <a:schemeClr val="dk1"/>
                          </a:solidFill>
                          <a:latin typeface="+mn-lt"/>
                          <a:ea typeface="+mn-ea"/>
                          <a:cs typeface="+mn-cs"/>
                        </a:rPr>
                        <a:t>Product differentiation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The </a:t>
                      </a:r>
                      <a:r>
                        <a:rPr lang="en-GB" sz="1600" kern="1200" dirty="0">
                          <a:solidFill>
                            <a:schemeClr val="dk1"/>
                          </a:solidFill>
                          <a:latin typeface="+mn-lt"/>
                          <a:ea typeface="+mn-ea"/>
                          <a:cs typeface="+mn-cs"/>
                        </a:rPr>
                        <a:t>the process of distinguishing a product or service from others, to make it more attractive to a particular target market)</a:t>
                      </a:r>
                    </a:p>
                    <a:p>
                      <a:pPr marL="0" algn="l" defTabSz="914400" rtl="0" eaLnBrk="1" latinLnBrk="0" hangingPunct="1"/>
                      <a:endParaRPr lang="en-GB" sz="160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r h="1144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Price maker / taker</a:t>
                      </a:r>
                    </a:p>
                    <a:p>
                      <a:pPr marL="0" algn="l" defTabSz="914400" rtl="0" eaLnBrk="1" latinLnBrk="0" hangingPunct="1"/>
                      <a:endParaRPr lang="en-GB" sz="1600" kern="1200" dirty="0">
                        <a:solidFill>
                          <a:schemeClr val="dk1"/>
                        </a:solidFill>
                        <a:latin typeface="+mn-lt"/>
                        <a:ea typeface="+mn-ea"/>
                        <a:cs typeface="+mn-cs"/>
                      </a:endParaRPr>
                    </a:p>
                  </a:txBody>
                  <a:tcPr/>
                </a:tc>
                <a:tc>
                  <a:txBody>
                    <a:bodyPr/>
                    <a:lstStyle/>
                    <a:p>
                      <a:r>
                        <a:rPr lang="en-GB" sz="1600" dirty="0"/>
                        <a:t>Able to determine the</a:t>
                      </a:r>
                      <a:r>
                        <a:rPr lang="en-GB" sz="1600" baseline="0" dirty="0"/>
                        <a:t> prices they charge</a:t>
                      </a:r>
                    </a:p>
                    <a:p>
                      <a:r>
                        <a:rPr lang="en-GB" sz="1600" baseline="0" dirty="0"/>
                        <a:t>Large firm sets a market price that small firms (price taker) tend to follow</a:t>
                      </a:r>
                      <a:endParaRPr lang="en-GB" sz="1600" dirty="0"/>
                    </a:p>
                    <a:p>
                      <a:pPr marL="0" algn="l" defTabSz="914400" rtl="0" eaLnBrk="1" latinLnBrk="0" hangingPunct="1"/>
                      <a:endParaRPr lang="en-GB" sz="1600" kern="1200" dirty="0">
                        <a:solidFill>
                          <a:schemeClr val="dk1"/>
                        </a:solidFill>
                        <a:latin typeface="+mn-lt"/>
                        <a:ea typeface="+mn-ea"/>
                        <a:cs typeface="+mn-cs"/>
                      </a:endParaRPr>
                    </a:p>
                  </a:txBody>
                  <a:tcPr/>
                </a:tc>
                <a:extLst>
                  <a:ext uri="{0D108BD9-81ED-4DB2-BD59-A6C34878D82A}">
                    <a16:rowId xmlns:a16="http://schemas.microsoft.com/office/drawing/2014/main" val="1994693320"/>
                  </a:ext>
                </a:extLst>
              </a:tr>
            </a:tbl>
          </a:graphicData>
        </a:graphic>
      </p:graphicFrame>
    </p:spTree>
    <p:extLst>
      <p:ext uri="{BB962C8B-B14F-4D97-AF65-F5344CB8AC3E}">
        <p14:creationId xmlns:p14="http://schemas.microsoft.com/office/powerpoint/2010/main" val="3872886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582171422"/>
              </p:ext>
            </p:extLst>
          </p:nvPr>
        </p:nvGraphicFramePr>
        <p:xfrm>
          <a:off x="611560" y="764704"/>
          <a:ext cx="7920880" cy="3163185"/>
        </p:xfrm>
        <a:graphic>
          <a:graphicData uri="http://schemas.openxmlformats.org/drawingml/2006/table">
            <a:tbl>
              <a:tblPr firstRow="1" bandRow="1">
                <a:tableStyleId>{5C22544A-7EE6-4342-B048-85BDC9FD1C3A}</a:tableStyleId>
              </a:tblPr>
              <a:tblGrid>
                <a:gridCol w="1614935">
                  <a:extLst>
                    <a:ext uri="{9D8B030D-6E8A-4147-A177-3AD203B41FA5}">
                      <a16:colId xmlns:a16="http://schemas.microsoft.com/office/drawing/2014/main" val="20000"/>
                    </a:ext>
                  </a:extLst>
                </a:gridCol>
                <a:gridCol w="6305945">
                  <a:extLst>
                    <a:ext uri="{9D8B030D-6E8A-4147-A177-3AD203B41FA5}">
                      <a16:colId xmlns:a16="http://schemas.microsoft.com/office/drawing/2014/main" val="20001"/>
                    </a:ext>
                  </a:extLst>
                </a:gridCol>
              </a:tblGrid>
              <a:tr h="432048">
                <a:tc>
                  <a:txBody>
                    <a:bodyPr/>
                    <a:lstStyle/>
                    <a:p>
                      <a:r>
                        <a:rPr lang="en-GB" sz="1600" dirty="0"/>
                        <a:t>Key Term</a:t>
                      </a:r>
                    </a:p>
                  </a:txBody>
                  <a:tcPr/>
                </a:tc>
                <a:tc>
                  <a:txBody>
                    <a:bodyPr/>
                    <a:lstStyle/>
                    <a:p>
                      <a:r>
                        <a:rPr lang="en-GB" sz="1600" dirty="0"/>
                        <a:t>Definition</a:t>
                      </a:r>
                    </a:p>
                  </a:txBody>
                  <a:tcPr/>
                </a:tc>
                <a:extLst>
                  <a:ext uri="{0D108BD9-81ED-4DB2-BD59-A6C34878D82A}">
                    <a16:rowId xmlns:a16="http://schemas.microsoft.com/office/drawing/2014/main" val="10000"/>
                  </a:ext>
                </a:extLst>
              </a:tr>
              <a:tr h="676910">
                <a:tc>
                  <a:txBody>
                    <a:bodyPr/>
                    <a:lstStyle/>
                    <a:p>
                      <a:r>
                        <a:rPr lang="en-GB" sz="1600" dirty="0"/>
                        <a:t>Price war</a:t>
                      </a:r>
                    </a:p>
                  </a:txBody>
                  <a:tcPr/>
                </a:tc>
                <a:tc>
                  <a:txBody>
                    <a:bodyPr/>
                    <a:lstStyle/>
                    <a:p>
                      <a:r>
                        <a:rPr lang="en-GB" sz="1600" dirty="0"/>
                        <a:t>A price</a:t>
                      </a:r>
                      <a:r>
                        <a:rPr lang="en-GB" sz="1600" baseline="0" dirty="0"/>
                        <a:t> war occurs when rival companies match each other’s price cuts in order to increase sales volume and keep customer leading to reduced profit margins</a:t>
                      </a:r>
                      <a:endParaRPr lang="en-GB" sz="1600" dirty="0"/>
                    </a:p>
                  </a:txBody>
                  <a:tcPr/>
                </a:tc>
                <a:extLst>
                  <a:ext uri="{0D108BD9-81ED-4DB2-BD59-A6C34878D82A}">
                    <a16:rowId xmlns:a16="http://schemas.microsoft.com/office/drawing/2014/main" val="10001"/>
                  </a:ext>
                </a:extLst>
              </a:tr>
              <a:tr h="841377">
                <a:tc>
                  <a:txBody>
                    <a:bodyPr/>
                    <a:lstStyle/>
                    <a:p>
                      <a:pPr marL="0" algn="l" defTabSz="914400" rtl="0" eaLnBrk="1" latinLnBrk="0" hangingPunct="1"/>
                      <a:r>
                        <a:rPr lang="en-GB" sz="1600" kern="1200" dirty="0">
                          <a:solidFill>
                            <a:schemeClr val="dk1"/>
                          </a:solidFill>
                          <a:latin typeface="+mn-lt"/>
                          <a:ea typeface="+mn-ea"/>
                          <a:cs typeface="+mn-cs"/>
                        </a:rPr>
                        <a:t>Product differentiation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The </a:t>
                      </a:r>
                      <a:r>
                        <a:rPr lang="en-GB" sz="1600" kern="1200" dirty="0">
                          <a:solidFill>
                            <a:schemeClr val="dk1"/>
                          </a:solidFill>
                          <a:latin typeface="+mn-lt"/>
                          <a:ea typeface="+mn-ea"/>
                          <a:cs typeface="+mn-cs"/>
                        </a:rPr>
                        <a:t>the process of distinguishing a product or service from others, to make it more attractive to a particular target market)</a:t>
                      </a:r>
                    </a:p>
                  </a:txBody>
                  <a:tcPr/>
                </a:tc>
                <a:extLst>
                  <a:ext uri="{0D108BD9-81ED-4DB2-BD59-A6C34878D82A}">
                    <a16:rowId xmlns:a16="http://schemas.microsoft.com/office/drawing/2014/main" val="10002"/>
                  </a:ext>
                </a:extLst>
              </a:tr>
              <a:tr h="731062">
                <a:tc>
                  <a:txBody>
                    <a:bodyPr/>
                    <a:lstStyle/>
                    <a:p>
                      <a:r>
                        <a:rPr lang="en-GB" sz="1600" dirty="0"/>
                        <a:t>Monopolistic</a:t>
                      </a:r>
                      <a:r>
                        <a:rPr lang="en-GB" sz="1600" baseline="0" dirty="0"/>
                        <a:t> competition</a:t>
                      </a:r>
                      <a:endParaRPr lang="en-GB" sz="1600" dirty="0"/>
                    </a:p>
                  </a:txBody>
                  <a:tcPr/>
                </a:tc>
                <a:tc>
                  <a:txBody>
                    <a:bodyPr/>
                    <a:lstStyle/>
                    <a:p>
                      <a:r>
                        <a:rPr lang="en-GB" sz="1600" dirty="0"/>
                        <a:t>When a large number of firms are competing</a:t>
                      </a:r>
                      <a:r>
                        <a:rPr lang="en-GB" sz="1600" baseline="0" dirty="0"/>
                        <a:t> in a market, each having enough product differentiation to achieve a degree of monopoly power and therefore some control over the price they charge</a:t>
                      </a:r>
                      <a:endParaRPr lang="en-GB"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28771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b="1" dirty="0">
                <a:solidFill>
                  <a:srgbClr val="92D050"/>
                </a:solidFill>
                <a:effectLst/>
              </a:rPr>
              <a:t>Perfect competition</a:t>
            </a:r>
          </a:p>
        </p:txBody>
      </p:sp>
      <p:sp>
        <p:nvSpPr>
          <p:cNvPr id="8195" name="Rectangle 3"/>
          <p:cNvSpPr>
            <a:spLocks noGrp="1" noChangeArrowheads="1"/>
          </p:cNvSpPr>
          <p:nvPr>
            <p:ph idx="1"/>
          </p:nvPr>
        </p:nvSpPr>
        <p:spPr>
          <a:xfrm>
            <a:off x="683568" y="1628800"/>
            <a:ext cx="7704856" cy="4536504"/>
          </a:xfrm>
        </p:spPr>
        <p:txBody>
          <a:bodyPr>
            <a:noAutofit/>
          </a:bodyPr>
          <a:lstStyle/>
          <a:p>
            <a:r>
              <a:rPr lang="en-US" sz="2000" b="1" dirty="0">
                <a:solidFill>
                  <a:srgbClr val="285A24"/>
                </a:solidFill>
                <a:latin typeface="+mj-lt"/>
              </a:rPr>
              <a:t>Definition</a:t>
            </a:r>
            <a:r>
              <a:rPr lang="en-US" sz="2000" dirty="0">
                <a:solidFill>
                  <a:srgbClr val="285A24"/>
                </a:solidFill>
                <a:latin typeface="+mj-lt"/>
              </a:rPr>
              <a:t>: a market structure where there is a large number of small businesses producing identical products, where barriers to entry are low and where businesses are price takers.</a:t>
            </a:r>
          </a:p>
          <a:p>
            <a:pPr marL="68580" indent="0">
              <a:buNone/>
            </a:pPr>
            <a:endParaRPr lang="en-US" sz="2000" dirty="0">
              <a:solidFill>
                <a:srgbClr val="285A24"/>
              </a:solidFill>
              <a:latin typeface="+mj-lt"/>
            </a:endParaRPr>
          </a:p>
          <a:p>
            <a:pPr marL="68580" indent="0">
              <a:buNone/>
            </a:pPr>
            <a:r>
              <a:rPr lang="en-US" sz="2000" dirty="0">
                <a:solidFill>
                  <a:srgbClr val="92D050"/>
                </a:solidFill>
                <a:latin typeface="+mj-lt"/>
              </a:rPr>
              <a:t>Characteristics</a:t>
            </a:r>
          </a:p>
          <a:p>
            <a:pPr lvl="1"/>
            <a:r>
              <a:rPr lang="en-US" sz="2000" dirty="0">
                <a:solidFill>
                  <a:srgbClr val="285A24"/>
                </a:solidFill>
                <a:latin typeface="+mj-lt"/>
              </a:rPr>
              <a:t>All the sellers produce </a:t>
            </a:r>
            <a:r>
              <a:rPr lang="en-US" sz="2000" b="1" dirty="0">
                <a:solidFill>
                  <a:srgbClr val="285A24"/>
                </a:solidFill>
                <a:latin typeface="+mj-lt"/>
              </a:rPr>
              <a:t>homogeneous</a:t>
            </a:r>
            <a:r>
              <a:rPr lang="en-US" sz="2000" dirty="0">
                <a:solidFill>
                  <a:srgbClr val="285A24"/>
                </a:solidFill>
                <a:latin typeface="+mj-lt"/>
              </a:rPr>
              <a:t> (identical) products.</a:t>
            </a:r>
          </a:p>
          <a:p>
            <a:pPr lvl="1"/>
            <a:r>
              <a:rPr lang="en-US" sz="2000" b="1" dirty="0">
                <a:solidFill>
                  <a:srgbClr val="285A24"/>
                </a:solidFill>
                <a:latin typeface="+mj-lt"/>
              </a:rPr>
              <a:t>Sellers are ‘price takers’ — they accept the ruling market price. </a:t>
            </a:r>
          </a:p>
          <a:p>
            <a:pPr lvl="1"/>
            <a:r>
              <a:rPr lang="en-US" sz="2000" dirty="0">
                <a:solidFill>
                  <a:srgbClr val="285A24"/>
                </a:solidFill>
                <a:latin typeface="+mj-lt"/>
              </a:rPr>
              <a:t>The buyers all have perfect knowledge.</a:t>
            </a:r>
          </a:p>
          <a:p>
            <a:pPr lvl="1"/>
            <a:r>
              <a:rPr lang="en-US" sz="2000" b="1" dirty="0">
                <a:solidFill>
                  <a:srgbClr val="285A24"/>
                </a:solidFill>
                <a:latin typeface="+mj-lt"/>
              </a:rPr>
              <a:t>There is freedom of entry into and exit from the market for firms.</a:t>
            </a:r>
          </a:p>
          <a:p>
            <a:endParaRPr lang="en-US" sz="2000" dirty="0">
              <a:solidFill>
                <a:srgbClr val="285A24"/>
              </a:solidFill>
              <a:latin typeface="+mj-lt"/>
            </a:endParaRPr>
          </a:p>
          <a:p>
            <a:endParaRPr lang="en-US" sz="2000" dirty="0">
              <a:solidFill>
                <a:srgbClr val="285A24"/>
              </a:solidFill>
              <a:latin typeface="+mj-lt"/>
            </a:endParaRPr>
          </a:p>
          <a:p>
            <a:endParaRPr lang="en-US" sz="2000" dirty="0">
              <a:solidFill>
                <a:srgbClr val="285A24"/>
              </a:solidFill>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6CF6D18-6040-4E31-97F9-D122FCC052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9213923-7A1E-44A3-93D6-D828F2A1F9A8}">
  <ds:schemaRefs>
    <ds:schemaRef ds:uri="http://schemas.microsoft.com/sharepoint/v3/contenttype/forms"/>
  </ds:schemaRefs>
</ds:datastoreItem>
</file>

<file path=customXml/itemProps3.xml><?xml version="1.0" encoding="utf-8"?>
<ds:datastoreItem xmlns:ds="http://schemas.openxmlformats.org/officeDocument/2006/customXml" ds:itemID="{793E04FB-E514-4CC5-BA33-03819F25D48F}">
  <ds:schemaRef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Austin</Template>
  <TotalTime>1406</TotalTime>
  <Words>1759</Words>
  <Application>Microsoft Office PowerPoint</Application>
  <PresentationFormat>On-screen Show (4:3)</PresentationFormat>
  <Paragraphs>174</Paragraphs>
  <Slides>23</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2</vt:lpstr>
      <vt:lpstr>Austin</vt:lpstr>
      <vt:lpstr>Market Structure: Marketing and Competitiveness</vt:lpstr>
      <vt:lpstr>Learning Objectives</vt:lpstr>
      <vt:lpstr>PowerPoint Presentation</vt:lpstr>
      <vt:lpstr>Marketing and competitiveness are affected by the business environment</vt:lpstr>
      <vt:lpstr>PowerPoint Presentation</vt:lpstr>
      <vt:lpstr>Activities</vt:lpstr>
      <vt:lpstr>PowerPoint Presentation</vt:lpstr>
      <vt:lpstr>PowerPoint Presentation</vt:lpstr>
      <vt:lpstr>Perfect competition</vt:lpstr>
      <vt:lpstr>Perfect competition</vt:lpstr>
      <vt:lpstr>Monopolistic competition</vt:lpstr>
      <vt:lpstr>Monopolistic competition</vt:lpstr>
      <vt:lpstr>Monopoly</vt:lpstr>
      <vt:lpstr>Monopoly</vt:lpstr>
      <vt:lpstr>Monopoly</vt:lpstr>
      <vt:lpstr>Monopoly</vt:lpstr>
      <vt:lpstr>Oligopoly</vt:lpstr>
      <vt:lpstr>Oligopoly</vt:lpstr>
      <vt:lpstr>How does monopoly affect the marketing mix?</vt:lpstr>
      <vt:lpstr>How does oligopoly affect the marketing mix?</vt:lpstr>
      <vt:lpstr>How does monopolistic competition affect the marketing mix?</vt:lpstr>
      <vt:lpstr>Consumer Protection</vt:lpstr>
      <vt:lpstr>Activities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4 P’s: PRODUCT</dc:title>
  <dc:creator>ctm</dc:creator>
  <cp:lastModifiedBy>Rebecca Crumpton</cp:lastModifiedBy>
  <cp:revision>80</cp:revision>
  <cp:lastPrinted>2016-10-06T11:55:15Z</cp:lastPrinted>
  <dcterms:created xsi:type="dcterms:W3CDTF">2009-03-16T12:54:52Z</dcterms:created>
  <dcterms:modified xsi:type="dcterms:W3CDTF">2020-10-09T11:18:00Z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