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handoutMasterIdLst>
    <p:handoutMasterId r:id="rId27"/>
  </p:handoutMasterIdLst>
  <p:sldIdLst>
    <p:sldId id="256" r:id="rId5"/>
    <p:sldId id="269" r:id="rId6"/>
    <p:sldId id="270" r:id="rId7"/>
    <p:sldId id="275" r:id="rId8"/>
    <p:sldId id="259" r:id="rId9"/>
    <p:sldId id="260" r:id="rId10"/>
    <p:sldId id="257" r:id="rId11"/>
    <p:sldId id="258" r:id="rId12"/>
    <p:sldId id="263" r:id="rId13"/>
    <p:sldId id="271" r:id="rId14"/>
    <p:sldId id="262" r:id="rId15"/>
    <p:sldId id="276" r:id="rId16"/>
    <p:sldId id="264" r:id="rId17"/>
    <p:sldId id="265" r:id="rId18"/>
    <p:sldId id="272" r:id="rId19"/>
    <p:sldId id="266" r:id="rId20"/>
    <p:sldId id="267" r:id="rId21"/>
    <p:sldId id="268" r:id="rId22"/>
    <p:sldId id="277" r:id="rId23"/>
    <p:sldId id="273" r:id="rId24"/>
    <p:sldId id="274" r:id="rId2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419" autoAdjust="0"/>
  </p:normalViewPr>
  <p:slideViewPr>
    <p:cSldViewPr>
      <p:cViewPr varScale="1">
        <p:scale>
          <a:sx n="105" d="100"/>
          <a:sy n="105" d="100"/>
        </p:scale>
        <p:origin x="17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C99E8A7-EBDB-4D74-B34F-AC75BF9124CB}" type="datetimeFigureOut">
              <a:rPr lang="en-GB" smtClean="0"/>
              <a:t>12/10/2020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D382CCD-0A16-484D-A401-DF0E09A89764}" type="slidenum">
              <a:rPr lang="en-GB" smtClean="0"/>
              <a:t>‹#›</a:t>
            </a:fld>
            <a:endParaRPr lang="en-GB"/>
          </a:p>
        </p:txBody>
      </p:sp>
    </p:spTree>
    <p:extLst>
      <p:ext uri="{BB962C8B-B14F-4D97-AF65-F5344CB8AC3E}">
        <p14:creationId xmlns:p14="http://schemas.microsoft.com/office/powerpoint/2010/main" val="1075215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D685A44-B9E6-4B80-AB49-473AE9AE221F}" type="datetimeFigureOut">
              <a:rPr lang="en-GB" smtClean="0"/>
              <a:t>12/10/2020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5F2E054-9C73-4B15-8774-E104E94ADEA2}" type="slidenum">
              <a:rPr lang="en-GB" smtClean="0"/>
              <a:t>‹#›</a:t>
            </a:fld>
            <a:endParaRPr lang="en-GB"/>
          </a:p>
        </p:txBody>
      </p:sp>
    </p:spTree>
    <p:extLst>
      <p:ext uri="{BB962C8B-B14F-4D97-AF65-F5344CB8AC3E}">
        <p14:creationId xmlns:p14="http://schemas.microsoft.com/office/powerpoint/2010/main" val="3085623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F2E054-9C73-4B15-8774-E104E94ADEA2}" type="slidenum">
              <a:rPr lang="en-GB" smtClean="0"/>
              <a:t>1</a:t>
            </a:fld>
            <a:endParaRPr lang="en-GB"/>
          </a:p>
        </p:txBody>
      </p:sp>
    </p:spTree>
    <p:extLst>
      <p:ext uri="{BB962C8B-B14F-4D97-AF65-F5344CB8AC3E}">
        <p14:creationId xmlns:p14="http://schemas.microsoft.com/office/powerpoint/2010/main" val="3676929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F2E054-9C73-4B15-8774-E104E94ADEA2}" type="slidenum">
              <a:rPr lang="en-GB" smtClean="0"/>
              <a:t>21</a:t>
            </a:fld>
            <a:endParaRPr lang="en-GB"/>
          </a:p>
        </p:txBody>
      </p:sp>
    </p:spTree>
    <p:extLst>
      <p:ext uri="{BB962C8B-B14F-4D97-AF65-F5344CB8AC3E}">
        <p14:creationId xmlns:p14="http://schemas.microsoft.com/office/powerpoint/2010/main" val="1145346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Beans = Income</a:t>
            </a:r>
            <a:r>
              <a:rPr lang="en-GB" baseline="0" dirty="0" smtClean="0"/>
              <a:t> (the price and demand for other goods)</a:t>
            </a:r>
          </a:p>
          <a:p>
            <a:r>
              <a:rPr lang="en-GB" baseline="0" dirty="0" err="1" smtClean="0"/>
              <a:t>Uggs</a:t>
            </a:r>
            <a:r>
              <a:rPr lang="en-GB" baseline="0" dirty="0" smtClean="0"/>
              <a:t> = Changes in taste and fashion (as well as the price and demand for other goods)</a:t>
            </a:r>
          </a:p>
          <a:p>
            <a:r>
              <a:rPr lang="en-GB" baseline="0" dirty="0" smtClean="0"/>
              <a:t>Zimmer frame = Changes in population e.g. ageing</a:t>
            </a:r>
            <a:endParaRPr lang="en-GB" dirty="0" smtClean="0"/>
          </a:p>
        </p:txBody>
      </p:sp>
      <p:sp>
        <p:nvSpPr>
          <p:cNvPr id="4" name="Slide Number Placeholder 3"/>
          <p:cNvSpPr>
            <a:spLocks noGrp="1"/>
          </p:cNvSpPr>
          <p:nvPr>
            <p:ph type="sldNum" sz="quarter" idx="10"/>
          </p:nvPr>
        </p:nvSpPr>
        <p:spPr/>
        <p:txBody>
          <a:bodyPr/>
          <a:lstStyle/>
          <a:p>
            <a:fld id="{05F2E054-9C73-4B15-8774-E104E94ADEA2}" type="slidenum">
              <a:rPr lang="en-GB" smtClean="0"/>
              <a:t>2</a:t>
            </a:fld>
            <a:endParaRPr lang="en-GB"/>
          </a:p>
        </p:txBody>
      </p:sp>
    </p:spTree>
    <p:extLst>
      <p:ext uri="{BB962C8B-B14F-4D97-AF65-F5344CB8AC3E}">
        <p14:creationId xmlns:p14="http://schemas.microsoft.com/office/powerpoint/2010/main" val="261994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F2E054-9C73-4B15-8774-E104E94ADEA2}" type="slidenum">
              <a:rPr lang="en-GB" smtClean="0"/>
              <a:t>4</a:t>
            </a:fld>
            <a:endParaRPr lang="en-GB"/>
          </a:p>
        </p:txBody>
      </p:sp>
    </p:spTree>
    <p:extLst>
      <p:ext uri="{BB962C8B-B14F-4D97-AF65-F5344CB8AC3E}">
        <p14:creationId xmlns:p14="http://schemas.microsoft.com/office/powerpoint/2010/main" val="3716279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Curve slopes</a:t>
            </a:r>
            <a:r>
              <a:rPr lang="en-GB" baseline="0" dirty="0" smtClean="0"/>
              <a:t> downward left to right because the </a:t>
            </a:r>
            <a:r>
              <a:rPr lang="en-GB" b="1" baseline="0" dirty="0" smtClean="0"/>
              <a:t>quantity demanded is likely to be</a:t>
            </a:r>
            <a:r>
              <a:rPr lang="en-GB" baseline="0" dirty="0" smtClean="0"/>
              <a:t> </a:t>
            </a:r>
            <a:r>
              <a:rPr lang="en-GB" b="1" baseline="0" dirty="0" smtClean="0"/>
              <a:t>higher at lower prices and lower at higher prices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Aggregate demand</a:t>
            </a:r>
            <a:r>
              <a:rPr lang="en-GB" sz="1200" b="1" kern="1200" baseline="0" dirty="0" smtClean="0">
                <a:solidFill>
                  <a:schemeClr val="tx1"/>
                </a:solidFill>
                <a:effectLst/>
                <a:latin typeface="+mn-lt"/>
                <a:ea typeface="+mn-ea"/>
                <a:cs typeface="+mn-cs"/>
              </a:rPr>
              <a:t> </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the total demand for goods and services within a particular market</a:t>
            </a:r>
          </a:p>
          <a:p>
            <a:endParaRPr lang="en-GB" b="1" dirty="0"/>
          </a:p>
        </p:txBody>
      </p:sp>
      <p:sp>
        <p:nvSpPr>
          <p:cNvPr id="4" name="Slide Number Placeholder 3"/>
          <p:cNvSpPr>
            <a:spLocks noGrp="1"/>
          </p:cNvSpPr>
          <p:nvPr>
            <p:ph type="sldNum" sz="quarter" idx="10"/>
          </p:nvPr>
        </p:nvSpPr>
        <p:spPr/>
        <p:txBody>
          <a:bodyPr/>
          <a:lstStyle/>
          <a:p>
            <a:fld id="{05F2E054-9C73-4B15-8774-E104E94ADEA2}" type="slidenum">
              <a:rPr lang="en-GB" smtClean="0"/>
              <a:t>8</a:t>
            </a:fld>
            <a:endParaRPr lang="en-GB"/>
          </a:p>
        </p:txBody>
      </p:sp>
    </p:spTree>
    <p:extLst>
      <p:ext uri="{BB962C8B-B14F-4D97-AF65-F5344CB8AC3E}">
        <p14:creationId xmlns:p14="http://schemas.microsoft.com/office/powerpoint/2010/main" val="3993980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Price</a:t>
            </a:r>
            <a:r>
              <a:rPr lang="en-GB" baseline="0" dirty="0" smtClean="0"/>
              <a:t> and demand for other goods: demand for one product often depends on the price of and demand for another (e.g. the demand for one brand of tea bags can be influenced by the price of other brands)</a:t>
            </a:r>
            <a:endParaRPr lang="en-GB" dirty="0"/>
          </a:p>
        </p:txBody>
      </p:sp>
      <p:sp>
        <p:nvSpPr>
          <p:cNvPr id="4" name="Slide Number Placeholder 3"/>
          <p:cNvSpPr>
            <a:spLocks noGrp="1"/>
          </p:cNvSpPr>
          <p:nvPr>
            <p:ph type="sldNum" sz="quarter" idx="10"/>
          </p:nvPr>
        </p:nvSpPr>
        <p:spPr/>
        <p:txBody>
          <a:bodyPr/>
          <a:lstStyle/>
          <a:p>
            <a:fld id="{05F2E054-9C73-4B15-8774-E104E94ADEA2}" type="slidenum">
              <a:rPr lang="en-GB" smtClean="0"/>
              <a:t>9</a:t>
            </a:fld>
            <a:endParaRPr lang="en-GB"/>
          </a:p>
        </p:txBody>
      </p:sp>
    </p:spTree>
    <p:extLst>
      <p:ext uri="{BB962C8B-B14F-4D97-AF65-F5344CB8AC3E}">
        <p14:creationId xmlns:p14="http://schemas.microsoft.com/office/powerpoint/2010/main" val="147679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 minutes</a:t>
            </a:r>
            <a:endParaRPr lang="en-GB" dirty="0"/>
          </a:p>
        </p:txBody>
      </p:sp>
      <p:sp>
        <p:nvSpPr>
          <p:cNvPr id="4" name="Slide Number Placeholder 3"/>
          <p:cNvSpPr>
            <a:spLocks noGrp="1"/>
          </p:cNvSpPr>
          <p:nvPr>
            <p:ph type="sldNum" sz="quarter" idx="10"/>
          </p:nvPr>
        </p:nvSpPr>
        <p:spPr/>
        <p:txBody>
          <a:bodyPr/>
          <a:lstStyle/>
          <a:p>
            <a:fld id="{05F2E054-9C73-4B15-8774-E104E94ADEA2}" type="slidenum">
              <a:rPr lang="en-GB" smtClean="0"/>
              <a:t>11</a:t>
            </a:fld>
            <a:endParaRPr lang="en-GB"/>
          </a:p>
        </p:txBody>
      </p:sp>
    </p:spTree>
    <p:extLst>
      <p:ext uri="{BB962C8B-B14F-4D97-AF65-F5344CB8AC3E}">
        <p14:creationId xmlns:p14="http://schemas.microsoft.com/office/powerpoint/2010/main" val="2294824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F2E054-9C73-4B15-8774-E104E94ADEA2}" type="slidenum">
              <a:rPr lang="en-GB" smtClean="0"/>
              <a:t>16</a:t>
            </a:fld>
            <a:endParaRPr lang="en-GB"/>
          </a:p>
        </p:txBody>
      </p:sp>
    </p:spTree>
    <p:extLst>
      <p:ext uri="{BB962C8B-B14F-4D97-AF65-F5344CB8AC3E}">
        <p14:creationId xmlns:p14="http://schemas.microsoft.com/office/powerpoint/2010/main" val="637743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 minutes</a:t>
            </a:r>
            <a:endParaRPr lang="en-GB" dirty="0"/>
          </a:p>
        </p:txBody>
      </p:sp>
      <p:sp>
        <p:nvSpPr>
          <p:cNvPr id="4" name="Slide Number Placeholder 3"/>
          <p:cNvSpPr>
            <a:spLocks noGrp="1"/>
          </p:cNvSpPr>
          <p:nvPr>
            <p:ph type="sldNum" sz="quarter" idx="10"/>
          </p:nvPr>
        </p:nvSpPr>
        <p:spPr/>
        <p:txBody>
          <a:bodyPr/>
          <a:lstStyle/>
          <a:p>
            <a:fld id="{05F2E054-9C73-4B15-8774-E104E94ADEA2}" type="slidenum">
              <a:rPr lang="en-GB" smtClean="0"/>
              <a:t>18</a:t>
            </a:fld>
            <a:endParaRPr lang="en-GB"/>
          </a:p>
        </p:txBody>
      </p:sp>
    </p:spTree>
    <p:extLst>
      <p:ext uri="{BB962C8B-B14F-4D97-AF65-F5344CB8AC3E}">
        <p14:creationId xmlns:p14="http://schemas.microsoft.com/office/powerpoint/2010/main" val="1145346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F2E054-9C73-4B15-8774-E104E94ADEA2}" type="slidenum">
              <a:rPr lang="en-GB" smtClean="0"/>
              <a:t>20</a:t>
            </a:fld>
            <a:endParaRPr lang="en-GB"/>
          </a:p>
        </p:txBody>
      </p:sp>
    </p:spTree>
    <p:extLst>
      <p:ext uri="{BB962C8B-B14F-4D97-AF65-F5344CB8AC3E}">
        <p14:creationId xmlns:p14="http://schemas.microsoft.com/office/powerpoint/2010/main" val="2231669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a:defRPr/>
            </a:pPr>
            <a:fld id="{58396494-AFE6-477C-A3D7-FBD6EE448C77}" type="datetimeFigureOut">
              <a:rPr lang="en-US" smtClean="0"/>
              <a:pPr>
                <a:defRPr/>
              </a:pPr>
              <a:t>10/12/2020</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a:defRPr/>
            </a:pPr>
            <a:fld id="{D0BC5887-74EC-4106-BFBB-1B188B5F336E}" type="slidenum">
              <a:rPr lang="en-GB" smtClean="0"/>
              <a:pPr>
                <a:defRPr/>
              </a:pPr>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A3915EB-EBD8-457F-8786-85B57B8ED6E4}" type="datetimeFigureOut">
              <a:rPr lang="en-US" smtClean="0"/>
              <a:pPr>
                <a:defRPr/>
              </a:pPr>
              <a:t>10/12/2020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E60597A-0FEF-4B77-8318-4141BD0668C7}"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26B05A7-4610-4BA7-940F-6955023A417F}" type="datetimeFigureOut">
              <a:rPr lang="en-US" smtClean="0"/>
              <a:pPr>
                <a:defRPr/>
              </a:pPr>
              <a:t>10/12/2020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F12EE93-08EB-46F1-9DE4-0187630465AC}" type="slidenum">
              <a:rPr lang="en-GB" smtClean="0"/>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275BF0E-8407-44E1-91EC-84C965FA4BC7}" type="datetimeFigureOut">
              <a:rPr lang="en-US" smtClean="0"/>
              <a:pPr>
                <a:defRPr/>
              </a:pPr>
              <a:t>10/12/2020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106F9A3-AC55-463C-BA57-29B81A51B7B5}"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39C463F-30F9-4CEA-A507-B411E9FDB4C9}" type="datetimeFigureOut">
              <a:rPr lang="en-US" smtClean="0"/>
              <a:pPr>
                <a:defRPr/>
              </a:pPr>
              <a:t>10/12/2020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6C95B9B-66F4-4157-B4B4-DEFB0C341184}" type="slidenum">
              <a:rPr lang="en-GB" smtClean="0"/>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fld id="{C07B1B59-8651-4651-BFCB-72E20AD965DA}" type="datetimeFigureOut">
              <a:rPr lang="en-US" smtClean="0"/>
              <a:pPr>
                <a:defRPr/>
              </a:pPr>
              <a:t>10/12/2020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E31C825A-FC80-452F-8F3C-5A2A73D59BE7}" type="slidenum">
              <a:rPr lang="en-GB" smtClean="0"/>
              <a:pPr>
                <a:defRPr/>
              </a:pPr>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8EA686C2-38A7-4D52-8B04-5019B4EF5535}" type="datetimeFigureOut">
              <a:rPr lang="en-US" smtClean="0"/>
              <a:pPr>
                <a:defRPr/>
              </a:pPr>
              <a:t>10/12/2020</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42EDC4DC-6819-4E9F-ACE4-8D1E47C46B51}" type="slidenum">
              <a:rPr lang="en-GB" smtClean="0"/>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A55146C-F050-41E1-A4ED-8432FCB19F2C}" type="datetimeFigureOut">
              <a:rPr lang="en-US" smtClean="0"/>
              <a:pPr>
                <a:defRPr/>
              </a:pPr>
              <a:t>10/12/2020</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D3929CB3-16A0-4677-9AF8-4A1918C7F606}"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CCF37B0-1D77-46AE-976B-90D612D6A43A}" type="datetimeFigureOut">
              <a:rPr lang="en-US" smtClean="0"/>
              <a:pPr>
                <a:defRPr/>
              </a:pPr>
              <a:t>10/12/2020</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5418B927-4A06-47C2-A9C2-FE5DD5FE3AF9}"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008DC32E-AFB8-4146-97F6-D3809172BF15}" type="datetimeFigureOut">
              <a:rPr lang="en-US" smtClean="0"/>
              <a:pPr>
                <a:defRPr/>
              </a:pPr>
              <a:t>10/12/2020</a:t>
            </a:fld>
            <a:endParaRPr lang="en-GB"/>
          </a:p>
        </p:txBody>
      </p:sp>
      <p:sp>
        <p:nvSpPr>
          <p:cNvPr id="7" name="Slide Number Placeholder 6"/>
          <p:cNvSpPr>
            <a:spLocks noGrp="1"/>
          </p:cNvSpPr>
          <p:nvPr>
            <p:ph type="sldNum" sz="quarter" idx="12"/>
          </p:nvPr>
        </p:nvSpPr>
        <p:spPr/>
        <p:txBody>
          <a:bodyPr/>
          <a:lstStyle/>
          <a:p>
            <a:pPr>
              <a:defRPr/>
            </a:pPr>
            <a:fld id="{6412B555-FAA5-4554-A96C-F364C2358067}" type="slidenum">
              <a:rPr lang="en-GB" smtClean="0"/>
              <a:pPr>
                <a:defRPr/>
              </a:pPr>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B11E7C6-30C4-43DA-9252-23F459B4CA4F}" type="datetimeFigureOut">
              <a:rPr lang="en-US" smtClean="0"/>
              <a:pPr>
                <a:defRPr/>
              </a:pPr>
              <a:t>10/12/2020</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GB"/>
          </a:p>
        </p:txBody>
      </p:sp>
      <p:sp>
        <p:nvSpPr>
          <p:cNvPr id="7" name="Slide Number Placeholder 6"/>
          <p:cNvSpPr>
            <a:spLocks noGrp="1"/>
          </p:cNvSpPr>
          <p:nvPr>
            <p:ph type="sldNum" sz="quarter" idx="12"/>
          </p:nvPr>
        </p:nvSpPr>
        <p:spPr/>
        <p:txBody>
          <a:bodyPr/>
          <a:lstStyle/>
          <a:p>
            <a:pPr>
              <a:defRPr/>
            </a:pPr>
            <a:fld id="{708B58B1-9E56-40C5-8017-05FB7DCA6E4A}"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a:defRPr/>
            </a:pPr>
            <a:fld id="{ADF8718F-8F4B-4DC4-AB50-07EACE2DCC82}" type="datetimeFigureOut">
              <a:rPr lang="en-US" smtClean="0"/>
              <a:pPr>
                <a:defRPr/>
              </a:pPr>
              <a:t>10/12/2020</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a:defRPr/>
            </a:pPr>
            <a:fld id="{9B480E0B-7675-4075-B952-96111BBD2E1F}"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nKvrbOq1OfI"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7eZcPs9z9OA"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xqFQoTCI7SrZiQpMgCFUFdFAodVWQHRQ&amp;url=http://www.tesco.com/groceries/product/details/?id%3D258290127&amp;psig=AFQjCNFjYQV48eT8o7h8p0jvnZpcsVsDnA&amp;ust=144388694958221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kUPm2tMCbG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716016" y="2420888"/>
            <a:ext cx="3168352" cy="2448272"/>
          </a:xfrm>
        </p:spPr>
        <p:txBody>
          <a:bodyPr>
            <a:normAutofit/>
          </a:bodyPr>
          <a:lstStyle/>
          <a:p>
            <a:r>
              <a:rPr lang="en-GB" sz="4000" u="sng" dirty="0" smtClean="0"/>
              <a:t>Markets</a:t>
            </a:r>
            <a:r>
              <a:rPr lang="en-GB" sz="4000" dirty="0" smtClean="0"/>
              <a:t>:</a:t>
            </a:r>
            <a:br>
              <a:rPr lang="en-GB" sz="4000" dirty="0" smtClean="0"/>
            </a:br>
            <a:r>
              <a:rPr lang="en-GB" sz="4000" dirty="0" smtClean="0"/>
              <a:t>Demand and Supply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Changes in demand</a:t>
            </a:r>
            <a:endParaRPr lang="en-GB" dirty="0"/>
          </a:p>
        </p:txBody>
      </p:sp>
      <p:sp>
        <p:nvSpPr>
          <p:cNvPr id="3" name="Content Placeholder 2"/>
          <p:cNvSpPr>
            <a:spLocks noGrp="1"/>
          </p:cNvSpPr>
          <p:nvPr>
            <p:ph idx="1"/>
          </p:nvPr>
        </p:nvSpPr>
        <p:spPr>
          <a:xfrm>
            <a:off x="1043492" y="2323652"/>
            <a:ext cx="7024742" cy="3841652"/>
          </a:xfrm>
        </p:spPr>
        <p:txBody>
          <a:bodyPr>
            <a:normAutofit/>
          </a:bodyPr>
          <a:lstStyle/>
          <a:p>
            <a:r>
              <a:rPr lang="en-GB" dirty="0" smtClean="0"/>
              <a:t>Income: Demand for a product will only increase if incomes of those consumers buying the product increase</a:t>
            </a:r>
          </a:p>
          <a:p>
            <a:endParaRPr lang="en-GB" dirty="0"/>
          </a:p>
          <a:p>
            <a:r>
              <a:rPr lang="en-GB" dirty="0" smtClean="0"/>
              <a:t>Rise in income/demand at any given price: curve shifts to the right</a:t>
            </a:r>
          </a:p>
          <a:p>
            <a:endParaRPr lang="en-GB" dirty="0"/>
          </a:p>
          <a:p>
            <a:r>
              <a:rPr lang="en-GB" dirty="0" smtClean="0"/>
              <a:t>Fall in income/demand at any given price: curve shifts to the left</a:t>
            </a:r>
          </a:p>
          <a:p>
            <a:endParaRPr lang="en-GB" dirty="0"/>
          </a:p>
          <a:p>
            <a:endParaRPr lang="en-GB" dirty="0"/>
          </a:p>
        </p:txBody>
      </p:sp>
    </p:spTree>
    <p:extLst>
      <p:ext uri="{BB962C8B-B14F-4D97-AF65-F5344CB8AC3E}">
        <p14:creationId xmlns:p14="http://schemas.microsoft.com/office/powerpoint/2010/main" val="1762435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024744" cy="1143000"/>
          </a:xfrm>
        </p:spPr>
        <p:txBody>
          <a:bodyPr/>
          <a:lstStyle/>
          <a:p>
            <a:r>
              <a:rPr lang="en-GB" b="1" dirty="0" smtClean="0"/>
              <a:t>Task</a:t>
            </a:r>
            <a:endParaRPr lang="en-GB" b="1" dirty="0"/>
          </a:p>
        </p:txBody>
      </p:sp>
      <p:sp>
        <p:nvSpPr>
          <p:cNvPr id="3" name="Content Placeholder 2"/>
          <p:cNvSpPr>
            <a:spLocks noGrp="1"/>
          </p:cNvSpPr>
          <p:nvPr>
            <p:ph idx="1"/>
          </p:nvPr>
        </p:nvSpPr>
        <p:spPr>
          <a:xfrm>
            <a:off x="735274" y="836712"/>
            <a:ext cx="3690710" cy="5400600"/>
          </a:xfrm>
        </p:spPr>
        <p:txBody>
          <a:bodyPr>
            <a:normAutofit/>
          </a:bodyPr>
          <a:lstStyle/>
          <a:p>
            <a:endParaRPr lang="en-GB" dirty="0" smtClean="0"/>
          </a:p>
          <a:p>
            <a:endParaRPr lang="en-GB" dirty="0"/>
          </a:p>
          <a:p>
            <a:r>
              <a:rPr lang="en-GB" dirty="0" smtClean="0"/>
              <a:t>Open up the “Introduction to Demand and Supply L1 Tasks” document from Godalming Online and answer question 1 (into your notes)</a:t>
            </a:r>
            <a:endParaRPr lang="en-GB" dirty="0"/>
          </a:p>
        </p:txBody>
      </p:sp>
      <p:pic>
        <p:nvPicPr>
          <p:cNvPr id="4" name="Picture 3"/>
          <p:cNvPicPr>
            <a:picLocks noChangeAspect="1"/>
          </p:cNvPicPr>
          <p:nvPr/>
        </p:nvPicPr>
        <p:blipFill>
          <a:blip r:embed="rId3"/>
          <a:stretch>
            <a:fillRect/>
          </a:stretch>
        </p:blipFill>
        <p:spPr>
          <a:xfrm>
            <a:off x="4425984" y="753433"/>
            <a:ext cx="4178464" cy="5740999"/>
          </a:xfrm>
          <a:prstGeom prst="rect">
            <a:avLst/>
          </a:prstGeom>
        </p:spPr>
      </p:pic>
    </p:spTree>
    <p:extLst>
      <p:ext uri="{BB962C8B-B14F-4D97-AF65-F5344CB8AC3E}">
        <p14:creationId xmlns:p14="http://schemas.microsoft.com/office/powerpoint/2010/main" val="3258574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024744" cy="936104"/>
          </a:xfrm>
        </p:spPr>
        <p:txBody>
          <a:bodyPr/>
          <a:lstStyle/>
          <a:p>
            <a:r>
              <a:rPr lang="en-GB" dirty="0" smtClean="0"/>
              <a:t>Answers to Question 1</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68" y="2346727"/>
            <a:ext cx="3965948" cy="3285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273535"/>
            <a:ext cx="3134565" cy="4973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479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Supply</a:t>
            </a:r>
            <a:endParaRPr lang="en-GB" dirty="0"/>
          </a:p>
        </p:txBody>
      </p:sp>
      <p:sp>
        <p:nvSpPr>
          <p:cNvPr id="3" name="Content Placeholder 2"/>
          <p:cNvSpPr>
            <a:spLocks noGrp="1"/>
          </p:cNvSpPr>
          <p:nvPr>
            <p:ph idx="1"/>
          </p:nvPr>
        </p:nvSpPr>
        <p:spPr/>
        <p:txBody>
          <a:bodyPr/>
          <a:lstStyle/>
          <a:p>
            <a:endParaRPr lang="en-GB" dirty="0" smtClean="0"/>
          </a:p>
          <a:p>
            <a:r>
              <a:rPr lang="en-GB" dirty="0" smtClean="0"/>
              <a:t>Supply is the amount of a product which suppliers will offer to the market at a given price.</a:t>
            </a:r>
          </a:p>
          <a:p>
            <a:endParaRPr lang="en-GB" dirty="0"/>
          </a:p>
          <a:p>
            <a:r>
              <a:rPr lang="en-GB" dirty="0" smtClean="0"/>
              <a:t>The higher the price of a particular good or service, the more will be offered to the market</a:t>
            </a:r>
            <a:endParaRPr lang="en-GB" dirty="0"/>
          </a:p>
        </p:txBody>
      </p:sp>
    </p:spTree>
    <p:extLst>
      <p:ext uri="{BB962C8B-B14F-4D97-AF65-F5344CB8AC3E}">
        <p14:creationId xmlns:p14="http://schemas.microsoft.com/office/powerpoint/2010/main" val="11131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57120"/>
          </a:xfrm>
        </p:spPr>
        <p:txBody>
          <a:bodyPr>
            <a:normAutofit fontScale="90000"/>
          </a:bodyPr>
          <a:lstStyle/>
          <a:p>
            <a:r>
              <a:rPr lang="en-GB" b="1" dirty="0" smtClean="0"/>
              <a:t>Supply Curve</a:t>
            </a:r>
            <a:endParaRPr lang="en-GB" b="1" dirty="0"/>
          </a:p>
        </p:txBody>
      </p:sp>
      <p:sp>
        <p:nvSpPr>
          <p:cNvPr id="3" name="Content Placeholder 2"/>
          <p:cNvSpPr>
            <a:spLocks noGrp="1"/>
          </p:cNvSpPr>
          <p:nvPr>
            <p:ph idx="1"/>
          </p:nvPr>
        </p:nvSpPr>
        <p:spPr/>
        <p:txBody>
          <a:bodyPr/>
          <a:lstStyle/>
          <a:p>
            <a:endParaRPr lang="en-GB" dirty="0" smtClean="0"/>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76872"/>
            <a:ext cx="352839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46332" y="2839287"/>
            <a:ext cx="3384376" cy="2246769"/>
          </a:xfrm>
          <a:prstGeom prst="rect">
            <a:avLst/>
          </a:prstGeom>
          <a:noFill/>
        </p:spPr>
        <p:txBody>
          <a:bodyPr wrap="square" rtlCol="0">
            <a:spAutoFit/>
          </a:bodyPr>
          <a:lstStyle/>
          <a:p>
            <a:endParaRPr lang="en-GB" sz="1400" dirty="0">
              <a:latin typeface="+mj-lt"/>
            </a:endParaRPr>
          </a:p>
          <a:p>
            <a:r>
              <a:rPr lang="en-GB" sz="1400" dirty="0" smtClean="0">
                <a:latin typeface="+mj-lt"/>
              </a:rPr>
              <a:t>As price rises producers offer more goods to the market.  A fall in price will lead to the quantity supplied falling. </a:t>
            </a:r>
          </a:p>
          <a:p>
            <a:endParaRPr lang="en-GB" sz="1400" dirty="0">
              <a:latin typeface="+mj-lt"/>
            </a:endParaRPr>
          </a:p>
          <a:p>
            <a:r>
              <a:rPr lang="en-GB" sz="1400" dirty="0" smtClean="0">
                <a:latin typeface="+mj-lt"/>
              </a:rPr>
              <a:t>Again, a change in price will cause a movement up or down the supply curve but the curve will not change position.</a:t>
            </a:r>
            <a:endParaRPr lang="en-GB" sz="1400" dirty="0">
              <a:latin typeface="+mj-lt"/>
            </a:endParaRPr>
          </a:p>
        </p:txBody>
      </p:sp>
      <p:sp>
        <p:nvSpPr>
          <p:cNvPr id="5" name="TextBox 4"/>
          <p:cNvSpPr txBox="1"/>
          <p:nvPr/>
        </p:nvSpPr>
        <p:spPr>
          <a:xfrm>
            <a:off x="827584" y="1556792"/>
            <a:ext cx="7632848" cy="1292662"/>
          </a:xfrm>
          <a:prstGeom prst="rect">
            <a:avLst/>
          </a:prstGeom>
          <a:noFill/>
        </p:spPr>
        <p:txBody>
          <a:bodyPr wrap="square" rtlCol="0">
            <a:spAutoFit/>
          </a:bodyPr>
          <a:lstStyle/>
          <a:p>
            <a:pPr marL="342900" indent="-274320">
              <a:spcBef>
                <a:spcPct val="20000"/>
              </a:spcBef>
              <a:buClr>
                <a:schemeClr val="accent1"/>
              </a:buClr>
              <a:buSzPct val="76000"/>
              <a:buFont typeface="Wingdings 2" pitchFamily="18" charset="2"/>
              <a:buChar char=""/>
            </a:pPr>
            <a:r>
              <a:rPr lang="en-GB" sz="2000" dirty="0">
                <a:solidFill>
                  <a:schemeClr val="tx2"/>
                </a:solidFill>
                <a:latin typeface="+mn-lt"/>
              </a:rPr>
              <a:t>The supply curve slopes upwards from left to right there is a positive relationship between supply and price</a:t>
            </a:r>
            <a:r>
              <a:rPr lang="en-GB" sz="2000" dirty="0" smtClean="0">
                <a:solidFill>
                  <a:schemeClr val="tx2"/>
                </a:solidFill>
                <a:latin typeface="+mn-lt"/>
              </a:rPr>
              <a:t>. When price increases, supply increases.</a:t>
            </a:r>
            <a:endParaRPr lang="en-GB" sz="2000" dirty="0">
              <a:solidFill>
                <a:schemeClr val="tx2"/>
              </a:solidFill>
              <a:latin typeface="+mn-lt"/>
            </a:endParaRPr>
          </a:p>
          <a:p>
            <a:pPr marL="285750" indent="-285750">
              <a:buFont typeface="Arial" panose="020B0604020202020204" pitchFamily="34" charset="0"/>
              <a:buChar char="•"/>
            </a:pPr>
            <a:endParaRPr lang="en-GB" dirty="0"/>
          </a:p>
        </p:txBody>
      </p:sp>
      <p:sp>
        <p:nvSpPr>
          <p:cNvPr id="6" name="TextBox 5"/>
          <p:cNvSpPr txBox="1"/>
          <p:nvPr/>
        </p:nvSpPr>
        <p:spPr>
          <a:xfrm>
            <a:off x="4067944" y="5944305"/>
            <a:ext cx="5976664" cy="523220"/>
          </a:xfrm>
          <a:prstGeom prst="rect">
            <a:avLst/>
          </a:prstGeom>
          <a:noFill/>
        </p:spPr>
        <p:txBody>
          <a:bodyPr wrap="square" rtlCol="0">
            <a:spAutoFit/>
          </a:bodyPr>
          <a:lstStyle/>
          <a:p>
            <a:r>
              <a:rPr lang="en-GB" sz="1400" dirty="0">
                <a:latin typeface="+mj-lt"/>
                <a:hlinkClick r:id="rId3"/>
              </a:rPr>
              <a:t>https://</a:t>
            </a:r>
            <a:r>
              <a:rPr lang="en-GB" sz="1400" dirty="0" smtClean="0">
                <a:latin typeface="+mj-lt"/>
                <a:hlinkClick r:id="rId3"/>
              </a:rPr>
              <a:t>www.youtube.com/watch?v=nKvrbOq1OfI</a:t>
            </a:r>
            <a:endParaRPr lang="en-GB" sz="1400" dirty="0" smtClean="0">
              <a:latin typeface="+mj-lt"/>
            </a:endParaRPr>
          </a:p>
          <a:p>
            <a:endParaRPr lang="en-GB" sz="1400" dirty="0">
              <a:latin typeface="+mj-lt"/>
            </a:endParaRPr>
          </a:p>
        </p:txBody>
      </p:sp>
    </p:spTree>
    <p:extLst>
      <p:ext uri="{BB962C8B-B14F-4D97-AF65-F5344CB8AC3E}">
        <p14:creationId xmlns:p14="http://schemas.microsoft.com/office/powerpoint/2010/main" val="150828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causes changes in supply?</a:t>
            </a:r>
            <a:endParaRPr lang="en-GB" dirty="0"/>
          </a:p>
        </p:txBody>
      </p:sp>
      <p:sp>
        <p:nvSpPr>
          <p:cNvPr id="3" name="Content Placeholder 2"/>
          <p:cNvSpPr>
            <a:spLocks noGrp="1"/>
          </p:cNvSpPr>
          <p:nvPr>
            <p:ph idx="1"/>
          </p:nvPr>
        </p:nvSpPr>
        <p:spPr/>
        <p:txBody>
          <a:bodyPr>
            <a:normAutofit fontScale="92500" lnSpcReduction="10000"/>
          </a:bodyPr>
          <a:lstStyle/>
          <a:p>
            <a:pPr marL="68580" indent="0">
              <a:buNone/>
            </a:pPr>
            <a:r>
              <a:rPr lang="en-GB" b="1" dirty="0"/>
              <a:t>C.R.E.W.S</a:t>
            </a:r>
            <a:endParaRPr lang="en-GB" dirty="0"/>
          </a:p>
          <a:p>
            <a:r>
              <a:rPr lang="en-GB" b="1" dirty="0"/>
              <a:t>C</a:t>
            </a:r>
            <a:r>
              <a:rPr lang="en-GB" dirty="0"/>
              <a:t>ost of inputs</a:t>
            </a:r>
          </a:p>
          <a:p>
            <a:r>
              <a:rPr lang="en-GB" b="1" dirty="0"/>
              <a:t>R</a:t>
            </a:r>
            <a:r>
              <a:rPr lang="en-GB" dirty="0"/>
              <a:t>elated goods and services</a:t>
            </a:r>
          </a:p>
          <a:p>
            <a:r>
              <a:rPr lang="en-GB" b="1" dirty="0"/>
              <a:t>E</a:t>
            </a:r>
            <a:r>
              <a:rPr lang="en-GB" dirty="0"/>
              <a:t>xpected price changes</a:t>
            </a:r>
          </a:p>
          <a:p>
            <a:r>
              <a:rPr lang="en-GB" b="1" dirty="0"/>
              <a:t>W</a:t>
            </a:r>
            <a:r>
              <a:rPr lang="en-GB" dirty="0"/>
              <a:t>eather</a:t>
            </a:r>
          </a:p>
          <a:p>
            <a:r>
              <a:rPr lang="en-GB" b="1" dirty="0"/>
              <a:t>S</a:t>
            </a:r>
            <a:r>
              <a:rPr lang="en-GB" dirty="0"/>
              <a:t>ubsidies and taxes</a:t>
            </a:r>
          </a:p>
          <a:p>
            <a:endParaRPr lang="en-GB" dirty="0"/>
          </a:p>
          <a:p>
            <a:r>
              <a:rPr lang="en-GB" dirty="0" smtClean="0"/>
              <a:t>Less products being supplied = shift to left</a:t>
            </a:r>
          </a:p>
          <a:p>
            <a:r>
              <a:rPr lang="en-GB" dirty="0" smtClean="0"/>
              <a:t>More products being supplied = shift to right</a:t>
            </a:r>
            <a:endParaRPr lang="en-GB" dirty="0"/>
          </a:p>
        </p:txBody>
      </p:sp>
    </p:spTree>
    <p:extLst>
      <p:ext uri="{BB962C8B-B14F-4D97-AF65-F5344CB8AC3E}">
        <p14:creationId xmlns:p14="http://schemas.microsoft.com/office/powerpoint/2010/main" val="2888309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7024744" cy="1143000"/>
          </a:xfrm>
        </p:spPr>
        <p:txBody>
          <a:bodyPr/>
          <a:lstStyle/>
          <a:p>
            <a:r>
              <a:rPr lang="en-GB" dirty="0" smtClean="0"/>
              <a:t>Market Mechanism</a:t>
            </a:r>
            <a:endParaRPr lang="en-GB" dirty="0"/>
          </a:p>
        </p:txBody>
      </p:sp>
      <p:sp>
        <p:nvSpPr>
          <p:cNvPr id="3" name="Content Placeholder 2"/>
          <p:cNvSpPr>
            <a:spLocks noGrp="1"/>
          </p:cNvSpPr>
          <p:nvPr>
            <p:ph idx="1"/>
          </p:nvPr>
        </p:nvSpPr>
        <p:spPr>
          <a:xfrm>
            <a:off x="1187624" y="1700808"/>
            <a:ext cx="6768752" cy="4525963"/>
          </a:xfrm>
        </p:spPr>
        <p:txBody>
          <a:bodyPr>
            <a:normAutofit/>
          </a:bodyPr>
          <a:lstStyle/>
          <a:p>
            <a:endParaRPr lang="en-GB" dirty="0" smtClean="0"/>
          </a:p>
          <a:p>
            <a:r>
              <a:rPr lang="en-GB" sz="2000" dirty="0" smtClean="0"/>
              <a:t>The market mechanism works by the interaction of supply and demand (they are affected by each other)</a:t>
            </a:r>
          </a:p>
          <a:p>
            <a:pPr marL="0" indent="0">
              <a:buNone/>
            </a:pPr>
            <a:endParaRPr lang="en-GB" sz="2000" dirty="0"/>
          </a:p>
          <a:p>
            <a:r>
              <a:rPr lang="en-GB" sz="2000" dirty="0" smtClean="0"/>
              <a:t>Within a market price is determined by the interaction of supply and demand.  That is how much </a:t>
            </a:r>
            <a:r>
              <a:rPr lang="en-GB" sz="2000" b="1" dirty="0" smtClean="0"/>
              <a:t>consumers are willing to buy </a:t>
            </a:r>
            <a:r>
              <a:rPr lang="en-GB" sz="2000" dirty="0" smtClean="0"/>
              <a:t>combined with </a:t>
            </a:r>
            <a:r>
              <a:rPr lang="en-GB" sz="2000" b="1" dirty="0" smtClean="0"/>
              <a:t>how many goods suppliers are willing and able to supply</a:t>
            </a:r>
            <a:r>
              <a:rPr lang="en-GB" sz="2000" dirty="0" smtClean="0"/>
              <a:t>.  This will set the market price.</a:t>
            </a:r>
            <a:endParaRPr lang="en-GB" sz="2000" dirty="0"/>
          </a:p>
        </p:txBody>
      </p:sp>
    </p:spTree>
    <p:extLst>
      <p:ext uri="{BB962C8B-B14F-4D97-AF65-F5344CB8AC3E}">
        <p14:creationId xmlns:p14="http://schemas.microsoft.com/office/powerpoint/2010/main" val="27615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 Equilibrium</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844" y="2634804"/>
            <a:ext cx="4502220" cy="29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64088" y="2564904"/>
            <a:ext cx="3168352" cy="2585323"/>
          </a:xfrm>
          <a:prstGeom prst="rect">
            <a:avLst/>
          </a:prstGeom>
          <a:noFill/>
        </p:spPr>
        <p:txBody>
          <a:bodyPr wrap="square" rtlCol="0">
            <a:spAutoFit/>
          </a:bodyPr>
          <a:lstStyle/>
          <a:p>
            <a:r>
              <a:rPr lang="en-GB" dirty="0" smtClean="0">
                <a:latin typeface="+mj-lt"/>
              </a:rPr>
              <a:t>The price in any market for any good is determined by the interaction of supply and demand.  </a:t>
            </a:r>
          </a:p>
          <a:p>
            <a:endParaRPr lang="en-GB" dirty="0">
              <a:latin typeface="+mj-lt"/>
            </a:endParaRPr>
          </a:p>
          <a:p>
            <a:r>
              <a:rPr lang="en-GB" dirty="0" smtClean="0">
                <a:latin typeface="+mj-lt"/>
              </a:rPr>
              <a:t>The equilibrium point is where Supply = Demand.  At this point all goods produced are sold.</a:t>
            </a:r>
            <a:endParaRPr lang="en-GB" dirty="0">
              <a:latin typeface="+mj-lt"/>
            </a:endParaRPr>
          </a:p>
        </p:txBody>
      </p:sp>
      <p:sp>
        <p:nvSpPr>
          <p:cNvPr id="3" name="TextBox 2"/>
          <p:cNvSpPr txBox="1"/>
          <p:nvPr/>
        </p:nvSpPr>
        <p:spPr>
          <a:xfrm>
            <a:off x="5076056" y="5805264"/>
            <a:ext cx="3600400" cy="923330"/>
          </a:xfrm>
          <a:prstGeom prst="rect">
            <a:avLst/>
          </a:prstGeom>
          <a:noFill/>
        </p:spPr>
        <p:txBody>
          <a:bodyPr wrap="square" rtlCol="0">
            <a:spAutoFit/>
          </a:bodyPr>
          <a:lstStyle/>
          <a:p>
            <a:r>
              <a:rPr lang="en-GB" dirty="0">
                <a:latin typeface="+mj-lt"/>
                <a:hlinkClick r:id="rId3"/>
              </a:rPr>
              <a:t>https://</a:t>
            </a:r>
            <a:r>
              <a:rPr lang="en-GB" dirty="0" smtClean="0">
                <a:latin typeface="+mj-lt"/>
                <a:hlinkClick r:id="rId3"/>
              </a:rPr>
              <a:t>www.youtube.com/watch?v=7eZcPs9z9OA</a:t>
            </a:r>
            <a:endParaRPr lang="en-GB" dirty="0" smtClean="0">
              <a:latin typeface="+mj-lt"/>
            </a:endParaRPr>
          </a:p>
          <a:p>
            <a:endParaRPr lang="en-GB" dirty="0">
              <a:latin typeface="+mj-lt"/>
            </a:endParaRPr>
          </a:p>
        </p:txBody>
      </p:sp>
    </p:spTree>
    <p:extLst>
      <p:ext uri="{BB962C8B-B14F-4D97-AF65-F5344CB8AC3E}">
        <p14:creationId xmlns:p14="http://schemas.microsoft.com/office/powerpoint/2010/main" val="165306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024744" cy="1143000"/>
          </a:xfrm>
        </p:spPr>
        <p:txBody>
          <a:bodyPr/>
          <a:lstStyle/>
          <a:p>
            <a:r>
              <a:rPr lang="en-GB" dirty="0" smtClean="0"/>
              <a:t>Task</a:t>
            </a:r>
            <a:endParaRPr lang="en-GB" dirty="0"/>
          </a:p>
        </p:txBody>
      </p:sp>
      <p:sp>
        <p:nvSpPr>
          <p:cNvPr id="3" name="Content Placeholder 2"/>
          <p:cNvSpPr>
            <a:spLocks noGrp="1"/>
          </p:cNvSpPr>
          <p:nvPr>
            <p:ph idx="1"/>
          </p:nvPr>
        </p:nvSpPr>
        <p:spPr>
          <a:xfrm>
            <a:off x="611560" y="1331640"/>
            <a:ext cx="3816424" cy="4966876"/>
          </a:xfrm>
        </p:spPr>
        <p:txBody>
          <a:bodyPr>
            <a:normAutofit/>
          </a:bodyPr>
          <a:lstStyle/>
          <a:p>
            <a:endParaRPr lang="en-GB" dirty="0" smtClean="0"/>
          </a:p>
          <a:p>
            <a:endParaRPr lang="en-GB" dirty="0"/>
          </a:p>
          <a:p>
            <a:r>
              <a:rPr lang="en-GB" dirty="0" smtClean="0"/>
              <a:t>Answer Question 2 from the “</a:t>
            </a:r>
            <a:r>
              <a:rPr lang="en-GB" dirty="0"/>
              <a:t>Introduction to Demand and Supply L1 Tasks” document from Godalming </a:t>
            </a:r>
            <a:r>
              <a:rPr lang="en-GB" dirty="0" smtClean="0"/>
              <a:t>Online</a:t>
            </a:r>
            <a:endParaRPr lang="en-GB" dirty="0"/>
          </a:p>
        </p:txBody>
      </p:sp>
      <p:pic>
        <p:nvPicPr>
          <p:cNvPr id="4" name="Picture 3"/>
          <p:cNvPicPr>
            <a:picLocks noChangeAspect="1"/>
          </p:cNvPicPr>
          <p:nvPr/>
        </p:nvPicPr>
        <p:blipFill>
          <a:blip r:embed="rId3"/>
          <a:stretch>
            <a:fillRect/>
          </a:stretch>
        </p:blipFill>
        <p:spPr>
          <a:xfrm>
            <a:off x="4572000" y="0"/>
            <a:ext cx="3744416" cy="6683744"/>
          </a:xfrm>
          <a:prstGeom prst="rect">
            <a:avLst/>
          </a:prstGeom>
        </p:spPr>
      </p:pic>
    </p:spTree>
    <p:extLst>
      <p:ext uri="{BB962C8B-B14F-4D97-AF65-F5344CB8AC3E}">
        <p14:creationId xmlns:p14="http://schemas.microsoft.com/office/powerpoint/2010/main" val="2716041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9637" y="-61913"/>
            <a:ext cx="7324725" cy="6981825"/>
          </a:xfrm>
          <a:prstGeom prst="rect">
            <a:avLst/>
          </a:prstGeom>
        </p:spPr>
      </p:pic>
    </p:spTree>
    <p:extLst>
      <p:ext uri="{BB962C8B-B14F-4D97-AF65-F5344CB8AC3E}">
        <p14:creationId xmlns:p14="http://schemas.microsoft.com/office/powerpoint/2010/main" val="1344231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934672"/>
            <a:ext cx="7024744" cy="1143000"/>
          </a:xfrm>
        </p:spPr>
        <p:txBody>
          <a:bodyPr>
            <a:noAutofit/>
          </a:bodyPr>
          <a:lstStyle/>
          <a:p>
            <a:r>
              <a:rPr lang="en-GB" sz="2400" b="1" dirty="0" smtClean="0"/>
              <a:t>Think – Pair – Share</a:t>
            </a:r>
            <a:r>
              <a:rPr lang="en-GB" sz="2400" dirty="0" smtClean="0"/>
              <a:t/>
            </a:r>
            <a:br>
              <a:rPr lang="en-GB" sz="2400" dirty="0" smtClean="0"/>
            </a:br>
            <a:r>
              <a:rPr lang="en-GB" sz="2000" dirty="0" smtClean="0"/>
              <a:t>What factors would cause the demand for the following products to increase/decrease?</a:t>
            </a:r>
            <a:endParaRPr lang="en-GB" sz="2000" dirty="0"/>
          </a:p>
        </p:txBody>
      </p:sp>
      <p:pic>
        <p:nvPicPr>
          <p:cNvPr id="1026" name="Picture 2" descr="http://img.tesco.com/Groceries/pi/639/5052319711639/IDShot_540x540.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72" r="16441"/>
          <a:stretch/>
        </p:blipFill>
        <p:spPr bwMode="auto">
          <a:xfrm>
            <a:off x="1043490" y="3600192"/>
            <a:ext cx="1296144" cy="19407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15232" b="15230"/>
          <a:stretch/>
        </p:blipFill>
        <p:spPr bwMode="auto">
          <a:xfrm>
            <a:off x="6300192" y="3600192"/>
            <a:ext cx="2095500" cy="1940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3229" y="3933056"/>
            <a:ext cx="2525266" cy="2525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19122" y="626577"/>
            <a:ext cx="6696862" cy="1384995"/>
          </a:xfrm>
          <a:prstGeom prst="rect">
            <a:avLst/>
          </a:prstGeom>
          <a:noFill/>
        </p:spPr>
        <p:txBody>
          <a:bodyPr wrap="square" rtlCol="0">
            <a:spAutoFit/>
          </a:bodyPr>
          <a:lstStyle/>
          <a:p>
            <a:r>
              <a:rPr lang="en-GB" sz="2400" b="1" dirty="0" smtClean="0">
                <a:solidFill>
                  <a:schemeClr val="accent1"/>
                </a:solidFill>
                <a:latin typeface="+mj-lt"/>
                <a:ea typeface="+mj-ea"/>
                <a:cs typeface="+mj-cs"/>
              </a:rPr>
              <a:t>Getting started</a:t>
            </a:r>
            <a:r>
              <a:rPr lang="en-GB" sz="2400" dirty="0" smtClean="0">
                <a:solidFill>
                  <a:schemeClr val="accent1"/>
                </a:solidFill>
                <a:latin typeface="+mj-lt"/>
                <a:ea typeface="+mj-ea"/>
                <a:cs typeface="+mj-cs"/>
              </a:rPr>
              <a:t>:</a:t>
            </a:r>
            <a:endParaRPr lang="en-GB" sz="2400" dirty="0">
              <a:solidFill>
                <a:schemeClr val="accent1"/>
              </a:solidFill>
              <a:latin typeface="+mj-lt"/>
              <a:ea typeface="+mj-ea"/>
              <a:cs typeface="+mj-cs"/>
            </a:endParaRPr>
          </a:p>
          <a:p>
            <a:r>
              <a:rPr lang="en-GB" sz="2000" dirty="0">
                <a:solidFill>
                  <a:schemeClr val="accent1"/>
                </a:solidFill>
                <a:latin typeface="+mj-lt"/>
                <a:ea typeface="+mj-ea"/>
                <a:cs typeface="+mj-cs"/>
              </a:rPr>
              <a:t>Read pages </a:t>
            </a:r>
            <a:r>
              <a:rPr lang="en-GB" sz="2000" dirty="0" smtClean="0">
                <a:solidFill>
                  <a:schemeClr val="accent1"/>
                </a:solidFill>
                <a:latin typeface="+mj-lt"/>
                <a:ea typeface="+mj-ea"/>
                <a:cs typeface="+mj-cs"/>
              </a:rPr>
              <a:t>1- 3 of the demand and supply notes (highlight key information)</a:t>
            </a:r>
          </a:p>
          <a:p>
            <a:r>
              <a:rPr lang="en-GB" sz="2000" dirty="0" smtClean="0">
                <a:solidFill>
                  <a:schemeClr val="accent1"/>
                </a:solidFill>
                <a:latin typeface="+mj-lt"/>
                <a:ea typeface="+mj-ea"/>
                <a:cs typeface="+mj-cs"/>
              </a:rPr>
              <a:t>Then….. </a:t>
            </a:r>
            <a:endParaRPr lang="en-GB" sz="2000" dirty="0">
              <a:solidFill>
                <a:schemeClr val="accent1"/>
              </a:solidFill>
              <a:latin typeface="+mj-lt"/>
              <a:ea typeface="+mj-ea"/>
              <a:cs typeface="+mj-cs"/>
            </a:endParaRPr>
          </a:p>
        </p:txBody>
      </p:sp>
    </p:spTree>
    <p:extLst>
      <p:ext uri="{BB962C8B-B14F-4D97-AF65-F5344CB8AC3E}">
        <p14:creationId xmlns:p14="http://schemas.microsoft.com/office/powerpoint/2010/main" val="2463577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Excess demand and excess supply</a:t>
            </a:r>
            <a:endParaRPr lang="en-GB" dirty="0"/>
          </a:p>
        </p:txBody>
      </p:sp>
      <p:sp>
        <p:nvSpPr>
          <p:cNvPr id="3" name="Content Placeholder 2"/>
          <p:cNvSpPr>
            <a:spLocks noGrp="1"/>
          </p:cNvSpPr>
          <p:nvPr>
            <p:ph idx="1"/>
          </p:nvPr>
        </p:nvSpPr>
        <p:spPr>
          <a:xfrm>
            <a:off x="827585" y="2323652"/>
            <a:ext cx="4248472" cy="3985668"/>
          </a:xfrm>
        </p:spPr>
        <p:txBody>
          <a:bodyPr>
            <a:normAutofit/>
          </a:bodyPr>
          <a:lstStyle/>
          <a:p>
            <a:r>
              <a:rPr lang="en-GB" dirty="0" smtClean="0"/>
              <a:t>Excess demand: occurs when the demand for a product is greater than supply.</a:t>
            </a:r>
          </a:p>
          <a:p>
            <a:endParaRPr lang="en-GB" dirty="0" smtClean="0"/>
          </a:p>
          <a:p>
            <a:r>
              <a:rPr lang="en-GB" dirty="0" smtClean="0"/>
              <a:t>Excess supply: occurs when the supply of a product is greater than the demand</a:t>
            </a:r>
            <a:endParaRPr lang="en-GB" dirty="0"/>
          </a:p>
          <a:p>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013" t="18938" r="14980" b="9957"/>
          <a:stretch/>
        </p:blipFill>
        <p:spPr bwMode="auto">
          <a:xfrm>
            <a:off x="5135034" y="2492896"/>
            <a:ext cx="3511625"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63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692696"/>
            <a:ext cx="7024744" cy="1143000"/>
          </a:xfrm>
        </p:spPr>
        <p:txBody>
          <a:bodyPr/>
          <a:lstStyle/>
          <a:p>
            <a:r>
              <a:rPr lang="en-GB" dirty="0" smtClean="0"/>
              <a:t>Task</a:t>
            </a:r>
            <a:endParaRPr lang="en-GB" dirty="0"/>
          </a:p>
        </p:txBody>
      </p:sp>
      <p:sp>
        <p:nvSpPr>
          <p:cNvPr id="3" name="Content Placeholder 2"/>
          <p:cNvSpPr>
            <a:spLocks noGrp="1"/>
          </p:cNvSpPr>
          <p:nvPr>
            <p:ph idx="1"/>
          </p:nvPr>
        </p:nvSpPr>
        <p:spPr>
          <a:xfrm>
            <a:off x="1069352" y="1988840"/>
            <a:ext cx="7319072" cy="3508977"/>
          </a:xfrm>
        </p:spPr>
        <p:txBody>
          <a:bodyPr>
            <a:normAutofit/>
          </a:bodyPr>
          <a:lstStyle/>
          <a:p>
            <a:r>
              <a:rPr lang="en-GB" dirty="0" smtClean="0"/>
              <a:t>Carefully read the Welsh Rugby Union past paper question</a:t>
            </a:r>
          </a:p>
          <a:p>
            <a:endParaRPr lang="en-GB" dirty="0"/>
          </a:p>
          <a:p>
            <a:pPr marL="68580" indent="0">
              <a:buNone/>
            </a:pPr>
            <a:r>
              <a:rPr lang="en-GB" dirty="0" smtClean="0"/>
              <a:t>Is the question concerned with customers (demand) or businesses (supply)?</a:t>
            </a:r>
          </a:p>
          <a:p>
            <a:pPr marL="68580" indent="0">
              <a:buNone/>
            </a:pPr>
            <a:endParaRPr lang="en-GB" dirty="0"/>
          </a:p>
          <a:p>
            <a:pPr marL="68580" indent="0">
              <a:buNone/>
            </a:pPr>
            <a:r>
              <a:rPr lang="en-GB" dirty="0" smtClean="0"/>
              <a:t>Shift the demand or supply curve</a:t>
            </a:r>
          </a:p>
          <a:p>
            <a:pPr marL="68580" indent="0">
              <a:buNone/>
            </a:pPr>
            <a:r>
              <a:rPr lang="en-GB" dirty="0" smtClean="0"/>
              <a:t>Remember: LESS = LEFT </a:t>
            </a:r>
            <a:r>
              <a:rPr lang="en-GB" smtClean="0"/>
              <a:t>so RISE </a:t>
            </a:r>
            <a:r>
              <a:rPr lang="en-GB" dirty="0" smtClean="0"/>
              <a:t>= RIGHT</a:t>
            </a:r>
            <a:endParaRPr lang="en-GB" dirty="0"/>
          </a:p>
        </p:txBody>
      </p:sp>
    </p:spTree>
    <p:extLst>
      <p:ext uri="{BB962C8B-B14F-4D97-AF65-F5344CB8AC3E}">
        <p14:creationId xmlns:p14="http://schemas.microsoft.com/office/powerpoint/2010/main" val="1226397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Explain what is meant by demand, supply and equilibrium</a:t>
            </a:r>
          </a:p>
          <a:p>
            <a:endParaRPr lang="en-GB" dirty="0"/>
          </a:p>
          <a:p>
            <a:r>
              <a:rPr lang="en-GB" dirty="0" smtClean="0"/>
              <a:t>Understand the importance of demand and supply in the market</a:t>
            </a:r>
          </a:p>
          <a:p>
            <a:endParaRPr lang="en-GB" dirty="0"/>
          </a:p>
          <a:p>
            <a:r>
              <a:rPr lang="en-GB" dirty="0" smtClean="0"/>
              <a:t>Explain the factors that lead to a change in demand and supply</a:t>
            </a:r>
          </a:p>
          <a:p>
            <a:endParaRPr lang="en-GB" dirty="0"/>
          </a:p>
          <a:p>
            <a:r>
              <a:rPr lang="en-GB" dirty="0" smtClean="0"/>
              <a:t>Explain how a change in demand and supply can impact on price and quantity</a:t>
            </a:r>
            <a:endParaRPr lang="en-GB" dirty="0"/>
          </a:p>
        </p:txBody>
      </p:sp>
    </p:spTree>
    <p:extLst>
      <p:ext uri="{BB962C8B-B14F-4D97-AF65-F5344CB8AC3E}">
        <p14:creationId xmlns:p14="http://schemas.microsoft.com/office/powerpoint/2010/main" val="2845178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Terms</a:t>
            </a:r>
            <a:endParaRPr lang="en-GB" dirty="0"/>
          </a:p>
        </p:txBody>
      </p:sp>
      <p:sp>
        <p:nvSpPr>
          <p:cNvPr id="3" name="Content Placeholder 2"/>
          <p:cNvSpPr>
            <a:spLocks noGrp="1"/>
          </p:cNvSpPr>
          <p:nvPr>
            <p:ph idx="1"/>
          </p:nvPr>
        </p:nvSpPr>
        <p:spPr>
          <a:xfrm>
            <a:off x="1043492" y="2323653"/>
            <a:ext cx="2016340" cy="457276"/>
          </a:xfrm>
        </p:spPr>
        <p:txBody>
          <a:bodyPr>
            <a:normAutofit/>
          </a:bodyPr>
          <a:lstStyle/>
          <a:p>
            <a:r>
              <a:rPr lang="en-GB" dirty="0" smtClean="0"/>
              <a:t>Demand:</a:t>
            </a:r>
            <a:endParaRPr lang="en-GB" dirty="0"/>
          </a:p>
        </p:txBody>
      </p:sp>
      <p:sp>
        <p:nvSpPr>
          <p:cNvPr id="4" name="TextBox 3"/>
          <p:cNvSpPr txBox="1"/>
          <p:nvPr/>
        </p:nvSpPr>
        <p:spPr>
          <a:xfrm>
            <a:off x="2915816" y="2348880"/>
            <a:ext cx="5400600" cy="1200329"/>
          </a:xfrm>
          <a:prstGeom prst="rect">
            <a:avLst/>
          </a:prstGeom>
          <a:noFill/>
        </p:spPr>
        <p:txBody>
          <a:bodyPr wrap="square" rtlCol="0">
            <a:spAutoFit/>
          </a:bodyPr>
          <a:lstStyle/>
          <a:p>
            <a:r>
              <a:rPr lang="en-GB" dirty="0">
                <a:latin typeface="+mj-lt"/>
              </a:rPr>
              <a:t>The amount of a product that consumers are willing and able to purchase at any given price.</a:t>
            </a:r>
          </a:p>
          <a:p>
            <a:endParaRPr lang="en-GB" dirty="0">
              <a:latin typeface="+mj-lt"/>
            </a:endParaRPr>
          </a:p>
        </p:txBody>
      </p:sp>
      <p:sp>
        <p:nvSpPr>
          <p:cNvPr id="5" name="Content Placeholder 2"/>
          <p:cNvSpPr txBox="1">
            <a:spLocks/>
          </p:cNvSpPr>
          <p:nvPr/>
        </p:nvSpPr>
        <p:spPr>
          <a:xfrm>
            <a:off x="1198473" y="3704418"/>
            <a:ext cx="2016340" cy="457276"/>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pPr>
            <a:r>
              <a:rPr lang="en-GB" dirty="0" smtClean="0"/>
              <a:t>Supply:</a:t>
            </a:r>
            <a:endParaRPr lang="en-GB" dirty="0"/>
          </a:p>
        </p:txBody>
      </p:sp>
      <p:sp>
        <p:nvSpPr>
          <p:cNvPr id="6" name="TextBox 5"/>
          <p:cNvSpPr txBox="1"/>
          <p:nvPr/>
        </p:nvSpPr>
        <p:spPr>
          <a:xfrm>
            <a:off x="2915816" y="3700029"/>
            <a:ext cx="5400600" cy="923330"/>
          </a:xfrm>
          <a:prstGeom prst="rect">
            <a:avLst/>
          </a:prstGeom>
          <a:noFill/>
        </p:spPr>
        <p:txBody>
          <a:bodyPr wrap="square" rtlCol="0">
            <a:spAutoFit/>
          </a:bodyPr>
          <a:lstStyle/>
          <a:p>
            <a:r>
              <a:rPr lang="en-GB" dirty="0" smtClean="0">
                <a:latin typeface="+mj-lt"/>
              </a:rPr>
              <a:t>The amount of a product which suppliers will offer to the market at a given price</a:t>
            </a:r>
            <a:endParaRPr lang="en-GB" dirty="0">
              <a:latin typeface="+mj-lt"/>
            </a:endParaRPr>
          </a:p>
          <a:p>
            <a:endParaRPr lang="en-GB" dirty="0">
              <a:latin typeface="+mj-lt"/>
            </a:endParaRPr>
          </a:p>
        </p:txBody>
      </p:sp>
      <p:sp>
        <p:nvSpPr>
          <p:cNvPr id="7" name="Content Placeholder 2"/>
          <p:cNvSpPr txBox="1">
            <a:spLocks/>
          </p:cNvSpPr>
          <p:nvPr/>
        </p:nvSpPr>
        <p:spPr>
          <a:xfrm>
            <a:off x="827584" y="4817616"/>
            <a:ext cx="2387229" cy="457276"/>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pPr>
            <a:r>
              <a:rPr lang="en-GB" dirty="0" smtClean="0"/>
              <a:t>Equilibrium:</a:t>
            </a:r>
            <a:endParaRPr lang="en-GB" dirty="0"/>
          </a:p>
        </p:txBody>
      </p:sp>
      <p:sp>
        <p:nvSpPr>
          <p:cNvPr id="8" name="TextBox 7"/>
          <p:cNvSpPr txBox="1"/>
          <p:nvPr/>
        </p:nvSpPr>
        <p:spPr>
          <a:xfrm>
            <a:off x="3016178" y="4816545"/>
            <a:ext cx="5400600" cy="1754326"/>
          </a:xfrm>
          <a:prstGeom prst="rect">
            <a:avLst/>
          </a:prstGeom>
          <a:noFill/>
        </p:spPr>
        <p:txBody>
          <a:bodyPr wrap="square" rtlCol="0">
            <a:spAutoFit/>
          </a:bodyPr>
          <a:lstStyle/>
          <a:p>
            <a:r>
              <a:rPr lang="en-GB" dirty="0" smtClean="0">
                <a:latin typeface="+mj-lt"/>
              </a:rPr>
              <a:t>The point where the demand curve and the supply curve intersect. At this point, the quantity that consumers are willing to purchase matches the quantity that suppliers are willing to supply at a given price</a:t>
            </a:r>
            <a:endParaRPr lang="en-GB" dirty="0">
              <a:latin typeface="+mj-lt"/>
            </a:endParaRPr>
          </a:p>
          <a:p>
            <a:endParaRPr lang="en-GB" dirty="0">
              <a:latin typeface="+mj-lt"/>
            </a:endParaRPr>
          </a:p>
        </p:txBody>
      </p:sp>
    </p:spTree>
    <p:extLst>
      <p:ext uri="{BB962C8B-B14F-4D97-AF65-F5344CB8AC3E}">
        <p14:creationId xmlns:p14="http://schemas.microsoft.com/office/powerpoint/2010/main" val="63871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Markets and the External Environment</a:t>
            </a:r>
            <a:endParaRPr lang="en-GB" dirty="0"/>
          </a:p>
        </p:txBody>
      </p:sp>
      <p:sp>
        <p:nvSpPr>
          <p:cNvPr id="3" name="Content Placeholder 2"/>
          <p:cNvSpPr>
            <a:spLocks noGrp="1"/>
          </p:cNvSpPr>
          <p:nvPr>
            <p:ph idx="1"/>
          </p:nvPr>
        </p:nvSpPr>
        <p:spPr/>
        <p:txBody>
          <a:bodyPr/>
          <a:lstStyle/>
          <a:p>
            <a:endParaRPr lang="en-GB" dirty="0" smtClean="0"/>
          </a:p>
          <a:p>
            <a:endParaRPr lang="en-GB" dirty="0"/>
          </a:p>
          <a:p>
            <a:r>
              <a:rPr lang="en-GB" dirty="0" smtClean="0"/>
              <a:t>The markets in which a business sells its products or services are part of the external environment in which a business operates.</a:t>
            </a:r>
          </a:p>
          <a:p>
            <a:endParaRPr lang="en-GB" dirty="0"/>
          </a:p>
          <a:p>
            <a:pPr marL="0" indent="0">
              <a:buNone/>
            </a:pPr>
            <a:endParaRPr lang="en-GB" dirty="0"/>
          </a:p>
        </p:txBody>
      </p:sp>
    </p:spTree>
    <p:extLst>
      <p:ext uri="{BB962C8B-B14F-4D97-AF65-F5344CB8AC3E}">
        <p14:creationId xmlns:p14="http://schemas.microsoft.com/office/powerpoint/2010/main" val="100830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r>
              <a:rPr lang="en-GB" dirty="0" smtClean="0"/>
              <a:t>External Factors</a:t>
            </a:r>
            <a:endParaRPr lang="en-GB" dirty="0"/>
          </a:p>
        </p:txBody>
      </p:sp>
      <p:sp>
        <p:nvSpPr>
          <p:cNvPr id="3" name="Content Placeholder 2"/>
          <p:cNvSpPr>
            <a:spLocks noGrp="1"/>
          </p:cNvSpPr>
          <p:nvPr>
            <p:ph idx="1"/>
          </p:nvPr>
        </p:nvSpPr>
        <p:spPr>
          <a:xfrm>
            <a:off x="457200" y="1628800"/>
            <a:ext cx="8579296" cy="4896544"/>
          </a:xfrm>
        </p:spPr>
        <p:txBody>
          <a:bodyPr>
            <a:normAutofit fontScale="92500" lnSpcReduction="20000"/>
          </a:bodyPr>
          <a:lstStyle/>
          <a:p>
            <a:pPr marL="0" indent="0">
              <a:buNone/>
            </a:pPr>
            <a:r>
              <a:rPr lang="en-GB" sz="2000" dirty="0" smtClean="0"/>
              <a:t>A </a:t>
            </a:r>
            <a:r>
              <a:rPr lang="en-GB" sz="2000" dirty="0"/>
              <a:t>business does not operate in </a:t>
            </a:r>
            <a:r>
              <a:rPr lang="en-GB" sz="2000" dirty="0" smtClean="0"/>
              <a:t>isolation, </a:t>
            </a:r>
            <a:r>
              <a:rPr lang="en-GB" sz="2000" dirty="0"/>
              <a:t>it is </a:t>
            </a:r>
            <a:r>
              <a:rPr lang="en-GB" sz="2000" dirty="0" smtClean="0"/>
              <a:t>affected </a:t>
            </a:r>
            <a:r>
              <a:rPr lang="en-GB" sz="2000" dirty="0"/>
              <a:t>by external </a:t>
            </a:r>
            <a:r>
              <a:rPr lang="en-GB" sz="2000" dirty="0" smtClean="0"/>
              <a:t>factors.</a:t>
            </a:r>
          </a:p>
          <a:p>
            <a:pPr marL="0" indent="0">
              <a:buNone/>
            </a:pPr>
            <a:endParaRPr lang="en-GB" sz="2000" dirty="0"/>
          </a:p>
          <a:p>
            <a:pPr marL="0" indent="0">
              <a:buNone/>
            </a:pPr>
            <a:r>
              <a:rPr lang="en-GB" sz="2000" dirty="0" smtClean="0"/>
              <a:t>These will include:</a:t>
            </a:r>
          </a:p>
          <a:p>
            <a:pPr lvl="1">
              <a:lnSpc>
                <a:spcPct val="150000"/>
              </a:lnSpc>
            </a:pPr>
            <a:r>
              <a:rPr lang="en-GB" sz="1800" dirty="0" smtClean="0"/>
              <a:t>Competition</a:t>
            </a:r>
          </a:p>
          <a:p>
            <a:pPr lvl="1">
              <a:lnSpc>
                <a:spcPct val="150000"/>
              </a:lnSpc>
            </a:pPr>
            <a:r>
              <a:rPr lang="en-GB" sz="1800" dirty="0" smtClean="0"/>
              <a:t>Economic factors and the state of the economy</a:t>
            </a:r>
          </a:p>
          <a:p>
            <a:pPr lvl="1">
              <a:lnSpc>
                <a:spcPct val="150000"/>
              </a:lnSpc>
            </a:pPr>
            <a:r>
              <a:rPr lang="en-GB" sz="1800" dirty="0" smtClean="0"/>
              <a:t>Government objectives and government policy</a:t>
            </a:r>
          </a:p>
          <a:p>
            <a:pPr lvl="1">
              <a:lnSpc>
                <a:spcPct val="150000"/>
              </a:lnSpc>
            </a:pPr>
            <a:r>
              <a:rPr lang="en-GB" sz="1800" dirty="0" smtClean="0"/>
              <a:t>Legislation</a:t>
            </a:r>
          </a:p>
          <a:p>
            <a:pPr lvl="1">
              <a:lnSpc>
                <a:spcPct val="150000"/>
              </a:lnSpc>
            </a:pPr>
            <a:r>
              <a:rPr lang="en-GB" sz="1800" dirty="0" smtClean="0"/>
              <a:t>Population</a:t>
            </a:r>
          </a:p>
          <a:p>
            <a:pPr lvl="1">
              <a:lnSpc>
                <a:spcPct val="150000"/>
              </a:lnSpc>
            </a:pPr>
            <a:r>
              <a:rPr lang="en-GB" sz="1800" dirty="0" smtClean="0"/>
              <a:t>Social factors</a:t>
            </a:r>
          </a:p>
          <a:p>
            <a:pPr lvl="1">
              <a:lnSpc>
                <a:spcPct val="150000"/>
              </a:lnSpc>
            </a:pPr>
            <a:r>
              <a:rPr lang="en-GB" sz="1800" dirty="0" smtClean="0"/>
              <a:t>Political factors</a:t>
            </a:r>
          </a:p>
          <a:p>
            <a:pPr lvl="1">
              <a:lnSpc>
                <a:spcPct val="150000"/>
              </a:lnSpc>
            </a:pPr>
            <a:r>
              <a:rPr lang="en-GB" sz="1800" dirty="0" smtClean="0"/>
              <a:t>Environmental issues</a:t>
            </a:r>
          </a:p>
          <a:p>
            <a:pPr lvl="1">
              <a:lnSpc>
                <a:spcPct val="150000"/>
              </a:lnSpc>
            </a:pPr>
            <a:r>
              <a:rPr lang="en-GB" sz="1800" dirty="0" smtClean="0"/>
              <a:t>Technology</a:t>
            </a:r>
          </a:p>
          <a:p>
            <a:pPr marL="0" indent="0">
              <a:buNone/>
            </a:pPr>
            <a:endParaRPr lang="en-GB" sz="2400" dirty="0"/>
          </a:p>
          <a:p>
            <a:endParaRPr lang="en-GB" dirty="0"/>
          </a:p>
        </p:txBody>
      </p:sp>
    </p:spTree>
    <p:extLst>
      <p:ext uri="{BB962C8B-B14F-4D97-AF65-F5344CB8AC3E}">
        <p14:creationId xmlns:p14="http://schemas.microsoft.com/office/powerpoint/2010/main" val="281797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404664"/>
            <a:ext cx="8229600" cy="1143000"/>
          </a:xfrm>
        </p:spPr>
        <p:txBody>
          <a:bodyPr/>
          <a:lstStyle/>
          <a:p>
            <a:r>
              <a:rPr lang="en-GB" b="1" dirty="0" smtClean="0"/>
              <a:t>Demand</a:t>
            </a:r>
            <a:endParaRPr lang="en-GB" b="1" dirty="0"/>
          </a:p>
        </p:txBody>
      </p:sp>
      <p:sp>
        <p:nvSpPr>
          <p:cNvPr id="3" name="Content Placeholder 2"/>
          <p:cNvSpPr>
            <a:spLocks noGrp="1"/>
          </p:cNvSpPr>
          <p:nvPr>
            <p:ph idx="1"/>
          </p:nvPr>
        </p:nvSpPr>
        <p:spPr/>
        <p:txBody>
          <a:bodyPr>
            <a:normAutofit fontScale="92500" lnSpcReduction="20000"/>
          </a:bodyPr>
          <a:lstStyle/>
          <a:p>
            <a:r>
              <a:rPr lang="en-GB" sz="2400" b="1" i="1" dirty="0" smtClean="0">
                <a:solidFill>
                  <a:srgbClr val="92D050"/>
                </a:solidFill>
              </a:rPr>
              <a:t>Demand</a:t>
            </a:r>
            <a:r>
              <a:rPr lang="en-GB" sz="2400" dirty="0" smtClean="0"/>
              <a:t>: </a:t>
            </a:r>
            <a:r>
              <a:rPr lang="en-GB" sz="2400" i="1" dirty="0" smtClean="0"/>
              <a:t>the amount of a product that consumers are willing and able to purchase at any given price.</a:t>
            </a:r>
          </a:p>
          <a:p>
            <a:endParaRPr lang="en-GB" sz="2400" dirty="0"/>
          </a:p>
          <a:p>
            <a:r>
              <a:rPr lang="en-GB" sz="2400" dirty="0" smtClean="0"/>
              <a:t>Demand is concerned with what consumers are actually </a:t>
            </a:r>
            <a:r>
              <a:rPr lang="en-GB" sz="2400" b="1" dirty="0" smtClean="0"/>
              <a:t>able to buy </a:t>
            </a:r>
            <a:r>
              <a:rPr lang="en-GB" sz="2400" dirty="0" smtClean="0"/>
              <a:t>(what they can afford to and would buy) rather than what they would like to buy.</a:t>
            </a:r>
          </a:p>
          <a:p>
            <a:endParaRPr lang="en-GB" sz="2400" dirty="0"/>
          </a:p>
          <a:p>
            <a:r>
              <a:rPr lang="en-GB" sz="2400" dirty="0" smtClean="0"/>
              <a:t>Within any market, price is determined by the interaction of demand and supply.</a:t>
            </a:r>
            <a:endParaRPr lang="en-GB" sz="2400" dirty="0"/>
          </a:p>
        </p:txBody>
      </p:sp>
    </p:spTree>
    <p:extLst>
      <p:ext uri="{BB962C8B-B14F-4D97-AF65-F5344CB8AC3E}">
        <p14:creationId xmlns:p14="http://schemas.microsoft.com/office/powerpoint/2010/main" val="134972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024744" cy="1143000"/>
          </a:xfrm>
        </p:spPr>
        <p:txBody>
          <a:bodyPr/>
          <a:lstStyle/>
          <a:p>
            <a:r>
              <a:rPr lang="en-GB" b="1" dirty="0" smtClean="0"/>
              <a:t>The Demand Curve</a:t>
            </a:r>
            <a:endParaRPr lang="en-GB" b="1" dirty="0"/>
          </a:p>
        </p:txBody>
      </p:sp>
      <p:sp>
        <p:nvSpPr>
          <p:cNvPr id="3" name="Content Placeholder 2"/>
          <p:cNvSpPr>
            <a:spLocks noGrp="1"/>
          </p:cNvSpPr>
          <p:nvPr>
            <p:ph idx="1"/>
          </p:nvPr>
        </p:nvSpPr>
        <p:spPr>
          <a:xfrm>
            <a:off x="457200" y="1628800"/>
            <a:ext cx="8229600" cy="4453955"/>
          </a:xfrm>
        </p:spPr>
        <p:txBody>
          <a:bodyPr/>
          <a:lstStyle/>
          <a:p>
            <a:r>
              <a:rPr lang="en-GB" sz="2000" dirty="0" smtClean="0"/>
              <a:t>We can represent demand by drawing a demand curve.  </a:t>
            </a:r>
          </a:p>
          <a:p>
            <a:r>
              <a:rPr lang="en-GB" sz="2000" dirty="0"/>
              <a:t>Demand</a:t>
            </a:r>
            <a:r>
              <a:rPr lang="en-GB" sz="2000" dirty="0" smtClean="0"/>
              <a:t> curve is downward sloping because </a:t>
            </a:r>
            <a:r>
              <a:rPr lang="en-GB" sz="2000" dirty="0"/>
              <a:t>d</a:t>
            </a:r>
            <a:r>
              <a:rPr lang="en-GB" sz="2000" dirty="0" smtClean="0"/>
              <a:t>emand and price have a negative relationship. When price increases, demand falls</a:t>
            </a:r>
          </a:p>
          <a:p>
            <a:endParaRPr lang="en-GB"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212976"/>
            <a:ext cx="417646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60032" y="3068960"/>
            <a:ext cx="3528392" cy="2677656"/>
          </a:xfrm>
          <a:prstGeom prst="rect">
            <a:avLst/>
          </a:prstGeom>
          <a:noFill/>
        </p:spPr>
        <p:txBody>
          <a:bodyPr wrap="square" rtlCol="0">
            <a:spAutoFit/>
          </a:bodyPr>
          <a:lstStyle/>
          <a:p>
            <a:r>
              <a:rPr lang="en-GB" sz="1400" dirty="0" smtClean="0">
                <a:latin typeface="+mj-lt"/>
              </a:rPr>
              <a:t>The demand curve slopes downwards from left to right.  A change in price will lead to a change in quantity demanded.</a:t>
            </a:r>
          </a:p>
          <a:p>
            <a:pPr marL="285750" indent="-285750">
              <a:buFont typeface="Arial" panose="020B0604020202020204" pitchFamily="34" charset="0"/>
              <a:buChar char="•"/>
            </a:pPr>
            <a:r>
              <a:rPr lang="en-GB" sz="1400" dirty="0" smtClean="0">
                <a:latin typeface="+mj-lt"/>
              </a:rPr>
              <a:t>As price falls, demand rises (curve moves to the right).  </a:t>
            </a:r>
          </a:p>
          <a:p>
            <a:pPr marL="285750" indent="-285750">
              <a:buFont typeface="Arial" panose="020B0604020202020204" pitchFamily="34" charset="0"/>
              <a:buChar char="•"/>
            </a:pPr>
            <a:r>
              <a:rPr lang="en-GB" sz="1400" dirty="0" smtClean="0">
                <a:latin typeface="+mj-lt"/>
              </a:rPr>
              <a:t>As price rises, demand falls (curve moves to the left). </a:t>
            </a:r>
          </a:p>
          <a:p>
            <a:pPr marL="285750" indent="-285750">
              <a:buFont typeface="Arial" panose="020B0604020202020204" pitchFamily="34" charset="0"/>
              <a:buChar char="•"/>
            </a:pPr>
            <a:r>
              <a:rPr lang="en-GB" sz="1400" dirty="0" smtClean="0">
                <a:latin typeface="+mj-lt"/>
              </a:rPr>
              <a:t>The higher the price the lower the quantity demanded.</a:t>
            </a:r>
          </a:p>
          <a:p>
            <a:pPr marL="285750" indent="-285750">
              <a:buFont typeface="Arial" panose="020B0604020202020204" pitchFamily="34" charset="0"/>
              <a:buChar char="•"/>
            </a:pPr>
            <a:r>
              <a:rPr lang="en-GB" sz="1400" dirty="0" smtClean="0">
                <a:latin typeface="+mj-lt"/>
              </a:rPr>
              <a:t>The lower the price the higher the quantity demanded.</a:t>
            </a:r>
            <a:endParaRPr lang="en-GB" sz="1400" dirty="0">
              <a:latin typeface="+mj-lt"/>
            </a:endParaRPr>
          </a:p>
        </p:txBody>
      </p:sp>
      <p:sp>
        <p:nvSpPr>
          <p:cNvPr id="5" name="TextBox 4"/>
          <p:cNvSpPr txBox="1"/>
          <p:nvPr/>
        </p:nvSpPr>
        <p:spPr>
          <a:xfrm>
            <a:off x="2123728" y="5733256"/>
            <a:ext cx="1512168" cy="276999"/>
          </a:xfrm>
          <a:prstGeom prst="rect">
            <a:avLst/>
          </a:prstGeom>
          <a:solidFill>
            <a:schemeClr val="bg1"/>
          </a:solidFill>
        </p:spPr>
        <p:txBody>
          <a:bodyPr wrap="square" rtlCol="0">
            <a:spAutoFit/>
          </a:bodyPr>
          <a:lstStyle/>
          <a:p>
            <a:r>
              <a:rPr lang="en-GB" sz="1200" dirty="0" smtClean="0"/>
              <a:t>Quantity demanded</a:t>
            </a:r>
            <a:endParaRPr lang="en-GB" sz="1200" dirty="0"/>
          </a:p>
        </p:txBody>
      </p:sp>
      <p:sp>
        <p:nvSpPr>
          <p:cNvPr id="6" name="TextBox 5"/>
          <p:cNvSpPr txBox="1"/>
          <p:nvPr/>
        </p:nvSpPr>
        <p:spPr>
          <a:xfrm>
            <a:off x="4427984" y="6019992"/>
            <a:ext cx="5328592" cy="461665"/>
          </a:xfrm>
          <a:prstGeom prst="rect">
            <a:avLst/>
          </a:prstGeom>
          <a:noFill/>
        </p:spPr>
        <p:txBody>
          <a:bodyPr wrap="square" rtlCol="0">
            <a:spAutoFit/>
          </a:bodyPr>
          <a:lstStyle/>
          <a:p>
            <a:r>
              <a:rPr lang="en-GB" sz="1200" u="sng" dirty="0">
                <a:latin typeface="+mj-lt"/>
                <a:hlinkClick r:id="rId4"/>
              </a:rPr>
              <a:t>https://www.youtube.com/watch?v=kUPm2tMCbGE</a:t>
            </a:r>
            <a:r>
              <a:rPr lang="en-GB" sz="1200" dirty="0">
                <a:latin typeface="+mj-lt"/>
              </a:rPr>
              <a:t> </a:t>
            </a:r>
          </a:p>
          <a:p>
            <a:endParaRPr lang="en-GB" sz="1200" dirty="0">
              <a:latin typeface="+mj-lt"/>
            </a:endParaRPr>
          </a:p>
        </p:txBody>
      </p:sp>
    </p:spTree>
    <p:extLst>
      <p:ext uri="{BB962C8B-B14F-4D97-AF65-F5344CB8AC3E}">
        <p14:creationId xmlns:p14="http://schemas.microsoft.com/office/powerpoint/2010/main" val="63009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causes changes in demand?</a:t>
            </a:r>
            <a:endParaRPr lang="en-GB" b="1" dirty="0"/>
          </a:p>
        </p:txBody>
      </p:sp>
      <p:sp>
        <p:nvSpPr>
          <p:cNvPr id="3" name="Content Placeholder 2"/>
          <p:cNvSpPr>
            <a:spLocks noGrp="1"/>
          </p:cNvSpPr>
          <p:nvPr>
            <p:ph idx="1"/>
          </p:nvPr>
        </p:nvSpPr>
        <p:spPr/>
        <p:txBody>
          <a:bodyPr/>
          <a:lstStyle/>
          <a:p>
            <a:pPr marL="68580" indent="0">
              <a:buNone/>
            </a:pPr>
            <a:r>
              <a:rPr lang="en-GB" b="1" dirty="0"/>
              <a:t>P.I.R.A.T.E</a:t>
            </a:r>
            <a:endParaRPr lang="en-GB" dirty="0"/>
          </a:p>
          <a:p>
            <a:r>
              <a:rPr lang="en-GB" b="1" dirty="0" smtClean="0"/>
              <a:t>P</a:t>
            </a:r>
            <a:r>
              <a:rPr lang="en-GB" dirty="0" smtClean="0"/>
              <a:t>opulation</a:t>
            </a:r>
            <a:r>
              <a:rPr lang="en-GB" b="1" dirty="0" smtClean="0"/>
              <a:t> </a:t>
            </a:r>
            <a:r>
              <a:rPr lang="en-GB" dirty="0" smtClean="0"/>
              <a:t>(changes)</a:t>
            </a:r>
            <a:endParaRPr lang="en-GB" dirty="0"/>
          </a:p>
          <a:p>
            <a:r>
              <a:rPr lang="en-GB" b="1" dirty="0"/>
              <a:t>I</a:t>
            </a:r>
            <a:r>
              <a:rPr lang="en-GB" dirty="0"/>
              <a:t>ncome</a:t>
            </a:r>
          </a:p>
          <a:p>
            <a:r>
              <a:rPr lang="en-GB" b="1" dirty="0"/>
              <a:t>R</a:t>
            </a:r>
            <a:r>
              <a:rPr lang="en-GB" dirty="0"/>
              <a:t>elated goods and </a:t>
            </a:r>
            <a:r>
              <a:rPr lang="en-GB" dirty="0" smtClean="0"/>
              <a:t>services (price and demand for these)</a:t>
            </a:r>
            <a:endParaRPr lang="en-GB" dirty="0"/>
          </a:p>
          <a:p>
            <a:r>
              <a:rPr lang="en-GB" b="1" dirty="0"/>
              <a:t>A</a:t>
            </a:r>
            <a:r>
              <a:rPr lang="en-GB" dirty="0"/>
              <a:t>dvertising</a:t>
            </a:r>
          </a:p>
          <a:p>
            <a:r>
              <a:rPr lang="en-GB" b="1" dirty="0"/>
              <a:t>T</a:t>
            </a:r>
            <a:r>
              <a:rPr lang="en-GB" dirty="0"/>
              <a:t>aste and fashions/preferences</a:t>
            </a:r>
          </a:p>
          <a:p>
            <a:r>
              <a:rPr lang="en-GB" b="1" dirty="0"/>
              <a:t>E</a:t>
            </a:r>
            <a:r>
              <a:rPr lang="en-GB" dirty="0"/>
              <a:t>xpected price changes</a:t>
            </a:r>
          </a:p>
          <a:p>
            <a:pPr marL="0" indent="0">
              <a:buNone/>
            </a:pPr>
            <a:endParaRPr lang="en-GB" dirty="0" smtClean="0"/>
          </a:p>
          <a:p>
            <a:endParaRPr lang="en-GB" dirty="0"/>
          </a:p>
        </p:txBody>
      </p:sp>
    </p:spTree>
    <p:extLst>
      <p:ext uri="{BB962C8B-B14F-4D97-AF65-F5344CB8AC3E}">
        <p14:creationId xmlns:p14="http://schemas.microsoft.com/office/powerpoint/2010/main" val="10225419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owerPoint" ma:contentTypeID="0x010100EA90949D6391244A906844C304818D4E00ED74B73EA9ED4C4C8C2F8846BE81B58F" ma:contentTypeVersion="1" ma:contentTypeDescription="Create a new PowerPoint document" ma:contentTypeScope="" ma:versionID="0bd2b28df0d9f8508218a1968f5c321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ABB8C1-9D54-4F23-A76D-473EB28FE156}">
  <ds:schemaRefs>
    <ds:schemaRef ds:uri="http://schemas.microsoft.com/sharepoint/v3/contenttype/forms"/>
  </ds:schemaRefs>
</ds:datastoreItem>
</file>

<file path=customXml/itemProps2.xml><?xml version="1.0" encoding="utf-8"?>
<ds:datastoreItem xmlns:ds="http://schemas.openxmlformats.org/officeDocument/2006/customXml" ds:itemID="{EC7A5E62-205A-4084-9C42-9D4D41243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11C8208-865C-489A-AD26-9D6C83241BEE}">
  <ds:schemaRefs>
    <ds:schemaRef ds:uri="http://purl.org/dc/elements/1.1/"/>
    <ds:schemaRef ds:uri="http://schemas.microsoft.com/office/infopath/2007/PartnerControls"/>
    <ds:schemaRef ds:uri="http://purl.org/dc/term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Austin</Template>
  <TotalTime>767</TotalTime>
  <Words>1009</Words>
  <Application>Microsoft Office PowerPoint</Application>
  <PresentationFormat>On-screen Show (4:3)</PresentationFormat>
  <Paragraphs>137</Paragraphs>
  <Slides>21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2</vt:lpstr>
      <vt:lpstr>Austin</vt:lpstr>
      <vt:lpstr>Markets: Demand and Supply</vt:lpstr>
      <vt:lpstr>Think – Pair – Share What factors would cause the demand for the following products to increase/decrease?</vt:lpstr>
      <vt:lpstr>Learning Objectives</vt:lpstr>
      <vt:lpstr>Key Terms</vt:lpstr>
      <vt:lpstr>Markets and the External Environment</vt:lpstr>
      <vt:lpstr>External Factors</vt:lpstr>
      <vt:lpstr>Demand</vt:lpstr>
      <vt:lpstr>The Demand Curve</vt:lpstr>
      <vt:lpstr>What causes changes in demand?</vt:lpstr>
      <vt:lpstr>Changes in demand</vt:lpstr>
      <vt:lpstr>Task</vt:lpstr>
      <vt:lpstr>Answers to Question 1</vt:lpstr>
      <vt:lpstr>Supply</vt:lpstr>
      <vt:lpstr>Supply Curve</vt:lpstr>
      <vt:lpstr>What causes changes in supply?</vt:lpstr>
      <vt:lpstr>Market Mechanism</vt:lpstr>
      <vt:lpstr>Market Equilibrium</vt:lpstr>
      <vt:lpstr>Task</vt:lpstr>
      <vt:lpstr>PowerPoint Presentation</vt:lpstr>
      <vt:lpstr>Excess demand and excess supply</vt:lpstr>
      <vt:lpstr>Task</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 and Supply</dc:title>
  <dc:creator>Morag Portwine</dc:creator>
  <cp:lastModifiedBy>Rebecca Crumpton</cp:lastModifiedBy>
  <cp:revision>56</cp:revision>
  <cp:lastPrinted>2015-10-05T08:34:30Z</cp:lastPrinted>
  <dcterms:created xsi:type="dcterms:W3CDTF">2011-10-05T10:57:13Z</dcterms:created>
  <dcterms:modified xsi:type="dcterms:W3CDTF">2020-10-12T14:50:22Z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0x010100EA90949D6391244A906844C304818D4E00ED74B73EA9ED4C4C8C2F8846BE81B58F</vt:lpwstr>
  </property>
</Properties>
</file>