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8" r:id="rId3"/>
    <p:sldId id="259" r:id="rId4"/>
    <p:sldId id="260" r:id="rId5"/>
    <p:sldId id="261" r:id="rId6"/>
    <p:sldId id="262" r:id="rId7"/>
    <p:sldId id="271" r:id="rId8"/>
    <p:sldId id="263" r:id="rId9"/>
    <p:sldId id="264" r:id="rId10"/>
    <p:sldId id="265" r:id="rId11"/>
    <p:sldId id="266" r:id="rId12"/>
    <p:sldId id="267" r:id="rId13"/>
    <p:sldId id="279" r:id="rId14"/>
    <p:sldId id="280" r:id="rId15"/>
    <p:sldId id="281" r:id="rId16"/>
    <p:sldId id="273" r:id="rId17"/>
    <p:sldId id="274" r:id="rId18"/>
    <p:sldId id="282" r:id="rId19"/>
    <p:sldId id="283" r:id="rId20"/>
    <p:sldId id="284" r:id="rId21"/>
    <p:sldId id="285" r:id="rId22"/>
    <p:sldId id="276" r:id="rId23"/>
    <p:sldId id="275"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77" d="100"/>
          <a:sy n="77" d="100"/>
        </p:scale>
        <p:origin x="3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A8D11-D097-4687-A911-992E50273576}" type="datetimeFigureOut">
              <a:rPr lang="en-GB" smtClean="0"/>
              <a:t>12/10/2020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98655-7D02-43C7-A062-DCA7D9D2E049}" type="slidenum">
              <a:rPr lang="en-GB" smtClean="0"/>
              <a:t>‹#›</a:t>
            </a:fld>
            <a:endParaRPr lang="en-GB"/>
          </a:p>
        </p:txBody>
      </p:sp>
    </p:spTree>
    <p:extLst>
      <p:ext uri="{BB962C8B-B14F-4D97-AF65-F5344CB8AC3E}">
        <p14:creationId xmlns:p14="http://schemas.microsoft.com/office/powerpoint/2010/main" val="12948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mins</a:t>
            </a:r>
            <a:endParaRPr lang="en-GB" dirty="0"/>
          </a:p>
        </p:txBody>
      </p:sp>
      <p:sp>
        <p:nvSpPr>
          <p:cNvPr id="4" name="Slide Number Placeholder 3"/>
          <p:cNvSpPr>
            <a:spLocks noGrp="1"/>
          </p:cNvSpPr>
          <p:nvPr>
            <p:ph type="sldNum" sz="quarter" idx="10"/>
          </p:nvPr>
        </p:nvSpPr>
        <p:spPr/>
        <p:txBody>
          <a:bodyPr/>
          <a:lstStyle/>
          <a:p>
            <a:fld id="{65A5AA7C-A646-4968-B4B3-B831FF9CC0F6}" type="slidenum">
              <a:rPr lang="en-GB" smtClean="0"/>
              <a:t>2</a:t>
            </a:fld>
            <a:endParaRPr lang="en-GB"/>
          </a:p>
        </p:txBody>
      </p:sp>
    </p:spTree>
    <p:extLst>
      <p:ext uri="{BB962C8B-B14F-4D97-AF65-F5344CB8AC3E}">
        <p14:creationId xmlns:p14="http://schemas.microsoft.com/office/powerpoint/2010/main" val="134447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12</a:t>
            </a:fld>
            <a:endParaRPr lang="en-GB"/>
          </a:p>
        </p:txBody>
      </p:sp>
    </p:spTree>
    <p:extLst>
      <p:ext uri="{BB962C8B-B14F-4D97-AF65-F5344CB8AC3E}">
        <p14:creationId xmlns:p14="http://schemas.microsoft.com/office/powerpoint/2010/main" val="285198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Aims and objectives:</a:t>
            </a:r>
            <a:r>
              <a:rPr lang="en-GB" baseline="0" dirty="0"/>
              <a:t>  to read on through to Chapter 11, </a:t>
            </a:r>
            <a:r>
              <a:rPr lang="en-GB" baseline="0" dirty="0" err="1"/>
              <a:t>jigsawing</a:t>
            </a:r>
            <a:r>
              <a:rPr lang="en-GB" baseline="0" dirty="0"/>
              <a:t> their ideas; looking at the function of characters; start to think about the role of science in these novels.</a:t>
            </a:r>
            <a:endParaRPr lang="en-GB" dirty="0"/>
          </a:p>
        </p:txBody>
      </p:sp>
      <p:sp>
        <p:nvSpPr>
          <p:cNvPr id="4" name="Slide Number Placeholder 3"/>
          <p:cNvSpPr>
            <a:spLocks noGrp="1"/>
          </p:cNvSpPr>
          <p:nvPr>
            <p:ph type="sldNum" sz="quarter" idx="10"/>
          </p:nvPr>
        </p:nvSpPr>
        <p:spPr/>
        <p:txBody>
          <a:bodyPr/>
          <a:lstStyle/>
          <a:p>
            <a:fld id="{F749A20B-DB85-4FA5-B6D0-321048FD49B0}" type="slidenum">
              <a:rPr lang="en-GB" smtClean="0"/>
              <a:t>16</a:t>
            </a:fld>
            <a:endParaRPr lang="en-GB"/>
          </a:p>
        </p:txBody>
      </p:sp>
    </p:spTree>
    <p:extLst>
      <p:ext uri="{BB962C8B-B14F-4D97-AF65-F5344CB8AC3E}">
        <p14:creationId xmlns:p14="http://schemas.microsoft.com/office/powerpoint/2010/main" val="178461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Jigsawing</a:t>
            </a:r>
            <a:r>
              <a:rPr lang="en-GB" baseline="0" dirty="0"/>
              <a:t> information on the different chapters:  picked up at the start of next lesson.</a:t>
            </a:r>
            <a:endParaRPr lang="en-GB" dirty="0"/>
          </a:p>
        </p:txBody>
      </p:sp>
      <p:sp>
        <p:nvSpPr>
          <p:cNvPr id="4" name="Slide Number Placeholder 3"/>
          <p:cNvSpPr>
            <a:spLocks noGrp="1"/>
          </p:cNvSpPr>
          <p:nvPr>
            <p:ph type="sldNum" sz="quarter" idx="10"/>
          </p:nvPr>
        </p:nvSpPr>
        <p:spPr/>
        <p:txBody>
          <a:bodyPr/>
          <a:lstStyle/>
          <a:p>
            <a:fld id="{F749A20B-DB85-4FA5-B6D0-321048FD49B0}" type="slidenum">
              <a:rPr lang="en-GB" smtClean="0"/>
              <a:t>17</a:t>
            </a:fld>
            <a:endParaRPr lang="en-GB"/>
          </a:p>
        </p:txBody>
      </p:sp>
    </p:spTree>
    <p:extLst>
      <p:ext uri="{BB962C8B-B14F-4D97-AF65-F5344CB8AC3E}">
        <p14:creationId xmlns:p14="http://schemas.microsoft.com/office/powerpoint/2010/main" val="11983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Presentations on </a:t>
            </a:r>
            <a:r>
              <a:rPr lang="en-GB"/>
              <a:t>each</a:t>
            </a:r>
            <a:r>
              <a:rPr lang="en-GB" baseline="0"/>
              <a:t> character</a:t>
            </a:r>
            <a:endParaRPr lang="en-GB"/>
          </a:p>
        </p:txBody>
      </p:sp>
      <p:sp>
        <p:nvSpPr>
          <p:cNvPr id="4" name="Slide Number Placeholder 3"/>
          <p:cNvSpPr>
            <a:spLocks noGrp="1"/>
          </p:cNvSpPr>
          <p:nvPr>
            <p:ph type="sldNum" sz="quarter" idx="10"/>
          </p:nvPr>
        </p:nvSpPr>
        <p:spPr/>
        <p:txBody>
          <a:bodyPr/>
          <a:lstStyle/>
          <a:p>
            <a:fld id="{F749A20B-DB85-4FA5-B6D0-321048FD49B0}" type="slidenum">
              <a:rPr lang="en-GB" smtClean="0"/>
              <a:t>24</a:t>
            </a:fld>
            <a:endParaRPr lang="en-GB"/>
          </a:p>
        </p:txBody>
      </p:sp>
    </p:spTree>
    <p:extLst>
      <p:ext uri="{BB962C8B-B14F-4D97-AF65-F5344CB8AC3E}">
        <p14:creationId xmlns:p14="http://schemas.microsoft.com/office/powerpoint/2010/main" val="148250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3</a:t>
            </a:fld>
            <a:endParaRPr lang="en-GB"/>
          </a:p>
        </p:txBody>
      </p:sp>
    </p:spTree>
    <p:extLst>
      <p:ext uri="{BB962C8B-B14F-4D97-AF65-F5344CB8AC3E}">
        <p14:creationId xmlns:p14="http://schemas.microsoft.com/office/powerpoint/2010/main" val="102364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4</a:t>
            </a:fld>
            <a:endParaRPr lang="en-GB"/>
          </a:p>
        </p:txBody>
      </p:sp>
    </p:spTree>
    <p:extLst>
      <p:ext uri="{BB962C8B-B14F-4D97-AF65-F5344CB8AC3E}">
        <p14:creationId xmlns:p14="http://schemas.microsoft.com/office/powerpoint/2010/main" val="111649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5</a:t>
            </a:fld>
            <a:endParaRPr lang="en-GB"/>
          </a:p>
        </p:txBody>
      </p:sp>
    </p:spTree>
    <p:extLst>
      <p:ext uri="{BB962C8B-B14F-4D97-AF65-F5344CB8AC3E}">
        <p14:creationId xmlns:p14="http://schemas.microsoft.com/office/powerpoint/2010/main" val="684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7</a:t>
            </a:fld>
            <a:endParaRPr lang="en-GB"/>
          </a:p>
        </p:txBody>
      </p:sp>
    </p:spTree>
    <p:extLst>
      <p:ext uri="{BB962C8B-B14F-4D97-AF65-F5344CB8AC3E}">
        <p14:creationId xmlns:p14="http://schemas.microsoft.com/office/powerpoint/2010/main" val="119471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8</a:t>
            </a:fld>
            <a:endParaRPr lang="en-GB"/>
          </a:p>
        </p:txBody>
      </p:sp>
    </p:spTree>
    <p:extLst>
      <p:ext uri="{BB962C8B-B14F-4D97-AF65-F5344CB8AC3E}">
        <p14:creationId xmlns:p14="http://schemas.microsoft.com/office/powerpoint/2010/main" val="83396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9</a:t>
            </a:fld>
            <a:endParaRPr lang="en-GB"/>
          </a:p>
        </p:txBody>
      </p:sp>
    </p:spTree>
    <p:extLst>
      <p:ext uri="{BB962C8B-B14F-4D97-AF65-F5344CB8AC3E}">
        <p14:creationId xmlns:p14="http://schemas.microsoft.com/office/powerpoint/2010/main" val="243847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10</a:t>
            </a:fld>
            <a:endParaRPr lang="en-GB"/>
          </a:p>
        </p:txBody>
      </p:sp>
    </p:spTree>
    <p:extLst>
      <p:ext uri="{BB962C8B-B14F-4D97-AF65-F5344CB8AC3E}">
        <p14:creationId xmlns:p14="http://schemas.microsoft.com/office/powerpoint/2010/main" val="269502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11</a:t>
            </a:fld>
            <a:endParaRPr lang="en-GB"/>
          </a:p>
        </p:txBody>
      </p:sp>
    </p:spTree>
    <p:extLst>
      <p:ext uri="{BB962C8B-B14F-4D97-AF65-F5344CB8AC3E}">
        <p14:creationId xmlns:p14="http://schemas.microsoft.com/office/powerpoint/2010/main" val="260211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5</a:t>
            </a:r>
            <a:endParaRPr lang="en-GB" dirty="0"/>
          </a:p>
        </p:txBody>
      </p:sp>
      <p:sp>
        <p:nvSpPr>
          <p:cNvPr id="3" name="Subtitle 2"/>
          <p:cNvSpPr>
            <a:spLocks noGrp="1"/>
          </p:cNvSpPr>
          <p:nvPr>
            <p:ph type="subTitle" idx="1"/>
          </p:nvPr>
        </p:nvSpPr>
        <p:spPr/>
        <p:txBody>
          <a:bodyPr/>
          <a:lstStyle/>
          <a:p>
            <a:r>
              <a:rPr lang="en-GB" dirty="0" smtClean="0"/>
              <a:t>Symbol, Motif, Introduction to Character – Reading on to Part 2.</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1" y="984842"/>
            <a:ext cx="6662326" cy="3747558"/>
          </a:xfrm>
          <a:prstGeom prst="rect">
            <a:avLst/>
          </a:prstGeom>
        </p:spPr>
      </p:pic>
    </p:spTree>
    <p:extLst>
      <p:ext uri="{BB962C8B-B14F-4D97-AF65-F5344CB8AC3E}">
        <p14:creationId xmlns:p14="http://schemas.microsoft.com/office/powerpoint/2010/main" val="607869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5882" y="1711176"/>
            <a:ext cx="3637906" cy="3637906"/>
          </a:xfrm>
        </p:spPr>
      </p:pic>
    </p:spTree>
    <p:extLst>
      <p:ext uri="{BB962C8B-B14F-4D97-AF65-F5344CB8AC3E}">
        <p14:creationId xmlns:p14="http://schemas.microsoft.com/office/powerpoint/2010/main" val="2474294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2710656"/>
            <a:ext cx="7620000" cy="2581275"/>
          </a:xfrm>
        </p:spPr>
      </p:pic>
    </p:spTree>
    <p:extLst>
      <p:ext uri="{BB962C8B-B14F-4D97-AF65-F5344CB8AC3E}">
        <p14:creationId xmlns:p14="http://schemas.microsoft.com/office/powerpoint/2010/main" val="39008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4273138" y="2806374"/>
            <a:ext cx="3645724" cy="2389839"/>
          </a:xfrm>
          <a:prstGeom prst="rect">
            <a:avLst/>
          </a:prstGeom>
        </p:spPr>
      </p:pic>
    </p:spTree>
    <p:extLst>
      <p:ext uri="{BB962C8B-B14F-4D97-AF65-F5344CB8AC3E}">
        <p14:creationId xmlns:p14="http://schemas.microsoft.com/office/powerpoint/2010/main" val="3613090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Reading On… Important quotes… in Chapter 4</a:t>
            </a:r>
            <a:endParaRPr lang="en-GB" sz="2800" dirty="0"/>
          </a:p>
        </p:txBody>
      </p:sp>
      <p:sp>
        <p:nvSpPr>
          <p:cNvPr id="3" name="Content Placeholder 2"/>
          <p:cNvSpPr>
            <a:spLocks noGrp="1"/>
          </p:cNvSpPr>
          <p:nvPr>
            <p:ph idx="1"/>
          </p:nvPr>
        </p:nvSpPr>
        <p:spPr>
          <a:xfrm>
            <a:off x="2589212" y="1464733"/>
            <a:ext cx="8915400" cy="4446489"/>
          </a:xfrm>
        </p:spPr>
        <p:txBody>
          <a:bodyPr>
            <a:normAutofit fontScale="77500" lnSpcReduction="20000"/>
          </a:bodyPr>
          <a:lstStyle/>
          <a:p>
            <a:r>
              <a:rPr lang="en-GB" dirty="0" smtClean="0"/>
              <a:t>p 37 … </a:t>
            </a:r>
            <a:r>
              <a:rPr lang="en-GB" dirty="0" smtClean="0">
                <a:solidFill>
                  <a:schemeClr val="tx2">
                    <a:lumMod val="60000"/>
                    <a:lumOff val="40000"/>
                  </a:schemeClr>
                </a:solidFill>
              </a:rPr>
              <a:t>the chance to rest – to stop and think and remember… I've been getting the urge to order all these old memories.  </a:t>
            </a:r>
            <a:r>
              <a:rPr lang="en-GB" dirty="0" smtClean="0"/>
              <a:t>The verb "rest" has sinister connotations on a re-reading of this novel.  The order that Kathy finds is non-linear and fragmentary – emulating the way in which we recall memories</a:t>
            </a:r>
          </a:p>
          <a:p>
            <a:r>
              <a:rPr lang="en-GB" dirty="0" smtClean="0"/>
              <a:t>p 38 Repeated phrase of the intrusive narrator </a:t>
            </a:r>
            <a:r>
              <a:rPr lang="en-GB" dirty="0" smtClean="0">
                <a:solidFill>
                  <a:schemeClr val="tx2">
                    <a:lumMod val="60000"/>
                    <a:lumOff val="40000"/>
                  </a:schemeClr>
                </a:solidFill>
              </a:rPr>
              <a:t>"I don't know if you had collections where you were"</a:t>
            </a:r>
          </a:p>
          <a:p>
            <a:r>
              <a:rPr lang="en-GB" dirty="0" smtClean="0"/>
              <a:t>p 41 </a:t>
            </a:r>
            <a:r>
              <a:rPr lang="en-GB" dirty="0" smtClean="0">
                <a:solidFill>
                  <a:schemeClr val="tx2">
                    <a:lumMod val="60000"/>
                    <a:lumOff val="40000"/>
                  </a:schemeClr>
                </a:solidFill>
              </a:rPr>
              <a:t>"tugging at my mind" </a:t>
            </a:r>
            <a:r>
              <a:rPr lang="en-GB" dirty="0" smtClean="0"/>
              <a:t>repeated from p 37 "tugging at my memory" – sense of the power of her memories, almost working independently from her</a:t>
            </a:r>
          </a:p>
          <a:p>
            <a:r>
              <a:rPr lang="en-GB" dirty="0" smtClean="0"/>
              <a:t>p 43 </a:t>
            </a:r>
            <a:r>
              <a:rPr lang="en-GB" dirty="0" err="1" smtClean="0">
                <a:solidFill>
                  <a:schemeClr val="tx2">
                    <a:lumMod val="60000"/>
                    <a:lumOff val="40000"/>
                  </a:schemeClr>
                </a:solidFill>
              </a:rPr>
              <a:t>Hailsham</a:t>
            </a:r>
            <a:r>
              <a:rPr lang="en-GB" dirty="0" smtClean="0">
                <a:solidFill>
                  <a:schemeClr val="tx2">
                    <a:lumMod val="60000"/>
                    <a:lumOff val="40000"/>
                  </a:schemeClr>
                </a:solidFill>
              </a:rPr>
              <a:t> was full of hiding places </a:t>
            </a:r>
            <a:r>
              <a:rPr lang="en-GB" dirty="0" smtClean="0"/>
              <a:t>– lexis of surveillance</a:t>
            </a:r>
          </a:p>
          <a:p>
            <a:r>
              <a:rPr lang="en-GB" dirty="0" smtClean="0"/>
              <a:t>p45 </a:t>
            </a:r>
            <a:r>
              <a:rPr lang="en-GB" dirty="0" err="1" smtClean="0"/>
              <a:t>Metafictionality</a:t>
            </a:r>
            <a:r>
              <a:rPr lang="en-GB" dirty="0" smtClean="0"/>
              <a:t> of the narrative – Kathy controlling it </a:t>
            </a:r>
            <a:r>
              <a:rPr lang="en-GB" dirty="0" smtClean="0">
                <a:solidFill>
                  <a:schemeClr val="tx2">
                    <a:lumMod val="60000"/>
                    <a:lumOff val="40000"/>
                  </a:schemeClr>
                </a:solidFill>
              </a:rPr>
              <a:t>("But that's not what I want to talk about now… I want to get a few things down about Ruth").  </a:t>
            </a:r>
            <a:r>
              <a:rPr lang="en-GB" dirty="0" smtClean="0"/>
              <a:t>Interesting division here between spoken and written narrative.</a:t>
            </a:r>
          </a:p>
          <a:p>
            <a:r>
              <a:rPr lang="en-GB" dirty="0" smtClean="0"/>
              <a:t>p 45 </a:t>
            </a:r>
            <a:r>
              <a:rPr lang="en-GB" dirty="0" smtClean="0">
                <a:solidFill>
                  <a:schemeClr val="tx2">
                    <a:lumMod val="60000"/>
                    <a:lumOff val="40000"/>
                  </a:schemeClr>
                </a:solidFill>
              </a:rPr>
              <a:t>"vague memory" </a:t>
            </a:r>
            <a:r>
              <a:rPr lang="en-GB" dirty="0" smtClean="0"/>
              <a:t>– the unreliable narrator.  Shift into the present tense to tell the story "I'm playing in the sandpit" – use of the historic present helps to create a sense of immediacy</a:t>
            </a:r>
          </a:p>
          <a:p>
            <a:r>
              <a:rPr lang="en-GB" dirty="0" smtClean="0"/>
              <a:t>p 47 </a:t>
            </a:r>
            <a:r>
              <a:rPr lang="en-GB" dirty="0" smtClean="0">
                <a:solidFill>
                  <a:schemeClr val="tx2">
                    <a:lumMod val="60000"/>
                    <a:lumOff val="40000"/>
                  </a:schemeClr>
                </a:solidFill>
              </a:rPr>
              <a:t>"mesh boundary" </a:t>
            </a:r>
            <a:r>
              <a:rPr lang="en-GB" dirty="0" smtClean="0"/>
              <a:t>– this is a novel that uses the motif of fences to suggest restrictions, predominantly mental rather than physical ones</a:t>
            </a:r>
          </a:p>
          <a:p>
            <a:r>
              <a:rPr lang="en-GB" dirty="0" smtClean="0"/>
              <a:t>p 48 characteristic delaying of resolution, and </a:t>
            </a:r>
            <a:r>
              <a:rPr lang="en-GB" dirty="0" err="1" smtClean="0"/>
              <a:t>proleptic</a:t>
            </a:r>
            <a:r>
              <a:rPr lang="en-GB" dirty="0" smtClean="0"/>
              <a:t> reference as Ishiguro makes the reader wait to find the answer:  </a:t>
            </a:r>
            <a:r>
              <a:rPr lang="en-GB" dirty="0" smtClean="0">
                <a:solidFill>
                  <a:schemeClr val="tx2">
                    <a:lumMod val="60000"/>
                    <a:lumOff val="40000"/>
                  </a:schemeClr>
                </a:solidFill>
              </a:rPr>
              <a:t>("I found out though over the next several days.")  </a:t>
            </a:r>
            <a:r>
              <a:rPr lang="en-GB" dirty="0" smtClean="0">
                <a:solidFill>
                  <a:schemeClr val="tx1"/>
                </a:solidFill>
              </a:rPr>
              <a:t>See also p 52, for example,</a:t>
            </a:r>
            <a:r>
              <a:rPr lang="en-GB" dirty="0" smtClean="0">
                <a:solidFill>
                  <a:schemeClr val="tx2">
                    <a:lumMod val="60000"/>
                    <a:lumOff val="40000"/>
                  </a:schemeClr>
                </a:solidFill>
              </a:rPr>
              <a:t> "What happened after that…" </a:t>
            </a:r>
            <a:r>
              <a:rPr lang="en-GB" dirty="0" err="1" smtClean="0">
                <a:solidFill>
                  <a:schemeClr val="tx2">
                    <a:lumMod val="60000"/>
                    <a:lumOff val="40000"/>
                  </a:schemeClr>
                </a:solidFill>
              </a:rPr>
              <a:t>etc</a:t>
            </a:r>
            <a:r>
              <a:rPr lang="en-GB" dirty="0" smtClean="0">
                <a:solidFill>
                  <a:schemeClr val="tx2">
                    <a:lumMod val="60000"/>
                    <a:lumOff val="40000"/>
                  </a:schemeClr>
                </a:solidFill>
              </a:rPr>
              <a:t>)</a:t>
            </a:r>
          </a:p>
          <a:p>
            <a:endParaRPr lang="en-GB" dirty="0"/>
          </a:p>
        </p:txBody>
      </p:sp>
    </p:spTree>
    <p:extLst>
      <p:ext uri="{BB962C8B-B14F-4D97-AF65-F5344CB8AC3E}">
        <p14:creationId xmlns:p14="http://schemas.microsoft.com/office/powerpoint/2010/main" val="28663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on … notable quotes in Chapter 5</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p 49 </a:t>
            </a:r>
            <a:r>
              <a:rPr lang="en-GB" dirty="0" smtClean="0">
                <a:solidFill>
                  <a:srgbClr val="0070C0"/>
                </a:solidFill>
              </a:rPr>
              <a:t>"I'm not sure…. My guess is.." </a:t>
            </a:r>
            <a:r>
              <a:rPr lang="en-GB" dirty="0" smtClean="0"/>
              <a:t>vague language of the unreliable narrator.  Seen again on p 56 where she says "</a:t>
            </a:r>
            <a:r>
              <a:rPr lang="en-GB" dirty="0" smtClean="0">
                <a:solidFill>
                  <a:srgbClr val="0070C0"/>
                </a:solidFill>
              </a:rPr>
              <a:t>Maybe I'm exaggerating it a bit</a:t>
            </a:r>
            <a:r>
              <a:rPr lang="en-GB" dirty="0" smtClean="0"/>
              <a:t>."</a:t>
            </a:r>
          </a:p>
          <a:p>
            <a:r>
              <a:rPr lang="en-GB" dirty="0" smtClean="0"/>
              <a:t>p 49 </a:t>
            </a:r>
            <a:r>
              <a:rPr lang="en-GB" dirty="0" smtClean="0">
                <a:solidFill>
                  <a:srgbClr val="0070C0"/>
                </a:solidFill>
              </a:rPr>
              <a:t>"I certainly wasn't the only one of my age to feel their presence day or night" </a:t>
            </a:r>
            <a:r>
              <a:rPr lang="en-GB" dirty="0" smtClean="0"/>
              <a:t>– implicit recognition that the sinister connotations of the woods are particularly felt by the clones ("of my age").  These are rumours that the guardians don't repress – the woods help to contain the clones, by creating a sense of threat beyond the boundaries of </a:t>
            </a:r>
            <a:r>
              <a:rPr lang="en-GB" dirty="0" err="1" smtClean="0"/>
              <a:t>Hailsham</a:t>
            </a:r>
            <a:r>
              <a:rPr lang="en-GB" dirty="0" smtClean="0"/>
              <a:t>.</a:t>
            </a:r>
          </a:p>
          <a:p>
            <a:r>
              <a:rPr lang="en-GB" dirty="0" smtClean="0"/>
              <a:t>p 50 – 51 lexical repetition of </a:t>
            </a:r>
            <a:r>
              <a:rPr lang="en-GB" dirty="0" smtClean="0">
                <a:solidFill>
                  <a:srgbClr val="0070C0"/>
                </a:solidFill>
              </a:rPr>
              <a:t>darkness</a:t>
            </a:r>
            <a:r>
              <a:rPr lang="en-GB" dirty="0" smtClean="0"/>
              <a:t> and </a:t>
            </a:r>
            <a:r>
              <a:rPr lang="en-GB" dirty="0" smtClean="0">
                <a:solidFill>
                  <a:srgbClr val="0070C0"/>
                </a:solidFill>
              </a:rPr>
              <a:t>shadow</a:t>
            </a:r>
            <a:r>
              <a:rPr lang="en-GB" dirty="0" smtClean="0"/>
              <a:t> and the gothic component of </a:t>
            </a:r>
            <a:r>
              <a:rPr lang="en-GB" dirty="0" smtClean="0">
                <a:solidFill>
                  <a:srgbClr val="0070C0"/>
                </a:solidFill>
              </a:rPr>
              <a:t>moonlight.  </a:t>
            </a:r>
            <a:r>
              <a:rPr lang="en-GB" dirty="0" smtClean="0"/>
              <a:t>The repeated idea that by telling a story, it becomes true.</a:t>
            </a:r>
          </a:p>
          <a:p>
            <a:r>
              <a:rPr lang="en-GB" dirty="0" smtClean="0"/>
              <a:t>p 52 – 53  lexis of pretence and deception (</a:t>
            </a:r>
            <a:r>
              <a:rPr lang="en-GB" dirty="0" smtClean="0">
                <a:solidFill>
                  <a:srgbClr val="0070C0"/>
                </a:solidFill>
              </a:rPr>
              <a:t>"pretended" "I didn't believe this"), </a:t>
            </a:r>
            <a:r>
              <a:rPr lang="en-GB" dirty="0" smtClean="0"/>
              <a:t>in a novel where the clones are not told the truth.  Here Ruth emulates that deception.</a:t>
            </a:r>
          </a:p>
          <a:p>
            <a:r>
              <a:rPr lang="en-GB" dirty="0" smtClean="0"/>
              <a:t>p 55 Each setting carries a different association for Kathy, and therefore the reader:  the woods foreground fear, the pond foregrounds concealment ("</a:t>
            </a:r>
            <a:r>
              <a:rPr lang="en-GB" dirty="0" smtClean="0">
                <a:solidFill>
                  <a:srgbClr val="0070C0"/>
                </a:solidFill>
              </a:rPr>
              <a:t>I heard them talking"</a:t>
            </a:r>
            <a:r>
              <a:rPr lang="en-GB" dirty="0" smtClean="0"/>
              <a:t> </a:t>
            </a:r>
            <a:r>
              <a:rPr lang="en-GB" dirty="0" err="1" smtClean="0"/>
              <a:t>etc</a:t>
            </a:r>
            <a:r>
              <a:rPr lang="en-GB" dirty="0" smtClean="0"/>
              <a:t>), and in the present Kathy drives down a "</a:t>
            </a:r>
            <a:r>
              <a:rPr lang="en-GB" dirty="0" smtClean="0">
                <a:solidFill>
                  <a:srgbClr val="0070C0"/>
                </a:solidFill>
              </a:rPr>
              <a:t>long grey road", </a:t>
            </a:r>
            <a:r>
              <a:rPr lang="en-GB" dirty="0" smtClean="0">
                <a:solidFill>
                  <a:schemeClr val="tx1"/>
                </a:solidFill>
              </a:rPr>
              <a:t>perhaps suggesting her truncated life and future – see also p 57 </a:t>
            </a:r>
            <a:r>
              <a:rPr lang="en-GB" dirty="0" smtClean="0">
                <a:solidFill>
                  <a:srgbClr val="0070C0"/>
                </a:solidFill>
              </a:rPr>
              <a:t>"empty fields").</a:t>
            </a:r>
          </a:p>
          <a:p>
            <a:r>
              <a:rPr lang="en-GB" dirty="0" smtClean="0"/>
              <a:t>p 55 non linear narrative is clear in the fact that one memory reminds Kathy of </a:t>
            </a:r>
            <a:r>
              <a:rPr lang="en-GB" dirty="0" smtClean="0">
                <a:solidFill>
                  <a:srgbClr val="0070C0"/>
                </a:solidFill>
              </a:rPr>
              <a:t>"something that happened about three years later."</a:t>
            </a:r>
          </a:p>
          <a:p>
            <a:r>
              <a:rPr lang="en-GB" dirty="0" smtClean="0">
                <a:solidFill>
                  <a:srgbClr val="0070C0"/>
                </a:solidFill>
              </a:rPr>
              <a:t>p 59- 60 </a:t>
            </a:r>
            <a:r>
              <a:rPr lang="en-GB" dirty="0" smtClean="0">
                <a:solidFill>
                  <a:schemeClr val="tx1"/>
                </a:solidFill>
              </a:rPr>
              <a:t>analogical function of setting is clear here, with the repeated references to </a:t>
            </a:r>
            <a:r>
              <a:rPr lang="en-GB" dirty="0" smtClean="0">
                <a:solidFill>
                  <a:srgbClr val="0070C0"/>
                </a:solidFill>
              </a:rPr>
              <a:t>"fog and drizzle" "the rain" "the fog" "rain" "fog and rain" "the rain" – </a:t>
            </a:r>
            <a:r>
              <a:rPr lang="en-GB" dirty="0" smtClean="0">
                <a:solidFill>
                  <a:schemeClr val="tx1"/>
                </a:solidFill>
              </a:rPr>
              <a:t>Kathy is confused and upset.</a:t>
            </a:r>
            <a:endParaRPr lang="en-GB" dirty="0">
              <a:solidFill>
                <a:schemeClr val="tx1"/>
              </a:solidFill>
            </a:endParaRPr>
          </a:p>
        </p:txBody>
      </p:sp>
    </p:spTree>
    <p:extLst>
      <p:ext uri="{BB962C8B-B14F-4D97-AF65-F5344CB8AC3E}">
        <p14:creationId xmlns:p14="http://schemas.microsoft.com/office/powerpoint/2010/main" val="91215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on … worthwhile quotes in Chapter 6 …</a:t>
            </a:r>
            <a:endParaRPr lang="en-GB" dirty="0"/>
          </a:p>
        </p:txBody>
      </p:sp>
      <p:sp>
        <p:nvSpPr>
          <p:cNvPr id="3" name="Content Placeholder 2"/>
          <p:cNvSpPr>
            <a:spLocks noGrp="1"/>
          </p:cNvSpPr>
          <p:nvPr>
            <p:ph idx="1"/>
          </p:nvPr>
        </p:nvSpPr>
        <p:spPr>
          <a:xfrm>
            <a:off x="2589212" y="1761067"/>
            <a:ext cx="8915400" cy="4150155"/>
          </a:xfrm>
        </p:spPr>
        <p:txBody>
          <a:bodyPr>
            <a:normAutofit fontScale="70000" lnSpcReduction="20000"/>
          </a:bodyPr>
          <a:lstStyle/>
          <a:p>
            <a:r>
              <a:rPr lang="en-GB" dirty="0" smtClean="0"/>
              <a:t>p 64  Idea of losing things </a:t>
            </a:r>
            <a:r>
              <a:rPr lang="en-GB" dirty="0" smtClean="0">
                <a:solidFill>
                  <a:srgbClr val="0070C0"/>
                </a:solidFill>
              </a:rPr>
              <a:t>("I lost my favourite tape") </a:t>
            </a:r>
            <a:r>
              <a:rPr lang="en-GB" dirty="0" smtClean="0"/>
              <a:t>and the way that she </a:t>
            </a:r>
            <a:r>
              <a:rPr lang="en-GB" dirty="0"/>
              <a:t>attempts to collect an identity (in part) through the accumulation of </a:t>
            </a:r>
            <a:r>
              <a:rPr lang="en-GB" dirty="0" smtClean="0"/>
              <a:t>possessions.  The </a:t>
            </a:r>
            <a:r>
              <a:rPr lang="en-GB" dirty="0" smtClean="0">
                <a:solidFill>
                  <a:srgbClr val="0070C0"/>
                </a:solidFill>
              </a:rPr>
              <a:t>"copy" </a:t>
            </a:r>
            <a:r>
              <a:rPr lang="en-GB" dirty="0" smtClean="0"/>
              <a:t>of the tape is there to replace the original – a reflection on the clones?</a:t>
            </a:r>
          </a:p>
          <a:p>
            <a:r>
              <a:rPr lang="en-GB" dirty="0" smtClean="0"/>
              <a:t>p 64 sense of looking forward (</a:t>
            </a:r>
            <a:r>
              <a:rPr lang="en-GB" dirty="0" err="1" smtClean="0"/>
              <a:t>proleptic</a:t>
            </a:r>
            <a:r>
              <a:rPr lang="en-GB" dirty="0" smtClean="0"/>
              <a:t> reference):  </a:t>
            </a:r>
            <a:r>
              <a:rPr lang="en-GB" dirty="0" smtClean="0">
                <a:solidFill>
                  <a:srgbClr val="0070C0"/>
                </a:solidFill>
              </a:rPr>
              <a:t>"Maybe come the end of the year…"</a:t>
            </a:r>
          </a:p>
          <a:p>
            <a:r>
              <a:rPr lang="en-GB" dirty="0" smtClean="0"/>
              <a:t>p 65 </a:t>
            </a:r>
            <a:r>
              <a:rPr lang="en-GB" dirty="0" smtClean="0">
                <a:solidFill>
                  <a:srgbClr val="0070C0"/>
                </a:solidFill>
              </a:rPr>
              <a:t>"a gap" </a:t>
            </a:r>
            <a:r>
              <a:rPr lang="en-GB" dirty="0" smtClean="0"/>
              <a:t>in the calendar collection – characteristic of the clones' education, which is partial.</a:t>
            </a:r>
          </a:p>
          <a:p>
            <a:r>
              <a:rPr lang="en-GB" dirty="0" smtClean="0"/>
              <a:t>p 65 "lost corner" – where they find the tape, and where the clones are kept – like lost property</a:t>
            </a:r>
          </a:p>
          <a:p>
            <a:r>
              <a:rPr lang="en-GB" dirty="0" smtClean="0"/>
              <a:t>p 65 </a:t>
            </a:r>
            <a:r>
              <a:rPr lang="en-GB" dirty="0" smtClean="0">
                <a:solidFill>
                  <a:srgbClr val="0070C0"/>
                </a:solidFill>
              </a:rPr>
              <a:t>"reminiscing" </a:t>
            </a:r>
            <a:r>
              <a:rPr lang="en-GB" dirty="0" smtClean="0"/>
              <a:t>– verbs associated with memory are used throughout</a:t>
            </a:r>
          </a:p>
          <a:p>
            <a:r>
              <a:rPr lang="en-GB" dirty="0" smtClean="0"/>
              <a:t>p </a:t>
            </a:r>
            <a:r>
              <a:rPr lang="en-GB" dirty="0" smtClean="0">
                <a:solidFill>
                  <a:schemeClr val="tx1"/>
                </a:solidFill>
              </a:rPr>
              <a:t>66</a:t>
            </a:r>
            <a:r>
              <a:rPr lang="en-GB" dirty="0" smtClean="0">
                <a:solidFill>
                  <a:srgbClr val="0070C0"/>
                </a:solidFill>
              </a:rPr>
              <a:t> "But I wanted to talk"</a:t>
            </a:r>
            <a:r>
              <a:rPr lang="en-GB" dirty="0" smtClean="0"/>
              <a:t>… Kathy controlling the narrative</a:t>
            </a:r>
          </a:p>
          <a:p>
            <a:r>
              <a:rPr lang="en-GB" dirty="0" smtClean="0"/>
              <a:t>p 67 </a:t>
            </a:r>
            <a:r>
              <a:rPr lang="en-GB" dirty="0" smtClean="0">
                <a:solidFill>
                  <a:srgbClr val="0070C0"/>
                </a:solidFill>
              </a:rPr>
              <a:t>"I don't know how it was where you were…" </a:t>
            </a:r>
            <a:r>
              <a:rPr lang="en-GB" dirty="0" smtClean="0"/>
              <a:t>(see also p 13 and p 36)</a:t>
            </a:r>
          </a:p>
          <a:p>
            <a:r>
              <a:rPr lang="en-GB" dirty="0" smtClean="0"/>
              <a:t>p 69 Clear sense of the spoken voice with the interrogative </a:t>
            </a:r>
            <a:r>
              <a:rPr lang="en-GB" dirty="0" smtClean="0">
                <a:solidFill>
                  <a:srgbClr val="0070C0"/>
                </a:solidFill>
              </a:rPr>
              <a:t>("So why had we stayed silent that day?" </a:t>
            </a:r>
            <a:r>
              <a:rPr lang="en-GB" dirty="0" smtClean="0"/>
              <a:t>and the fragmented syntax </a:t>
            </a:r>
            <a:r>
              <a:rPr lang="en-GB" dirty="0" smtClean="0">
                <a:solidFill>
                  <a:srgbClr val="0070C0"/>
                </a:solidFill>
              </a:rPr>
              <a:t>(" – we were nine or ten – ")</a:t>
            </a:r>
          </a:p>
          <a:p>
            <a:r>
              <a:rPr lang="en-GB" dirty="0" smtClean="0"/>
              <a:t>p 69  Kathy is </a:t>
            </a:r>
            <a:r>
              <a:rPr lang="en-GB" dirty="0" smtClean="0">
                <a:solidFill>
                  <a:srgbClr val="0070C0"/>
                </a:solidFill>
              </a:rPr>
              <a:t>"secretive" </a:t>
            </a:r>
            <a:r>
              <a:rPr lang="en-GB" dirty="0" smtClean="0"/>
              <a:t>about the tape, (see also p 73 </a:t>
            </a:r>
            <a:r>
              <a:rPr lang="en-GB" dirty="0" smtClean="0">
                <a:solidFill>
                  <a:srgbClr val="0070C0"/>
                </a:solidFill>
              </a:rPr>
              <a:t>"little secrets</a:t>
            </a:r>
            <a:r>
              <a:rPr lang="en-GB" dirty="0" smtClean="0"/>
              <a:t>") and on page 71, it becomes clear why this is necessary, as she realises that Madame is watching her </a:t>
            </a:r>
            <a:r>
              <a:rPr lang="en-GB" dirty="0" smtClean="0">
                <a:solidFill>
                  <a:srgbClr val="0070C0"/>
                </a:solidFill>
              </a:rPr>
              <a:t>"framed in the doorway".  </a:t>
            </a:r>
            <a:r>
              <a:rPr lang="en-GB" dirty="0" smtClean="0"/>
              <a:t>When Kathy returns to her friends she </a:t>
            </a:r>
            <a:r>
              <a:rPr lang="en-GB" dirty="0" smtClean="0">
                <a:solidFill>
                  <a:srgbClr val="0070C0"/>
                </a:solidFill>
              </a:rPr>
              <a:t>"didn't tell them anything" </a:t>
            </a:r>
            <a:r>
              <a:rPr lang="en-GB" dirty="0" smtClean="0"/>
              <a:t>( p72) – she recognises the need to deceive others, in this dystopian, controlling world.</a:t>
            </a:r>
          </a:p>
          <a:p>
            <a:r>
              <a:rPr lang="en-GB" dirty="0" smtClean="0"/>
              <a:t>p 75 </a:t>
            </a:r>
            <a:r>
              <a:rPr lang="en-GB" dirty="0" smtClean="0">
                <a:solidFill>
                  <a:srgbClr val="0070C0"/>
                </a:solidFill>
              </a:rPr>
              <a:t>"it's an object, like a broach or a ring, and especially now Ruth has gone, it's become one of my most precious possessions" </a:t>
            </a:r>
            <a:r>
              <a:rPr lang="en-GB" dirty="0" smtClean="0"/>
              <a:t>– lexically Ruth and the tape are linked in this sentence.  The tape represents Kathy's tie to </a:t>
            </a:r>
            <a:r>
              <a:rPr lang="en-GB" dirty="0" err="1" smtClean="0"/>
              <a:t>Hailsham</a:t>
            </a:r>
            <a:r>
              <a:rPr lang="en-GB" dirty="0" smtClean="0"/>
              <a:t>, and therefore to Ruth.  Both are objectified.  "Gone" is used euphemistically here.  </a:t>
            </a:r>
            <a:endParaRPr lang="en-GB" dirty="0"/>
          </a:p>
          <a:p>
            <a:endParaRPr lang="en-GB" dirty="0"/>
          </a:p>
        </p:txBody>
      </p:sp>
    </p:spTree>
    <p:extLst>
      <p:ext uri="{BB962C8B-B14F-4D97-AF65-F5344CB8AC3E}">
        <p14:creationId xmlns:p14="http://schemas.microsoft.com/office/powerpoint/2010/main" val="341491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a:t>Never Let Me Go</a:t>
            </a:r>
          </a:p>
        </p:txBody>
      </p:sp>
      <p:sp>
        <p:nvSpPr>
          <p:cNvPr id="3" name="Subtitle 2"/>
          <p:cNvSpPr>
            <a:spLocks noGrp="1"/>
          </p:cNvSpPr>
          <p:nvPr>
            <p:ph type="subTitle" idx="1"/>
          </p:nvPr>
        </p:nvSpPr>
        <p:spPr/>
        <p:txBody>
          <a:bodyPr/>
          <a:lstStyle/>
          <a:p>
            <a:r>
              <a:rPr lang="en-GB" dirty="0"/>
              <a:t>Characterisation – Chapters 7 - </a:t>
            </a:r>
            <a:r>
              <a:rPr lang="en-GB" dirty="0" smtClean="0"/>
              <a:t>10</a:t>
            </a:r>
            <a:endParaRPr lang="en-GB" dirty="0"/>
          </a:p>
        </p:txBody>
      </p:sp>
    </p:spTree>
    <p:extLst>
      <p:ext uri="{BB962C8B-B14F-4D97-AF65-F5344CB8AC3E}">
        <p14:creationId xmlns:p14="http://schemas.microsoft.com/office/powerpoint/2010/main" val="1545526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a:t>
            </a:r>
          </a:p>
        </p:txBody>
      </p:sp>
      <p:sp>
        <p:nvSpPr>
          <p:cNvPr id="3" name="Content Placeholder 2"/>
          <p:cNvSpPr>
            <a:spLocks noGrp="1"/>
          </p:cNvSpPr>
          <p:nvPr>
            <p:ph idx="1"/>
          </p:nvPr>
        </p:nvSpPr>
        <p:spPr/>
        <p:txBody>
          <a:bodyPr/>
          <a:lstStyle/>
          <a:p>
            <a:r>
              <a:rPr lang="en-GB" dirty="0"/>
              <a:t>In your group, you are responsible for either Chapter 7, 8, 9, or 10.</a:t>
            </a:r>
          </a:p>
          <a:p>
            <a:r>
              <a:rPr lang="en-GB" dirty="0"/>
              <a:t>You should answer the questions in written form.</a:t>
            </a:r>
          </a:p>
          <a:p>
            <a:r>
              <a:rPr lang="en-GB" dirty="0"/>
              <a:t>You will be asked to feedback to the class</a:t>
            </a:r>
            <a:r>
              <a:rPr lang="en-GB" dirty="0" smtClean="0"/>
              <a:t>.</a:t>
            </a:r>
          </a:p>
          <a:p>
            <a:r>
              <a:rPr lang="en-GB" dirty="0" smtClean="0"/>
              <a:t>Chapter 7 – Jessie B Levi Hannah Will</a:t>
            </a:r>
          </a:p>
          <a:p>
            <a:r>
              <a:rPr lang="en-GB" dirty="0" smtClean="0"/>
              <a:t>Chapter 8 – Katie Jessie G Ellie H Emily</a:t>
            </a:r>
          </a:p>
          <a:p>
            <a:r>
              <a:rPr lang="en-GB" dirty="0" smtClean="0"/>
              <a:t>Chapter 9 – Darcy Sabrina Ellie L Eve Max </a:t>
            </a:r>
          </a:p>
          <a:p>
            <a:r>
              <a:rPr lang="en-GB" dirty="0" smtClean="0"/>
              <a:t>Chapter 10 – Ella Harry Sasha Luke Emily </a:t>
            </a:r>
            <a:r>
              <a:rPr lang="en-GB" dirty="0"/>
              <a:t>S </a:t>
            </a:r>
            <a:r>
              <a:rPr lang="en-GB" dirty="0" err="1"/>
              <a:t>Ruqia</a:t>
            </a:r>
            <a:endParaRPr lang="en-GB" dirty="0"/>
          </a:p>
          <a:p>
            <a:endParaRPr lang="en-GB" dirty="0"/>
          </a:p>
        </p:txBody>
      </p:sp>
    </p:spTree>
    <p:extLst>
      <p:ext uri="{BB962C8B-B14F-4D97-AF65-F5344CB8AC3E}">
        <p14:creationId xmlns:p14="http://schemas.microsoft.com/office/powerpoint/2010/main" val="2312337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191" y="336243"/>
            <a:ext cx="8911687" cy="696690"/>
          </a:xfrm>
        </p:spPr>
        <p:txBody>
          <a:bodyPr/>
          <a:lstStyle/>
          <a:p>
            <a:r>
              <a:rPr lang="en-GB" dirty="0" smtClean="0"/>
              <a:t>Chapter 7</a:t>
            </a:r>
            <a:endParaRPr lang="en-GB" dirty="0"/>
          </a:p>
        </p:txBody>
      </p:sp>
      <p:sp>
        <p:nvSpPr>
          <p:cNvPr id="3" name="Content Placeholder 2"/>
          <p:cNvSpPr>
            <a:spLocks noGrp="1"/>
          </p:cNvSpPr>
          <p:nvPr>
            <p:ph idx="1"/>
          </p:nvPr>
        </p:nvSpPr>
        <p:spPr>
          <a:xfrm>
            <a:off x="1871133" y="1032933"/>
            <a:ext cx="9846734" cy="5367867"/>
          </a:xfrm>
        </p:spPr>
        <p:txBody>
          <a:bodyPr>
            <a:normAutofit fontScale="55000" lnSpcReduction="20000"/>
          </a:bodyPr>
          <a:lstStyle/>
          <a:p>
            <a:r>
              <a:rPr lang="en-GB" b="1" dirty="0" smtClean="0"/>
              <a:t>Questions</a:t>
            </a:r>
            <a:r>
              <a:rPr lang="en-GB" b="1" dirty="0"/>
              <a:t>:</a:t>
            </a:r>
            <a:endParaRPr lang="en-GB" dirty="0"/>
          </a:p>
          <a:p>
            <a:pPr lvl="0"/>
            <a:r>
              <a:rPr lang="en-GB" dirty="0"/>
              <a:t>What happens in this chapter?</a:t>
            </a:r>
          </a:p>
          <a:p>
            <a:pPr lvl="0"/>
            <a:r>
              <a:rPr lang="en-GB" dirty="0"/>
              <a:t>What do you notice about the narrative voice at the start of this chapter?</a:t>
            </a:r>
          </a:p>
          <a:p>
            <a:pPr lvl="0"/>
            <a:r>
              <a:rPr lang="en-GB" dirty="0"/>
              <a:t>What symbols or motifs are evident  in this chapter?  What do they symbolise or represent?</a:t>
            </a:r>
          </a:p>
          <a:p>
            <a:pPr lvl="0"/>
            <a:r>
              <a:rPr lang="en-GB" dirty="0"/>
              <a:t>What is the setting of this chapter?  What function does it play?</a:t>
            </a:r>
          </a:p>
          <a:p>
            <a:pPr lvl="0"/>
            <a:r>
              <a:rPr lang="en-GB" dirty="0"/>
              <a:t>What do you consider to be the most important extract/quote in this chapter and why?</a:t>
            </a:r>
          </a:p>
          <a:p>
            <a:pPr marL="0" indent="0">
              <a:buNone/>
            </a:pPr>
            <a:r>
              <a:rPr lang="en-GB" dirty="0"/>
              <a:t> </a:t>
            </a:r>
          </a:p>
          <a:p>
            <a:r>
              <a:rPr lang="en-GB" b="1" dirty="0"/>
              <a:t>Summary:</a:t>
            </a:r>
            <a:r>
              <a:rPr lang="en-GB" dirty="0"/>
              <a:t>  Focus is on the last few years at </a:t>
            </a:r>
            <a:r>
              <a:rPr lang="en-GB" dirty="0" err="1"/>
              <a:t>Hailsham</a:t>
            </a:r>
            <a:r>
              <a:rPr lang="en-GB" dirty="0"/>
              <a:t>, and on Miss Lucy.  Kathy realises that Miss Lucy is different, and Kathy returns to the moment when Miss Lucy reveals that they are created for the single purpose of donating their organs.  Kathy discusses these revelations with Ruth years later and it becomes clear that Ruth and Kathy have different memories of the event.  At about thirteen, they joke about giving donations, and this reminds Kathy of when Tommy cut his elbow and an older boy warns him that if he bends his arm, then the skin will unzip.  Kathy doesn’t tell Tommy that this is untrue, and then feels guilty.  However, after Miss Lucy’s talk, “jokes about donations faded away, and we started to think properly about things”.  Years later, Kathy and Tommy discuss how they never thought about Miss Lucy’s feelings.</a:t>
            </a:r>
          </a:p>
          <a:p>
            <a:r>
              <a:rPr lang="en-GB" b="1" dirty="0"/>
              <a:t>Notes</a:t>
            </a:r>
            <a:r>
              <a:rPr lang="en-GB" dirty="0"/>
              <a:t/>
            </a:r>
            <a:br>
              <a:rPr lang="en-GB" dirty="0"/>
            </a:br>
            <a:r>
              <a:rPr lang="en-GB" dirty="0"/>
              <a:t>p 76 Opens with a self-conscious reference to ordering her writing:  “I want to move on now to our last years” – sense of preparing for the next stage.</a:t>
            </a:r>
          </a:p>
          <a:p>
            <a:r>
              <a:rPr lang="en-GB" dirty="0"/>
              <a:t>P 76 “I’m talking” – sense of spoken v written voice throughout.</a:t>
            </a:r>
          </a:p>
          <a:p>
            <a:r>
              <a:rPr lang="en-GB" dirty="0"/>
              <a:t>P 77 the fences at </a:t>
            </a:r>
            <a:r>
              <a:rPr lang="en-GB" dirty="0" err="1"/>
              <a:t>Hailsham</a:t>
            </a:r>
            <a:r>
              <a:rPr lang="en-GB" dirty="0"/>
              <a:t>:  repeated motif of boundaries (spiritual/emotional)</a:t>
            </a:r>
          </a:p>
          <a:p>
            <a:r>
              <a:rPr lang="en-GB" dirty="0"/>
              <a:t>P 77 structure of setting up the event “the downpour” and the gap before the explanation and elaboration.  Use of the definite article to indicate the importance of the event</a:t>
            </a:r>
          </a:p>
          <a:p>
            <a:r>
              <a:rPr lang="en-GB" dirty="0"/>
              <a:t>P79 repeated theme of silence/secrecy  - Miss Lucy can’t “keep silent” and  “you’ve been told and not told”:  imitating the reader’s own piecing together of the meaning of the novel. Repeated again p 85 “I didn’t tell him then”</a:t>
            </a:r>
          </a:p>
          <a:p>
            <a:r>
              <a:rPr lang="en-GB" dirty="0"/>
              <a:t>P 80 first explicit explanation of the clones “purpose”:  realisation that the reader and the children are experiencing the same level of ignorance.  Repeated again in Tommy’s “innocence” p 85</a:t>
            </a:r>
          </a:p>
          <a:p>
            <a:r>
              <a:rPr lang="en-GB" dirty="0"/>
              <a:t>P 81 Kathy’s lack of comprehension “we were always just too young to understand properly”, and the metaphorical “smuggling” in of information:  something secret and illegal; seen again at the end of the chapter:  the emotional immaturity of the clones “we never considered anything from her viewpoint”.</a:t>
            </a:r>
          </a:p>
          <a:p>
            <a:endParaRPr lang="en-GB" dirty="0"/>
          </a:p>
        </p:txBody>
      </p:sp>
    </p:spTree>
    <p:extLst>
      <p:ext uri="{BB962C8B-B14F-4D97-AF65-F5344CB8AC3E}">
        <p14:creationId xmlns:p14="http://schemas.microsoft.com/office/powerpoint/2010/main" val="3067698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18890"/>
          </a:xfrm>
        </p:spPr>
        <p:txBody>
          <a:bodyPr>
            <a:normAutofit fontScale="90000"/>
          </a:bodyPr>
          <a:lstStyle/>
          <a:p>
            <a:r>
              <a:rPr lang="en-GB" dirty="0" smtClean="0"/>
              <a:t>Chapter 8</a:t>
            </a:r>
            <a:endParaRPr lang="en-GB" dirty="0"/>
          </a:p>
        </p:txBody>
      </p:sp>
      <p:sp>
        <p:nvSpPr>
          <p:cNvPr id="3" name="Content Placeholder 2"/>
          <p:cNvSpPr>
            <a:spLocks noGrp="1"/>
          </p:cNvSpPr>
          <p:nvPr>
            <p:ph idx="1"/>
          </p:nvPr>
        </p:nvSpPr>
        <p:spPr>
          <a:xfrm>
            <a:off x="2589212" y="1210733"/>
            <a:ext cx="8915400" cy="4700489"/>
          </a:xfrm>
        </p:spPr>
        <p:txBody>
          <a:bodyPr>
            <a:normAutofit fontScale="62500" lnSpcReduction="20000"/>
          </a:bodyPr>
          <a:lstStyle/>
          <a:p>
            <a:r>
              <a:rPr lang="en-GB" b="1" dirty="0"/>
              <a:t>Questions:</a:t>
            </a:r>
            <a:endParaRPr lang="en-GB" dirty="0"/>
          </a:p>
          <a:p>
            <a:pPr lvl="0"/>
            <a:r>
              <a:rPr lang="en-GB" dirty="0"/>
              <a:t>What happens in this chapter?</a:t>
            </a:r>
          </a:p>
          <a:p>
            <a:pPr lvl="0"/>
            <a:r>
              <a:rPr lang="en-GB" dirty="0"/>
              <a:t>What do you notice about the narrative voice at the start of this chapter?</a:t>
            </a:r>
          </a:p>
          <a:p>
            <a:pPr lvl="0"/>
            <a:r>
              <a:rPr lang="en-GB" dirty="0"/>
              <a:t>What symbols or motifs are evident in this chapter?  What do they symbolise or represent?</a:t>
            </a:r>
          </a:p>
          <a:p>
            <a:pPr lvl="0"/>
            <a:r>
              <a:rPr lang="en-GB" dirty="0"/>
              <a:t>What is the setting of this chapter?  What function does it play?</a:t>
            </a:r>
          </a:p>
          <a:p>
            <a:pPr lvl="0"/>
            <a:r>
              <a:rPr lang="en-GB" dirty="0"/>
              <a:t>What do you consider to be the most important extract/quote in this chapter and why?</a:t>
            </a:r>
          </a:p>
          <a:p>
            <a:r>
              <a:rPr lang="en-GB" b="1" dirty="0"/>
              <a:t>Summary:</a:t>
            </a:r>
            <a:r>
              <a:rPr lang="en-GB" dirty="0"/>
              <a:t>  Opening with meeting Miss Lucy in Room 22, Kathy is 16 and it is sunny.  Miss Lucy is blacking out handwriting.  Kathy knows that Tommy has had an unsettling interaction with Miss Lucy, but she doesn’t know much about it because she and Tommy are not communicating well.  Tommy has got upset over the pictures of </a:t>
            </a:r>
            <a:r>
              <a:rPr lang="en-GB" dirty="0" err="1"/>
              <a:t>Hailsham</a:t>
            </a:r>
            <a:r>
              <a:rPr lang="en-GB" dirty="0"/>
              <a:t> life that Patricia C had drawn, and Kathy realises now that it was because of Miss Lucy’s talk with Tommy over his creativity.  Tommy and Ruth have been dating for 6 months, and they split up.  The topic of sex is explored, including terms for those students who “fancied your own sex”, and the fact that the clones claim that they are all having sex.  Kathy feels that she ought to have sex.</a:t>
            </a:r>
          </a:p>
          <a:p>
            <a:r>
              <a:rPr lang="en-GB" b="1" dirty="0"/>
              <a:t>Notes </a:t>
            </a:r>
            <a:endParaRPr lang="en-GB" dirty="0"/>
          </a:p>
          <a:p>
            <a:r>
              <a:rPr lang="en-GB" dirty="0"/>
              <a:t>P 89 motif of closed or open doors – sense of secrecy, and discovery</a:t>
            </a:r>
          </a:p>
          <a:p>
            <a:r>
              <a:rPr lang="en-GB" dirty="0"/>
              <a:t>P 95  sense of lack of comprehension – “my guess” repeated throughout the novel</a:t>
            </a:r>
          </a:p>
          <a:p>
            <a:r>
              <a:rPr lang="en-GB" dirty="0"/>
              <a:t>P 95 unreliable narrator “what I remember is..” sense of </a:t>
            </a:r>
            <a:r>
              <a:rPr lang="en-GB" dirty="0" err="1"/>
              <a:t>mis</a:t>
            </a:r>
            <a:r>
              <a:rPr lang="en-GB" dirty="0"/>
              <a:t>-remembering, or leaving details out, see also end of chapter “it all got confused”</a:t>
            </a:r>
          </a:p>
          <a:p>
            <a:r>
              <a:rPr lang="en-GB" dirty="0"/>
              <a:t>P96 repetition of spoken discourse:  “So I had my eye on…” “So I’d chosen Harry…” “So I kept delaying…”</a:t>
            </a:r>
          </a:p>
          <a:p>
            <a:endParaRPr lang="en-GB" dirty="0"/>
          </a:p>
        </p:txBody>
      </p:sp>
    </p:spTree>
    <p:extLst>
      <p:ext uri="{BB962C8B-B14F-4D97-AF65-F5344CB8AC3E}">
        <p14:creationId xmlns:p14="http://schemas.microsoft.com/office/powerpoint/2010/main" val="216884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Symbol</a:t>
            </a:r>
            <a:r>
              <a:rPr lang="en-GB" dirty="0"/>
              <a:t> – what is it?</a:t>
            </a:r>
          </a:p>
        </p:txBody>
      </p:sp>
      <p:sp>
        <p:nvSpPr>
          <p:cNvPr id="3" name="Content Placeholder 2"/>
          <p:cNvSpPr>
            <a:spLocks noGrp="1"/>
          </p:cNvSpPr>
          <p:nvPr>
            <p:ph idx="1"/>
          </p:nvPr>
        </p:nvSpPr>
        <p:spPr/>
        <p:txBody>
          <a:bodyPr/>
          <a:lstStyle/>
          <a:p>
            <a:r>
              <a:rPr lang="en-GB" dirty="0"/>
              <a:t>a thing that represents or stands for something else, especially a material object representing something abstract.</a:t>
            </a:r>
          </a:p>
          <a:p>
            <a:endParaRPr lang="en-GB" dirty="0"/>
          </a:p>
          <a:p>
            <a:r>
              <a:rPr lang="en-GB" dirty="0"/>
              <a:t>And a </a:t>
            </a:r>
            <a:r>
              <a:rPr lang="en-GB" dirty="0">
                <a:solidFill>
                  <a:srgbClr val="FF0000"/>
                </a:solidFill>
              </a:rPr>
              <a:t>motif</a:t>
            </a:r>
            <a:r>
              <a:rPr lang="en-GB" dirty="0"/>
              <a:t>?</a:t>
            </a:r>
          </a:p>
          <a:p>
            <a:r>
              <a:rPr lang="en-GB" dirty="0"/>
              <a:t>a </a:t>
            </a:r>
            <a:r>
              <a:rPr lang="en-GB" b="1" dirty="0"/>
              <a:t>recurring </a:t>
            </a:r>
            <a:r>
              <a:rPr lang="en-GB" dirty="0"/>
              <a:t>subject, theme, idea, etc., especially in a literary, artistic, or musical work.</a:t>
            </a:r>
          </a:p>
        </p:txBody>
      </p:sp>
    </p:spTree>
    <p:extLst>
      <p:ext uri="{BB962C8B-B14F-4D97-AF65-F5344CB8AC3E}">
        <p14:creationId xmlns:p14="http://schemas.microsoft.com/office/powerpoint/2010/main" val="27150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88223"/>
          </a:xfrm>
        </p:spPr>
        <p:txBody>
          <a:bodyPr/>
          <a:lstStyle/>
          <a:p>
            <a:r>
              <a:rPr lang="en-GB" dirty="0" smtClean="0"/>
              <a:t>Chapter 9</a:t>
            </a:r>
            <a:endParaRPr lang="en-GB" dirty="0"/>
          </a:p>
        </p:txBody>
      </p:sp>
      <p:sp>
        <p:nvSpPr>
          <p:cNvPr id="3" name="Content Placeholder 2"/>
          <p:cNvSpPr>
            <a:spLocks noGrp="1"/>
          </p:cNvSpPr>
          <p:nvPr>
            <p:ph idx="1"/>
          </p:nvPr>
        </p:nvSpPr>
        <p:spPr>
          <a:xfrm>
            <a:off x="2589212" y="1312333"/>
            <a:ext cx="8915400" cy="4598889"/>
          </a:xfrm>
        </p:spPr>
        <p:txBody>
          <a:bodyPr>
            <a:normAutofit fontScale="55000" lnSpcReduction="20000"/>
          </a:bodyPr>
          <a:lstStyle/>
          <a:p>
            <a:r>
              <a:rPr lang="en-GB" b="1" dirty="0"/>
              <a:t>Questions:</a:t>
            </a:r>
            <a:endParaRPr lang="en-GB" dirty="0"/>
          </a:p>
          <a:p>
            <a:pPr lvl="0"/>
            <a:r>
              <a:rPr lang="en-GB" dirty="0"/>
              <a:t>What happens in this chapter?</a:t>
            </a:r>
          </a:p>
          <a:p>
            <a:pPr lvl="0"/>
            <a:r>
              <a:rPr lang="en-GB" dirty="0"/>
              <a:t>What do you notice about the narrative voice at the start of this chapter?</a:t>
            </a:r>
          </a:p>
          <a:p>
            <a:pPr lvl="0"/>
            <a:r>
              <a:rPr lang="en-GB" dirty="0"/>
              <a:t>What symbols or motifs are evident in this chapter?  What do they symbolise or represent?</a:t>
            </a:r>
          </a:p>
          <a:p>
            <a:pPr lvl="0"/>
            <a:r>
              <a:rPr lang="en-GB" dirty="0"/>
              <a:t>What is the setting of this chapter?  What function does it play?</a:t>
            </a:r>
          </a:p>
          <a:p>
            <a:pPr lvl="0"/>
            <a:r>
              <a:rPr lang="en-GB" dirty="0"/>
              <a:t>What do you consider to be the most important extract/quote in this chapter and why?</a:t>
            </a:r>
          </a:p>
          <a:p>
            <a:r>
              <a:rPr lang="en-GB" b="1" dirty="0"/>
              <a:t>Summary</a:t>
            </a:r>
            <a:endParaRPr lang="en-GB" dirty="0"/>
          </a:p>
          <a:p>
            <a:r>
              <a:rPr lang="en-GB" dirty="0"/>
              <a:t>After the split between Tommy and Ruth, students discuss how Kathy is Ruth’s natural successor.  Ruth asks Kathy to convince him to get back together with her.   Kathy talks to Tommy, but he wants to discuss the conversation he had with Miss Lucy about being creative.  He says that art is important because it is evidence, and that it has to do with Madame’s Gallery.  He is not keen to get back together with Ruth.  Miss Lucy leaves the school. Tommy gets back together with Ruth.  </a:t>
            </a:r>
          </a:p>
          <a:p>
            <a:r>
              <a:rPr lang="en-GB" b="1" dirty="0"/>
              <a:t>Notes</a:t>
            </a:r>
            <a:endParaRPr lang="en-GB" dirty="0"/>
          </a:p>
          <a:p>
            <a:r>
              <a:rPr lang="en-GB" dirty="0"/>
              <a:t>P 99 Repetition of “confusion” from previous chapter:  unreliable narrator- events obscured by ignorance, “confusion” repeated on p 100</a:t>
            </a:r>
          </a:p>
          <a:p>
            <a:r>
              <a:rPr lang="en-GB" dirty="0"/>
              <a:t>P99 use of conditional tense “I would have had sex”  “he would have been” – an alternative past – re-writing of history in a book all about the re-creation of an existence.</a:t>
            </a:r>
          </a:p>
          <a:p>
            <a:r>
              <a:rPr lang="en-GB" dirty="0"/>
              <a:t>P100 change of weather – signalling change of mood</a:t>
            </a:r>
          </a:p>
          <a:p>
            <a:r>
              <a:rPr lang="en-GB" dirty="0"/>
              <a:t>P </a:t>
            </a:r>
            <a:r>
              <a:rPr lang="en-GB" dirty="0" err="1"/>
              <a:t>p</a:t>
            </a:r>
            <a:r>
              <a:rPr lang="en-GB" dirty="0"/>
              <a:t> 105 Tommy drawing attention to the unreliability of memory:  “”if it wasn’t “rubbish” it was something like it.”</a:t>
            </a:r>
          </a:p>
          <a:p>
            <a:r>
              <a:rPr lang="en-GB" dirty="0"/>
              <a:t>P 106 repeated “I didn’t know” “I don’t know” “I didn’t understand” – the clones imitate the reader’s ignorance and lack of comprehension</a:t>
            </a:r>
          </a:p>
          <a:p>
            <a:r>
              <a:rPr lang="en-GB" dirty="0"/>
              <a:t>P 109 “our last days at </a:t>
            </a:r>
            <a:r>
              <a:rPr lang="en-GB" dirty="0" err="1"/>
              <a:t>Hailsham</a:t>
            </a:r>
            <a:r>
              <a:rPr lang="en-GB" dirty="0"/>
              <a:t>” – re-visiting the phrase that opens chapter 7 – sense of structuring and ordering memories in a written form. </a:t>
            </a:r>
          </a:p>
          <a:p>
            <a:endParaRPr lang="en-GB" dirty="0"/>
          </a:p>
        </p:txBody>
      </p:sp>
    </p:spTree>
    <p:extLst>
      <p:ext uri="{BB962C8B-B14F-4D97-AF65-F5344CB8AC3E}">
        <p14:creationId xmlns:p14="http://schemas.microsoft.com/office/powerpoint/2010/main" val="2843185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52757"/>
          </a:xfrm>
        </p:spPr>
        <p:txBody>
          <a:bodyPr>
            <a:normAutofit fontScale="90000"/>
          </a:bodyPr>
          <a:lstStyle/>
          <a:p>
            <a:r>
              <a:rPr lang="en-GB" dirty="0" smtClean="0"/>
              <a:t>Chapter 10</a:t>
            </a:r>
            <a:endParaRPr lang="en-GB" dirty="0"/>
          </a:p>
        </p:txBody>
      </p:sp>
      <p:sp>
        <p:nvSpPr>
          <p:cNvPr id="3" name="Content Placeholder 2"/>
          <p:cNvSpPr>
            <a:spLocks noGrp="1"/>
          </p:cNvSpPr>
          <p:nvPr>
            <p:ph idx="1"/>
          </p:nvPr>
        </p:nvSpPr>
        <p:spPr>
          <a:xfrm>
            <a:off x="2589212" y="1346200"/>
            <a:ext cx="8915400" cy="4565022"/>
          </a:xfrm>
        </p:spPr>
        <p:txBody>
          <a:bodyPr>
            <a:normAutofit fontScale="40000" lnSpcReduction="20000"/>
          </a:bodyPr>
          <a:lstStyle/>
          <a:p>
            <a:r>
              <a:rPr lang="en-GB" b="1" dirty="0"/>
              <a:t>Questions:</a:t>
            </a:r>
            <a:endParaRPr lang="en-GB" dirty="0"/>
          </a:p>
          <a:p>
            <a:pPr lvl="0"/>
            <a:r>
              <a:rPr lang="en-GB" dirty="0"/>
              <a:t>What happens in this chapter?</a:t>
            </a:r>
          </a:p>
          <a:p>
            <a:pPr lvl="0"/>
            <a:r>
              <a:rPr lang="en-GB" dirty="0"/>
              <a:t>What do you notice about the narrative voice at the start of this chapter?</a:t>
            </a:r>
          </a:p>
          <a:p>
            <a:pPr lvl="0"/>
            <a:r>
              <a:rPr lang="en-GB" dirty="0"/>
              <a:t>What symbols or motifs are evident in this chapter?  What do they symbolise or represent?</a:t>
            </a:r>
          </a:p>
          <a:p>
            <a:pPr lvl="0"/>
            <a:r>
              <a:rPr lang="en-GB" dirty="0"/>
              <a:t>What is the setting of this chapter?  What function does it play?</a:t>
            </a:r>
          </a:p>
          <a:p>
            <a:pPr lvl="0"/>
            <a:r>
              <a:rPr lang="en-GB" dirty="0"/>
              <a:t>What do you consider to be the most important extract/quote in this chapter and why?</a:t>
            </a:r>
          </a:p>
          <a:p>
            <a:r>
              <a:rPr lang="en-GB" b="1" dirty="0"/>
              <a:t>Summary  </a:t>
            </a:r>
            <a:r>
              <a:rPr lang="en-GB" dirty="0"/>
              <a:t>Set in the Cottages, where Kathy and seven others went after </a:t>
            </a:r>
            <a:r>
              <a:rPr lang="en-GB" dirty="0" err="1"/>
              <a:t>Hailsham</a:t>
            </a:r>
            <a:r>
              <a:rPr lang="en-GB" dirty="0"/>
              <a:t>.   Kathy continues to work on her essay on Victorian novels at the Cottages as a way to connect with </a:t>
            </a:r>
            <a:r>
              <a:rPr lang="en-GB" dirty="0" err="1"/>
              <a:t>Hailsham</a:t>
            </a:r>
            <a:r>
              <a:rPr lang="en-GB" dirty="0"/>
              <a:t>.  The students meet the “veterans” who have been living at the cottages for a while.  There are no guardians, just </a:t>
            </a:r>
            <a:r>
              <a:rPr lang="en-GB" dirty="0" err="1"/>
              <a:t>Keffers</a:t>
            </a:r>
            <a:r>
              <a:rPr lang="en-GB" dirty="0"/>
              <a:t>, who provides supplies every few days.  To begin with they find it difficult with no structure or schedule, but then they start to watch television, copying various actions.  They also read.  Ruth pretends to have read </a:t>
            </a:r>
            <a:r>
              <a:rPr lang="en-GB" i="1" dirty="0"/>
              <a:t>Daniel </a:t>
            </a:r>
            <a:r>
              <a:rPr lang="en-GB" i="1" dirty="0" err="1"/>
              <a:t>Deronda</a:t>
            </a:r>
            <a:r>
              <a:rPr lang="en-GB" dirty="0"/>
              <a:t>, and Kathy is annoyed, and accuses her of imitating the television, saying that it is not like real life.  Ruth, in return, implies that Kathy has been in a relationship with some of the veterans.</a:t>
            </a:r>
          </a:p>
          <a:p>
            <a:r>
              <a:rPr lang="en-GB" b="1" dirty="0"/>
              <a:t>Notes</a:t>
            </a:r>
            <a:endParaRPr lang="en-GB" dirty="0"/>
          </a:p>
          <a:p>
            <a:r>
              <a:rPr lang="en-GB" dirty="0"/>
              <a:t>P 113 driving “on a long weaving road” – motif of paths and roads throughout this novel</a:t>
            </a:r>
          </a:p>
          <a:p>
            <a:r>
              <a:rPr lang="en-GB" dirty="0"/>
              <a:t>P 113 establishing the setting:  “the Cottages”</a:t>
            </a:r>
          </a:p>
          <a:p>
            <a:r>
              <a:rPr lang="en-GB" dirty="0"/>
              <a:t>P 113 “first days” contrasting to previous chapter closing with “last days”</a:t>
            </a:r>
          </a:p>
          <a:p>
            <a:r>
              <a:rPr lang="en-GB" dirty="0"/>
              <a:t>P 113 use of the conditional tense “Could have taken”:  alternative history.</a:t>
            </a:r>
          </a:p>
          <a:p>
            <a:r>
              <a:rPr lang="en-GB" dirty="0"/>
              <a:t>P 114 “ended up at”- sense of passivity and “didn’t know” – no understanding of the significance of the Cottages – see p 116 “we were just bewildered” – sense of the psychological boundaries imposed by </a:t>
            </a:r>
            <a:r>
              <a:rPr lang="en-GB" dirty="0" err="1"/>
              <a:t>Hailsham</a:t>
            </a:r>
            <a:r>
              <a:rPr lang="en-GB" dirty="0"/>
              <a:t>.</a:t>
            </a:r>
          </a:p>
          <a:p>
            <a:r>
              <a:rPr lang="en-GB" dirty="0"/>
              <a:t>P 115 repeated “I remember” (see p113)</a:t>
            </a:r>
          </a:p>
          <a:p>
            <a:r>
              <a:rPr lang="en-GB" dirty="0"/>
              <a:t>P 114 repetition of “first” – first days, first got, first months</a:t>
            </a:r>
          </a:p>
          <a:p>
            <a:r>
              <a:rPr lang="en-GB" dirty="0"/>
              <a:t>P116 “you have to remember” – direct address to the reader</a:t>
            </a:r>
          </a:p>
          <a:p>
            <a:r>
              <a:rPr lang="en-GB" dirty="0"/>
              <a:t>P 118 “mannerisms were copied from the television” – idea of imitating emotion, see p 119 “like they were in a play” and ref back to role play in Chapter 10 </a:t>
            </a:r>
          </a:p>
          <a:p>
            <a:r>
              <a:rPr lang="en-GB" dirty="0"/>
              <a:t>P118 “unable quite to let each other go” – central motif of the novel – the importance of friendships; the realisation that they are the “other” in the wider society of the novel, and only have one another see p 122 “must never make any new friends”</a:t>
            </a:r>
          </a:p>
          <a:p>
            <a:endParaRPr lang="en-GB" dirty="0"/>
          </a:p>
        </p:txBody>
      </p:sp>
    </p:spTree>
    <p:extLst>
      <p:ext uri="{BB962C8B-B14F-4D97-AF65-F5344CB8AC3E}">
        <p14:creationId xmlns:p14="http://schemas.microsoft.com/office/powerpoint/2010/main" val="2288943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character terms…</a:t>
            </a:r>
            <a:endParaRPr lang="en-GB" dirty="0"/>
          </a:p>
        </p:txBody>
      </p:sp>
      <p:sp>
        <p:nvSpPr>
          <p:cNvPr id="3" name="Content Placeholder 2"/>
          <p:cNvSpPr>
            <a:spLocks noGrp="1"/>
          </p:cNvSpPr>
          <p:nvPr>
            <p:ph idx="1"/>
          </p:nvPr>
        </p:nvSpPr>
        <p:spPr>
          <a:xfrm>
            <a:off x="1615858" y="1415441"/>
            <a:ext cx="9888754" cy="4747364"/>
          </a:xfrm>
        </p:spPr>
        <p:txBody>
          <a:bodyPr>
            <a:normAutofit fontScale="92500" lnSpcReduction="20000"/>
          </a:bodyPr>
          <a:lstStyle/>
          <a:p>
            <a:r>
              <a:rPr lang="en-GB" dirty="0">
                <a:solidFill>
                  <a:srgbClr val="FF0000"/>
                </a:solidFill>
              </a:rPr>
              <a:t>A protagonist</a:t>
            </a:r>
            <a:r>
              <a:rPr lang="en-GB" dirty="0"/>
              <a:t>:  </a:t>
            </a:r>
            <a:endParaRPr lang="en-GB" dirty="0" smtClean="0"/>
          </a:p>
          <a:p>
            <a:r>
              <a:rPr lang="en-GB" dirty="0" smtClean="0"/>
              <a:t>generates </a:t>
            </a:r>
            <a:r>
              <a:rPr lang="en-GB" dirty="0"/>
              <a:t>the action, often engaging the reader’s interest/empathy</a:t>
            </a:r>
          </a:p>
          <a:p>
            <a:r>
              <a:rPr lang="en-GB" dirty="0">
                <a:solidFill>
                  <a:srgbClr val="FF0000"/>
                </a:solidFill>
              </a:rPr>
              <a:t>An antagonist</a:t>
            </a:r>
            <a:r>
              <a:rPr lang="en-GB" dirty="0"/>
              <a:t>:  </a:t>
            </a:r>
            <a:endParaRPr lang="en-GB" dirty="0" smtClean="0"/>
          </a:p>
          <a:p>
            <a:r>
              <a:rPr lang="en-GB" dirty="0" smtClean="0"/>
              <a:t>opposes </a:t>
            </a:r>
            <a:r>
              <a:rPr lang="en-GB" dirty="0"/>
              <a:t>the protagonist</a:t>
            </a:r>
          </a:p>
          <a:p>
            <a:r>
              <a:rPr lang="en-GB" dirty="0">
                <a:solidFill>
                  <a:srgbClr val="FF0000"/>
                </a:solidFill>
              </a:rPr>
              <a:t>Dynamic</a:t>
            </a:r>
            <a:r>
              <a:rPr lang="en-GB" dirty="0"/>
              <a:t>:  </a:t>
            </a:r>
            <a:endParaRPr lang="en-GB" dirty="0" smtClean="0"/>
          </a:p>
          <a:p>
            <a:r>
              <a:rPr lang="en-GB" dirty="0" smtClean="0"/>
              <a:t>changes </a:t>
            </a:r>
            <a:r>
              <a:rPr lang="en-GB" dirty="0"/>
              <a:t>and develops through the novel</a:t>
            </a:r>
          </a:p>
          <a:p>
            <a:r>
              <a:rPr lang="en-GB" dirty="0">
                <a:solidFill>
                  <a:srgbClr val="FF0000"/>
                </a:solidFill>
              </a:rPr>
              <a:t>Static</a:t>
            </a:r>
            <a:r>
              <a:rPr lang="en-GB" dirty="0"/>
              <a:t>:  </a:t>
            </a:r>
            <a:endParaRPr lang="en-GB" dirty="0" smtClean="0"/>
          </a:p>
          <a:p>
            <a:r>
              <a:rPr lang="en-GB" dirty="0" smtClean="0"/>
              <a:t>remains </a:t>
            </a:r>
            <a:r>
              <a:rPr lang="en-GB" dirty="0"/>
              <a:t>the same throughout</a:t>
            </a:r>
          </a:p>
          <a:p>
            <a:r>
              <a:rPr lang="en-GB" dirty="0">
                <a:solidFill>
                  <a:srgbClr val="FF0000"/>
                </a:solidFill>
              </a:rPr>
              <a:t>A foil</a:t>
            </a:r>
            <a:r>
              <a:rPr lang="en-GB" dirty="0"/>
              <a:t>:  </a:t>
            </a:r>
            <a:endParaRPr lang="en-GB" dirty="0" smtClean="0"/>
          </a:p>
          <a:p>
            <a:r>
              <a:rPr lang="en-GB" dirty="0" smtClean="0"/>
              <a:t>contrasts </a:t>
            </a:r>
            <a:r>
              <a:rPr lang="en-GB" dirty="0"/>
              <a:t>with another character in order to highlight features of that character</a:t>
            </a:r>
          </a:p>
          <a:p>
            <a:r>
              <a:rPr lang="en-GB" dirty="0">
                <a:solidFill>
                  <a:srgbClr val="FF0000"/>
                </a:solidFill>
              </a:rPr>
              <a:t>An archetype:  </a:t>
            </a:r>
            <a:endParaRPr lang="en-GB" dirty="0" smtClean="0">
              <a:solidFill>
                <a:srgbClr val="FF0000"/>
              </a:solidFill>
            </a:endParaRPr>
          </a:p>
          <a:p>
            <a:r>
              <a:rPr lang="en-GB" dirty="0" smtClean="0"/>
              <a:t>(</a:t>
            </a:r>
            <a:r>
              <a:rPr lang="en-GB" dirty="0"/>
              <a:t>according to Jung) a hero, orphan, caregiver, explorer, rebel, lover, creator, jester, sage, magician, innocent, ruler</a:t>
            </a:r>
          </a:p>
          <a:p>
            <a:r>
              <a:rPr lang="en-GB" dirty="0" smtClean="0"/>
              <a:t>Worth questioning whether a character has a particular </a:t>
            </a:r>
            <a:r>
              <a:rPr lang="en-GB" dirty="0">
                <a:solidFill>
                  <a:srgbClr val="FF0000"/>
                </a:solidFill>
              </a:rPr>
              <a:t>flaw</a:t>
            </a:r>
            <a:r>
              <a:rPr lang="en-GB" dirty="0"/>
              <a:t> (spiritual/emotional blindness, greed, pride, misplaced trust, lack of self-control) that will be their downfall?</a:t>
            </a:r>
          </a:p>
        </p:txBody>
      </p:sp>
    </p:spTree>
    <p:extLst>
      <p:ext uri="{BB962C8B-B14F-4D97-AF65-F5344CB8AC3E}">
        <p14:creationId xmlns:p14="http://schemas.microsoft.com/office/powerpoint/2010/main" val="3504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preparation f</a:t>
            </a:r>
            <a:r>
              <a:rPr lang="en-GB" dirty="0" smtClean="0"/>
              <a:t>or </a:t>
            </a:r>
            <a:r>
              <a:rPr lang="en-GB" dirty="0"/>
              <a:t>next lesson:</a:t>
            </a:r>
          </a:p>
        </p:txBody>
      </p:sp>
      <p:sp>
        <p:nvSpPr>
          <p:cNvPr id="3" name="Content Placeholder 2"/>
          <p:cNvSpPr>
            <a:spLocks noGrp="1"/>
          </p:cNvSpPr>
          <p:nvPr>
            <p:ph idx="1"/>
          </p:nvPr>
        </p:nvSpPr>
        <p:spPr/>
        <p:txBody>
          <a:bodyPr>
            <a:normAutofit lnSpcReduction="10000"/>
          </a:bodyPr>
          <a:lstStyle/>
          <a:p>
            <a:pPr marL="0" indent="0">
              <a:buNone/>
            </a:pPr>
            <a:r>
              <a:rPr lang="en-GB" b="1" dirty="0"/>
              <a:t>Y</a:t>
            </a:r>
            <a:r>
              <a:rPr lang="en-GB" b="1" dirty="0" smtClean="0"/>
              <a:t>our </a:t>
            </a:r>
            <a:r>
              <a:rPr lang="en-GB" b="1" dirty="0"/>
              <a:t>allocated </a:t>
            </a:r>
            <a:r>
              <a:rPr lang="en-GB" b="1" dirty="0" smtClean="0"/>
              <a:t>character:  Miss Emily – </a:t>
            </a:r>
            <a:r>
              <a:rPr lang="en-GB" b="1" dirty="0" smtClean="0">
                <a:solidFill>
                  <a:srgbClr val="0070C0"/>
                </a:solidFill>
              </a:rPr>
              <a:t>Jessie B Levi Harry </a:t>
            </a:r>
            <a:r>
              <a:rPr lang="en-GB" b="1" dirty="0" smtClean="0"/>
              <a:t>Kathy - </a:t>
            </a:r>
            <a:r>
              <a:rPr lang="en-GB" b="1" dirty="0" smtClean="0">
                <a:solidFill>
                  <a:srgbClr val="0070C0"/>
                </a:solidFill>
              </a:rPr>
              <a:t>Hannah Will Sasha</a:t>
            </a:r>
            <a:r>
              <a:rPr lang="en-GB" b="1" dirty="0" smtClean="0"/>
              <a:t> Ruth - </a:t>
            </a:r>
            <a:r>
              <a:rPr lang="en-GB" b="1" dirty="0" smtClean="0">
                <a:solidFill>
                  <a:srgbClr val="0070C0"/>
                </a:solidFill>
              </a:rPr>
              <a:t>Katie Jessie G Luke </a:t>
            </a:r>
            <a:r>
              <a:rPr lang="en-GB" b="1" dirty="0" smtClean="0"/>
              <a:t>Tommy -  </a:t>
            </a:r>
            <a:r>
              <a:rPr lang="en-GB" b="1" dirty="0" smtClean="0">
                <a:solidFill>
                  <a:srgbClr val="0070C0"/>
                </a:solidFill>
              </a:rPr>
              <a:t>Ellie H Emily H Emily S </a:t>
            </a:r>
            <a:r>
              <a:rPr lang="en-GB" b="1" dirty="0" smtClean="0"/>
              <a:t>Madame -  </a:t>
            </a:r>
            <a:r>
              <a:rPr lang="en-GB" b="1" dirty="0" smtClean="0">
                <a:solidFill>
                  <a:srgbClr val="0070C0"/>
                </a:solidFill>
              </a:rPr>
              <a:t>Darcy Sabrina  Max</a:t>
            </a:r>
            <a:r>
              <a:rPr lang="en-GB" b="1" dirty="0" smtClean="0"/>
              <a:t> Rodney and Chrissie -  </a:t>
            </a:r>
            <a:r>
              <a:rPr lang="en-GB" b="1" dirty="0" smtClean="0">
                <a:solidFill>
                  <a:srgbClr val="0070C0"/>
                </a:solidFill>
              </a:rPr>
              <a:t>Ellie L Eve </a:t>
            </a:r>
            <a:r>
              <a:rPr lang="en-GB" b="1" dirty="0" smtClean="0"/>
              <a:t>Miss Lucy  - </a:t>
            </a:r>
            <a:r>
              <a:rPr lang="en-GB" b="1" dirty="0" err="1" smtClean="0">
                <a:solidFill>
                  <a:srgbClr val="0070C0"/>
                </a:solidFill>
              </a:rPr>
              <a:t>Ruqia</a:t>
            </a:r>
            <a:r>
              <a:rPr lang="en-GB" b="1" dirty="0" smtClean="0">
                <a:solidFill>
                  <a:srgbClr val="0070C0"/>
                </a:solidFill>
              </a:rPr>
              <a:t> Ella</a:t>
            </a:r>
            <a:r>
              <a:rPr lang="en-GB" b="1" dirty="0" smtClean="0"/>
              <a:t>)</a:t>
            </a:r>
            <a:endParaRPr lang="en-GB" b="1" dirty="0"/>
          </a:p>
          <a:p>
            <a:pPr marL="0" indent="0">
              <a:buNone/>
            </a:pPr>
            <a:endParaRPr lang="en-GB" b="1" dirty="0"/>
          </a:p>
          <a:p>
            <a:r>
              <a:rPr lang="en-GB" dirty="0"/>
              <a:t>Find quotes about their appearance</a:t>
            </a:r>
          </a:p>
          <a:p>
            <a:r>
              <a:rPr lang="en-GB" dirty="0"/>
              <a:t>Analyse the function of their name</a:t>
            </a:r>
          </a:p>
          <a:p>
            <a:r>
              <a:rPr lang="en-GB" dirty="0"/>
              <a:t>Identify a particular trait/action associated with them</a:t>
            </a:r>
          </a:p>
          <a:p>
            <a:r>
              <a:rPr lang="en-GB" dirty="0"/>
              <a:t>Identify their function in the novel</a:t>
            </a:r>
          </a:p>
          <a:p>
            <a:r>
              <a:rPr lang="en-GB" dirty="0"/>
              <a:t>Think about the implicit (what you learn about through their thoughts, action, speech)  and the explicit (what the narrator tells us about the character)</a:t>
            </a:r>
          </a:p>
        </p:txBody>
      </p:sp>
    </p:spTree>
    <p:extLst>
      <p:ext uri="{BB962C8B-B14F-4D97-AF65-F5344CB8AC3E}">
        <p14:creationId xmlns:p14="http://schemas.microsoft.com/office/powerpoint/2010/main" val="3229230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Miss Emily</a:t>
            </a:r>
          </a:p>
        </p:txBody>
      </p:sp>
      <p:pic>
        <p:nvPicPr>
          <p:cNvPr id="4" name="Content Placeholder 3"/>
          <p:cNvPicPr>
            <a:picLocks noGrp="1" noChangeAspect="1"/>
          </p:cNvPicPr>
          <p:nvPr>
            <p:ph idx="1"/>
          </p:nvPr>
        </p:nvPicPr>
        <p:blipFill>
          <a:blip r:embed="rId3"/>
          <a:stretch>
            <a:fillRect/>
          </a:stretch>
        </p:blipFill>
        <p:spPr>
          <a:xfrm>
            <a:off x="3143250" y="2039144"/>
            <a:ext cx="5905500" cy="3924300"/>
          </a:xfrm>
          <a:prstGeom prst="rect">
            <a:avLst/>
          </a:prstGeom>
        </p:spPr>
      </p:pic>
    </p:spTree>
    <p:extLst>
      <p:ext uri="{BB962C8B-B14F-4D97-AF65-F5344CB8AC3E}">
        <p14:creationId xmlns:p14="http://schemas.microsoft.com/office/powerpoint/2010/main" val="340441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Symbol</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48293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42572" y="2243710"/>
            <a:ext cx="2478357" cy="3085554"/>
          </a:xfrm>
        </p:spPr>
      </p:pic>
    </p:spTree>
    <p:extLst>
      <p:ext uri="{BB962C8B-B14F-4D97-AF65-F5344CB8AC3E}">
        <p14:creationId xmlns:p14="http://schemas.microsoft.com/office/powerpoint/2010/main" val="3278806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1971" y="1944580"/>
            <a:ext cx="3163845" cy="3374768"/>
          </a:xfrm>
        </p:spPr>
      </p:pic>
    </p:spTree>
    <p:extLst>
      <p:ext uri="{BB962C8B-B14F-4D97-AF65-F5344CB8AC3E}">
        <p14:creationId xmlns:p14="http://schemas.microsoft.com/office/powerpoint/2010/main" val="308462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Your Task – to create a PowerPoint slide and give a presentation on each of the motifs provided</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endParaRPr lang="en-GB" dirty="0" smtClean="0"/>
          </a:p>
          <a:p>
            <a:pPr marL="514350" indent="-514350">
              <a:buFont typeface="+mj-lt"/>
              <a:buAutoNum type="arabicPeriod"/>
            </a:pPr>
            <a:r>
              <a:rPr lang="en-GB" dirty="0" smtClean="0"/>
              <a:t>Find all the references to your motif in the text.  Write out the quotes and give page numbers.</a:t>
            </a:r>
          </a:p>
          <a:p>
            <a:pPr marL="514350" indent="-514350">
              <a:buFont typeface="+mj-lt"/>
              <a:buAutoNum type="arabicPeriod"/>
            </a:pPr>
            <a:r>
              <a:rPr lang="en-GB" dirty="0" smtClean="0"/>
              <a:t>Explain what it represents within the novel</a:t>
            </a:r>
          </a:p>
          <a:p>
            <a:pPr marL="514350" indent="-514350">
              <a:buFont typeface="+mj-lt"/>
              <a:buAutoNum type="arabicPeriod"/>
            </a:pPr>
            <a:r>
              <a:rPr lang="en-GB" dirty="0" smtClean="0"/>
              <a:t>Explain whether it changes in significance as the novel progresses.</a:t>
            </a:r>
            <a:endParaRPr lang="en-GB" dirty="0"/>
          </a:p>
        </p:txBody>
      </p:sp>
    </p:spTree>
    <p:extLst>
      <p:ext uri="{BB962C8B-B14F-4D97-AF65-F5344CB8AC3E}">
        <p14:creationId xmlns:p14="http://schemas.microsoft.com/office/powerpoint/2010/main" val="214375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4267219" y="2582904"/>
            <a:ext cx="3645724" cy="2389839"/>
          </a:xfrm>
          <a:prstGeom prst="rect">
            <a:avLst/>
          </a:prstGeom>
        </p:spPr>
      </p:pic>
      <p:sp>
        <p:nvSpPr>
          <p:cNvPr id="3" name="TextBox 2">
            <a:extLst>
              <a:ext uri="{FF2B5EF4-FFF2-40B4-BE49-F238E27FC236}">
                <a16:creationId xmlns:a16="http://schemas.microsoft.com/office/drawing/2014/main" id="{A54A0C58-8272-4231-8CBE-2FED5EB481DA}"/>
              </a:ext>
            </a:extLst>
          </p:cNvPr>
          <p:cNvSpPr txBox="1"/>
          <p:nvPr/>
        </p:nvSpPr>
        <p:spPr>
          <a:xfrm>
            <a:off x="1003177" y="1908699"/>
            <a:ext cx="2734322" cy="1477328"/>
          </a:xfrm>
          <a:prstGeom prst="rect">
            <a:avLst/>
          </a:prstGeom>
          <a:noFill/>
        </p:spPr>
        <p:txBody>
          <a:bodyPr wrap="square" rtlCol="0">
            <a:spAutoFit/>
          </a:bodyPr>
          <a:lstStyle/>
          <a:p>
            <a:r>
              <a:rPr lang="en-GB" dirty="0"/>
              <a:t>Representing:  music and memories, connections with Hailsham and the connotations of safety and a sense of belonging</a:t>
            </a:r>
          </a:p>
        </p:txBody>
      </p:sp>
      <p:sp>
        <p:nvSpPr>
          <p:cNvPr id="5" name="TextBox 4">
            <a:extLst>
              <a:ext uri="{FF2B5EF4-FFF2-40B4-BE49-F238E27FC236}">
                <a16:creationId xmlns:a16="http://schemas.microsoft.com/office/drawing/2014/main" id="{1E6DE7AA-DB7C-4832-8E03-1BA386815A97}"/>
              </a:ext>
            </a:extLst>
          </p:cNvPr>
          <p:cNvSpPr txBox="1"/>
          <p:nvPr/>
        </p:nvSpPr>
        <p:spPr>
          <a:xfrm>
            <a:off x="8336132" y="1953087"/>
            <a:ext cx="2876365" cy="923330"/>
          </a:xfrm>
          <a:prstGeom prst="rect">
            <a:avLst/>
          </a:prstGeom>
          <a:noFill/>
        </p:spPr>
        <p:txBody>
          <a:bodyPr wrap="square" rtlCol="0">
            <a:spAutoFit/>
          </a:bodyPr>
          <a:lstStyle/>
          <a:p>
            <a:r>
              <a:rPr lang="en-GB" dirty="0"/>
              <a:t>Tommy buying the tape in Norfolk, representing his friendship and love</a:t>
            </a:r>
          </a:p>
        </p:txBody>
      </p:sp>
      <p:sp>
        <p:nvSpPr>
          <p:cNvPr id="6" name="TextBox 5">
            <a:extLst>
              <a:ext uri="{FF2B5EF4-FFF2-40B4-BE49-F238E27FC236}">
                <a16:creationId xmlns:a16="http://schemas.microsoft.com/office/drawing/2014/main" id="{A51DC5B7-27DB-4BDC-B184-68A36DA10297}"/>
              </a:ext>
            </a:extLst>
          </p:cNvPr>
          <p:cNvSpPr txBox="1"/>
          <p:nvPr/>
        </p:nvSpPr>
        <p:spPr>
          <a:xfrm>
            <a:off x="8566951" y="4580878"/>
            <a:ext cx="2645546" cy="923330"/>
          </a:xfrm>
          <a:prstGeom prst="rect">
            <a:avLst/>
          </a:prstGeom>
          <a:noFill/>
        </p:spPr>
        <p:txBody>
          <a:bodyPr wrap="square" rtlCol="0">
            <a:spAutoFit/>
          </a:bodyPr>
          <a:lstStyle/>
          <a:p>
            <a:r>
              <a:rPr lang="en-GB" dirty="0"/>
              <a:t>Represents loss in Kathy’s life:  foreshadowing many losses.</a:t>
            </a:r>
          </a:p>
        </p:txBody>
      </p:sp>
      <p:sp>
        <p:nvSpPr>
          <p:cNvPr id="7" name="TextBox 6">
            <a:extLst>
              <a:ext uri="{FF2B5EF4-FFF2-40B4-BE49-F238E27FC236}">
                <a16:creationId xmlns:a16="http://schemas.microsoft.com/office/drawing/2014/main" id="{38DE3286-2FBA-408D-86F0-5F74C3D0F957}"/>
              </a:ext>
            </a:extLst>
          </p:cNvPr>
          <p:cNvSpPr txBox="1"/>
          <p:nvPr/>
        </p:nvSpPr>
        <p:spPr>
          <a:xfrm>
            <a:off x="1269507" y="4199138"/>
            <a:ext cx="2405848" cy="2031325"/>
          </a:xfrm>
          <a:prstGeom prst="rect">
            <a:avLst/>
          </a:prstGeom>
          <a:noFill/>
        </p:spPr>
        <p:txBody>
          <a:bodyPr wrap="square" rtlCol="0">
            <a:spAutoFit/>
          </a:bodyPr>
          <a:lstStyle/>
          <a:p>
            <a:r>
              <a:rPr lang="en-GB" dirty="0"/>
              <a:t>One of Kathy’s possessions:  she attempts to collect an identity (in part) through the accumulation of possessions</a:t>
            </a:r>
          </a:p>
        </p:txBody>
      </p:sp>
      <p:cxnSp>
        <p:nvCxnSpPr>
          <p:cNvPr id="9" name="Straight Arrow Connector 8">
            <a:extLst>
              <a:ext uri="{FF2B5EF4-FFF2-40B4-BE49-F238E27FC236}">
                <a16:creationId xmlns:a16="http://schemas.microsoft.com/office/drawing/2014/main" id="{FAF22469-AA70-4F0B-9373-8EB9954CFA97}"/>
              </a:ext>
            </a:extLst>
          </p:cNvPr>
          <p:cNvCxnSpPr/>
          <p:nvPr/>
        </p:nvCxnSpPr>
        <p:spPr>
          <a:xfrm>
            <a:off x="3417903" y="2237173"/>
            <a:ext cx="1349406" cy="639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D96518-FEBD-42DA-8C9B-46222EF47D8D}"/>
              </a:ext>
            </a:extLst>
          </p:cNvPr>
          <p:cNvCxnSpPr/>
          <p:nvPr/>
        </p:nvCxnSpPr>
        <p:spPr>
          <a:xfrm flipV="1">
            <a:off x="3204839" y="4731798"/>
            <a:ext cx="1068299" cy="5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7DBDB84-B9BA-4844-BC79-29801BF1C279}"/>
              </a:ext>
            </a:extLst>
          </p:cNvPr>
          <p:cNvCxnSpPr/>
          <p:nvPr/>
        </p:nvCxnSpPr>
        <p:spPr>
          <a:xfrm flipH="1">
            <a:off x="7590408" y="2157274"/>
            <a:ext cx="745724" cy="58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E9CBB8-65D4-4AD8-87D8-0437BCB1C6B2}"/>
              </a:ext>
            </a:extLst>
          </p:cNvPr>
          <p:cNvCxnSpPr/>
          <p:nvPr/>
        </p:nvCxnSpPr>
        <p:spPr>
          <a:xfrm flipH="1" flipV="1">
            <a:off x="7918862" y="4580878"/>
            <a:ext cx="577068" cy="230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A9307E-8F58-4554-AD87-F3BC95284B4A}"/>
              </a:ext>
            </a:extLst>
          </p:cNvPr>
          <p:cNvSpPr txBox="1"/>
          <p:nvPr/>
        </p:nvSpPr>
        <p:spPr>
          <a:xfrm>
            <a:off x="4592624" y="5077867"/>
            <a:ext cx="3364637" cy="1477328"/>
          </a:xfrm>
          <a:prstGeom prst="rect">
            <a:avLst/>
          </a:prstGeom>
          <a:noFill/>
        </p:spPr>
        <p:txBody>
          <a:bodyPr wrap="square" rtlCol="0">
            <a:spAutoFit/>
          </a:bodyPr>
          <a:lstStyle/>
          <a:p>
            <a:r>
              <a:rPr lang="en-GB" dirty="0"/>
              <a:t>Used as a structural device to create tension (“that’s another story I’ll come to later” – Chapter 6 – resolved in Chapter 15 “mainly a nostalgia thing)</a:t>
            </a:r>
          </a:p>
        </p:txBody>
      </p:sp>
    </p:spTree>
    <p:extLst>
      <p:ext uri="{BB962C8B-B14F-4D97-AF65-F5344CB8AC3E}">
        <p14:creationId xmlns:p14="http://schemas.microsoft.com/office/powerpoint/2010/main" val="1633363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477294"/>
            <a:ext cx="6096000" cy="3048000"/>
          </a:xfrm>
        </p:spPr>
      </p:pic>
    </p:spTree>
    <p:extLst>
      <p:ext uri="{BB962C8B-B14F-4D97-AF65-F5344CB8AC3E}">
        <p14:creationId xmlns:p14="http://schemas.microsoft.com/office/powerpoint/2010/main" val="408535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946223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415</TotalTime>
  <Words>3118</Words>
  <Application>Microsoft Office PowerPoint</Application>
  <PresentationFormat>Widescreen</PresentationFormat>
  <Paragraphs>160</Paragraphs>
  <Slides>24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Wisp</vt:lpstr>
      <vt:lpstr>Week 5</vt:lpstr>
      <vt:lpstr>Symbol – what is it?</vt:lpstr>
      <vt:lpstr>Symbol</vt:lpstr>
      <vt:lpstr>PowerPoint Presentation</vt:lpstr>
      <vt:lpstr>PowerPoint Presentation</vt:lpstr>
      <vt:lpstr>Your Task – to create a PowerPoint slide and give a presentation on each of the motifs provided</vt:lpstr>
      <vt:lpstr>PowerPoint Presentation</vt:lpstr>
      <vt:lpstr>PowerPoint Presentation</vt:lpstr>
      <vt:lpstr>PowerPoint Presentation</vt:lpstr>
      <vt:lpstr>PowerPoint Presentation</vt:lpstr>
      <vt:lpstr>PowerPoint Presentation</vt:lpstr>
      <vt:lpstr>PowerPoint Presentation</vt:lpstr>
      <vt:lpstr>Reading On… Important quotes… in Chapter 4</vt:lpstr>
      <vt:lpstr>Reading on … notable quotes in Chapter 5</vt:lpstr>
      <vt:lpstr>Reading on … worthwhile quotes in Chapter 6 …</vt:lpstr>
      <vt:lpstr>Never Let Me Go</vt:lpstr>
      <vt:lpstr>Your task</vt:lpstr>
      <vt:lpstr>Chapter 7</vt:lpstr>
      <vt:lpstr>Chapter 8</vt:lpstr>
      <vt:lpstr>Chapter 9</vt:lpstr>
      <vt:lpstr>Chapter 10</vt:lpstr>
      <vt:lpstr>Some character terms…</vt:lpstr>
      <vt:lpstr>In preparation for next lesson:</vt:lpstr>
      <vt:lpstr>Miss Emily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dc:title>
  <dc:creator>David Kinder</dc:creator>
  <cp:lastModifiedBy>Juliet Harrison</cp:lastModifiedBy>
  <cp:revision>14</cp:revision>
  <dcterms:created xsi:type="dcterms:W3CDTF">2020-10-07T10:49:04Z</dcterms:created>
  <dcterms:modified xsi:type="dcterms:W3CDTF">2020-10-12T12:36:22Z</dcterms:modified>
</cp:coreProperties>
</file>