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56" r:id="rId2"/>
    <p:sldId id="258" r:id="rId3"/>
    <p:sldId id="259" r:id="rId4"/>
    <p:sldId id="260" r:id="rId5"/>
    <p:sldId id="270" r:id="rId6"/>
    <p:sldId id="271" r:id="rId7"/>
    <p:sldId id="273" r:id="rId8"/>
    <p:sldId id="263" r:id="rId9"/>
    <p:sldId id="264" r:id="rId10"/>
    <p:sldId id="272" r:id="rId11"/>
    <p:sldId id="278" r:id="rId12"/>
    <p:sldId id="280" r:id="rId13"/>
    <p:sldId id="267" r:id="rId14"/>
    <p:sldId id="268" r:id="rId15"/>
    <p:sldId id="279" r:id="rId16"/>
    <p:sldId id="269" r:id="rId17"/>
    <p:sldId id="274" r:id="rId18"/>
    <p:sldId id="275" r:id="rId19"/>
    <p:sldId id="276" r:id="rId20"/>
    <p:sldId id="277" r:id="rId21"/>
    <p:sldId id="282" r:id="rId22"/>
    <p:sldId id="281"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7" d="100"/>
          <a:sy n="77" d="100"/>
        </p:scale>
        <p:origin x="24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4DC3F5-9984-4A8C-BF8C-4D95FAE0AC8D}" type="datetimeFigureOut">
              <a:rPr lang="en-GB" smtClean="0"/>
              <a:t>12/10/2020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02C664-D91E-4DBC-A6E4-CE2B15496F40}" type="slidenum">
              <a:rPr lang="en-GB" smtClean="0"/>
              <a:t>‹#›</a:t>
            </a:fld>
            <a:endParaRPr lang="en-GB"/>
          </a:p>
        </p:txBody>
      </p:sp>
    </p:spTree>
    <p:extLst>
      <p:ext uri="{BB962C8B-B14F-4D97-AF65-F5344CB8AC3E}">
        <p14:creationId xmlns:p14="http://schemas.microsoft.com/office/powerpoint/2010/main" val="256147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064">
              <a:defRPr/>
            </a:pPr>
            <a:r>
              <a:rPr lang="en-GB" sz="1300" dirty="0"/>
              <a:t>Check understanding of the terms foil, and protagonist, and antagonist.  Compare to PowerPoint.  5 mins</a:t>
            </a:r>
          </a:p>
          <a:p>
            <a:endParaRPr lang="en-GB" dirty="0"/>
          </a:p>
        </p:txBody>
      </p:sp>
      <p:sp>
        <p:nvSpPr>
          <p:cNvPr id="4" name="Slide Number Placeholder 3"/>
          <p:cNvSpPr>
            <a:spLocks noGrp="1"/>
          </p:cNvSpPr>
          <p:nvPr>
            <p:ph type="sldNum" sz="quarter" idx="10"/>
          </p:nvPr>
        </p:nvSpPr>
        <p:spPr/>
        <p:txBody>
          <a:bodyPr/>
          <a:lstStyle/>
          <a:p>
            <a:fld id="{B832A5C7-350C-4ED9-A03C-6633C7B93518}" type="slidenum">
              <a:rPr lang="en-GB" smtClean="0"/>
              <a:t>5</a:t>
            </a:fld>
            <a:endParaRPr lang="en-GB"/>
          </a:p>
        </p:txBody>
      </p:sp>
    </p:spTree>
    <p:extLst>
      <p:ext uri="{BB962C8B-B14F-4D97-AF65-F5344CB8AC3E}">
        <p14:creationId xmlns:p14="http://schemas.microsoft.com/office/powerpoint/2010/main" val="3618450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Discuss the connotations of</a:t>
            </a:r>
            <a:r>
              <a:rPr lang="en-GB" baseline="0" dirty="0"/>
              <a:t> Johnny Byron’s name:  associations with the literary figure, the single monarch, the extrovert </a:t>
            </a:r>
            <a:r>
              <a:rPr lang="en-GB" baseline="0" dirty="0" err="1" smtClean="0"/>
              <a:t>etc</a:t>
            </a:r>
            <a:r>
              <a:rPr lang="en-GB" baseline="0" dirty="0" smtClean="0"/>
              <a:t> 10 </a:t>
            </a:r>
            <a:r>
              <a:rPr lang="en-GB" baseline="0" dirty="0" err="1" smtClean="0"/>
              <a:t>mins</a:t>
            </a:r>
            <a:endParaRPr lang="en-GB" dirty="0"/>
          </a:p>
        </p:txBody>
      </p:sp>
      <p:sp>
        <p:nvSpPr>
          <p:cNvPr id="4" name="Slide Number Placeholder 3"/>
          <p:cNvSpPr>
            <a:spLocks noGrp="1"/>
          </p:cNvSpPr>
          <p:nvPr>
            <p:ph type="sldNum" sz="quarter" idx="10"/>
          </p:nvPr>
        </p:nvSpPr>
        <p:spPr/>
        <p:txBody>
          <a:bodyPr/>
          <a:lstStyle/>
          <a:p>
            <a:fld id="{B832A5C7-350C-4ED9-A03C-6633C7B93518}" type="slidenum">
              <a:rPr lang="en-GB" smtClean="0"/>
              <a:t>6</a:t>
            </a:fld>
            <a:endParaRPr lang="en-GB"/>
          </a:p>
        </p:txBody>
      </p:sp>
    </p:spTree>
    <p:extLst>
      <p:ext uri="{BB962C8B-B14F-4D97-AF65-F5344CB8AC3E}">
        <p14:creationId xmlns:p14="http://schemas.microsoft.com/office/powerpoint/2010/main" val="9615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 half term:  research an allocated character 10 mins</a:t>
            </a:r>
          </a:p>
        </p:txBody>
      </p:sp>
      <p:sp>
        <p:nvSpPr>
          <p:cNvPr id="4" name="Slide Number Placeholder 3"/>
          <p:cNvSpPr>
            <a:spLocks noGrp="1"/>
          </p:cNvSpPr>
          <p:nvPr>
            <p:ph type="sldNum" sz="quarter" idx="10"/>
          </p:nvPr>
        </p:nvSpPr>
        <p:spPr/>
        <p:txBody>
          <a:bodyPr/>
          <a:lstStyle/>
          <a:p>
            <a:fld id="{AE319623-A94F-41B2-9420-AE822936C144}" type="slidenum">
              <a:rPr lang="en-GB" smtClean="0"/>
              <a:t>8</a:t>
            </a:fld>
            <a:endParaRPr lang="en-GB"/>
          </a:p>
        </p:txBody>
      </p:sp>
    </p:spTree>
    <p:extLst>
      <p:ext uri="{BB962C8B-B14F-4D97-AF65-F5344CB8AC3E}">
        <p14:creationId xmlns:p14="http://schemas.microsoft.com/office/powerpoint/2010/main" val="3313172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a:t>Each pair has a different character: Johnny, Ginger, Lee, Tanya, Pea, Professor, Dawn, Marky, Wesley, Phaedra, Ms Fawcett, Mr Parsons, Davey, Troy Whitworth.  They should decide what function their character plays.  They can select up to three – and provide examples. </a:t>
            </a:r>
            <a:r>
              <a:rPr lang="en-GB" sz="1300" dirty="0" smtClean="0"/>
              <a:t> 20 </a:t>
            </a:r>
            <a:r>
              <a:rPr lang="en-GB" sz="1300" dirty="0" err="1" smtClean="0"/>
              <a:t>mins</a:t>
            </a:r>
            <a:endParaRPr lang="en-GB" dirty="0"/>
          </a:p>
        </p:txBody>
      </p:sp>
      <p:sp>
        <p:nvSpPr>
          <p:cNvPr id="4" name="Slide Number Placeholder 3"/>
          <p:cNvSpPr>
            <a:spLocks noGrp="1"/>
          </p:cNvSpPr>
          <p:nvPr>
            <p:ph type="sldNum" sz="quarter" idx="10"/>
          </p:nvPr>
        </p:nvSpPr>
        <p:spPr/>
        <p:txBody>
          <a:bodyPr/>
          <a:lstStyle/>
          <a:p>
            <a:fld id="{B832A5C7-350C-4ED9-A03C-6633C7B93518}" type="slidenum">
              <a:rPr lang="en-GB" smtClean="0"/>
              <a:t>10</a:t>
            </a:fld>
            <a:endParaRPr lang="en-GB"/>
          </a:p>
        </p:txBody>
      </p:sp>
    </p:spTree>
    <p:extLst>
      <p:ext uri="{BB962C8B-B14F-4D97-AF65-F5344CB8AC3E}">
        <p14:creationId xmlns:p14="http://schemas.microsoft.com/office/powerpoint/2010/main" val="2181903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Compare to original 10 mins</a:t>
            </a:r>
          </a:p>
        </p:txBody>
      </p:sp>
      <p:sp>
        <p:nvSpPr>
          <p:cNvPr id="4" name="Slide Number Placeholder 3"/>
          <p:cNvSpPr>
            <a:spLocks noGrp="1"/>
          </p:cNvSpPr>
          <p:nvPr>
            <p:ph type="sldNum" sz="quarter" idx="10"/>
          </p:nvPr>
        </p:nvSpPr>
        <p:spPr/>
        <p:txBody>
          <a:bodyPr/>
          <a:lstStyle/>
          <a:p>
            <a:fld id="{AE319623-A94F-41B2-9420-AE822936C144}" type="slidenum">
              <a:rPr lang="en-GB" smtClean="0"/>
              <a:t>13</a:t>
            </a:fld>
            <a:endParaRPr lang="en-GB"/>
          </a:p>
        </p:txBody>
      </p:sp>
    </p:spTree>
    <p:extLst>
      <p:ext uri="{BB962C8B-B14F-4D97-AF65-F5344CB8AC3E}">
        <p14:creationId xmlns:p14="http://schemas.microsoft.com/office/powerpoint/2010/main" val="407383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Before this slide, hand out the essay in the correct</a:t>
            </a:r>
            <a:r>
              <a:rPr lang="en-GB" baseline="0" dirty="0"/>
              <a:t> order – with comments added.  What observations can they make about the structure of this essay?  What will they apply to their own work?</a:t>
            </a:r>
            <a:endParaRPr lang="en-GB" dirty="0"/>
          </a:p>
        </p:txBody>
      </p:sp>
      <p:sp>
        <p:nvSpPr>
          <p:cNvPr id="4" name="Slide Number Placeholder 3"/>
          <p:cNvSpPr>
            <a:spLocks noGrp="1"/>
          </p:cNvSpPr>
          <p:nvPr>
            <p:ph type="sldNum" sz="quarter" idx="10"/>
          </p:nvPr>
        </p:nvSpPr>
        <p:spPr/>
        <p:txBody>
          <a:bodyPr/>
          <a:lstStyle/>
          <a:p>
            <a:fld id="{AE319623-A94F-41B2-9420-AE822936C144}" type="slidenum">
              <a:rPr lang="en-GB" smtClean="0"/>
              <a:t>14</a:t>
            </a:fld>
            <a:endParaRPr lang="en-GB"/>
          </a:p>
        </p:txBody>
      </p:sp>
    </p:spTree>
    <p:extLst>
      <p:ext uri="{BB962C8B-B14F-4D97-AF65-F5344CB8AC3E}">
        <p14:creationId xmlns:p14="http://schemas.microsoft.com/office/powerpoint/2010/main" val="1968402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 half term:  character, and then critical reception</a:t>
            </a:r>
            <a:r>
              <a:rPr lang="en-GB" baseline="0" dirty="0"/>
              <a:t> and production. Set assignment.  If time: half the class to decide on appropriate adjectives for the start of Act 1, and half the class to decide on adjectives for the start of Act 2 – what has changed?</a:t>
            </a:r>
            <a:endParaRPr lang="en-GB" dirty="0"/>
          </a:p>
        </p:txBody>
      </p:sp>
      <p:sp>
        <p:nvSpPr>
          <p:cNvPr id="4" name="Slide Number Placeholder 3"/>
          <p:cNvSpPr>
            <a:spLocks noGrp="1"/>
          </p:cNvSpPr>
          <p:nvPr>
            <p:ph type="sldNum" sz="quarter" idx="10"/>
          </p:nvPr>
        </p:nvSpPr>
        <p:spPr/>
        <p:txBody>
          <a:bodyPr/>
          <a:lstStyle/>
          <a:p>
            <a:fld id="{AE319623-A94F-41B2-9420-AE822936C144}" type="slidenum">
              <a:rPr lang="en-GB" smtClean="0"/>
              <a:t>16</a:t>
            </a:fld>
            <a:endParaRPr lang="en-GB"/>
          </a:p>
        </p:txBody>
      </p:sp>
    </p:spTree>
    <p:extLst>
      <p:ext uri="{BB962C8B-B14F-4D97-AF65-F5344CB8AC3E}">
        <p14:creationId xmlns:p14="http://schemas.microsoft.com/office/powerpoint/2010/main" val="237602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10/12/2020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10/12/2020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10/12/2020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10/12/2020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10/12/2020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bQ3_gvJND0U"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Week 6</a:t>
            </a:r>
            <a:endParaRPr lang="en-GB" dirty="0"/>
          </a:p>
        </p:txBody>
      </p:sp>
      <p:sp>
        <p:nvSpPr>
          <p:cNvPr id="3" name="Subtitle 2"/>
          <p:cNvSpPr>
            <a:spLocks noGrp="1"/>
          </p:cNvSpPr>
          <p:nvPr>
            <p:ph type="subTitle" idx="1"/>
          </p:nvPr>
        </p:nvSpPr>
        <p:spPr/>
        <p:txBody>
          <a:bodyPr/>
          <a:lstStyle/>
          <a:p>
            <a:r>
              <a:rPr lang="en-GB" dirty="0" smtClean="0"/>
              <a:t>Essay structure and Character Creation</a:t>
            </a:r>
            <a:endParaRPr lang="en-GB" dirty="0"/>
          </a:p>
        </p:txBody>
      </p:sp>
      <p:pic>
        <p:nvPicPr>
          <p:cNvPr id="4" name="Content Placeholder 6" descr="... Byron is a proud non-conformist in &quot;Jerusalem.&quot; Photo by Simon Annand"/>
          <p:cNvPicPr>
            <a:picLocks noChangeAspect="1"/>
          </p:cNvPicPr>
          <p:nvPr/>
        </p:nvPicPr>
        <p:blipFill>
          <a:blip r:embed="rId2"/>
          <a:stretch>
            <a:fillRect/>
          </a:stretch>
        </p:blipFill>
        <p:spPr>
          <a:xfrm>
            <a:off x="1234751" y="1226730"/>
            <a:ext cx="2425594" cy="3302938"/>
          </a:xfrm>
          <a:prstGeom prst="rect">
            <a:avLst/>
          </a:prstGeom>
        </p:spPr>
      </p:pic>
      <p:pic>
        <p:nvPicPr>
          <p:cNvPr id="5" name="Picture 4"/>
          <p:cNvPicPr>
            <a:picLocks noChangeAspect="1"/>
          </p:cNvPicPr>
          <p:nvPr/>
        </p:nvPicPr>
        <p:blipFill>
          <a:blip r:embed="rId3"/>
          <a:stretch>
            <a:fillRect/>
          </a:stretch>
        </p:blipFill>
        <p:spPr>
          <a:xfrm>
            <a:off x="8521591" y="3801533"/>
            <a:ext cx="2435143" cy="1821848"/>
          </a:xfrm>
          <a:prstGeom prst="rect">
            <a:avLst/>
          </a:prstGeom>
        </p:spPr>
      </p:pic>
    </p:spTree>
    <p:extLst>
      <p:ext uri="{BB962C8B-B14F-4D97-AF65-F5344CB8AC3E}">
        <p14:creationId xmlns:p14="http://schemas.microsoft.com/office/powerpoint/2010/main" val="36062045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B1  Decide </a:t>
            </a:r>
            <a:r>
              <a:rPr lang="en-GB" dirty="0"/>
              <a:t>what function your character plays.  You can select up to three – and provide examples. </a:t>
            </a:r>
          </a:p>
        </p:txBody>
      </p:sp>
      <p:sp>
        <p:nvSpPr>
          <p:cNvPr id="3" name="Content Placeholder 2"/>
          <p:cNvSpPr>
            <a:spLocks noGrp="1"/>
          </p:cNvSpPr>
          <p:nvPr>
            <p:ph idx="1"/>
          </p:nvPr>
        </p:nvSpPr>
        <p:spPr/>
        <p:txBody>
          <a:bodyPr>
            <a:normAutofit fontScale="92500" lnSpcReduction="20000"/>
          </a:bodyPr>
          <a:lstStyle/>
          <a:p>
            <a:r>
              <a:rPr lang="en-GB" dirty="0"/>
              <a:t>To play a major, central role, or a minor one.  </a:t>
            </a:r>
          </a:p>
          <a:p>
            <a:r>
              <a:rPr lang="en-GB" dirty="0"/>
              <a:t>To act as a foil or contrast to another character, to bring out their qualities. </a:t>
            </a:r>
          </a:p>
          <a:p>
            <a:r>
              <a:rPr lang="en-GB" dirty="0"/>
              <a:t>To be representative of a “type” (e.g. jealous husband, orphaned child)  </a:t>
            </a:r>
          </a:p>
          <a:p>
            <a:r>
              <a:rPr lang="en-GB" dirty="0"/>
              <a:t>To further the plot (playing a key role in events)  </a:t>
            </a:r>
          </a:p>
          <a:p>
            <a:r>
              <a:rPr lang="en-GB" dirty="0"/>
              <a:t>To create a dramatic experience (to create light relief, for example, or to comment on the  action) </a:t>
            </a:r>
          </a:p>
          <a:p>
            <a:r>
              <a:rPr lang="en-GB" dirty="0"/>
              <a:t>To develop a key theme of the play (e.g. conflict, power, identity, loyalty </a:t>
            </a:r>
            <a:r>
              <a:rPr lang="en-GB" dirty="0" err="1"/>
              <a:t>etc</a:t>
            </a:r>
            <a:r>
              <a:rPr lang="en-GB" dirty="0"/>
              <a:t>)  </a:t>
            </a:r>
          </a:p>
          <a:p>
            <a:r>
              <a:rPr lang="en-GB" dirty="0"/>
              <a:t>To help create a mood or a tone, associated with a particular type of language (e.g. the magical, the commercial, the official, the comical) </a:t>
            </a:r>
          </a:p>
          <a:p>
            <a:r>
              <a:rPr lang="en-GB" dirty="0"/>
              <a:t> Something else particular to an individual play or character. </a:t>
            </a:r>
          </a:p>
          <a:p>
            <a:endParaRPr lang="en-GB" dirty="0"/>
          </a:p>
        </p:txBody>
      </p:sp>
    </p:spTree>
    <p:extLst>
      <p:ext uri="{BB962C8B-B14F-4D97-AF65-F5344CB8AC3E}">
        <p14:creationId xmlns:p14="http://schemas.microsoft.com/office/powerpoint/2010/main" val="712902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499533"/>
          </a:xfrm>
        </p:spPr>
        <p:txBody>
          <a:bodyPr>
            <a:normAutofit fontScale="90000"/>
          </a:bodyPr>
          <a:lstStyle/>
          <a:p>
            <a:r>
              <a:rPr lang="en-GB" sz="2000" dirty="0" smtClean="0"/>
              <a:t>A Top Level Essay on the Representation of Power on pp 16-17.  As we read, note what each paragraph is about.</a:t>
            </a:r>
            <a:endParaRPr lang="en-GB" sz="2000" dirty="0"/>
          </a:p>
        </p:txBody>
      </p:sp>
      <p:sp>
        <p:nvSpPr>
          <p:cNvPr id="3" name="Content Placeholder 2"/>
          <p:cNvSpPr>
            <a:spLocks noGrp="1"/>
          </p:cNvSpPr>
          <p:nvPr>
            <p:ph idx="1"/>
          </p:nvPr>
        </p:nvSpPr>
        <p:spPr>
          <a:xfrm>
            <a:off x="1371600" y="1185333"/>
            <a:ext cx="10210800" cy="5562600"/>
          </a:xfrm>
        </p:spPr>
        <p:txBody>
          <a:bodyPr>
            <a:normAutofit fontScale="32500" lnSpcReduction="20000"/>
          </a:bodyPr>
          <a:lstStyle/>
          <a:p>
            <a:pPr marL="0" indent="0">
              <a:buNone/>
            </a:pPr>
            <a:r>
              <a:rPr lang="en-GB" sz="4300" dirty="0" smtClean="0"/>
              <a:t>This </a:t>
            </a:r>
            <a:r>
              <a:rPr lang="en-GB" sz="4300" dirty="0"/>
              <a:t>extract appears early on in Act 1, and in this respect, it has an expository function. It has the role of introducing the character of the Professor; of illustrating the respect that Johnny has for him, as well as reiterating the theme of conflict and power that runs throughout the play. </a:t>
            </a:r>
          </a:p>
          <a:p>
            <a:pPr marL="0" indent="0">
              <a:buNone/>
            </a:pPr>
            <a:r>
              <a:rPr lang="en-GB" sz="4300" dirty="0"/>
              <a:t>The opening of the play exposed the battle for power between the official and the anarchic,  between society and the individual, between Johnny and the council, as foregrounded by the number of World War II props evident in the first scene.  However, this extract is exploring a different battle for power; a battle, I will argue, between instrumental and influential power.  It is a battle between those who have nominal status (the Professor), those who would like to gain power (Ginger), and those who have both status and power (Johnny).   </a:t>
            </a:r>
          </a:p>
          <a:p>
            <a:pPr marL="0" indent="0">
              <a:buNone/>
            </a:pPr>
            <a:r>
              <a:rPr lang="en-GB" sz="4300" dirty="0"/>
              <a:t>It has already become clear that although Johnny’s power is being threatened by the council and the law of the country, he recognises himself as having had power “invested” in him by an unnamed force.  It is precisely this power that enables him to “instruct” Kennet and Avon Council, but the power that becomes evident in the extract from pp16-17 is less declarative:   illustrated, perhaps, through his control of the conversation and his refusal to adhere to the rules of conversational discourse. </a:t>
            </a:r>
          </a:p>
          <a:p>
            <a:pPr marL="0" indent="0">
              <a:buNone/>
            </a:pPr>
            <a:r>
              <a:rPr lang="en-GB" sz="4300" dirty="0"/>
              <a:t>At the start of the extract it appears that it is Ginger who has the instrumental power:  he holds the floor, instructing the Professor to wait: “Just a tick, mate”, and allocating the turn taking: “Sorry.  You were saying”, but it soon becomes clear that it is Johnny who really has control.  Despite the fact that the imperative “say it” is repeated nine times, for example, Johnny refuses to follow the order.  Indeed, at one point, he not only refuses to respond, but he also replies in taboo language, clearly unaffected by the face-threatening act that he levels at Ginger. </a:t>
            </a:r>
          </a:p>
          <a:p>
            <a:pPr marL="0" indent="0">
              <a:buNone/>
            </a:pPr>
            <a:r>
              <a:rPr lang="en-GB" sz="4300" dirty="0"/>
              <a:t>The focus in this extract, then, is on the power balance within the conversation, rather than on the action of the scene.  Consequently, there are very few stage directions, and in a sense, this foregrounds the final direction on page 17:  “beat”.  In this single world that is ambiguously either noun or verb, the reader, actor and director are left creating a meaning.  This is a form of lexical deviation, in so far as “beat” replaces the more conventional “pause”, and it is difficult to dismiss the associations we have in this play with the “beating” of the drum in the Prologue and again at the end of the play.  In foregrounding this stage direction, Butterworth is perhaps re-enforcing the power that is “invested” in Johnny Byron.  This is a power, arguably, that draws on the “fields of ghosts who walk these green plains still.” </a:t>
            </a:r>
          </a:p>
          <a:p>
            <a:endParaRPr lang="en-GB" dirty="0"/>
          </a:p>
        </p:txBody>
      </p:sp>
    </p:spTree>
    <p:extLst>
      <p:ext uri="{BB962C8B-B14F-4D97-AF65-F5344CB8AC3E}">
        <p14:creationId xmlns:p14="http://schemas.microsoft.com/office/powerpoint/2010/main" val="26694176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524933"/>
          </a:xfrm>
        </p:spPr>
        <p:txBody>
          <a:bodyPr>
            <a:normAutofit/>
          </a:bodyPr>
          <a:lstStyle/>
          <a:p>
            <a:r>
              <a:rPr lang="en-GB" sz="2000" dirty="0" smtClean="0"/>
              <a:t>Top Level Essay continued…</a:t>
            </a:r>
            <a:endParaRPr lang="en-GB" sz="2000" dirty="0"/>
          </a:p>
        </p:txBody>
      </p:sp>
      <p:sp>
        <p:nvSpPr>
          <p:cNvPr id="3" name="Content Placeholder 2"/>
          <p:cNvSpPr>
            <a:spLocks noGrp="1"/>
          </p:cNvSpPr>
          <p:nvPr>
            <p:ph idx="1"/>
          </p:nvPr>
        </p:nvSpPr>
        <p:spPr>
          <a:xfrm>
            <a:off x="1134533" y="1312333"/>
            <a:ext cx="10176934" cy="5020734"/>
          </a:xfrm>
        </p:spPr>
        <p:txBody>
          <a:bodyPr>
            <a:normAutofit fontScale="47500" lnSpcReduction="20000"/>
          </a:bodyPr>
          <a:lstStyle/>
          <a:p>
            <a:pPr marL="0" indent="0">
              <a:buNone/>
            </a:pPr>
            <a:r>
              <a:rPr lang="en-GB" sz="2500" dirty="0"/>
              <a:t>By this point in the play, Johnny has already warned Ginger about the need to respect the Professor, asking him to “play nicely”.  However, at the start of the extract, Ginger apparently deliberately undermines the Professor’s status, by this choice of term of address:  “mate”.  He repeats this term of address three times in this extract, enforcing the sense that he is unwilling to recognise the Professor’s nominal status.   This is foregrounded further by Butterworth, as Ginger awards himself a doctorate, in order to gain social status in the academic world of the Professor, and the </a:t>
            </a:r>
            <a:r>
              <a:rPr lang="en-GB" sz="2500" dirty="0" err="1"/>
              <a:t>graphological</a:t>
            </a:r>
            <a:r>
              <a:rPr lang="en-GB" sz="2500" dirty="0"/>
              <a:t> deviation of the use of italics (“</a:t>
            </a:r>
            <a:r>
              <a:rPr lang="en-GB" sz="2500" i="1" dirty="0"/>
              <a:t>Doctor</a:t>
            </a:r>
            <a:r>
              <a:rPr lang="en-GB" sz="2500" dirty="0"/>
              <a:t> Maureen Pringle”) highlights his insistence, not just once, but twice in this extract. </a:t>
            </a:r>
          </a:p>
          <a:p>
            <a:pPr marL="0" indent="0">
              <a:buNone/>
            </a:pPr>
            <a:r>
              <a:rPr lang="en-GB" sz="2500" dirty="0"/>
              <a:t>Clearly, Butterworth is also using this device for comedic effects, drawing on the accepted comedic convention of mistaken identity and disguise.  Here, however, the comedy has darker overtones.  The uncertainty of the Professor’s hold on reality is foregrounded in his repeated use of interrogatives (“A DJ eh?”  “How does that work?”  “…isn’t it?” “…funding cuts there?) and both Ginger and Johnny assert their superior levels of power as they indulge the Professor’s confusion, reiterating the proper noun “Maureen” no fewer than four times.  In the world beyond Rooster’s Wood, the Professor should have a status that affords him power and control.  In this green world of the </a:t>
            </a:r>
            <a:r>
              <a:rPr lang="en-GB" sz="2500" dirty="0" err="1"/>
              <a:t>carnivaleseque</a:t>
            </a:r>
            <a:r>
              <a:rPr lang="en-GB" sz="2500" dirty="0"/>
              <a:t>, however, there is a levelling of status in this respect.  It is a place where plasterer and professor are both incidental and also socially equal. </a:t>
            </a:r>
          </a:p>
          <a:p>
            <a:pPr marL="0" indent="0">
              <a:buNone/>
            </a:pPr>
            <a:r>
              <a:rPr lang="en-GB" sz="2500" dirty="0"/>
              <a:t>Therefore, it is clear that the balance of power shifts in this extract.  The Professor has the power of status, that has become irrelevant to all of the characters with the exception of Johnny; Ginger has a transient power that enables him initially to control the conversation, but it is arguably Johnny who holds the enduring power. </a:t>
            </a:r>
          </a:p>
          <a:p>
            <a:pPr marL="0" indent="0">
              <a:buNone/>
            </a:pPr>
            <a:r>
              <a:rPr lang="en-GB" sz="2500" dirty="0"/>
              <a:t>It may appear, in the stichomythic exchange between Johnny and Ginger that they are equally matched, with the fast pace of the delivery suggesting a sense of conflict between the two.  However, a stylistic analysis reveals something else.  Johnny’s lexical repetition of the future tense (“I’ll tell you what…”  “I’ll roll a </a:t>
            </a:r>
            <a:r>
              <a:rPr lang="en-GB" sz="2500" dirty="0" err="1"/>
              <a:t>spliff</a:t>
            </a:r>
            <a:r>
              <a:rPr lang="en-GB" sz="2500" dirty="0"/>
              <a:t>, we’ll spruce up…”  “I’ll never say it.”), suggests an inflexibility and a certainty about what will happen.  In contrast, Ginger attempts to set up a condition for the future (“Only if…”, and his repeated imperatives (x6) are met with the lexical clusters of refusal (“Never”. “Never” “No.” “No.”)  In terms of discourse, too, it is evident that Johnny’s responses that were initially elliptical, simple sentences, are dwindling down to emphatic, single word answers.   </a:t>
            </a:r>
          </a:p>
          <a:p>
            <a:pPr marL="0" indent="0">
              <a:buNone/>
            </a:pPr>
            <a:r>
              <a:rPr lang="en-GB" sz="2500" dirty="0"/>
              <a:t>Although, therefore, Johnny and Ginger may share a sociolect (“Ruckus”, “</a:t>
            </a:r>
            <a:r>
              <a:rPr lang="en-GB" sz="2500" dirty="0" err="1"/>
              <a:t>spliff</a:t>
            </a:r>
            <a:r>
              <a:rPr lang="en-GB" sz="2500" dirty="0"/>
              <a:t>” etc.) Ginger does not have the same power as Johnny.  Ginger may have instrumental power over the delusional Professor, able to adapt his register and to parody the Professor’s language for comedic effect (“I don’t see how we’re going to meet our quotas.”), but his attempts to overpower Johnny are ineffectual.  In terms of lexical repetition, “DJ” appears seven times in this extract, said five times by Ginger, and twice by the Professor.  Johnny does not say the word once. </a:t>
            </a:r>
          </a:p>
          <a:p>
            <a:pPr marL="0" indent="0">
              <a:buNone/>
            </a:pPr>
            <a:r>
              <a:rPr lang="en-GB" sz="2500" dirty="0"/>
              <a:t>In a play that is all about the conflict between worlds and ideologies, the figure of Johnny Byron is axiomatic.  This is a character whose wold is being threatened, and whose kingdom is shrinking, and yet his power, this play suggests, is instrumental.  In this drama, that has been variously described as being about contemporary life, and as being a state of England play, an intransigent, stubborn individual stands up against the faceless power of the law.  The power that enables him to do this is obviously rooted more deeply than in his unwillingness to respond to agency pairs, or in his use of imperatives.  His power, this play seems to argue, lies in the recognition of the power of language to seduce and to heal, and perhaps in his connection to the ancient, to the mythic, to the “beat” that echoes through the green plains of England. </a:t>
            </a:r>
          </a:p>
          <a:p>
            <a:endParaRPr lang="en-GB" dirty="0"/>
          </a:p>
        </p:txBody>
      </p:sp>
    </p:spTree>
    <p:extLst>
      <p:ext uri="{BB962C8B-B14F-4D97-AF65-F5344CB8AC3E}">
        <p14:creationId xmlns:p14="http://schemas.microsoft.com/office/powerpoint/2010/main" val="1109210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23333"/>
            <a:ext cx="9601200" cy="1748367"/>
          </a:xfrm>
        </p:spPr>
        <p:txBody>
          <a:bodyPr>
            <a:normAutofit fontScale="90000"/>
          </a:bodyPr>
          <a:lstStyle/>
          <a:p>
            <a:r>
              <a:rPr lang="en-GB" dirty="0" smtClean="0"/>
              <a:t>What do you notice about the structure of the essay.  </a:t>
            </a:r>
            <a:r>
              <a:rPr lang="en-GB" dirty="0" err="1" smtClean="0"/>
              <a:t>E.g</a:t>
            </a:r>
            <a:r>
              <a:rPr lang="en-GB" dirty="0" smtClean="0"/>
              <a:t> what function does the first paragraph have?  </a:t>
            </a:r>
            <a:endParaRPr lang="en-GB"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GB" b="1" dirty="0">
                <a:solidFill>
                  <a:srgbClr val="FF0000"/>
                </a:solidFill>
              </a:rPr>
              <a:t>Context:  </a:t>
            </a:r>
            <a:r>
              <a:rPr lang="en-GB" dirty="0"/>
              <a:t>placing the extract in the play, explaining its function</a:t>
            </a:r>
          </a:p>
          <a:p>
            <a:pPr marL="457200" indent="-457200">
              <a:buFont typeface="+mj-lt"/>
              <a:buAutoNum type="arabicPeriod"/>
            </a:pPr>
            <a:r>
              <a:rPr lang="en-GB" b="1" dirty="0">
                <a:solidFill>
                  <a:srgbClr val="FF0000"/>
                </a:solidFill>
              </a:rPr>
              <a:t>Context:  </a:t>
            </a:r>
            <a:r>
              <a:rPr lang="en-GB" dirty="0"/>
              <a:t>demonstrating knowledge of the whole play, what goes before and after the extract; explaining the structure of the essay</a:t>
            </a:r>
          </a:p>
          <a:p>
            <a:pPr marL="457200" indent="-457200">
              <a:buFont typeface="+mj-lt"/>
              <a:buAutoNum type="arabicPeriod"/>
            </a:pPr>
            <a:r>
              <a:rPr lang="en-GB" b="1" dirty="0">
                <a:solidFill>
                  <a:srgbClr val="FF0000"/>
                </a:solidFill>
              </a:rPr>
              <a:t>Context:  </a:t>
            </a:r>
            <a:r>
              <a:rPr lang="en-GB" dirty="0"/>
              <a:t>focus on the extract with reference to the rest of the play</a:t>
            </a:r>
          </a:p>
          <a:p>
            <a:pPr marL="457200" indent="-457200">
              <a:buFont typeface="+mj-lt"/>
              <a:buAutoNum type="arabicPeriod"/>
            </a:pPr>
            <a:r>
              <a:rPr lang="en-GB" b="1" dirty="0">
                <a:solidFill>
                  <a:srgbClr val="FF0000"/>
                </a:solidFill>
              </a:rPr>
              <a:t>Discourse</a:t>
            </a:r>
            <a:r>
              <a:rPr lang="en-GB" dirty="0"/>
              <a:t> analysis:  turn taking, imperatives, taboo language</a:t>
            </a:r>
          </a:p>
          <a:p>
            <a:pPr marL="457200" indent="-457200">
              <a:buFont typeface="+mj-lt"/>
              <a:buAutoNum type="arabicPeriod"/>
            </a:pPr>
            <a:r>
              <a:rPr lang="en-GB" b="1" dirty="0">
                <a:solidFill>
                  <a:srgbClr val="FF0000"/>
                </a:solidFill>
              </a:rPr>
              <a:t>Dramatic</a:t>
            </a:r>
            <a:r>
              <a:rPr lang="en-GB" dirty="0"/>
              <a:t> features:  stage directions (use of “beat”)</a:t>
            </a:r>
          </a:p>
        </p:txBody>
      </p:sp>
    </p:spTree>
    <p:extLst>
      <p:ext uri="{BB962C8B-B14F-4D97-AF65-F5344CB8AC3E}">
        <p14:creationId xmlns:p14="http://schemas.microsoft.com/office/powerpoint/2010/main" val="1124742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Skeleton structure continued</a:t>
            </a:r>
          </a:p>
        </p:txBody>
      </p:sp>
      <p:sp>
        <p:nvSpPr>
          <p:cNvPr id="3" name="Content Placeholder 2"/>
          <p:cNvSpPr>
            <a:spLocks noGrp="1"/>
          </p:cNvSpPr>
          <p:nvPr>
            <p:ph idx="1"/>
          </p:nvPr>
        </p:nvSpPr>
        <p:spPr/>
        <p:txBody>
          <a:bodyPr/>
          <a:lstStyle/>
          <a:p>
            <a:pPr marL="457200" indent="-457200">
              <a:buFont typeface="+mj-lt"/>
              <a:buAutoNum type="arabicPeriod" startAt="5"/>
            </a:pPr>
            <a:r>
              <a:rPr lang="en-GB" b="1" dirty="0">
                <a:solidFill>
                  <a:srgbClr val="FF0000"/>
                </a:solidFill>
              </a:rPr>
              <a:t>Stylistic </a:t>
            </a:r>
            <a:r>
              <a:rPr lang="en-GB" dirty="0"/>
              <a:t>analysis:  repetition, deviation</a:t>
            </a:r>
          </a:p>
          <a:p>
            <a:pPr marL="457200" indent="-457200">
              <a:buFont typeface="+mj-lt"/>
              <a:buAutoNum type="arabicPeriod" startAt="5"/>
            </a:pPr>
            <a:r>
              <a:rPr lang="en-GB" b="1" dirty="0">
                <a:solidFill>
                  <a:srgbClr val="FF0000"/>
                </a:solidFill>
              </a:rPr>
              <a:t>Context:  </a:t>
            </a:r>
            <a:r>
              <a:rPr lang="en-GB" dirty="0"/>
              <a:t>reference to comedic conventions</a:t>
            </a:r>
          </a:p>
          <a:p>
            <a:pPr marL="457200" indent="-457200">
              <a:buFont typeface="+mj-lt"/>
              <a:buAutoNum type="arabicPeriod" startAt="5"/>
            </a:pPr>
            <a:r>
              <a:rPr lang="en-GB" b="1" dirty="0">
                <a:solidFill>
                  <a:srgbClr val="FF0000"/>
                </a:solidFill>
              </a:rPr>
              <a:t>Stylistic</a:t>
            </a:r>
            <a:r>
              <a:rPr lang="en-GB" dirty="0"/>
              <a:t> analysis:  analysis of lexis and syntax</a:t>
            </a:r>
          </a:p>
          <a:p>
            <a:pPr marL="457200" indent="-457200">
              <a:buFont typeface="+mj-lt"/>
              <a:buAutoNum type="arabicPeriod" startAt="5"/>
            </a:pPr>
            <a:r>
              <a:rPr lang="en-GB" b="1" dirty="0">
                <a:solidFill>
                  <a:srgbClr val="FF0000"/>
                </a:solidFill>
              </a:rPr>
              <a:t>Discourse </a:t>
            </a:r>
            <a:r>
              <a:rPr lang="en-GB" dirty="0"/>
              <a:t>analysis:  sociolect – and stylistic:  lexical repetition</a:t>
            </a:r>
          </a:p>
          <a:p>
            <a:pPr marL="457200" indent="-457200">
              <a:buFont typeface="+mj-lt"/>
              <a:buAutoNum type="arabicPeriod" startAt="5"/>
            </a:pPr>
            <a:r>
              <a:rPr lang="en-GB" b="1" dirty="0">
                <a:solidFill>
                  <a:srgbClr val="FF0000"/>
                </a:solidFill>
              </a:rPr>
              <a:t>Context:  </a:t>
            </a:r>
            <a:r>
              <a:rPr lang="en-GB" dirty="0"/>
              <a:t>overview- critical reception, demonstrating knowledge of whole text (re-visiting quote, for example)</a:t>
            </a:r>
          </a:p>
          <a:p>
            <a:endParaRPr lang="en-GB" dirty="0"/>
          </a:p>
        </p:txBody>
      </p:sp>
    </p:spTree>
    <p:extLst>
      <p:ext uri="{BB962C8B-B14F-4D97-AF65-F5344CB8AC3E}">
        <p14:creationId xmlns:p14="http://schemas.microsoft.com/office/powerpoint/2010/main" val="2806206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2000" b="1" dirty="0" smtClean="0"/>
              <a:t>Possible structure for your essay…</a:t>
            </a:r>
            <a:r>
              <a:rPr lang="en-GB" sz="2000" dirty="0" smtClean="0"/>
              <a:t/>
            </a:r>
            <a:br>
              <a:rPr lang="en-GB" sz="2000" dirty="0" smtClean="0"/>
            </a:br>
            <a:r>
              <a:rPr lang="en-GB" sz="2000" b="1" dirty="0" smtClean="0"/>
              <a:t>One </a:t>
            </a:r>
            <a:r>
              <a:rPr lang="en-GB" sz="2000" b="1" dirty="0"/>
              <a:t>Hour – 32 Marks</a:t>
            </a:r>
            <a:r>
              <a:rPr lang="en-GB" sz="2000" dirty="0"/>
              <a:t/>
            </a:r>
            <a:br>
              <a:rPr lang="en-GB" sz="2000" dirty="0"/>
            </a:br>
            <a:r>
              <a:rPr lang="en-GB" sz="2000" b="1" dirty="0"/>
              <a:t>Examine some of the ways in which …. is presented in the extract from ….</a:t>
            </a:r>
            <a:r>
              <a:rPr lang="en-GB" sz="2000" dirty="0"/>
              <a:t/>
            </a:r>
            <a:br>
              <a:rPr lang="en-GB" sz="2000" dirty="0"/>
            </a:br>
            <a:r>
              <a:rPr lang="en-GB" sz="2000" b="1" dirty="0"/>
              <a:t>You should consider the use of dramatic and stylistic techniques in the extract, its significance within the play and any other relevant dramatic or other contexts</a:t>
            </a:r>
            <a:r>
              <a:rPr lang="en-GB" sz="2000" dirty="0"/>
              <a:t/>
            </a:r>
            <a:br>
              <a:rPr lang="en-GB" sz="2000" dirty="0"/>
            </a:br>
            <a:endParaRPr lang="en-GB" sz="2000" dirty="0"/>
          </a:p>
        </p:txBody>
      </p:sp>
      <p:sp>
        <p:nvSpPr>
          <p:cNvPr id="3" name="Content Placeholder 2"/>
          <p:cNvSpPr>
            <a:spLocks noGrp="1"/>
          </p:cNvSpPr>
          <p:nvPr>
            <p:ph idx="1"/>
          </p:nvPr>
        </p:nvSpPr>
        <p:spPr>
          <a:xfrm>
            <a:off x="1371600" y="2286000"/>
            <a:ext cx="9601200" cy="4241800"/>
          </a:xfrm>
        </p:spPr>
        <p:txBody>
          <a:bodyPr>
            <a:normAutofit fontScale="70000" lnSpcReduction="20000"/>
          </a:bodyPr>
          <a:lstStyle/>
          <a:p>
            <a:r>
              <a:rPr lang="en-GB" b="1" dirty="0" smtClean="0"/>
              <a:t>Open</a:t>
            </a:r>
            <a:r>
              <a:rPr lang="en-GB" b="1" dirty="0"/>
              <a:t>:</a:t>
            </a:r>
            <a:r>
              <a:rPr lang="en-GB" dirty="0"/>
              <a:t>  with </a:t>
            </a:r>
            <a:r>
              <a:rPr lang="en-GB" b="1" i="1" dirty="0"/>
              <a:t>setting the scene in context</a:t>
            </a:r>
            <a:r>
              <a:rPr lang="en-GB" dirty="0"/>
              <a:t>:  where does it appear in the play?  What function does it have?  What is it doing in terms of structure?  Explain your conceptualised response to the theme/focus named in the question, and its relevance to the play as a whole.</a:t>
            </a:r>
          </a:p>
          <a:p>
            <a:r>
              <a:rPr lang="en-GB" b="1" dirty="0"/>
              <a:t>First Section:</a:t>
            </a:r>
            <a:r>
              <a:rPr lang="en-GB" dirty="0"/>
              <a:t>  give an analysis that is focused on </a:t>
            </a:r>
            <a:r>
              <a:rPr lang="en-GB" b="1" i="1" dirty="0"/>
              <a:t>dramatic features</a:t>
            </a:r>
            <a:r>
              <a:rPr lang="en-GB" dirty="0"/>
              <a:t>- the use of a prop to symbolise a theme, for example; the detailed analysis of stage directions and what they reveal about theme/character </a:t>
            </a:r>
            <a:r>
              <a:rPr lang="en-GB" dirty="0" err="1"/>
              <a:t>etc</a:t>
            </a:r>
            <a:r>
              <a:rPr lang="en-GB" dirty="0"/>
              <a:t>:  each time giving specific examples, and analysing their use with reference to the theme/focus named in the exam question.  Link your analysis to the wider context – another point in the play (the characteristic use of this feature by Butterworth) – an observation about the original production – a link to a reviewer’s comment, or one made by Butterworth/Rylance etc.  Return to the question and hook into the next paragraph.</a:t>
            </a:r>
          </a:p>
          <a:p>
            <a:r>
              <a:rPr lang="en-GB" b="1" dirty="0"/>
              <a:t>Section </a:t>
            </a:r>
            <a:r>
              <a:rPr lang="en-GB" b="1" dirty="0" err="1"/>
              <a:t>Section</a:t>
            </a:r>
            <a:r>
              <a:rPr lang="en-GB" b="1" dirty="0"/>
              <a:t>:</a:t>
            </a:r>
            <a:r>
              <a:rPr lang="en-GB" dirty="0"/>
              <a:t>  add to your argument with a </a:t>
            </a:r>
            <a:r>
              <a:rPr lang="en-GB" b="1" i="1" dirty="0"/>
              <a:t>stylistic analysis,</a:t>
            </a:r>
            <a:r>
              <a:rPr lang="en-GB" dirty="0"/>
              <a:t> looking at syntactical parallelism, lexical repetitions/oppositions/clusters.  Each time give a specific example, and analyse it.  Consider the syntactical use in the extract:  the choice of sentence types and moods and how they might shape the meaning of the play, in terms of the theme/focus named in the exam question. Link your analysis to the wider context – another point in the play (the characteristic use of this feature by Butterworth) – an observation about the original production – a link to a reviewer’s comment, or one made by Butterworth/Rylance etc.  Return to the question and hook into the next paragraph.</a:t>
            </a:r>
          </a:p>
          <a:p>
            <a:r>
              <a:rPr lang="en-GB" b="1" dirty="0"/>
              <a:t>Third Section:</a:t>
            </a:r>
            <a:r>
              <a:rPr lang="en-GB" dirty="0"/>
              <a:t>  focus on </a:t>
            </a:r>
            <a:r>
              <a:rPr lang="en-GB" b="1" i="1" dirty="0"/>
              <a:t>discourse </a:t>
            </a:r>
            <a:r>
              <a:rPr lang="en-GB" dirty="0"/>
              <a:t>– on the features of power in terms of the language; on the supportive or </a:t>
            </a:r>
            <a:r>
              <a:rPr lang="en-GB" dirty="0" err="1"/>
              <a:t>combatative</a:t>
            </a:r>
            <a:r>
              <a:rPr lang="en-GB" dirty="0"/>
              <a:t> communication; on how the discourse features shape the character, or the theme.   Link your analysis to the wider context – another point in the play (the characteristic use of this feature by Butterworth) – an observation about the original production – a link to a reviewer’s comment, or one made by Butterworth/Rylance etc.  Return to the question and hook into the next paragraph.</a:t>
            </a:r>
          </a:p>
          <a:p>
            <a:r>
              <a:rPr lang="en-GB" b="1" dirty="0"/>
              <a:t>Conclusion:</a:t>
            </a:r>
            <a:r>
              <a:rPr lang="en-GB" dirty="0"/>
              <a:t>  give a </a:t>
            </a:r>
            <a:r>
              <a:rPr lang="en-GB" b="1" i="1" dirty="0"/>
              <a:t>conceptualised analysis of the focus of the question</a:t>
            </a:r>
            <a:r>
              <a:rPr lang="en-GB" dirty="0"/>
              <a:t>:  an overview of way in which the lexical/syntactical use; the dramatic features shapes our understanding of this extract and of the play as a whole.</a:t>
            </a:r>
          </a:p>
          <a:p>
            <a:endParaRPr lang="en-GB" dirty="0"/>
          </a:p>
        </p:txBody>
      </p:sp>
    </p:spTree>
    <p:extLst>
      <p:ext uri="{BB962C8B-B14F-4D97-AF65-F5344CB8AC3E}">
        <p14:creationId xmlns:p14="http://schemas.microsoft.com/office/powerpoint/2010/main" val="18075701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Finishing Act 1</a:t>
            </a:r>
          </a:p>
        </p:txBody>
      </p:sp>
      <p:pic>
        <p:nvPicPr>
          <p:cNvPr id="4" name="Content Placeholder 3" descr="Werewolf by quarridors on DeviantArt"/>
          <p:cNvPicPr>
            <a:picLocks noGrp="1" noChangeAspect="1"/>
          </p:cNvPicPr>
          <p:nvPr>
            <p:ph idx="1"/>
          </p:nvPr>
        </p:nvPicPr>
        <p:blipFill>
          <a:blip r:embed="rId3"/>
          <a:stretch>
            <a:fillRect/>
          </a:stretch>
        </p:blipFill>
        <p:spPr>
          <a:xfrm>
            <a:off x="3623324" y="2095500"/>
            <a:ext cx="4935826" cy="3695700"/>
          </a:xfrm>
        </p:spPr>
      </p:pic>
    </p:spTree>
    <p:extLst>
      <p:ext uri="{BB962C8B-B14F-4D97-AF65-F5344CB8AC3E}">
        <p14:creationId xmlns:p14="http://schemas.microsoft.com/office/powerpoint/2010/main" val="23479372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 40- 41</a:t>
            </a:r>
            <a:endParaRPr lang="en-GB" dirty="0"/>
          </a:p>
        </p:txBody>
      </p:sp>
      <p:sp>
        <p:nvSpPr>
          <p:cNvPr id="3" name="Content Placeholder 2"/>
          <p:cNvSpPr>
            <a:spLocks noGrp="1"/>
          </p:cNvSpPr>
          <p:nvPr>
            <p:ph idx="1"/>
          </p:nvPr>
        </p:nvSpPr>
        <p:spPr/>
        <p:txBody>
          <a:bodyPr/>
          <a:lstStyle/>
          <a:p>
            <a:r>
              <a:rPr lang="en-GB" dirty="0" smtClean="0"/>
              <a:t>"two careful owners" – parody of language used by car adverts</a:t>
            </a:r>
          </a:p>
          <a:p>
            <a:r>
              <a:rPr lang="en-GB" dirty="0" smtClean="0"/>
              <a:t>note the way exits and entrances are used.  Here Lee and Davey leave, so that Johnny and Wesley can have a private conversation</a:t>
            </a:r>
          </a:p>
          <a:p>
            <a:r>
              <a:rPr lang="en-GB" dirty="0" smtClean="0"/>
              <a:t>Johnny parodies the language of radio shows "What's your point, caller?" (x2)</a:t>
            </a:r>
          </a:p>
          <a:p>
            <a:r>
              <a:rPr lang="en-GB" dirty="0" smtClean="0"/>
              <a:t>Dialect obvious in the non-standard deviation of the personal pronoun "</a:t>
            </a:r>
            <a:r>
              <a:rPr lang="en-GB" dirty="0" err="1" smtClean="0"/>
              <a:t>him's</a:t>
            </a:r>
            <a:r>
              <a:rPr lang="en-GB" dirty="0" smtClean="0"/>
              <a:t>"</a:t>
            </a:r>
          </a:p>
          <a:p>
            <a:endParaRPr lang="en-GB" dirty="0"/>
          </a:p>
        </p:txBody>
      </p:sp>
    </p:spTree>
    <p:extLst>
      <p:ext uri="{BB962C8B-B14F-4D97-AF65-F5344CB8AC3E}">
        <p14:creationId xmlns:p14="http://schemas.microsoft.com/office/powerpoint/2010/main" val="2889202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 42 - 43</a:t>
            </a:r>
            <a:endParaRPr lang="en-GB" dirty="0"/>
          </a:p>
        </p:txBody>
      </p:sp>
      <p:sp>
        <p:nvSpPr>
          <p:cNvPr id="3" name="Content Placeholder 2"/>
          <p:cNvSpPr>
            <a:spLocks noGrp="1"/>
          </p:cNvSpPr>
          <p:nvPr>
            <p:ph idx="1"/>
          </p:nvPr>
        </p:nvSpPr>
        <p:spPr/>
        <p:txBody>
          <a:bodyPr/>
          <a:lstStyle/>
          <a:p>
            <a:r>
              <a:rPr lang="en-GB" dirty="0" smtClean="0"/>
              <a:t>Contrast of the two characters, brought up together, but making different choices that send Wesley into the corporate world of the brewery, and Johnny to the anarchic world of Rooster's Wood.  Here Johnny outlines the parallels:  "What's different about it?"  The difference (in his mind) is financial:  the pub charges the under-aged drinkers.</a:t>
            </a:r>
          </a:p>
          <a:p>
            <a:r>
              <a:rPr lang="en-GB" dirty="0" smtClean="0"/>
              <a:t>Nostalgia of the memories of the two "losing [their] pips" – reflected in Butterworth's choice of name "Heather Bloom", with its connotations of nature and fecundity.</a:t>
            </a:r>
          </a:p>
          <a:p>
            <a:endParaRPr lang="en-GB" dirty="0"/>
          </a:p>
        </p:txBody>
      </p:sp>
    </p:spTree>
    <p:extLst>
      <p:ext uri="{BB962C8B-B14F-4D97-AF65-F5344CB8AC3E}">
        <p14:creationId xmlns:p14="http://schemas.microsoft.com/office/powerpoint/2010/main" val="2751237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 44- 45</a:t>
            </a:r>
            <a:endParaRPr lang="en-GB" dirty="0"/>
          </a:p>
        </p:txBody>
      </p:sp>
      <p:sp>
        <p:nvSpPr>
          <p:cNvPr id="3" name="Content Placeholder 2"/>
          <p:cNvSpPr>
            <a:spLocks noGrp="1"/>
          </p:cNvSpPr>
          <p:nvPr>
            <p:ph idx="1"/>
          </p:nvPr>
        </p:nvSpPr>
        <p:spPr/>
        <p:txBody>
          <a:bodyPr/>
          <a:lstStyle/>
          <a:p>
            <a:r>
              <a:rPr lang="en-GB" dirty="0" smtClean="0"/>
              <a:t>Johnny equated with an animal in "</a:t>
            </a:r>
            <a:r>
              <a:rPr lang="en-GB" dirty="0" err="1" smtClean="0"/>
              <a:t>gonna</a:t>
            </a:r>
            <a:r>
              <a:rPr lang="en-GB" dirty="0" smtClean="0"/>
              <a:t> flush Byron out of his hole" – hunting lexis.</a:t>
            </a:r>
          </a:p>
          <a:p>
            <a:r>
              <a:rPr lang="en-GB" dirty="0" smtClean="0"/>
              <a:t>Third version of a story about the "piece of paper" as told by Johnny, ("love letters") reflecting how skilful and adept he is at creating fiction</a:t>
            </a:r>
          </a:p>
          <a:p>
            <a:r>
              <a:rPr lang="en-GB" dirty="0" smtClean="0"/>
              <a:t>Sense of Johnny as the green man in the statement "I have eyes everywhere" – this is repeated throughout the play with the stage direction "watching"  ("Johnny watches him leave " p 19, " Johnny watches her" p71, "Johnny watches them walk away" p 91, "Johnny watches him leave" p 100.)</a:t>
            </a:r>
          </a:p>
          <a:p>
            <a:r>
              <a:rPr lang="en-GB" dirty="0" smtClean="0"/>
              <a:t>"I'm heavy stone me.." link to the standing stones on p72 – elemental, holy and ancient</a:t>
            </a:r>
          </a:p>
          <a:p>
            <a:r>
              <a:rPr lang="en-GB" dirty="0" smtClean="0"/>
              <a:t>Off stage celebration and unity contrasts with Johnny who is "alone"</a:t>
            </a:r>
            <a:endParaRPr lang="en-GB" dirty="0"/>
          </a:p>
        </p:txBody>
      </p:sp>
    </p:spTree>
    <p:extLst>
      <p:ext uri="{BB962C8B-B14F-4D97-AF65-F5344CB8AC3E}">
        <p14:creationId xmlns:p14="http://schemas.microsoft.com/office/powerpoint/2010/main" val="1015962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A1 </a:t>
            </a:r>
            <a:br>
              <a:rPr lang="en-GB" dirty="0" smtClean="0"/>
            </a:br>
            <a:r>
              <a:rPr lang="en-GB" dirty="0" smtClean="0"/>
              <a:t>pp 34 - 35</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Echo of the comedic convention of putting on a disguise:  </a:t>
            </a:r>
            <a:r>
              <a:rPr lang="en-GB" i="1" dirty="0" smtClean="0"/>
              <a:t>Enter Wesley, dressed as a </a:t>
            </a:r>
            <a:r>
              <a:rPr lang="en-GB" i="1" dirty="0" err="1" smtClean="0"/>
              <a:t>morris</a:t>
            </a:r>
            <a:r>
              <a:rPr lang="en-GB" i="1" dirty="0" smtClean="0"/>
              <a:t> dancer.</a:t>
            </a:r>
          </a:p>
          <a:p>
            <a:r>
              <a:rPr lang="en-GB" dirty="0" smtClean="0"/>
              <a:t>"It's a long story … I got roped in" – a characteristic feature of Wesley's speech is his use of cliché.  Repeated on p 35.</a:t>
            </a:r>
          </a:p>
          <a:p>
            <a:r>
              <a:rPr lang="en-GB" dirty="0" smtClean="0"/>
              <a:t>p 35 Use of first person plural by Wesley – suggesting a community beyond Rooster's Wood.  </a:t>
            </a:r>
          </a:p>
          <a:p>
            <a:r>
              <a:rPr lang="en-GB" dirty="0" smtClean="0"/>
              <a:t>p 35  Wesley claims to be a part of a different group ("The </a:t>
            </a:r>
            <a:r>
              <a:rPr lang="en-GB" dirty="0" err="1" smtClean="0"/>
              <a:t>Flintock</a:t>
            </a:r>
            <a:r>
              <a:rPr lang="en-GB" dirty="0" smtClean="0"/>
              <a:t> Men") – this is questioned by his friends.  Their scorn is borne out by the fact that this is a newly established group, formed by the brewery.</a:t>
            </a:r>
          </a:p>
          <a:p>
            <a:r>
              <a:rPr lang="en-GB" dirty="0" smtClean="0"/>
              <a:t>p 35 Mixed register in Wesley's speech of informality ("It's bollocks, really.") and a learned discourse ("it connotes fertility and the hunt.")  He adopts the brewery's discourse later in "Point-of-sale material").  Wesley is controlled by the pub ("it's out of my hands"), and this is reflected in the way that he unquestioningly adopts the brewer's discourse.</a:t>
            </a:r>
          </a:p>
          <a:p>
            <a:r>
              <a:rPr lang="en-GB" dirty="0" smtClean="0"/>
              <a:t>  </a:t>
            </a:r>
          </a:p>
          <a:p>
            <a:endParaRPr lang="en-GB" dirty="0" smtClean="0"/>
          </a:p>
          <a:p>
            <a:endParaRPr lang="en-GB" dirty="0"/>
          </a:p>
        </p:txBody>
      </p:sp>
    </p:spTree>
    <p:extLst>
      <p:ext uri="{BB962C8B-B14F-4D97-AF65-F5344CB8AC3E}">
        <p14:creationId xmlns:p14="http://schemas.microsoft.com/office/powerpoint/2010/main" val="4008884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 46</a:t>
            </a:r>
            <a:endParaRPr lang="en-GB" dirty="0"/>
          </a:p>
        </p:txBody>
      </p:sp>
      <p:sp>
        <p:nvSpPr>
          <p:cNvPr id="3" name="Content Placeholder 2"/>
          <p:cNvSpPr>
            <a:spLocks noGrp="1"/>
          </p:cNvSpPr>
          <p:nvPr>
            <p:ph idx="1"/>
          </p:nvPr>
        </p:nvSpPr>
        <p:spPr/>
        <p:txBody>
          <a:bodyPr/>
          <a:lstStyle/>
          <a:p>
            <a:r>
              <a:rPr lang="en-GB" dirty="0" smtClean="0"/>
              <a:t>Lexical repetition of time, reminding Johnny and the audience of time passing and running out for Johnny</a:t>
            </a:r>
          </a:p>
          <a:p>
            <a:r>
              <a:rPr lang="en-GB" dirty="0" smtClean="0"/>
              <a:t>"I </a:t>
            </a:r>
            <a:r>
              <a:rPr lang="en-GB" dirty="0" err="1" smtClean="0"/>
              <a:t>ain't</a:t>
            </a:r>
            <a:r>
              <a:rPr lang="en-GB" dirty="0" smtClean="0"/>
              <a:t> going" – Johnny's kingdom is shrinking, and he needs to stay to protect it.  Contributory factor is that Johnny has no place in the wider society of </a:t>
            </a:r>
            <a:r>
              <a:rPr lang="en-GB" dirty="0" err="1" smtClean="0"/>
              <a:t>Flintock</a:t>
            </a:r>
            <a:r>
              <a:rPr lang="en-GB" dirty="0" smtClean="0"/>
              <a:t> (where he banned from the pubs and the council has "made dare-devilling illegal" (p 32). </a:t>
            </a:r>
          </a:p>
          <a:p>
            <a:r>
              <a:rPr lang="en-GB" dirty="0" smtClean="0"/>
              <a:t>Second fire of the play (first one is Lee burning his possessions, and preparing for a new life).  Here, it is an act of defiance, foregrounded by the sound of the air-raid siren as a warning of attack.</a:t>
            </a:r>
          </a:p>
          <a:p>
            <a:r>
              <a:rPr lang="en-GB" dirty="0" smtClean="0"/>
              <a:t>Stark contrast with the formality of the lexis of the wife of the Mayor off stage.</a:t>
            </a:r>
            <a:endParaRPr lang="en-GB" dirty="0"/>
          </a:p>
        </p:txBody>
      </p:sp>
    </p:spTree>
    <p:extLst>
      <p:ext uri="{BB962C8B-B14F-4D97-AF65-F5344CB8AC3E}">
        <p14:creationId xmlns:p14="http://schemas.microsoft.com/office/powerpoint/2010/main" val="2123736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“The Werewolf”</a:t>
            </a:r>
            <a:endParaRPr lang="en-GB" dirty="0"/>
          </a:p>
        </p:txBody>
      </p:sp>
      <p:sp>
        <p:nvSpPr>
          <p:cNvPr id="3" name="Content Placeholder 2"/>
          <p:cNvSpPr>
            <a:spLocks noGrp="1"/>
          </p:cNvSpPr>
          <p:nvPr>
            <p:ph idx="1"/>
          </p:nvPr>
        </p:nvSpPr>
        <p:spPr/>
        <p:txBody>
          <a:bodyPr/>
          <a:lstStyle/>
          <a:p>
            <a:endParaRPr lang="en-GB" dirty="0"/>
          </a:p>
        </p:txBody>
      </p:sp>
      <p:pic>
        <p:nvPicPr>
          <p:cNvPr id="4" name="bQ3_gvJND0U"/>
          <p:cNvPicPr>
            <a:picLocks noRot="1" noChangeAspect="1"/>
          </p:cNvPicPr>
          <p:nvPr>
            <a:videoFile r:link="rId1"/>
          </p:nvPr>
        </p:nvPicPr>
        <p:blipFill>
          <a:blip r:embed="rId3"/>
          <a:stretch>
            <a:fillRect/>
          </a:stretch>
        </p:blipFill>
        <p:spPr>
          <a:xfrm>
            <a:off x="3634635" y="2790825"/>
            <a:ext cx="4572000" cy="2571750"/>
          </a:xfrm>
          <a:prstGeom prst="rect">
            <a:avLst/>
          </a:prstGeom>
        </p:spPr>
      </p:pic>
    </p:spTree>
    <p:extLst>
      <p:ext uri="{BB962C8B-B14F-4D97-AF65-F5344CB8AC3E}">
        <p14:creationId xmlns:p14="http://schemas.microsoft.com/office/powerpoint/2010/main" val="32715919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Tonal shift</a:t>
            </a:r>
            <a:endParaRPr lang="en-GB" dirty="0"/>
          </a:p>
        </p:txBody>
      </p:sp>
      <p:sp>
        <p:nvSpPr>
          <p:cNvPr id="3" name="Content Placeholder 2"/>
          <p:cNvSpPr>
            <a:spLocks noGrp="1"/>
          </p:cNvSpPr>
          <p:nvPr>
            <p:ph idx="1"/>
          </p:nvPr>
        </p:nvSpPr>
        <p:spPr>
          <a:xfrm>
            <a:off x="1371600" y="1703540"/>
            <a:ext cx="9601200" cy="5248405"/>
          </a:xfrm>
        </p:spPr>
        <p:txBody>
          <a:bodyPr>
            <a:normAutofit/>
          </a:bodyPr>
          <a:lstStyle/>
          <a:p>
            <a:r>
              <a:rPr lang="en-GB" dirty="0" smtClean="0"/>
              <a:t>Discuss the difference between the use of “Jerusalem” at the start of Act One and “Werewolf” by Barry </a:t>
            </a:r>
            <a:r>
              <a:rPr lang="en-GB" dirty="0" err="1" smtClean="0"/>
              <a:t>Dansfield</a:t>
            </a:r>
            <a:r>
              <a:rPr lang="en-GB" dirty="0" smtClean="0"/>
              <a:t> at the start of Act Two.</a:t>
            </a:r>
          </a:p>
          <a:p>
            <a:r>
              <a:rPr lang="en-GB" dirty="0" smtClean="0"/>
              <a:t>“Jerusalem”:</a:t>
            </a:r>
          </a:p>
          <a:p>
            <a:r>
              <a:rPr lang="en-GB" dirty="0" smtClean="0">
                <a:solidFill>
                  <a:srgbClr val="FF0000"/>
                </a:solidFill>
              </a:rPr>
              <a:t>Christian references</a:t>
            </a:r>
          </a:p>
          <a:p>
            <a:r>
              <a:rPr lang="en-GB" dirty="0" smtClean="0">
                <a:solidFill>
                  <a:srgbClr val="FF0000"/>
                </a:solidFill>
              </a:rPr>
              <a:t>Pastoral idyll, but with the threat of industrialisation</a:t>
            </a:r>
          </a:p>
          <a:p>
            <a:r>
              <a:rPr lang="en-GB" dirty="0" smtClean="0"/>
              <a:t>“Werewolf” – </a:t>
            </a:r>
          </a:p>
          <a:p>
            <a:r>
              <a:rPr lang="en-GB" dirty="0" smtClean="0">
                <a:solidFill>
                  <a:srgbClr val="FF0000"/>
                </a:solidFill>
              </a:rPr>
              <a:t>The mythic and supernatural</a:t>
            </a:r>
          </a:p>
          <a:p>
            <a:r>
              <a:rPr lang="en-GB" dirty="0" smtClean="0">
                <a:solidFill>
                  <a:srgbClr val="FF0000"/>
                </a:solidFill>
              </a:rPr>
              <a:t>The threat is no longer that of man, but of the supernatural – a shift of power?  Or focus?</a:t>
            </a:r>
          </a:p>
          <a:p>
            <a:endParaRPr lang="en-GB" dirty="0" smtClean="0"/>
          </a:p>
          <a:p>
            <a:endParaRPr lang="en-GB" dirty="0"/>
          </a:p>
        </p:txBody>
      </p:sp>
    </p:spTree>
    <p:extLst>
      <p:ext uri="{BB962C8B-B14F-4D97-AF65-F5344CB8AC3E}">
        <p14:creationId xmlns:p14="http://schemas.microsoft.com/office/powerpoint/2010/main" val="3745636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 36 - 37</a:t>
            </a:r>
            <a:endParaRPr lang="en-GB" dirty="0"/>
          </a:p>
        </p:txBody>
      </p:sp>
      <p:sp>
        <p:nvSpPr>
          <p:cNvPr id="3" name="Content Placeholder 2"/>
          <p:cNvSpPr>
            <a:spLocks noGrp="1"/>
          </p:cNvSpPr>
          <p:nvPr>
            <p:ph idx="1"/>
          </p:nvPr>
        </p:nvSpPr>
        <p:spPr/>
        <p:txBody>
          <a:bodyPr>
            <a:normAutofit/>
          </a:bodyPr>
          <a:lstStyle/>
          <a:p>
            <a:r>
              <a:rPr lang="en-GB" dirty="0" smtClean="0"/>
              <a:t>Sense of community and unity, as the others sense that Wesley needs to speak in private ("Right, I'm off" </a:t>
            </a:r>
            <a:r>
              <a:rPr lang="en-GB" dirty="0" err="1" smtClean="0"/>
              <a:t>etc</a:t>
            </a:r>
            <a:r>
              <a:rPr lang="en-GB" dirty="0" smtClean="0"/>
              <a:t>)</a:t>
            </a:r>
          </a:p>
          <a:p>
            <a:r>
              <a:rPr lang="en-GB" dirty="0" smtClean="0"/>
              <a:t>Repetition of DJ conversation of p 17 – lexical and syntactical parallelism ("No he's not…. He's not.)</a:t>
            </a:r>
          </a:p>
          <a:p>
            <a:r>
              <a:rPr lang="en-GB" dirty="0" smtClean="0"/>
              <a:t>Stichomythic exchange indicates closeness of characters ("Get lost?//"crash?// "Have  a fight" </a:t>
            </a:r>
            <a:r>
              <a:rPr lang="en-GB" dirty="0" err="1" smtClean="0"/>
              <a:t>etc</a:t>
            </a:r>
            <a:r>
              <a:rPr lang="en-GB" dirty="0" smtClean="0"/>
              <a:t>)</a:t>
            </a:r>
          </a:p>
          <a:p>
            <a:r>
              <a:rPr lang="en-GB" dirty="0" smtClean="0"/>
              <a:t>Paronomasia of "over" and "under"</a:t>
            </a:r>
          </a:p>
          <a:p>
            <a:r>
              <a:rPr lang="en-GB" dirty="0" smtClean="0"/>
              <a:t>Repeated reference to the young as "rats" "vermin", now "cheeky moo" – impression of numbers of them- a herd or plague – something unwelcome.</a:t>
            </a:r>
            <a:endParaRPr lang="en-GB" dirty="0"/>
          </a:p>
        </p:txBody>
      </p:sp>
    </p:spTree>
    <p:extLst>
      <p:ext uri="{BB962C8B-B14F-4D97-AF65-F5344CB8AC3E}">
        <p14:creationId xmlns:p14="http://schemas.microsoft.com/office/powerpoint/2010/main" val="405417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p38 - 39</a:t>
            </a:r>
            <a:endParaRPr lang="en-GB" dirty="0"/>
          </a:p>
        </p:txBody>
      </p:sp>
      <p:sp>
        <p:nvSpPr>
          <p:cNvPr id="3" name="Content Placeholder 2"/>
          <p:cNvSpPr>
            <a:spLocks noGrp="1"/>
          </p:cNvSpPr>
          <p:nvPr>
            <p:ph idx="1"/>
          </p:nvPr>
        </p:nvSpPr>
        <p:spPr/>
        <p:txBody>
          <a:bodyPr/>
          <a:lstStyle/>
          <a:p>
            <a:r>
              <a:rPr lang="en-GB" dirty="0" smtClean="0"/>
              <a:t>p 38 Military reference ("Spitfire flyby")</a:t>
            </a:r>
          </a:p>
          <a:p>
            <a:r>
              <a:rPr lang="en-GB" dirty="0" smtClean="0"/>
              <a:t>p 38 Dialect evident throughout ("</a:t>
            </a:r>
            <a:r>
              <a:rPr lang="en-GB" dirty="0" err="1" smtClean="0"/>
              <a:t>Laters</a:t>
            </a:r>
            <a:r>
              <a:rPr lang="en-GB" dirty="0" smtClean="0"/>
              <a:t>.")</a:t>
            </a:r>
          </a:p>
          <a:p>
            <a:r>
              <a:rPr lang="en-GB" dirty="0" smtClean="0"/>
              <a:t>p 38 Subject specific lexis ("gram" "chalk" "whizz" "bluey") – a shared knowledge, indicating the closeness of the group</a:t>
            </a:r>
          </a:p>
          <a:p>
            <a:r>
              <a:rPr lang="en-GB" dirty="0" smtClean="0"/>
              <a:t>p 39 Incongruity of using a tortoise as payment – perhaps appropriate for this anarchic world</a:t>
            </a:r>
          </a:p>
          <a:p>
            <a:r>
              <a:rPr lang="en-GB" dirty="0" smtClean="0"/>
              <a:t>p 39 Johnny's mix of register "sunk this economy" (formal) prefaced with non-standard use of adverb "what".  (informal)</a:t>
            </a:r>
            <a:endParaRPr lang="en-GB" dirty="0"/>
          </a:p>
        </p:txBody>
      </p:sp>
    </p:spTree>
    <p:extLst>
      <p:ext uri="{BB962C8B-B14F-4D97-AF65-F5344CB8AC3E}">
        <p14:creationId xmlns:p14="http://schemas.microsoft.com/office/powerpoint/2010/main" val="1790751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a:t>
            </a:r>
            <a:r>
              <a:rPr lang="en-GB" dirty="0" smtClean="0"/>
              <a:t>terms </a:t>
            </a:r>
            <a:endParaRPr lang="en-GB" dirty="0"/>
          </a:p>
        </p:txBody>
      </p:sp>
      <p:sp>
        <p:nvSpPr>
          <p:cNvPr id="3" name="Content Placeholder 2"/>
          <p:cNvSpPr>
            <a:spLocks noGrp="1"/>
          </p:cNvSpPr>
          <p:nvPr>
            <p:ph idx="1"/>
          </p:nvPr>
        </p:nvSpPr>
        <p:spPr/>
        <p:txBody>
          <a:bodyPr>
            <a:normAutofit fontScale="85000" lnSpcReduction="20000"/>
          </a:bodyPr>
          <a:lstStyle/>
          <a:p>
            <a:r>
              <a:rPr lang="en-GB" b="1" dirty="0"/>
              <a:t>Foil – </a:t>
            </a:r>
          </a:p>
          <a:p>
            <a:r>
              <a:rPr lang="en-GB" dirty="0"/>
              <a:t>the character that is the opposite of them and reveals certain characteristics about them </a:t>
            </a:r>
          </a:p>
          <a:p>
            <a:r>
              <a:rPr lang="en-GB" b="1" dirty="0"/>
              <a:t>Protagonist – </a:t>
            </a:r>
          </a:p>
          <a:p>
            <a:r>
              <a:rPr lang="en-GB" dirty="0"/>
              <a:t>generates the action, often engaging the reader’s interest/empathy</a:t>
            </a:r>
          </a:p>
          <a:p>
            <a:r>
              <a:rPr lang="en-GB" b="1" dirty="0"/>
              <a:t>Antagonist – </a:t>
            </a:r>
          </a:p>
          <a:p>
            <a:r>
              <a:rPr lang="en-GB" dirty="0"/>
              <a:t>opposes the protagonist</a:t>
            </a:r>
          </a:p>
          <a:p>
            <a:r>
              <a:rPr lang="en-GB" b="1" dirty="0"/>
              <a:t>Dynamic – </a:t>
            </a:r>
          </a:p>
          <a:p>
            <a:r>
              <a:rPr lang="en-GB" dirty="0"/>
              <a:t>changes and develops through the play</a:t>
            </a:r>
          </a:p>
          <a:p>
            <a:r>
              <a:rPr lang="en-GB" b="1" dirty="0"/>
              <a:t>Static -  </a:t>
            </a:r>
          </a:p>
          <a:p>
            <a:r>
              <a:rPr lang="en-GB" dirty="0"/>
              <a:t>remains the same throughout</a:t>
            </a:r>
          </a:p>
          <a:p>
            <a:endParaRPr lang="en-GB" dirty="0"/>
          </a:p>
          <a:p>
            <a:endParaRPr lang="en-GB" dirty="0"/>
          </a:p>
        </p:txBody>
      </p:sp>
    </p:spTree>
    <p:extLst>
      <p:ext uri="{BB962C8B-B14F-4D97-AF65-F5344CB8AC3E}">
        <p14:creationId xmlns:p14="http://schemas.microsoft.com/office/powerpoint/2010/main" val="98538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Functions of Names:  Johnny Rooster </a:t>
            </a:r>
            <a:r>
              <a:rPr lang="en-GB" dirty="0" smtClean="0"/>
              <a:t>Byron.  What can you say about the choice of this name?  Its connotations, associations, derivations….</a:t>
            </a:r>
            <a:endParaRPr lang="en-GB" dirty="0"/>
          </a:p>
        </p:txBody>
      </p:sp>
      <p:sp>
        <p:nvSpPr>
          <p:cNvPr id="3" name="Content Placeholder 2"/>
          <p:cNvSpPr>
            <a:spLocks noGrp="1"/>
          </p:cNvSpPr>
          <p:nvPr>
            <p:ph idx="1"/>
          </p:nvPr>
        </p:nvSpPr>
        <p:spPr>
          <a:xfrm>
            <a:off x="1295400" y="2726267"/>
            <a:ext cx="9601200" cy="3581400"/>
          </a:xfrm>
        </p:spPr>
        <p:txBody>
          <a:bodyPr>
            <a:normAutofit fontScale="77500" lnSpcReduction="20000"/>
          </a:bodyPr>
          <a:lstStyle/>
          <a:p>
            <a:endParaRPr lang="en-GB" dirty="0"/>
          </a:p>
          <a:p>
            <a:endParaRPr lang="en-GB" dirty="0"/>
          </a:p>
          <a:p>
            <a:r>
              <a:rPr lang="en-GB" dirty="0"/>
              <a:t>To signal a moral dimension of the character</a:t>
            </a:r>
          </a:p>
          <a:p>
            <a:r>
              <a:rPr lang="en-GB" dirty="0"/>
              <a:t>To signal a physical or emotional characteristic</a:t>
            </a:r>
          </a:p>
          <a:p>
            <a:r>
              <a:rPr lang="en-GB" dirty="0"/>
              <a:t>To signal a cultural or racial </a:t>
            </a:r>
            <a:r>
              <a:rPr lang="en-GB" dirty="0" smtClean="0"/>
              <a:t>dimension</a:t>
            </a:r>
          </a:p>
          <a:p>
            <a:endParaRPr lang="en-GB" dirty="0"/>
          </a:p>
          <a:p>
            <a:r>
              <a:rPr lang="en-GB" dirty="0"/>
              <a:t>To signal a moral dimension of the </a:t>
            </a:r>
            <a:r>
              <a:rPr lang="en-GB" dirty="0" smtClean="0"/>
              <a:t>character:  </a:t>
            </a:r>
            <a:r>
              <a:rPr lang="en-GB" dirty="0" smtClean="0">
                <a:solidFill>
                  <a:srgbClr val="FF0000"/>
                </a:solidFill>
              </a:rPr>
              <a:t>Byron was an English poet, renowned for his eccentric lifestyle, and his sexual activity – "mad, bad and dangerous to know</a:t>
            </a:r>
            <a:r>
              <a:rPr lang="en-GB" dirty="0" smtClean="0"/>
              <a:t>"</a:t>
            </a:r>
            <a:endParaRPr lang="en-GB" dirty="0"/>
          </a:p>
          <a:p>
            <a:r>
              <a:rPr lang="en-GB" dirty="0"/>
              <a:t>To signal a physical or emotional </a:t>
            </a:r>
            <a:r>
              <a:rPr lang="en-GB" dirty="0" smtClean="0"/>
              <a:t>characteristic:  </a:t>
            </a:r>
            <a:r>
              <a:rPr lang="en-GB" dirty="0" smtClean="0">
                <a:solidFill>
                  <a:srgbClr val="FF0000"/>
                </a:solidFill>
              </a:rPr>
              <a:t>a rooster is a bird that is loud, flamboyant.  Two roosters will fight to the death, rather than share a flock.</a:t>
            </a:r>
            <a:endParaRPr lang="en-GB" dirty="0">
              <a:solidFill>
                <a:srgbClr val="FF0000"/>
              </a:solidFill>
            </a:endParaRPr>
          </a:p>
          <a:p>
            <a:r>
              <a:rPr lang="en-GB" dirty="0"/>
              <a:t>To signal a cultural or racial </a:t>
            </a:r>
            <a:r>
              <a:rPr lang="en-GB" dirty="0" smtClean="0"/>
              <a:t>dimension:  </a:t>
            </a:r>
            <a:r>
              <a:rPr lang="en-GB" dirty="0" smtClean="0">
                <a:solidFill>
                  <a:srgbClr val="FF0000"/>
                </a:solidFill>
              </a:rPr>
              <a:t>Johnny has been thought of as a typical English name from the 18</a:t>
            </a:r>
            <a:r>
              <a:rPr lang="en-GB" baseline="30000" dirty="0" smtClean="0">
                <a:solidFill>
                  <a:srgbClr val="FF0000"/>
                </a:solidFill>
              </a:rPr>
              <a:t>th</a:t>
            </a:r>
            <a:r>
              <a:rPr lang="en-GB" dirty="0" smtClean="0">
                <a:solidFill>
                  <a:srgbClr val="FF0000"/>
                </a:solidFill>
              </a:rPr>
              <a:t> century onwards.  The nickname (from "John") creates a sense of informality.</a:t>
            </a:r>
            <a:endParaRPr lang="en-GB" dirty="0">
              <a:solidFill>
                <a:srgbClr val="FF0000"/>
              </a:solidFill>
            </a:endParaRPr>
          </a:p>
          <a:p>
            <a:endParaRPr lang="en-GB" dirty="0"/>
          </a:p>
          <a:p>
            <a:endParaRPr lang="en-GB" dirty="0"/>
          </a:p>
        </p:txBody>
      </p:sp>
    </p:spTree>
    <p:extLst>
      <p:ext uri="{BB962C8B-B14F-4D97-AF65-F5344CB8AC3E}">
        <p14:creationId xmlns:p14="http://schemas.microsoft.com/office/powerpoint/2010/main" val="439786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For the lesson after half term break.  Please could you give a presentation on: </a:t>
            </a:r>
            <a:endParaRPr lang="en-GB" dirty="0"/>
          </a:p>
        </p:txBody>
      </p:sp>
      <p:sp>
        <p:nvSpPr>
          <p:cNvPr id="3" name="Content Placeholder 2"/>
          <p:cNvSpPr>
            <a:spLocks noGrp="1"/>
          </p:cNvSpPr>
          <p:nvPr>
            <p:ph idx="1"/>
          </p:nvPr>
        </p:nvSpPr>
        <p:spPr/>
        <p:txBody>
          <a:bodyPr numCol="2">
            <a:normAutofit lnSpcReduction="10000"/>
          </a:bodyPr>
          <a:lstStyle/>
          <a:p>
            <a:r>
              <a:rPr lang="en-GB" dirty="0" smtClean="0"/>
              <a:t>Olivia and Teri - Ginger</a:t>
            </a:r>
          </a:p>
          <a:p>
            <a:r>
              <a:rPr lang="en-GB" dirty="0" err="1" smtClean="0"/>
              <a:t>Maddy</a:t>
            </a:r>
            <a:r>
              <a:rPr lang="en-GB" dirty="0" smtClean="0"/>
              <a:t> and Lewis - Lee</a:t>
            </a:r>
          </a:p>
          <a:p>
            <a:r>
              <a:rPr lang="en-GB" dirty="0" smtClean="0"/>
              <a:t>Henry and Buster – Fawcett and Parsons</a:t>
            </a:r>
          </a:p>
          <a:p>
            <a:r>
              <a:rPr lang="en-GB" dirty="0" smtClean="0"/>
              <a:t>Bonnie and Millie S – Pea and Tanya</a:t>
            </a:r>
          </a:p>
          <a:p>
            <a:r>
              <a:rPr lang="en-GB" dirty="0" smtClean="0"/>
              <a:t>Emily and Esme – The Professor</a:t>
            </a:r>
          </a:p>
          <a:p>
            <a:r>
              <a:rPr lang="en-GB" dirty="0" smtClean="0"/>
              <a:t>Stella and Amelia (R) - Wesley</a:t>
            </a:r>
          </a:p>
          <a:p>
            <a:r>
              <a:rPr lang="en-GB" dirty="0" smtClean="0"/>
              <a:t>Carol and Millie - Johnny</a:t>
            </a:r>
          </a:p>
          <a:p>
            <a:r>
              <a:rPr lang="en-GB" dirty="0" smtClean="0"/>
              <a:t>Dresden and Lucy (T) - Johnny</a:t>
            </a:r>
          </a:p>
          <a:p>
            <a:r>
              <a:rPr lang="en-GB" dirty="0" smtClean="0"/>
              <a:t>Lucy (B) and Esme – The Professor</a:t>
            </a:r>
          </a:p>
          <a:p>
            <a:r>
              <a:rPr lang="en-GB" dirty="0" smtClean="0"/>
              <a:t>Lee and Lexie - Johnny</a:t>
            </a:r>
          </a:p>
          <a:p>
            <a:r>
              <a:rPr lang="en-GB" dirty="0" smtClean="0"/>
              <a:t>Tenzin and Sofia - Ginger</a:t>
            </a:r>
          </a:p>
          <a:p>
            <a:r>
              <a:rPr lang="en-GB" dirty="0" smtClean="0"/>
              <a:t>Edward and Lydia - Lee</a:t>
            </a:r>
          </a:p>
          <a:p>
            <a:r>
              <a:rPr lang="en-GB" dirty="0" smtClean="0"/>
              <a:t>Grace and Lottie and Martha – Pea and Tanya</a:t>
            </a:r>
          </a:p>
          <a:p>
            <a:r>
              <a:rPr lang="en-GB" dirty="0" smtClean="0"/>
              <a:t>Amelia (Watters) and India – Fawcett and Parsons.</a:t>
            </a:r>
          </a:p>
          <a:p>
            <a:endParaRPr lang="en-GB" dirty="0"/>
          </a:p>
        </p:txBody>
      </p:sp>
    </p:spTree>
    <p:extLst>
      <p:ext uri="{BB962C8B-B14F-4D97-AF65-F5344CB8AC3E}">
        <p14:creationId xmlns:p14="http://schemas.microsoft.com/office/powerpoint/2010/main" val="266969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Research for Your Presentations</a:t>
            </a:r>
          </a:p>
        </p:txBody>
      </p:sp>
      <p:pic>
        <p:nvPicPr>
          <p:cNvPr id="7" name="Content Placeholder 6" descr="... Byron is a proud non-conformist in &quot;Jerusalem.&quot; Photo by Simon Annand"/>
          <p:cNvPicPr>
            <a:picLocks noGrp="1" noChangeAspect="1"/>
          </p:cNvPicPr>
          <p:nvPr>
            <p:ph idx="1"/>
          </p:nvPr>
        </p:nvPicPr>
        <p:blipFill>
          <a:blip r:embed="rId3"/>
          <a:stretch>
            <a:fillRect/>
          </a:stretch>
        </p:blipFill>
        <p:spPr>
          <a:xfrm>
            <a:off x="4282751" y="1480729"/>
            <a:ext cx="3165501" cy="4310471"/>
          </a:xfrm>
        </p:spPr>
      </p:pic>
    </p:spTree>
    <p:extLst>
      <p:ext uri="{BB962C8B-B14F-4D97-AF65-F5344CB8AC3E}">
        <p14:creationId xmlns:p14="http://schemas.microsoft.com/office/powerpoint/2010/main" val="39504657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DFBC5-09AB-4F6C-8832-226B9FFBC748}"/>
              </a:ext>
            </a:extLst>
          </p:cNvPr>
          <p:cNvSpPr>
            <a:spLocks noGrp="1"/>
          </p:cNvSpPr>
          <p:nvPr>
            <p:ph type="title"/>
          </p:nvPr>
        </p:nvSpPr>
        <p:spPr/>
        <p:txBody>
          <a:bodyPr/>
          <a:lstStyle/>
          <a:p>
            <a:r>
              <a:rPr lang="en-GB" dirty="0"/>
              <a:t>Your Research </a:t>
            </a:r>
            <a:r>
              <a:rPr lang="en-GB" dirty="0" smtClean="0"/>
              <a:t>– produce a PowerPoint slide tackling the following:  </a:t>
            </a:r>
            <a:endParaRPr lang="en-GB" dirty="0"/>
          </a:p>
        </p:txBody>
      </p:sp>
      <p:sp>
        <p:nvSpPr>
          <p:cNvPr id="3" name="Content Placeholder 2">
            <a:extLst>
              <a:ext uri="{FF2B5EF4-FFF2-40B4-BE49-F238E27FC236}">
                <a16:creationId xmlns:a16="http://schemas.microsoft.com/office/drawing/2014/main" id="{A3717021-7E9D-4757-9016-5CCAC477CAA5}"/>
              </a:ext>
            </a:extLst>
          </p:cNvPr>
          <p:cNvSpPr>
            <a:spLocks noGrp="1"/>
          </p:cNvSpPr>
          <p:nvPr>
            <p:ph idx="1"/>
          </p:nvPr>
        </p:nvSpPr>
        <p:spPr/>
        <p:txBody>
          <a:bodyPr>
            <a:normAutofit fontScale="92500" lnSpcReduction="10000"/>
          </a:bodyPr>
          <a:lstStyle/>
          <a:p>
            <a:r>
              <a:rPr lang="en-GB" dirty="0"/>
              <a:t>The function of their </a:t>
            </a:r>
            <a:r>
              <a:rPr lang="en-GB" dirty="0">
                <a:solidFill>
                  <a:srgbClr val="FF0000"/>
                </a:solidFill>
              </a:rPr>
              <a:t>name/s</a:t>
            </a:r>
          </a:p>
          <a:p>
            <a:r>
              <a:rPr lang="en-GB" dirty="0"/>
              <a:t>The </a:t>
            </a:r>
            <a:r>
              <a:rPr lang="en-GB" dirty="0">
                <a:solidFill>
                  <a:srgbClr val="FF0000"/>
                </a:solidFill>
              </a:rPr>
              <a:t>imagery/language in stage directions </a:t>
            </a:r>
            <a:r>
              <a:rPr lang="en-GB" dirty="0"/>
              <a:t>that is used to describe them</a:t>
            </a:r>
          </a:p>
          <a:p>
            <a:r>
              <a:rPr lang="en-GB" dirty="0"/>
              <a:t>Their </a:t>
            </a:r>
            <a:r>
              <a:rPr lang="en-GB" dirty="0">
                <a:solidFill>
                  <a:srgbClr val="FF0000"/>
                </a:solidFill>
              </a:rPr>
              <a:t>foil</a:t>
            </a:r>
            <a:r>
              <a:rPr lang="en-GB" dirty="0"/>
              <a:t> (the character that is the opposite of them and reveals certain characteristics about them)</a:t>
            </a:r>
          </a:p>
          <a:p>
            <a:r>
              <a:rPr lang="en-GB" dirty="0"/>
              <a:t>Where they </a:t>
            </a:r>
            <a:r>
              <a:rPr lang="en-GB" dirty="0">
                <a:solidFill>
                  <a:srgbClr val="FF0000"/>
                </a:solidFill>
              </a:rPr>
              <a:t>appear in the play </a:t>
            </a:r>
            <a:r>
              <a:rPr lang="en-GB" dirty="0"/>
              <a:t>and why</a:t>
            </a:r>
          </a:p>
          <a:p>
            <a:r>
              <a:rPr lang="en-GB" dirty="0"/>
              <a:t>defining </a:t>
            </a:r>
            <a:r>
              <a:rPr lang="en-GB" dirty="0">
                <a:solidFill>
                  <a:srgbClr val="FF0000"/>
                </a:solidFill>
              </a:rPr>
              <a:t>physical attributes or props </a:t>
            </a:r>
            <a:r>
              <a:rPr lang="en-GB" dirty="0"/>
              <a:t>associated with their character</a:t>
            </a:r>
          </a:p>
          <a:p>
            <a:r>
              <a:rPr lang="en-GB" dirty="0">
                <a:solidFill>
                  <a:srgbClr val="FF0000"/>
                </a:solidFill>
              </a:rPr>
              <a:t>Language traits </a:t>
            </a:r>
            <a:r>
              <a:rPr lang="en-GB" dirty="0"/>
              <a:t>of their character (idiolect/dialect) </a:t>
            </a:r>
            <a:endParaRPr lang="en-GB" dirty="0">
              <a:solidFill>
                <a:srgbClr val="FF0000"/>
              </a:solidFill>
            </a:endParaRPr>
          </a:p>
          <a:p>
            <a:r>
              <a:rPr lang="en-GB" dirty="0"/>
              <a:t>the role of the character ( </a:t>
            </a:r>
            <a:r>
              <a:rPr lang="en-GB" dirty="0">
                <a:solidFill>
                  <a:srgbClr val="FF0000"/>
                </a:solidFill>
              </a:rPr>
              <a:t>protagonist, antagonist etc)</a:t>
            </a:r>
            <a:endParaRPr lang="en-GB" dirty="0"/>
          </a:p>
          <a:p>
            <a:r>
              <a:rPr lang="en-GB" dirty="0">
                <a:solidFill>
                  <a:srgbClr val="FF0000"/>
                </a:solidFill>
              </a:rPr>
              <a:t>Their development in the play (e.g. dynamic, static)</a:t>
            </a:r>
            <a:r>
              <a:rPr lang="en-GB" dirty="0"/>
              <a:t>? </a:t>
            </a:r>
          </a:p>
          <a:p>
            <a:endParaRPr lang="en-GB" dirty="0"/>
          </a:p>
        </p:txBody>
      </p:sp>
    </p:spTree>
    <p:extLst>
      <p:ext uri="{BB962C8B-B14F-4D97-AF65-F5344CB8AC3E}">
        <p14:creationId xmlns:p14="http://schemas.microsoft.com/office/powerpoint/2010/main" val="2511045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881</TotalTime>
  <Words>3727</Words>
  <Application>Microsoft Office PowerPoint</Application>
  <PresentationFormat>Widescreen</PresentationFormat>
  <Paragraphs>150</Paragraphs>
  <Slides>22</Slides>
  <Notes>7</Notes>
  <HiddenSlides>0</HiddenSlides>
  <MMClips>1</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Calibri</vt:lpstr>
      <vt:lpstr>Franklin Gothic Book</vt:lpstr>
      <vt:lpstr>Crop</vt:lpstr>
      <vt:lpstr>Week 6</vt:lpstr>
      <vt:lpstr>A1  pp 34 - 35</vt:lpstr>
      <vt:lpstr>p 36 - 37</vt:lpstr>
      <vt:lpstr>p38 - 39</vt:lpstr>
      <vt:lpstr>Some terms </vt:lpstr>
      <vt:lpstr>Functions of Names:  Johnny Rooster Byron.  What can you say about the choice of this name?  Its connotations, associations, derivations….</vt:lpstr>
      <vt:lpstr>For the lesson after half term break.  Please could you give a presentation on: </vt:lpstr>
      <vt:lpstr>Research for Your Presentations</vt:lpstr>
      <vt:lpstr>Your Research – produce a PowerPoint slide tackling the following:  </vt:lpstr>
      <vt:lpstr>B1  Decide what function your character plays.  You can select up to three – and provide examples. </vt:lpstr>
      <vt:lpstr>A Top Level Essay on the Representation of Power on pp 16-17.  As we read, note what each paragraph is about.</vt:lpstr>
      <vt:lpstr>Top Level Essay continued…</vt:lpstr>
      <vt:lpstr>What do you notice about the structure of the essay.  E.g what function does the first paragraph have?  </vt:lpstr>
      <vt:lpstr>Skeleton structure continued</vt:lpstr>
      <vt:lpstr>Possible structure for your essay… One Hour – 32 Marks Examine some of the ways in which …. is presented in the extract from …. You should consider the use of dramatic and stylistic techniques in the extract, its significance within the play and any other relevant dramatic or other contexts </vt:lpstr>
      <vt:lpstr>Finishing Act 1</vt:lpstr>
      <vt:lpstr>p 40- 41</vt:lpstr>
      <vt:lpstr>p 42 - 43</vt:lpstr>
      <vt:lpstr>p 44- 45</vt:lpstr>
      <vt:lpstr>p 46</vt:lpstr>
      <vt:lpstr>“The Werewolf”</vt:lpstr>
      <vt:lpstr>Tonal shift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6</dc:title>
  <dc:creator>David Kinder</dc:creator>
  <cp:lastModifiedBy>Juliet Harrison</cp:lastModifiedBy>
  <cp:revision>10</cp:revision>
  <dcterms:created xsi:type="dcterms:W3CDTF">2020-10-07T09:06:58Z</dcterms:created>
  <dcterms:modified xsi:type="dcterms:W3CDTF">2020-10-12T14:23:52Z</dcterms:modified>
</cp:coreProperties>
</file>