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8"/>
  </p:notesMasterIdLst>
  <p:handoutMasterIdLst>
    <p:handoutMasterId r:id="rId19"/>
  </p:handoutMasterIdLst>
  <p:sldIdLst>
    <p:sldId id="256" r:id="rId5"/>
    <p:sldId id="282" r:id="rId6"/>
    <p:sldId id="277" r:id="rId7"/>
    <p:sldId id="270" r:id="rId8"/>
    <p:sldId id="259" r:id="rId9"/>
    <p:sldId id="279" r:id="rId10"/>
    <p:sldId id="258" r:id="rId11"/>
    <p:sldId id="265" r:id="rId12"/>
    <p:sldId id="267" r:id="rId13"/>
    <p:sldId id="273" r:id="rId14"/>
    <p:sldId id="278" r:id="rId15"/>
    <p:sldId id="280" r:id="rId16"/>
    <p:sldId id="281" r:id="rId1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6395" autoAdjust="0"/>
  </p:normalViewPr>
  <p:slideViewPr>
    <p:cSldViewPr>
      <p:cViewPr varScale="1">
        <p:scale>
          <a:sx n="107" d="100"/>
          <a:sy n="107" d="100"/>
        </p:scale>
        <p:origin x="16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9E8A7-EBDB-4D74-B34F-AC75BF9124CB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82CCD-0A16-484D-A401-DF0E09A89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215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85A44-B9E6-4B80-AB49-473AE9AE221F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2E054-9C73-4B15-8774-E104E94A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623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2E054-9C73-4B15-8774-E104E94ADEA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929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Curve slopes</a:t>
            </a:r>
            <a:r>
              <a:rPr lang="en-GB" baseline="0" dirty="0" smtClean="0"/>
              <a:t> downward left to right because the </a:t>
            </a:r>
            <a:r>
              <a:rPr lang="en-GB" b="1" baseline="0" dirty="0" smtClean="0"/>
              <a:t>quantity demanded is likely to be</a:t>
            </a:r>
            <a:r>
              <a:rPr lang="en-GB" baseline="0" dirty="0" smtClean="0"/>
              <a:t> </a:t>
            </a:r>
            <a:r>
              <a:rPr lang="en-GB" b="1" baseline="0" dirty="0" smtClean="0"/>
              <a:t>higher at lower prices and lower at higher prices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2E054-9C73-4B15-8774-E104E94ADEA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980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2E054-9C73-4B15-8774-E104E94ADEA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669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state of the labour market depends on supply and demand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2E054-9C73-4B15-8774-E104E94ADEA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45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58396494-AFE6-477C-A3D7-FBD6EE448C77}" type="datetimeFigureOut">
              <a:rPr lang="en-US" smtClean="0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0BC5887-74EC-4106-BFBB-1B188B5F336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3915EB-EBD8-457F-8786-85B57B8ED6E4}" type="datetimeFigureOut">
              <a:rPr lang="en-US" smtClean="0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0597A-0FEF-4B77-8318-4141BD0668C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6B05A7-4610-4BA7-940F-6955023A417F}" type="datetimeFigureOut">
              <a:rPr lang="en-US" smtClean="0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2EE93-08EB-46F1-9DE4-0187630465A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75BF0E-8407-44E1-91EC-84C965FA4BC7}" type="datetimeFigureOut">
              <a:rPr lang="en-US" smtClean="0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06F9A3-AC55-463C-BA57-29B81A51B7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9C463F-30F9-4CEA-A507-B411E9FDB4C9}" type="datetimeFigureOut">
              <a:rPr lang="en-US" smtClean="0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95B9B-66F4-4157-B4B4-DEFB0C34118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7B1B59-8651-4651-BFCB-72E20AD965DA}" type="datetimeFigureOut">
              <a:rPr lang="en-US" smtClean="0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1C825A-FC80-452F-8F3C-5A2A73D59B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A686C2-38A7-4D52-8B04-5019B4EF5535}" type="datetimeFigureOut">
              <a:rPr lang="en-US" smtClean="0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EDC4DC-6819-4E9F-ACE4-8D1E47C46B5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55146C-F050-41E1-A4ED-8432FCB19F2C}" type="datetimeFigureOut">
              <a:rPr lang="en-US" smtClean="0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929CB3-16A0-4677-9AF8-4A1918C7F60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CF37B0-1D77-46AE-976B-90D612D6A43A}" type="datetimeFigureOut">
              <a:rPr lang="en-US" smtClean="0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18B927-4A06-47C2-A9C2-FE5DD5FE3AF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8DC32E-AFB8-4146-97F6-D3809172BF15}" type="datetimeFigureOut">
              <a:rPr lang="en-US" smtClean="0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2B555-FAA5-4554-A96C-F364C235806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1E7C6-30C4-43DA-9252-23F459B4CA4F}" type="datetimeFigureOut">
              <a:rPr lang="en-US" smtClean="0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B58B1-9E56-40C5-8017-05FB7DCA6E4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ADF8718F-8F4B-4DC4-AB50-07EACE2DCC82}" type="datetimeFigureOut">
              <a:rPr lang="en-US" smtClean="0"/>
              <a:pPr>
                <a:defRPr/>
              </a:pPr>
              <a:t>10/13/2020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9B480E0B-7675-4075-B952-96111BBD2E1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uk/url?sa=i&amp;rct=j&amp;q=&amp;esrc=s&amp;frm=1&amp;source=images&amp;cd=&amp;cad=rja&amp;uact=8&amp;ved=0CAcQjRxqFQoTCLfqu9vlr8gCFcU7FAodBmYIRQ&amp;url=http://www.chem.unep.ch/pops/termites/pics/pics.htm&amp;bvm=bv.104615367,d.d24&amp;psig=AFQjCNEcbpYXKMOWgzHoEjlxw3sdNQFjBQ&amp;ust=144428784807347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860032" y="3429000"/>
            <a:ext cx="3168352" cy="2016224"/>
          </a:xfrm>
        </p:spPr>
        <p:txBody>
          <a:bodyPr>
            <a:normAutofit/>
          </a:bodyPr>
          <a:lstStyle/>
          <a:p>
            <a:r>
              <a:rPr lang="en-GB" sz="4000" dirty="0" smtClean="0"/>
              <a:t>Demand and Supply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Excess demand and excess supply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13" t="18938" r="14980" b="9957"/>
          <a:stretch/>
        </p:blipFill>
        <p:spPr bwMode="auto">
          <a:xfrm>
            <a:off x="611560" y="2348880"/>
            <a:ext cx="4389531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48064" y="2331546"/>
            <a:ext cx="33123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j-lt"/>
              </a:rPr>
              <a:t>At a price of £0.50 per kilo, 100,000 kilos of mushrooms are demanded but only 20,000 kilos are supplied. This means there is </a:t>
            </a:r>
            <a:r>
              <a:rPr lang="en-GB" b="1" dirty="0" smtClean="0">
                <a:solidFill>
                  <a:srgbClr val="92D050"/>
                </a:solidFill>
                <a:latin typeface="+mj-lt"/>
              </a:rPr>
              <a:t>excess demand</a:t>
            </a:r>
            <a:r>
              <a:rPr lang="en-GB" dirty="0" smtClean="0">
                <a:latin typeface="+mj-lt"/>
              </a:rPr>
              <a:t> of 80,000 kilos which means there will be a </a:t>
            </a:r>
            <a:r>
              <a:rPr lang="en-GB" b="1" dirty="0" smtClean="0">
                <a:solidFill>
                  <a:srgbClr val="92D050"/>
                </a:solidFill>
                <a:latin typeface="+mj-lt"/>
              </a:rPr>
              <a:t>shortage</a:t>
            </a:r>
            <a:r>
              <a:rPr lang="en-GB" dirty="0" smtClean="0">
                <a:latin typeface="+mj-lt"/>
              </a:rPr>
              <a:t> of mushrooms.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When there is excess supply there is a </a:t>
            </a:r>
            <a:r>
              <a:rPr lang="en-GB" b="1" dirty="0" smtClean="0">
                <a:solidFill>
                  <a:srgbClr val="92D050"/>
                </a:solidFill>
                <a:latin typeface="+mj-lt"/>
              </a:rPr>
              <a:t>surplus</a:t>
            </a:r>
            <a:r>
              <a:rPr lang="en-GB" dirty="0" smtClean="0">
                <a:latin typeface="+mj-lt"/>
              </a:rPr>
              <a:t>.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Labour market: Skills surpluses and shortages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060848"/>
            <a:ext cx="7560840" cy="4104456"/>
          </a:xfrm>
        </p:spPr>
        <p:txBody>
          <a:bodyPr>
            <a:normAutofit fontScale="92500"/>
          </a:bodyPr>
          <a:lstStyle/>
          <a:p>
            <a:r>
              <a:rPr lang="en-GB" b="1" dirty="0" smtClean="0"/>
              <a:t>Skills surplus</a:t>
            </a:r>
            <a:r>
              <a:rPr lang="en-GB" dirty="0"/>
              <a:t>:</a:t>
            </a:r>
            <a:r>
              <a:rPr lang="en-GB" dirty="0" smtClean="0"/>
              <a:t> this means that demand for the skills is less than supply. </a:t>
            </a:r>
          </a:p>
          <a:p>
            <a:pPr lvl="1"/>
            <a:r>
              <a:rPr lang="en-GB" dirty="0" smtClean="0"/>
              <a:t>This is likely to lead to: falling wages, unemployment</a:t>
            </a:r>
          </a:p>
          <a:p>
            <a:endParaRPr lang="en-GB" dirty="0"/>
          </a:p>
          <a:p>
            <a:r>
              <a:rPr lang="en-GB" b="1" dirty="0" smtClean="0"/>
              <a:t>Skills shortage</a:t>
            </a:r>
            <a:r>
              <a:rPr lang="en-GB" dirty="0" smtClean="0"/>
              <a:t>: means that demand for particular skills is greater than supply. </a:t>
            </a:r>
          </a:p>
          <a:p>
            <a:pPr lvl="1"/>
            <a:r>
              <a:rPr lang="en-GB" dirty="0" smtClean="0"/>
              <a:t>This is likely to lead to higher wages, retraining of existing staff, greater effort to retain staff</a:t>
            </a:r>
          </a:p>
          <a:p>
            <a:endParaRPr lang="en-GB" dirty="0"/>
          </a:p>
          <a:p>
            <a:pPr marL="68580" indent="0">
              <a:buNone/>
            </a:pPr>
            <a:r>
              <a:rPr lang="en-GB" dirty="0" smtClean="0">
                <a:solidFill>
                  <a:srgbClr val="92D050"/>
                </a:solidFill>
              </a:rPr>
              <a:t>Read more about labour market and demand and supply in your  notes</a:t>
            </a:r>
            <a:endParaRPr lang="en-GB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62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738" y="25265"/>
            <a:ext cx="7024744" cy="1143000"/>
          </a:xfrm>
        </p:spPr>
        <p:txBody>
          <a:bodyPr/>
          <a:lstStyle/>
          <a:p>
            <a:r>
              <a:rPr lang="en-GB" dirty="0" smtClean="0"/>
              <a:t>Activities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2738" y="1556792"/>
            <a:ext cx="7272808" cy="4320480"/>
          </a:xfrm>
        </p:spPr>
        <p:txBody>
          <a:bodyPr>
            <a:normAutofit fontScale="92500" lnSpcReduction="20000"/>
          </a:bodyPr>
          <a:lstStyle/>
          <a:p>
            <a:pPr marL="525780" indent="-457200">
              <a:buFont typeface="+mj-lt"/>
              <a:buAutoNum type="arabicPeriod"/>
            </a:pPr>
            <a:r>
              <a:rPr lang="en-GB" dirty="0" smtClean="0"/>
              <a:t>Work your way through the demand and supply </a:t>
            </a:r>
            <a:r>
              <a:rPr lang="en-GB" dirty="0" smtClean="0"/>
              <a:t>booklet</a:t>
            </a:r>
            <a:r>
              <a:rPr lang="en-GB" dirty="0"/>
              <a:t> </a:t>
            </a:r>
            <a:r>
              <a:rPr lang="en-GB" dirty="0" smtClean="0"/>
              <a:t>(read the info pages at the start of the booklet first).</a:t>
            </a:r>
            <a:endParaRPr lang="en-GB" dirty="0"/>
          </a:p>
          <a:p>
            <a:pPr lvl="1"/>
            <a:r>
              <a:rPr lang="en-GB" sz="2000" dirty="0" smtClean="0"/>
              <a:t>You will need to draw each diagram into your notes.</a:t>
            </a:r>
          </a:p>
          <a:p>
            <a:pPr lvl="1"/>
            <a:r>
              <a:rPr lang="en-GB" sz="2000" dirty="0" smtClean="0"/>
              <a:t>Take your time and ensure you draw changes accurately with correct labelling.</a:t>
            </a:r>
            <a:endParaRPr lang="en-GB" sz="2000" dirty="0" smtClean="0"/>
          </a:p>
          <a:p>
            <a:pPr marL="525780" indent="-457200">
              <a:buFont typeface="+mj-lt"/>
              <a:buAutoNum type="arabicPeriod"/>
            </a:pPr>
            <a:endParaRPr lang="en-GB" dirty="0"/>
          </a:p>
          <a:p>
            <a:r>
              <a:rPr lang="en-GB" i="1" dirty="0" smtClean="0">
                <a:solidFill>
                  <a:srgbClr val="92D050"/>
                </a:solidFill>
              </a:rPr>
              <a:t>Extension</a:t>
            </a:r>
            <a:r>
              <a:rPr lang="en-GB" dirty="0" smtClean="0"/>
              <a:t>: Use the internet to investigate how the recent recession and disposable income levels affected the demand/supply of certain goods and services such as holidays, alcohol and the motor industry. </a:t>
            </a:r>
          </a:p>
          <a:p>
            <a:pPr lvl="1"/>
            <a:r>
              <a:rPr lang="en-GB" sz="2000" dirty="0" smtClean="0"/>
              <a:t>Create an A4 revision sheet with examples of how demand/supply was affected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3681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764704"/>
            <a:ext cx="7024744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Homework due next lesson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412968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Use the demand and supply notes to define the following key terms </a:t>
            </a:r>
          </a:p>
          <a:p>
            <a:pPr lvl="1"/>
            <a:r>
              <a:rPr lang="en-GB" dirty="0" smtClean="0"/>
              <a:t>Price elasticity (PED)</a:t>
            </a:r>
          </a:p>
          <a:p>
            <a:pPr lvl="1"/>
            <a:r>
              <a:rPr lang="en-GB" dirty="0" smtClean="0"/>
              <a:t>Price elastic</a:t>
            </a:r>
          </a:p>
          <a:p>
            <a:pPr lvl="1"/>
            <a:r>
              <a:rPr lang="en-GB" dirty="0" smtClean="0"/>
              <a:t>Price inelastic</a:t>
            </a:r>
          </a:p>
          <a:p>
            <a:pPr lvl="1"/>
            <a:r>
              <a:rPr lang="en-GB" dirty="0" smtClean="0"/>
              <a:t>Income elasticity (YED)</a:t>
            </a:r>
          </a:p>
          <a:p>
            <a:pPr lvl="1"/>
            <a:r>
              <a:rPr lang="en-GB" dirty="0" smtClean="0"/>
              <a:t>Income elastic</a:t>
            </a:r>
          </a:p>
          <a:p>
            <a:pPr lvl="1"/>
            <a:r>
              <a:rPr lang="en-GB" dirty="0" smtClean="0"/>
              <a:t>Income inelastic</a:t>
            </a:r>
          </a:p>
          <a:p>
            <a:pPr lvl="1"/>
            <a:r>
              <a:rPr lang="en-GB" dirty="0" smtClean="0"/>
              <a:t>Luxury goods</a:t>
            </a:r>
          </a:p>
          <a:p>
            <a:pPr lvl="1"/>
            <a:r>
              <a:rPr lang="en-GB" dirty="0" smtClean="0"/>
              <a:t>Normal goods</a:t>
            </a:r>
          </a:p>
          <a:p>
            <a:pPr lvl="1"/>
            <a:r>
              <a:rPr lang="en-GB" dirty="0" smtClean="0"/>
              <a:t>Inferior goods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40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Getting started – apply your learning from yesterday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Log on to Godalming online – go to Business Opportunities, Markets and then Demand and Supply. </a:t>
            </a:r>
          </a:p>
          <a:p>
            <a:endParaRPr lang="en-GB" dirty="0"/>
          </a:p>
          <a:p>
            <a:r>
              <a:rPr lang="en-GB" dirty="0" smtClean="0"/>
              <a:t>Open the Welsh Rugby past paper question and complete question a and b</a:t>
            </a:r>
          </a:p>
          <a:p>
            <a:pPr lvl="1"/>
            <a:r>
              <a:rPr lang="en-GB" dirty="0" smtClean="0"/>
              <a:t>(draw your diagram into your notes)</a:t>
            </a:r>
          </a:p>
          <a:p>
            <a:pPr lvl="1"/>
            <a:r>
              <a:rPr lang="en-GB" dirty="0" smtClean="0"/>
              <a:t>Answer b in full (i.e. EXPLAIN)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381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 – Pair - Share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912884" cy="2401491"/>
          </a:xfrm>
        </p:spPr>
        <p:txBody>
          <a:bodyPr>
            <a:normAutofit/>
          </a:bodyPr>
          <a:lstStyle/>
          <a:p>
            <a:r>
              <a:rPr lang="en-GB" dirty="0" smtClean="0"/>
              <a:t>What factors could cause the </a:t>
            </a:r>
            <a:r>
              <a:rPr lang="en-GB" b="1" dirty="0" smtClean="0"/>
              <a:t>supply </a:t>
            </a:r>
            <a:r>
              <a:rPr lang="en-GB" dirty="0" smtClean="0"/>
              <a:t>of a product or </a:t>
            </a:r>
            <a:r>
              <a:rPr lang="en-GB" dirty="0" smtClean="0"/>
              <a:t>service to </a:t>
            </a:r>
            <a:r>
              <a:rPr lang="en-GB" dirty="0" smtClean="0"/>
              <a:t>increase / decrease? </a:t>
            </a:r>
          </a:p>
          <a:p>
            <a:endParaRPr lang="en-GB" dirty="0"/>
          </a:p>
          <a:p>
            <a:r>
              <a:rPr lang="en-GB" dirty="0" smtClean="0"/>
              <a:t>Come up with at least two.</a:t>
            </a:r>
            <a:endParaRPr lang="en-GB" dirty="0"/>
          </a:p>
        </p:txBody>
      </p:sp>
      <p:pic>
        <p:nvPicPr>
          <p:cNvPr id="1026" name="Picture 2" descr="http://www.chem.unep.ch/pops/termites/pics/Fig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365104"/>
            <a:ext cx="2520280" cy="1655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365104"/>
            <a:ext cx="2525266" cy="1686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03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16832"/>
            <a:ext cx="6777317" cy="350897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Construct and interpret demand and supply diagrams</a:t>
            </a:r>
          </a:p>
          <a:p>
            <a:endParaRPr lang="en-GB" dirty="0"/>
          </a:p>
          <a:p>
            <a:r>
              <a:rPr lang="en-GB" dirty="0" smtClean="0"/>
              <a:t>Understand the factors that cause the demand and supply curves to shift and the effect this has on equilibrium  price and quantity</a:t>
            </a:r>
          </a:p>
          <a:p>
            <a:endParaRPr lang="en-GB" dirty="0"/>
          </a:p>
          <a:p>
            <a:r>
              <a:rPr lang="en-GB" dirty="0" smtClean="0"/>
              <a:t>Analyse and evaluate the factors that affect demand and sup0ply and equilibrium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1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501" y="476672"/>
            <a:ext cx="7024744" cy="11430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Factors that cause the demand and supply curves to </a:t>
            </a:r>
            <a:r>
              <a:rPr lang="en-GB" sz="3200" b="1" dirty="0" smtClean="0"/>
              <a:t>shift</a:t>
            </a:r>
            <a:endParaRPr lang="en-GB" sz="3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8000295"/>
              </p:ext>
            </p:extLst>
          </p:nvPr>
        </p:nvGraphicFramePr>
        <p:xfrm>
          <a:off x="843461" y="1844824"/>
          <a:ext cx="7416824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8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Demand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Supply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P</a:t>
                      </a:r>
                      <a:r>
                        <a:rPr lang="en-GB" sz="2000" dirty="0" smtClean="0"/>
                        <a:t>opulation</a:t>
                      </a:r>
                      <a:r>
                        <a:rPr lang="en-GB" sz="2000" b="1" dirty="0" smtClean="0"/>
                        <a:t> </a:t>
                      </a:r>
                      <a:r>
                        <a:rPr lang="en-GB" sz="2000" dirty="0" smtClean="0"/>
                        <a:t>(changes)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C</a:t>
                      </a:r>
                      <a:r>
                        <a:rPr lang="en-GB" sz="2000" dirty="0" smtClean="0"/>
                        <a:t>ost of inputs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/>
                        <a:t>I</a:t>
                      </a:r>
                      <a:r>
                        <a:rPr lang="en-GB" sz="1800" dirty="0" smtClean="0"/>
                        <a:t>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R</a:t>
                      </a:r>
                      <a:r>
                        <a:rPr lang="en-GB" sz="2000" dirty="0" smtClean="0"/>
                        <a:t>elated goods and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R</a:t>
                      </a:r>
                      <a:r>
                        <a:rPr lang="en-GB" sz="2000" dirty="0" smtClean="0"/>
                        <a:t>elated goods and services (price and demand for these)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E</a:t>
                      </a:r>
                      <a:r>
                        <a:rPr lang="en-GB" sz="2000" dirty="0" smtClean="0"/>
                        <a:t>xpected price changes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A</a:t>
                      </a:r>
                      <a:r>
                        <a:rPr lang="en-GB" sz="2000" dirty="0" smtClean="0"/>
                        <a:t>dvertising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W</a:t>
                      </a:r>
                      <a:r>
                        <a:rPr lang="en-GB" sz="2000" dirty="0" smtClean="0"/>
                        <a:t>eather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T</a:t>
                      </a:r>
                      <a:r>
                        <a:rPr lang="en-GB" sz="2000" dirty="0" smtClean="0"/>
                        <a:t>aste and fashions/preferences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S</a:t>
                      </a:r>
                      <a:r>
                        <a:rPr lang="en-GB" sz="2000" dirty="0" smtClean="0"/>
                        <a:t>ubsidies and taxes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E</a:t>
                      </a:r>
                      <a:r>
                        <a:rPr lang="en-GB" sz="2000" dirty="0" smtClean="0"/>
                        <a:t>xpected price changes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30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Movement along the curve vs shift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348880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dirty="0" smtClean="0"/>
              <a:t>Remember....</a:t>
            </a:r>
          </a:p>
          <a:p>
            <a:r>
              <a:rPr lang="en-GB" dirty="0" smtClean="0"/>
              <a:t>a </a:t>
            </a:r>
            <a:r>
              <a:rPr lang="en-GB" dirty="0"/>
              <a:t>change in price </a:t>
            </a:r>
            <a:r>
              <a:rPr lang="en-GB" dirty="0" smtClean="0"/>
              <a:t>will leads to </a:t>
            </a:r>
            <a:r>
              <a:rPr lang="en-GB" dirty="0"/>
              <a:t>a change in the </a:t>
            </a:r>
            <a:r>
              <a:rPr lang="en-GB" dirty="0" smtClean="0"/>
              <a:t>quantity demanded/supplied </a:t>
            </a:r>
            <a:r>
              <a:rPr lang="en-GB" dirty="0"/>
              <a:t>and movement </a:t>
            </a:r>
            <a:r>
              <a:rPr lang="en-GB" b="1" dirty="0"/>
              <a:t>along</a:t>
            </a:r>
            <a:r>
              <a:rPr lang="en-GB" dirty="0"/>
              <a:t> the curve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/>
              <a:t>A </a:t>
            </a:r>
            <a:r>
              <a:rPr lang="en-GB" b="1" dirty="0"/>
              <a:t>shift</a:t>
            </a:r>
            <a:r>
              <a:rPr lang="en-GB" dirty="0"/>
              <a:t> in the curve occurs when more or less is demanded/supplied </a:t>
            </a:r>
            <a:r>
              <a:rPr lang="en-GB" b="1" dirty="0"/>
              <a:t>at each and every price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8115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024744" cy="1143000"/>
          </a:xfrm>
        </p:spPr>
        <p:txBody>
          <a:bodyPr/>
          <a:lstStyle/>
          <a:p>
            <a:r>
              <a:rPr lang="en-GB" b="1" dirty="0" smtClean="0"/>
              <a:t>The Demand Curve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53955"/>
          </a:xfrm>
        </p:spPr>
        <p:txBody>
          <a:bodyPr/>
          <a:lstStyle/>
          <a:p>
            <a:r>
              <a:rPr lang="en-GB" sz="2000" dirty="0" smtClean="0"/>
              <a:t>We can represent demand by drawing a demand curve.  </a:t>
            </a:r>
          </a:p>
          <a:p>
            <a:r>
              <a:rPr lang="en-GB" sz="2000" dirty="0"/>
              <a:t>Demand</a:t>
            </a:r>
            <a:r>
              <a:rPr lang="en-GB" sz="2000" dirty="0" smtClean="0"/>
              <a:t> curve is downward sloping because </a:t>
            </a:r>
            <a:r>
              <a:rPr lang="en-GB" sz="2000" dirty="0"/>
              <a:t>d</a:t>
            </a:r>
            <a:r>
              <a:rPr lang="en-GB" sz="2000" dirty="0" smtClean="0"/>
              <a:t>emand and price have a negative relationship. When price increases, demand falls</a:t>
            </a:r>
          </a:p>
          <a:p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976"/>
            <a:ext cx="417646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60032" y="3068960"/>
            <a:ext cx="35283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+mj-lt"/>
              </a:rPr>
              <a:t>The demand curve slopes downwards from left to right.  A change in price will lead to a change in quantity demanded.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+mj-lt"/>
              </a:rPr>
              <a:t>As price falls, demand rises.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+mj-lt"/>
              </a:rPr>
              <a:t>As price rises, demand falls.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+mj-lt"/>
              </a:rPr>
              <a:t>The higher the price the lower the quantity demanded.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+mj-lt"/>
              </a:rPr>
              <a:t>The lower the price the higher the quantity demanded.</a:t>
            </a:r>
            <a:endParaRPr lang="en-GB" sz="14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5733256"/>
            <a:ext cx="151216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Quantity demanded</a:t>
            </a:r>
            <a:endParaRPr lang="en-GB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5004048" y="5456256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+mj-lt"/>
              </a:rPr>
              <a:t>Price changes only lead to an extension (rise) or contraction (fall) in the quantity demanded (the demand curve itself does not move)</a:t>
            </a:r>
            <a:endParaRPr lang="en-GB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009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5712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Supply Curve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36912"/>
            <a:ext cx="3528392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46332" y="2839287"/>
            <a:ext cx="33843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dirty="0">
              <a:latin typeface="+mj-lt"/>
            </a:endParaRPr>
          </a:p>
          <a:p>
            <a:r>
              <a:rPr lang="en-GB" sz="1400" dirty="0" smtClean="0">
                <a:latin typeface="+mj-lt"/>
              </a:rPr>
              <a:t>As price rises producers offer more goods to the market.  A fall in price will lead to the quantity supplied falling. </a:t>
            </a:r>
          </a:p>
          <a:p>
            <a:endParaRPr lang="en-GB" sz="1400" dirty="0">
              <a:latin typeface="+mj-lt"/>
            </a:endParaRPr>
          </a:p>
          <a:p>
            <a:r>
              <a:rPr lang="en-GB" sz="1400" dirty="0" smtClean="0">
                <a:latin typeface="+mj-lt"/>
              </a:rPr>
              <a:t>Again, a change in price will cause a movement up or down the supply curve but the curve will not change position.</a:t>
            </a:r>
            <a:endParaRPr lang="en-GB" sz="14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556792"/>
            <a:ext cx="76328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lang="en-GB" sz="2000" dirty="0">
                <a:solidFill>
                  <a:schemeClr val="tx2"/>
                </a:solidFill>
                <a:latin typeface="+mn-lt"/>
              </a:rPr>
              <a:t>The supply curve slopes upwards from left to right there is a positive relationship between supply and price</a:t>
            </a:r>
            <a:r>
              <a:rPr lang="en-GB" sz="2000" dirty="0" smtClean="0">
                <a:solidFill>
                  <a:schemeClr val="tx2"/>
                </a:solidFill>
                <a:latin typeface="+mn-lt"/>
              </a:rPr>
              <a:t>. When price increases, supply increases.</a:t>
            </a:r>
            <a:endParaRPr lang="en-GB" sz="2000" dirty="0">
              <a:solidFill>
                <a:schemeClr val="tx2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28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Equilibrium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44" y="2634804"/>
            <a:ext cx="4502220" cy="29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64088" y="2564904"/>
            <a:ext cx="31683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j-lt"/>
              </a:rPr>
              <a:t>The price in any market for any good is determined by the interaction of supply and demand.  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The equilibrium point is where Supply = Demand.  At this point all goods produced are sold.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306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1C8208-865C-489A-AD26-9D6C83241BE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C7A5E62-205A-4084-9C42-9D4D41243A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6ABB8C1-9D54-4F23-A76D-473EB28FE1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937</TotalTime>
  <Words>761</Words>
  <Application>Microsoft Office PowerPoint</Application>
  <PresentationFormat>On-screen Show (4:3)</PresentationFormat>
  <Paragraphs>92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2</vt:lpstr>
      <vt:lpstr>Austin</vt:lpstr>
      <vt:lpstr>Demand and Supply</vt:lpstr>
      <vt:lpstr>Getting started – apply your learning from yesterday</vt:lpstr>
      <vt:lpstr>Think – Pair - Share</vt:lpstr>
      <vt:lpstr>Learning Objectives</vt:lpstr>
      <vt:lpstr>Factors that cause the demand and supply curves to shift</vt:lpstr>
      <vt:lpstr>Movement along the curve vs shift</vt:lpstr>
      <vt:lpstr>The Demand Curve</vt:lpstr>
      <vt:lpstr>Supply Curve</vt:lpstr>
      <vt:lpstr>Market Equilibrium</vt:lpstr>
      <vt:lpstr>Excess demand and excess supply</vt:lpstr>
      <vt:lpstr>Labour market: Skills surpluses and shortages</vt:lpstr>
      <vt:lpstr>Activities </vt:lpstr>
      <vt:lpstr>Homework due next lesson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and Supply</dc:title>
  <dc:creator>Morag Portwine</dc:creator>
  <cp:lastModifiedBy>Rebecca Crumpton</cp:lastModifiedBy>
  <cp:revision>61</cp:revision>
  <cp:lastPrinted>2015-10-05T08:34:30Z</cp:lastPrinted>
  <dcterms:created xsi:type="dcterms:W3CDTF">2011-10-05T10:57:13Z</dcterms:created>
  <dcterms:modified xsi:type="dcterms:W3CDTF">2020-10-13T15:19:41Z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