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Shape 11"/>
          <p:cNvSpPr>
            <a:spLocks noGrp="1"/>
          </p:cNvSpPr>
          <p:nvPr>
            <p:ph type="title"/>
          </p:nvPr>
        </p:nvSpPr>
        <p:spPr>
          <a:xfrm>
            <a:off x="1524000" y="1122362"/>
            <a:ext cx="9144000" cy="2387601"/>
          </a:xfrm>
          <a:prstGeom prst="rect">
            <a:avLst/>
          </a:prstGeom>
        </p:spPr>
        <p:txBody>
          <a:bodyPr anchor="b"/>
          <a:lstStyle>
            <a:lvl1pPr algn="ctr">
              <a:defRPr sz="6000"/>
            </a:lvl1pPr>
          </a:lstStyle>
          <a:p>
            <a:r>
              <a:t>Click to edit Master title style</a:t>
            </a:r>
          </a:p>
        </p:txBody>
      </p:sp>
      <p:sp>
        <p:nvSpPr>
          <p:cNvPr id="12" name="Shape 12"/>
          <p:cNvSpPr>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stStyle>
          <a:p>
            <a:r>
              <a:t>Click to edit Master subtitle style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Shape 92"/>
          <p:cNvSpPr>
            <a:spLocks noGrp="1"/>
          </p:cNvSpPr>
          <p:nvPr>
            <p:ph type="title"/>
          </p:nvPr>
        </p:nvSpPr>
        <p:spPr>
          <a:prstGeom prst="rect">
            <a:avLst/>
          </a:prstGeom>
        </p:spPr>
        <p:txBody>
          <a:bodyPr/>
          <a:lstStyle/>
          <a:p>
            <a:r>
              <a:t>Click to edit Master title style</a:t>
            </a:r>
          </a:p>
        </p:txBody>
      </p:sp>
      <p:sp>
        <p:nvSpPr>
          <p:cNvPr id="93" name="Shape 93"/>
          <p:cNvSpPr>
            <a:spLocks noGrp="1"/>
          </p:cNvSpPr>
          <p:nvPr>
            <p:ph type="body" idx="1"/>
          </p:nvPr>
        </p:nvSpPr>
        <p:spPr>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94" name="Shape 9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Shape 101"/>
          <p:cNvSpPr>
            <a:spLocks noGrp="1"/>
          </p:cNvSpPr>
          <p:nvPr>
            <p:ph type="title"/>
          </p:nvPr>
        </p:nvSpPr>
        <p:spPr>
          <a:xfrm>
            <a:off x="8724900" y="365125"/>
            <a:ext cx="2628900" cy="5811838"/>
          </a:xfrm>
          <a:prstGeom prst="rect">
            <a:avLst/>
          </a:prstGeom>
        </p:spPr>
        <p:txBody>
          <a:bodyPr/>
          <a:lstStyle/>
          <a:p>
            <a:r>
              <a:t>Click to edit Master title style</a:t>
            </a:r>
          </a:p>
        </p:txBody>
      </p:sp>
      <p:sp>
        <p:nvSpPr>
          <p:cNvPr id="102" name="Shape 102"/>
          <p:cNvSpPr>
            <a:spLocks noGrp="1"/>
          </p:cNvSpPr>
          <p:nvPr>
            <p:ph type="body" idx="1"/>
          </p:nvPr>
        </p:nvSpPr>
        <p:spPr>
          <a:xfrm>
            <a:off x="838200" y="365125"/>
            <a:ext cx="7734300" cy="5811838"/>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r>
              <a:t>Click to edit Master title style</a:t>
            </a:r>
          </a:p>
        </p:txBody>
      </p:sp>
      <p:sp>
        <p:nvSpPr>
          <p:cNvPr id="21" name="Shape 21"/>
          <p:cNvSpPr>
            <a:spLocks noGrp="1"/>
          </p:cNvSpPr>
          <p:nvPr>
            <p:ph type="body" idx="1"/>
          </p:nvPr>
        </p:nvSpPr>
        <p:spPr>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22" name="Shape 2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Shape 29"/>
          <p:cNvSpPr>
            <a:spLocks noGrp="1"/>
          </p:cNvSpPr>
          <p:nvPr>
            <p:ph type="title"/>
          </p:nvPr>
        </p:nvSpPr>
        <p:spPr>
          <a:xfrm>
            <a:off x="831850" y="1709738"/>
            <a:ext cx="10515600" cy="2852737"/>
          </a:xfrm>
          <a:prstGeom prst="rect">
            <a:avLst/>
          </a:prstGeom>
        </p:spPr>
        <p:txBody>
          <a:bodyPr anchor="b"/>
          <a:lstStyle>
            <a:lvl1pPr>
              <a:defRPr sz="6000"/>
            </a:lvl1pPr>
          </a:lstStyle>
          <a:p>
            <a:r>
              <a:t>Click to edit Master title style</a:t>
            </a:r>
          </a:p>
        </p:txBody>
      </p:sp>
      <p:sp>
        <p:nvSpPr>
          <p:cNvPr id="30" name="Shape 30"/>
          <p:cNvSpPr>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stStyle>
          <a:p>
            <a:r>
              <a:t>Click to edit Master text styles</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r>
              <a:t>Click to edit Master title style</a:t>
            </a:r>
          </a:p>
        </p:txBody>
      </p:sp>
      <p:sp>
        <p:nvSpPr>
          <p:cNvPr id="39" name="Shape 39"/>
          <p:cNvSpPr>
            <a:spLocks noGrp="1"/>
          </p:cNvSpPr>
          <p:nvPr>
            <p:ph type="body" sz="half" idx="1"/>
          </p:nvPr>
        </p:nvSpPr>
        <p:spPr>
          <a:xfrm>
            <a:off x="838200" y="1825625"/>
            <a:ext cx="5181600" cy="4351338"/>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40" name="Shape 4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Shape 47"/>
          <p:cNvSpPr>
            <a:spLocks noGrp="1"/>
          </p:cNvSpPr>
          <p:nvPr>
            <p:ph type="title"/>
          </p:nvPr>
        </p:nvSpPr>
        <p:spPr>
          <a:xfrm>
            <a:off x="839787" y="365125"/>
            <a:ext cx="10515601" cy="1325563"/>
          </a:xfrm>
          <a:prstGeom prst="rect">
            <a:avLst/>
          </a:prstGeom>
        </p:spPr>
        <p:txBody>
          <a:bodyPr/>
          <a:lstStyle/>
          <a:p>
            <a:r>
              <a:t>Click to edit Master title style</a:t>
            </a:r>
          </a:p>
        </p:txBody>
      </p:sp>
      <p:sp>
        <p:nvSpPr>
          <p:cNvPr id="48" name="Shape 48"/>
          <p:cNvSpPr>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stStyle>
          <a:p>
            <a:r>
              <a:t>Click to edit Master text styles</a:t>
            </a:r>
          </a:p>
        </p:txBody>
      </p:sp>
      <p:sp>
        <p:nvSpPr>
          <p:cNvPr id="49" name="Shape 49"/>
          <p:cNvSpPr>
            <a:spLocks noGrp="1"/>
          </p:cNvSpPr>
          <p:nvPr>
            <p:ph type="body" sz="quarter" idx="13"/>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a:lstStyle/>
          <a:p>
            <a:r>
              <a:t>Click to edit Master title style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hape 6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Shape 72"/>
          <p:cNvSpPr>
            <a:spLocks noGrp="1"/>
          </p:cNvSpPr>
          <p:nvPr>
            <p:ph type="title"/>
          </p:nvPr>
        </p:nvSpPr>
        <p:spPr>
          <a:xfrm>
            <a:off x="839787" y="457200"/>
            <a:ext cx="3932239" cy="1600200"/>
          </a:xfrm>
          <a:prstGeom prst="rect">
            <a:avLst/>
          </a:prstGeom>
        </p:spPr>
        <p:txBody>
          <a:bodyPr anchor="b"/>
          <a:lstStyle>
            <a:lvl1pPr>
              <a:defRPr sz="3200"/>
            </a:lvl1pPr>
          </a:lstStyle>
          <a:p>
            <a:r>
              <a:t>Click to edit Master title style</a:t>
            </a:r>
          </a:p>
        </p:txBody>
      </p:sp>
      <p:sp>
        <p:nvSpPr>
          <p:cNvPr id="73" name="Shape 73"/>
          <p:cNvSpPr>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Click to edit Master text styles</a:t>
            </a:r>
          </a:p>
          <a:p>
            <a:pPr lvl="1"/>
            <a:r>
              <a:t>Second level</a:t>
            </a:r>
          </a:p>
          <a:p>
            <a:pPr lvl="2"/>
            <a:r>
              <a:t>Third level</a:t>
            </a:r>
          </a:p>
          <a:p>
            <a:pPr lvl="3"/>
            <a:r>
              <a:t>Fourth level</a:t>
            </a:r>
          </a:p>
          <a:p>
            <a:pPr lvl="4"/>
            <a:r>
              <a:t>Fifth level</a:t>
            </a:r>
          </a:p>
        </p:txBody>
      </p:sp>
      <p:sp>
        <p:nvSpPr>
          <p:cNvPr id="74" name="Shape 74"/>
          <p:cNvSpPr>
            <a:spLocks noGrp="1"/>
          </p:cNvSpPr>
          <p:nvPr>
            <p:ph type="body" sz="quarter" idx="13"/>
          </p:nvPr>
        </p:nvSpPr>
        <p:spPr>
          <a:xfrm>
            <a:off x="839787" y="2057400"/>
            <a:ext cx="3932239" cy="3811588"/>
          </a:xfrm>
          <a:prstGeom prst="rect">
            <a:avLst/>
          </a:prstGeom>
        </p:spPr>
        <p:txBody>
          <a:bodyPr/>
          <a:lstStyle/>
          <a:p>
            <a:pPr marL="0" indent="0">
              <a:buSzTx/>
              <a:buFontTx/>
              <a:buNone/>
              <a:defRPr sz="1600"/>
            </a:pPr>
            <a:endParaRPr/>
          </a:p>
        </p:txBody>
      </p:sp>
      <p:sp>
        <p:nvSpPr>
          <p:cNvPr id="75" name="Shape 7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Shape 82"/>
          <p:cNvSpPr>
            <a:spLocks noGrp="1"/>
          </p:cNvSpPr>
          <p:nvPr>
            <p:ph type="title"/>
          </p:nvPr>
        </p:nvSpPr>
        <p:spPr>
          <a:xfrm>
            <a:off x="839787" y="457200"/>
            <a:ext cx="3932239" cy="1600200"/>
          </a:xfrm>
          <a:prstGeom prst="rect">
            <a:avLst/>
          </a:prstGeom>
        </p:spPr>
        <p:txBody>
          <a:bodyPr anchor="b"/>
          <a:lstStyle>
            <a:lvl1pPr>
              <a:defRPr sz="3200"/>
            </a:lvl1pPr>
          </a:lstStyle>
          <a:p>
            <a:r>
              <a:t>Click to edit Master title style</a:t>
            </a:r>
          </a:p>
        </p:txBody>
      </p:sp>
      <p:sp>
        <p:nvSpPr>
          <p:cNvPr id="83" name="Shape 83"/>
          <p:cNvSpPr>
            <a:spLocks noGrp="1"/>
          </p:cNvSpPr>
          <p:nvPr>
            <p:ph type="pic" sz="half" idx="13"/>
          </p:nvPr>
        </p:nvSpPr>
        <p:spPr>
          <a:xfrm>
            <a:off x="5183187" y="987425"/>
            <a:ext cx="6172201" cy="4873625"/>
          </a:xfrm>
          <a:prstGeom prst="rect">
            <a:avLst/>
          </a:prstGeom>
        </p:spPr>
        <p:txBody>
          <a:bodyPr lIns="91439" rIns="91439">
            <a:noAutofit/>
          </a:bodyPr>
          <a:lstStyle/>
          <a:p>
            <a:endParaRPr/>
          </a:p>
        </p:txBody>
      </p:sp>
      <p:sp>
        <p:nvSpPr>
          <p:cNvPr id="84" name="Shape 84"/>
          <p:cNvSpPr>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stStyle>
          <a:p>
            <a:r>
              <a:t>Click to edit Master text styles</a:t>
            </a:r>
          </a:p>
        </p:txBody>
      </p:sp>
      <p:sp>
        <p:nvSpPr>
          <p:cNvPr id="85" name="Shape 8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Click to edit Master title style</a:t>
            </a:r>
          </a:p>
        </p:txBody>
      </p:sp>
      <p:sp>
        <p:nvSpPr>
          <p:cNvPr id="3" name="Shape 3"/>
          <p:cNvSpPr>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Click to edit Master text styles</a:t>
            </a:r>
          </a:p>
          <a:p>
            <a:pPr lvl="1"/>
            <a:r>
              <a:t>Second level</a:t>
            </a:r>
          </a:p>
          <a:p>
            <a:pPr lvl="2"/>
            <a:r>
              <a:t>Third level</a:t>
            </a:r>
          </a:p>
          <a:p>
            <a:pPr lvl="3"/>
            <a:r>
              <a:t>Fourth level</a:t>
            </a:r>
          </a:p>
          <a:p>
            <a:pPr lvl="4"/>
            <a:r>
              <a:t>Fifth level</a:t>
            </a:r>
          </a:p>
        </p:txBody>
      </p:sp>
      <p:sp>
        <p:nvSpPr>
          <p:cNvPr id="4" name="Shape 4"/>
          <p:cNvSpPr>
            <a:spLocks noGrp="1"/>
          </p:cNvSpPr>
          <p:nvPr>
            <p:ph type="sldNum" sz="quarter" idx="2"/>
          </p:nvPr>
        </p:nvSpPr>
        <p:spPr>
          <a:xfrm>
            <a:off x="11089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cE50rHT6FD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838200" y="365125"/>
            <a:ext cx="10515600" cy="1035974"/>
          </a:xfrm>
          <a:prstGeom prst="rect">
            <a:avLst/>
          </a:prstGeom>
          <a:solidFill>
            <a:srgbClr val="EDEDED"/>
          </a:solidFill>
          <a:ln w="9525">
            <a:solidFill>
              <a:srgbClr val="000000"/>
            </a:solidFill>
            <a:round/>
          </a:ln>
        </p:spPr>
        <p:txBody>
          <a:bodyPr/>
          <a:lstStyle>
            <a:lvl1pPr algn="ctr"/>
          </a:lstStyle>
          <a:p>
            <a:r>
              <a:t>FAULT in CRIMINAL LAW</a:t>
            </a:r>
          </a:p>
        </p:txBody>
      </p:sp>
      <p:sp>
        <p:nvSpPr>
          <p:cNvPr id="113" name="Shape 113"/>
          <p:cNvSpPr>
            <a:spLocks noGrp="1"/>
          </p:cNvSpPr>
          <p:nvPr>
            <p:ph type="body" idx="1"/>
          </p:nvPr>
        </p:nvSpPr>
        <p:spPr>
          <a:xfrm>
            <a:off x="838200" y="1825625"/>
            <a:ext cx="10515600" cy="4351338"/>
          </a:xfrm>
          <a:prstGeom prst="rect">
            <a:avLst/>
          </a:prstGeom>
        </p:spPr>
        <p:txBody>
          <a:bodyPr>
            <a:normAutofit/>
          </a:bodyPr>
          <a:lstStyle/>
          <a:p>
            <a:pPr marL="514350" indent="-514350">
              <a:buFontTx/>
              <a:buAutoNum type="arabicPeriod"/>
            </a:pPr>
            <a:r>
              <a:rPr sz="4400" dirty="0"/>
              <a:t>AR</a:t>
            </a:r>
          </a:p>
          <a:p>
            <a:pPr marL="514350" indent="-514350">
              <a:buFontTx/>
              <a:buAutoNum type="arabicPeriod"/>
            </a:pPr>
            <a:r>
              <a:rPr sz="4400" dirty="0" err="1"/>
              <a:t>Mr</a:t>
            </a:r>
            <a:endParaRPr sz="4400" dirty="0"/>
          </a:p>
          <a:p>
            <a:pPr marL="514350" indent="-514350">
              <a:buFontTx/>
              <a:buAutoNum type="arabicPeriod"/>
            </a:pPr>
            <a:r>
              <a:rPr sz="4400" dirty="0" err="1"/>
              <a:t>Defences</a:t>
            </a:r>
            <a:endParaRPr sz="4400" dirty="0"/>
          </a:p>
          <a:p>
            <a:pPr marL="514350" indent="-514350">
              <a:buFontTx/>
              <a:buAutoNum type="arabicPeriod"/>
            </a:pPr>
            <a:r>
              <a:rPr sz="4400" dirty="0"/>
              <a:t>Strict liability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3">
                                            <p:txEl>
                                              <p:pRg st="0" end="0"/>
                                            </p:txEl>
                                          </p:spTgt>
                                        </p:tgtEl>
                                        <p:attrNameLst>
                                          <p:attrName>style.visibility</p:attrName>
                                        </p:attrNameLst>
                                      </p:cBhvr>
                                      <p:to>
                                        <p:strVal val="visible"/>
                                      </p:to>
                                    </p:set>
                                    <p:anim calcmode="lin" valueType="num">
                                      <p:cBhvr additive="base">
                                        <p:cTn id="7" dur="500" fill="hold"/>
                                        <p:tgtEl>
                                          <p:spTgt spid="1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3">
                                            <p:txEl>
                                              <p:pRg st="1" end="1"/>
                                            </p:txEl>
                                          </p:spTgt>
                                        </p:tgtEl>
                                        <p:attrNameLst>
                                          <p:attrName>style.visibility</p:attrName>
                                        </p:attrNameLst>
                                      </p:cBhvr>
                                      <p:to>
                                        <p:strVal val="visible"/>
                                      </p:to>
                                    </p:set>
                                    <p:anim calcmode="lin" valueType="num">
                                      <p:cBhvr additive="base">
                                        <p:cTn id="11" dur="500" fill="hold"/>
                                        <p:tgtEl>
                                          <p:spTgt spid="11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3">
                                            <p:txEl>
                                              <p:pRg st="2" end="2"/>
                                            </p:txEl>
                                          </p:spTgt>
                                        </p:tgtEl>
                                        <p:attrNameLst>
                                          <p:attrName>style.visibility</p:attrName>
                                        </p:attrNameLst>
                                      </p:cBhvr>
                                      <p:to>
                                        <p:strVal val="visible"/>
                                      </p:to>
                                    </p:set>
                                    <p:anim calcmode="lin" valueType="num">
                                      <p:cBhvr additive="base">
                                        <p:cTn id="15" dur="500" fill="hold"/>
                                        <p:tgtEl>
                                          <p:spTgt spid="11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3">
                                            <p:txEl>
                                              <p:pRg st="3" end="3"/>
                                            </p:txEl>
                                          </p:spTgt>
                                        </p:tgtEl>
                                        <p:attrNameLst>
                                          <p:attrName>style.visibility</p:attrName>
                                        </p:attrNameLst>
                                      </p:cBhvr>
                                      <p:to>
                                        <p:strVal val="visible"/>
                                      </p:to>
                                    </p:set>
                                    <p:anim calcmode="lin" valueType="num">
                                      <p:cBhvr additive="base">
                                        <p:cTn id="19" dur="500" fill="hold"/>
                                        <p:tgtEl>
                                          <p:spTgt spid="11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xfrm>
            <a:off x="838199" y="365124"/>
            <a:ext cx="10385346" cy="3136128"/>
          </a:xfrm>
          <a:prstGeom prst="rect">
            <a:avLst/>
          </a:prstGeom>
        </p:spPr>
        <p:txBody>
          <a:bodyPr/>
          <a:lstStyle/>
          <a:p>
            <a:pPr algn="ctr"/>
            <a:r>
              <a:rPr b="1" dirty="0"/>
              <a:t>N</a:t>
            </a:r>
            <a:r>
              <a:rPr sz="4800" b="1" dirty="0"/>
              <a:t>ow include some examples  in your essay of where FAULT is much less clear or inconsistent in criminal law</a:t>
            </a:r>
          </a:p>
        </p:txBody>
      </p:sp>
      <p:sp>
        <p:nvSpPr>
          <p:cNvPr id="140" name="Shape 140"/>
          <p:cNvSpPr>
            <a:spLocks noGrp="1"/>
          </p:cNvSpPr>
          <p:nvPr>
            <p:ph type="body" sz="quarter" idx="1"/>
          </p:nvPr>
        </p:nvSpPr>
        <p:spPr>
          <a:xfrm>
            <a:off x="838200" y="4170240"/>
            <a:ext cx="10515600" cy="1589904"/>
          </a:xfrm>
          <a:prstGeom prst="rect">
            <a:avLst/>
          </a:prstGeom>
        </p:spPr>
        <p:txBody>
          <a:bodyPr/>
          <a:lstStyle/>
          <a:p>
            <a:pPr marL="0" indent="0">
              <a:buSzTx/>
              <a:buNone/>
              <a:defRPr sz="4000" b="1"/>
            </a:pPr>
            <a:r>
              <a:t>1. MR</a:t>
            </a:r>
          </a:p>
          <a:p>
            <a:pPr marL="0" indent="0">
              <a:buSzTx/>
              <a:buNone/>
              <a:defRPr sz="4000" b="1"/>
            </a:pPr>
            <a:r>
              <a:t>2 Strict Liability</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xfrm>
            <a:off x="838200" y="365125"/>
            <a:ext cx="10515600" cy="619613"/>
          </a:xfrm>
          <a:prstGeom prst="rect">
            <a:avLst/>
          </a:prstGeom>
        </p:spPr>
        <p:txBody>
          <a:bodyPr>
            <a:normAutofit fontScale="90000"/>
          </a:bodyPr>
          <a:lstStyle/>
          <a:p>
            <a:pPr algn="ctr"/>
            <a:r>
              <a:rPr lang="en-GB" dirty="0" smtClean="0"/>
              <a:t>UNCLEAR/ INCONSISTENT </a:t>
            </a:r>
            <a:r>
              <a:rPr dirty="0" smtClean="0"/>
              <a:t>FAULT </a:t>
            </a:r>
            <a:r>
              <a:rPr lang="en-GB" dirty="0" smtClean="0"/>
              <a:t>ELEMENT </a:t>
            </a:r>
            <a:r>
              <a:rPr dirty="0" smtClean="0"/>
              <a:t>in </a:t>
            </a:r>
            <a:r>
              <a:rPr dirty="0"/>
              <a:t>MR</a:t>
            </a:r>
          </a:p>
        </p:txBody>
      </p:sp>
      <p:sp>
        <p:nvSpPr>
          <p:cNvPr id="143" name="Shape 143"/>
          <p:cNvSpPr>
            <a:spLocks noGrp="1"/>
          </p:cNvSpPr>
          <p:nvPr>
            <p:ph type="body" idx="1"/>
          </p:nvPr>
        </p:nvSpPr>
        <p:spPr>
          <a:xfrm>
            <a:off x="671146" y="1104656"/>
            <a:ext cx="11154507" cy="5621459"/>
          </a:xfrm>
          <a:prstGeom prst="rect">
            <a:avLst/>
          </a:prstGeom>
        </p:spPr>
        <p:txBody>
          <a:bodyPr>
            <a:normAutofit/>
          </a:bodyPr>
          <a:lstStyle/>
          <a:p>
            <a:pPr marL="438911" indent="-438911" algn="just" defTabSz="877823">
              <a:lnSpc>
                <a:spcPct val="81000"/>
              </a:lnSpc>
              <a:spcBef>
                <a:spcPts val="900"/>
              </a:spcBef>
              <a:defRPr sz="2688" b="1">
                <a:solidFill>
                  <a:srgbClr val="FF0000"/>
                </a:solidFill>
              </a:defRPr>
            </a:pPr>
            <a:r>
              <a:rPr dirty="0"/>
              <a:t>Subjectivity</a:t>
            </a:r>
            <a:r>
              <a:rPr b="0" dirty="0"/>
              <a:t> </a:t>
            </a:r>
            <a:r>
              <a:rPr b="0" dirty="0">
                <a:solidFill>
                  <a:srgbClr val="000000"/>
                </a:solidFill>
              </a:rPr>
              <a:t>of recklessness test now is higher fault element than previous objective test in </a:t>
            </a:r>
            <a:r>
              <a:rPr b="0" dirty="0" err="1">
                <a:solidFill>
                  <a:srgbClr val="000000"/>
                </a:solidFill>
              </a:rPr>
              <a:t>Calddwell</a:t>
            </a:r>
            <a:r>
              <a:rPr b="0" dirty="0">
                <a:solidFill>
                  <a:srgbClr val="000000"/>
                </a:solidFill>
              </a:rPr>
              <a:t>  </a:t>
            </a:r>
            <a:r>
              <a:rPr u="sng" dirty="0">
                <a:solidFill>
                  <a:srgbClr val="000000"/>
                </a:solidFill>
              </a:rPr>
              <a:t>R v Cunningham </a:t>
            </a:r>
            <a:r>
              <a:rPr u="sng" dirty="0" smtClean="0">
                <a:solidFill>
                  <a:srgbClr val="000000"/>
                </a:solidFill>
              </a:rPr>
              <a:t>1957</a:t>
            </a:r>
            <a:r>
              <a:rPr lang="en-GB" u="sng" dirty="0" smtClean="0">
                <a:solidFill>
                  <a:srgbClr val="000000"/>
                </a:solidFill>
              </a:rPr>
              <a:t> </a:t>
            </a:r>
            <a:r>
              <a:rPr lang="en-GB" dirty="0" smtClean="0">
                <a:solidFill>
                  <a:srgbClr val="000000"/>
                </a:solidFill>
              </a:rPr>
              <a:t>but much harder to prove what D’s belief actually was</a:t>
            </a:r>
            <a:endParaRPr dirty="0">
              <a:solidFill>
                <a:srgbClr val="000000"/>
              </a:solidFill>
            </a:endParaRPr>
          </a:p>
          <a:p>
            <a:pPr marL="0" indent="0" algn="just" defTabSz="877823">
              <a:lnSpc>
                <a:spcPct val="81000"/>
              </a:lnSpc>
              <a:spcBef>
                <a:spcPts val="900"/>
              </a:spcBef>
              <a:buSzTx/>
              <a:buNone/>
              <a:defRPr sz="2688"/>
            </a:pPr>
            <a:r>
              <a:rPr dirty="0"/>
              <a:t/>
            </a:r>
            <a:br>
              <a:rPr dirty="0"/>
            </a:br>
            <a:endParaRPr dirty="0"/>
          </a:p>
          <a:p>
            <a:pPr marL="219455" indent="-219455" algn="just" defTabSz="877823">
              <a:lnSpc>
                <a:spcPct val="81000"/>
              </a:lnSpc>
              <a:spcBef>
                <a:spcPts val="900"/>
              </a:spcBef>
              <a:defRPr sz="2688" b="1">
                <a:solidFill>
                  <a:srgbClr val="FF0000"/>
                </a:solidFill>
              </a:defRPr>
            </a:pPr>
            <a:r>
              <a:rPr dirty="0"/>
              <a:t>Objective </a:t>
            </a:r>
            <a:r>
              <a:rPr b="0" dirty="0">
                <a:solidFill>
                  <a:srgbClr val="000000"/>
                </a:solidFill>
              </a:rPr>
              <a:t>element of Negligence </a:t>
            </a:r>
            <a:r>
              <a:rPr b="0" dirty="0" err="1">
                <a:solidFill>
                  <a:srgbClr val="000000"/>
                </a:solidFill>
              </a:rPr>
              <a:t>eg</a:t>
            </a:r>
            <a:r>
              <a:rPr b="0" dirty="0">
                <a:solidFill>
                  <a:srgbClr val="000000"/>
                </a:solidFill>
              </a:rPr>
              <a:t> GNMSL &amp; ULAM </a:t>
            </a:r>
            <a:endParaRPr lang="en-GB" b="0" dirty="0" smtClean="0">
              <a:solidFill>
                <a:srgbClr val="000000"/>
              </a:solidFill>
            </a:endParaRPr>
          </a:p>
          <a:p>
            <a:pPr marL="495300" lvl="1" indent="0" algn="just" defTabSz="877823">
              <a:lnSpc>
                <a:spcPct val="81000"/>
              </a:lnSpc>
              <a:spcBef>
                <a:spcPts val="900"/>
              </a:spcBef>
              <a:buNone/>
              <a:defRPr sz="2688" b="1">
                <a:solidFill>
                  <a:srgbClr val="FF0000"/>
                </a:solidFill>
              </a:defRPr>
            </a:pPr>
            <a:r>
              <a:rPr dirty="0" smtClean="0">
                <a:solidFill>
                  <a:srgbClr val="000000"/>
                </a:solidFill>
              </a:rPr>
              <a:t> </a:t>
            </a:r>
            <a:r>
              <a:rPr b="0" dirty="0">
                <a:solidFill>
                  <a:srgbClr val="000000"/>
                </a:solidFill>
              </a:rPr>
              <a:t>Objective test re dangerousness </a:t>
            </a:r>
            <a:r>
              <a:rPr b="0" dirty="0" err="1">
                <a:solidFill>
                  <a:srgbClr val="000000"/>
                </a:solidFill>
              </a:rPr>
              <a:t>ie</a:t>
            </a:r>
            <a:r>
              <a:rPr b="0" dirty="0">
                <a:solidFill>
                  <a:srgbClr val="000000"/>
                </a:solidFill>
              </a:rPr>
              <a:t> Reasonable person would foresee risk of some physical harm- fault element- low but present </a:t>
            </a:r>
            <a:endParaRPr lang="en-GB" b="0" dirty="0" smtClean="0">
              <a:solidFill>
                <a:srgbClr val="000000"/>
              </a:solidFill>
            </a:endParaRPr>
          </a:p>
          <a:p>
            <a:pPr marL="495300" lvl="1" indent="0" algn="just" defTabSz="877823">
              <a:lnSpc>
                <a:spcPct val="81000"/>
              </a:lnSpc>
              <a:spcBef>
                <a:spcPts val="900"/>
              </a:spcBef>
              <a:buNone/>
              <a:defRPr sz="2688" b="1">
                <a:solidFill>
                  <a:srgbClr val="FF0000"/>
                </a:solidFill>
              </a:defRPr>
            </a:pPr>
            <a:r>
              <a:rPr u="sng" dirty="0" smtClean="0">
                <a:solidFill>
                  <a:srgbClr val="000000"/>
                </a:solidFill>
              </a:rPr>
              <a:t>R </a:t>
            </a:r>
            <a:r>
              <a:rPr u="sng" dirty="0">
                <a:solidFill>
                  <a:srgbClr val="000000"/>
                </a:solidFill>
              </a:rPr>
              <a:t>v Mitchell </a:t>
            </a:r>
            <a:r>
              <a:rPr b="0" dirty="0">
                <a:solidFill>
                  <a:srgbClr val="000000"/>
                </a:solidFill>
              </a:rPr>
              <a:t>shows that a lower level of fault may be required for conviction  </a:t>
            </a:r>
            <a:r>
              <a:rPr b="0" dirty="0" err="1">
                <a:solidFill>
                  <a:srgbClr val="000000"/>
                </a:solidFill>
              </a:rPr>
              <a:t>ie</a:t>
            </a:r>
            <a:r>
              <a:rPr b="0" dirty="0">
                <a:solidFill>
                  <a:srgbClr val="000000"/>
                </a:solidFill>
              </a:rPr>
              <a:t> less blameworthy</a:t>
            </a:r>
            <a:r>
              <a:rPr b="0" dirty="0" smtClean="0">
                <a:solidFill>
                  <a:srgbClr val="000000"/>
                </a:solidFill>
              </a:rPr>
              <a:t>.</a:t>
            </a:r>
            <a:endParaRPr lang="en-GB" b="0" dirty="0" smtClean="0">
              <a:solidFill>
                <a:srgbClr val="000000"/>
              </a:solidFill>
            </a:endParaRPr>
          </a:p>
          <a:p>
            <a:pPr marL="495300" lvl="1" indent="0" algn="just" defTabSz="877823">
              <a:lnSpc>
                <a:spcPct val="81000"/>
              </a:lnSpc>
              <a:spcBef>
                <a:spcPts val="900"/>
              </a:spcBef>
              <a:buNone/>
              <a:defRPr sz="2688" b="1">
                <a:solidFill>
                  <a:srgbClr val="FF0000"/>
                </a:solidFill>
              </a:defRPr>
            </a:pPr>
            <a:r>
              <a:rPr b="0" dirty="0" smtClean="0">
                <a:solidFill>
                  <a:srgbClr val="000000"/>
                </a:solidFill>
              </a:rPr>
              <a:t> </a:t>
            </a:r>
            <a:r>
              <a:rPr b="0" dirty="0">
                <a:solidFill>
                  <a:srgbClr val="000000"/>
                </a:solidFill>
              </a:rPr>
              <a:t>Also </a:t>
            </a:r>
            <a:r>
              <a:rPr u="sng" dirty="0" err="1">
                <a:solidFill>
                  <a:srgbClr val="000000"/>
                </a:solidFill>
              </a:rPr>
              <a:t>Adomako</a:t>
            </a:r>
            <a:r>
              <a:rPr b="0" dirty="0">
                <a:solidFill>
                  <a:srgbClr val="000000"/>
                </a:solidFill>
              </a:rPr>
              <a:t> tests for Grossness are all objective  – juries may find differently on similar facts in these cases, so there is </a:t>
            </a:r>
            <a:r>
              <a:rPr b="1" dirty="0">
                <a:solidFill>
                  <a:srgbClr val="FF0000"/>
                </a:solidFill>
              </a:rPr>
              <a:t>inconsistency in use of fault to allocate blame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3">
                                            <p:txEl>
                                              <p:pRg st="2" end="2"/>
                                            </p:txEl>
                                          </p:spTgt>
                                        </p:tgtEl>
                                        <p:attrNameLst>
                                          <p:attrName>style.visibility</p:attrName>
                                        </p:attrNameLst>
                                      </p:cBhvr>
                                      <p:to>
                                        <p:strVal val="visible"/>
                                      </p:to>
                                    </p:set>
                                    <p:anim calcmode="lin" valueType="num">
                                      <p:cBhvr additive="base">
                                        <p:cTn id="7" dur="500" fill="hold"/>
                                        <p:tgtEl>
                                          <p:spTgt spid="14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3">
                                            <p:txEl>
                                              <p:pRg st="3" end="3"/>
                                            </p:txEl>
                                          </p:spTgt>
                                        </p:tgtEl>
                                        <p:attrNameLst>
                                          <p:attrName>style.visibility</p:attrName>
                                        </p:attrNameLst>
                                      </p:cBhvr>
                                      <p:to>
                                        <p:strVal val="visible"/>
                                      </p:to>
                                    </p:set>
                                    <p:anim calcmode="lin" valueType="num">
                                      <p:cBhvr additive="base">
                                        <p:cTn id="13" dur="500" fill="hold"/>
                                        <p:tgtEl>
                                          <p:spTgt spid="14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3">
                                            <p:txEl>
                                              <p:pRg st="4" end="4"/>
                                            </p:txEl>
                                          </p:spTgt>
                                        </p:tgtEl>
                                        <p:attrNameLst>
                                          <p:attrName>style.visibility</p:attrName>
                                        </p:attrNameLst>
                                      </p:cBhvr>
                                      <p:to>
                                        <p:strVal val="visible"/>
                                      </p:to>
                                    </p:set>
                                    <p:anim calcmode="lin" valueType="num">
                                      <p:cBhvr additive="base">
                                        <p:cTn id="19" dur="500" fill="hold"/>
                                        <p:tgtEl>
                                          <p:spTgt spid="1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3">
                                            <p:txEl>
                                              <p:pRg st="5" end="5"/>
                                            </p:txEl>
                                          </p:spTgt>
                                        </p:tgtEl>
                                        <p:attrNameLst>
                                          <p:attrName>style.visibility</p:attrName>
                                        </p:attrNameLst>
                                      </p:cBhvr>
                                      <p:to>
                                        <p:strVal val="visible"/>
                                      </p:to>
                                    </p:set>
                                    <p:anim calcmode="lin" valueType="num">
                                      <p:cBhvr additive="base">
                                        <p:cTn id="25" dur="500" fill="hold"/>
                                        <p:tgtEl>
                                          <p:spTgt spid="14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a:spLocks noGrp="1"/>
          </p:cNvSpPr>
          <p:nvPr>
            <p:ph type="title"/>
          </p:nvPr>
        </p:nvSpPr>
        <p:spPr>
          <a:xfrm>
            <a:off x="838200" y="365124"/>
            <a:ext cx="10515600" cy="687309"/>
          </a:xfrm>
          <a:prstGeom prst="rect">
            <a:avLst/>
          </a:prstGeom>
          <a:solidFill>
            <a:schemeClr val="bg1"/>
          </a:solidFill>
        </p:spPr>
        <p:txBody>
          <a:bodyPr/>
          <a:lstStyle>
            <a:lvl1pPr algn="ctr">
              <a:defRPr sz="3900"/>
            </a:lvl1pPr>
          </a:lstStyle>
          <a:p>
            <a:r>
              <a:rPr dirty="0"/>
              <a:t>FAULT &amp; MR – CONSTRUCTIVE LIABILITY</a:t>
            </a:r>
          </a:p>
        </p:txBody>
      </p:sp>
      <p:sp>
        <p:nvSpPr>
          <p:cNvPr id="146" name="Shape 146"/>
          <p:cNvSpPr>
            <a:spLocks noGrp="1"/>
          </p:cNvSpPr>
          <p:nvPr>
            <p:ph type="body" idx="1"/>
          </p:nvPr>
        </p:nvSpPr>
        <p:spPr>
          <a:xfrm>
            <a:off x="395654" y="1161317"/>
            <a:ext cx="11218984" cy="5336198"/>
          </a:xfrm>
          <a:prstGeom prst="rect">
            <a:avLst/>
          </a:prstGeom>
        </p:spPr>
        <p:txBody>
          <a:bodyPr/>
          <a:lstStyle/>
          <a:p>
            <a:pPr>
              <a:defRPr b="1">
                <a:solidFill>
                  <a:srgbClr val="FF0000"/>
                </a:solidFill>
              </a:defRPr>
            </a:pPr>
            <a:r>
              <a:rPr dirty="0"/>
              <a:t>Murder</a:t>
            </a:r>
            <a:r>
              <a:rPr b="0" dirty="0"/>
              <a:t> </a:t>
            </a:r>
            <a:r>
              <a:rPr b="0" dirty="0">
                <a:solidFill>
                  <a:srgbClr val="000000"/>
                </a:solidFill>
              </a:rPr>
              <a:t>:-intent to cause GBH is sufficient MR </a:t>
            </a:r>
            <a:r>
              <a:rPr u="sng" dirty="0">
                <a:solidFill>
                  <a:srgbClr val="000000"/>
                </a:solidFill>
              </a:rPr>
              <a:t>R v Vickers </a:t>
            </a:r>
            <a:r>
              <a:rPr b="0" dirty="0">
                <a:solidFill>
                  <a:srgbClr val="000000"/>
                </a:solidFill>
              </a:rPr>
              <a:t>1957 lower level of fault than intent to kill</a:t>
            </a:r>
          </a:p>
          <a:p>
            <a:pPr algn="just">
              <a:defRPr b="1">
                <a:solidFill>
                  <a:srgbClr val="FF0000"/>
                </a:solidFill>
              </a:defRPr>
            </a:pPr>
            <a:r>
              <a:rPr dirty="0"/>
              <a:t>GNMSL</a:t>
            </a:r>
            <a:r>
              <a:rPr dirty="0">
                <a:solidFill>
                  <a:srgbClr val="000000"/>
                </a:solidFill>
              </a:rPr>
              <a:t> </a:t>
            </a:r>
            <a:r>
              <a:rPr b="0" dirty="0">
                <a:solidFill>
                  <a:srgbClr val="000000"/>
                </a:solidFill>
              </a:rPr>
              <a:t> tests for breach and grossness test are objective  -fault element again– low but present </a:t>
            </a:r>
            <a:r>
              <a:rPr u="sng" dirty="0">
                <a:solidFill>
                  <a:srgbClr val="000000"/>
                </a:solidFill>
              </a:rPr>
              <a:t>R v </a:t>
            </a:r>
            <a:r>
              <a:rPr u="sng" dirty="0" err="1">
                <a:solidFill>
                  <a:srgbClr val="000000"/>
                </a:solidFill>
              </a:rPr>
              <a:t>Adomako</a:t>
            </a:r>
            <a:r>
              <a:rPr u="sng" dirty="0">
                <a:solidFill>
                  <a:srgbClr val="000000"/>
                </a:solidFill>
              </a:rPr>
              <a:t> 1994</a:t>
            </a:r>
          </a:p>
          <a:p>
            <a:pPr algn="just">
              <a:defRPr b="1">
                <a:solidFill>
                  <a:srgbClr val="FF0000"/>
                </a:solidFill>
              </a:defRPr>
            </a:pPr>
            <a:r>
              <a:rPr dirty="0"/>
              <a:t>ULAM </a:t>
            </a:r>
            <a:r>
              <a:rPr dirty="0">
                <a:solidFill>
                  <a:srgbClr val="000000"/>
                </a:solidFill>
              </a:rPr>
              <a:t>– </a:t>
            </a:r>
            <a:r>
              <a:rPr b="0" dirty="0">
                <a:solidFill>
                  <a:srgbClr val="000000"/>
                </a:solidFill>
              </a:rPr>
              <a:t>MR for underlying unlawful act coupled with objective test for dangerousness &amp; causation means fault level can </a:t>
            </a:r>
            <a:r>
              <a:rPr b="0" dirty="0" err="1">
                <a:solidFill>
                  <a:srgbClr val="000000"/>
                </a:solidFill>
              </a:rPr>
              <a:t>vbe</a:t>
            </a:r>
            <a:r>
              <a:rPr b="0" dirty="0">
                <a:solidFill>
                  <a:srgbClr val="000000"/>
                </a:solidFill>
              </a:rPr>
              <a:t> very low and inconsistent depending on the ULA</a:t>
            </a:r>
          </a:p>
          <a:p>
            <a:pPr algn="just">
              <a:defRPr b="1">
                <a:solidFill>
                  <a:srgbClr val="FF0000"/>
                </a:solidFill>
              </a:defRPr>
            </a:pPr>
            <a:r>
              <a:rPr dirty="0"/>
              <a:t>GBH</a:t>
            </a:r>
            <a:r>
              <a:rPr b="0" dirty="0"/>
              <a:t> </a:t>
            </a:r>
            <a:r>
              <a:rPr dirty="0"/>
              <a:t>S20</a:t>
            </a:r>
            <a:r>
              <a:rPr b="0" dirty="0"/>
              <a:t> </a:t>
            </a:r>
            <a:r>
              <a:rPr b="0" dirty="0">
                <a:solidFill>
                  <a:srgbClr val="000000"/>
                </a:solidFill>
              </a:rPr>
              <a:t>I/R as to some harm =sufficient to be blamed for serious harm (</a:t>
            </a:r>
            <a:r>
              <a:rPr u="sng" dirty="0">
                <a:solidFill>
                  <a:srgbClr val="000000"/>
                </a:solidFill>
              </a:rPr>
              <a:t>R v </a:t>
            </a:r>
            <a:r>
              <a:rPr u="sng" dirty="0" err="1">
                <a:solidFill>
                  <a:srgbClr val="000000"/>
                </a:solidFill>
              </a:rPr>
              <a:t>Parmenter</a:t>
            </a:r>
            <a:r>
              <a:rPr u="sng" dirty="0">
                <a:solidFill>
                  <a:srgbClr val="000000"/>
                </a:solidFill>
              </a:rPr>
              <a:t> 1991</a:t>
            </a:r>
            <a:r>
              <a:rPr b="0" dirty="0">
                <a:solidFill>
                  <a:srgbClr val="000000"/>
                </a:solidFill>
              </a:rPr>
              <a:t>) again fault/ blame for actual extent of harm caused may be low</a:t>
            </a:r>
          </a:p>
          <a:p>
            <a:pPr algn="just">
              <a:defRPr b="1">
                <a:solidFill>
                  <a:srgbClr val="FF0000"/>
                </a:solidFill>
              </a:defRPr>
            </a:pPr>
            <a:r>
              <a:rPr dirty="0"/>
              <a:t>ABH S47</a:t>
            </a:r>
            <a:r>
              <a:rPr b="0" dirty="0"/>
              <a:t> </a:t>
            </a:r>
            <a:r>
              <a:rPr b="0" dirty="0">
                <a:solidFill>
                  <a:srgbClr val="000000"/>
                </a:solidFill>
              </a:rPr>
              <a:t> no MR in relation to harm caused </a:t>
            </a:r>
            <a:r>
              <a:rPr u="sng" dirty="0">
                <a:solidFill>
                  <a:srgbClr val="000000"/>
                </a:solidFill>
              </a:rPr>
              <a:t>R v Savage</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p:nvPr>
        </p:nvSpPr>
        <p:spPr>
          <a:xfrm>
            <a:off x="838200" y="365125"/>
            <a:ext cx="10515600" cy="1325563"/>
          </a:xfrm>
          <a:prstGeom prst="rect">
            <a:avLst/>
          </a:prstGeom>
        </p:spPr>
        <p:txBody>
          <a:bodyPr/>
          <a:lstStyle>
            <a:lvl1pPr algn="ctr"/>
          </a:lstStyle>
          <a:p>
            <a:r>
              <a:rPr lang="en-GB" dirty="0" smtClean="0"/>
              <a:t>2. </a:t>
            </a:r>
            <a:r>
              <a:rPr dirty="0" smtClean="0"/>
              <a:t>FAULT </a:t>
            </a:r>
            <a:r>
              <a:rPr dirty="0"/>
              <a:t>&amp; ABSOLUTE LIABILITY</a:t>
            </a:r>
          </a:p>
        </p:txBody>
      </p:sp>
      <p:sp>
        <p:nvSpPr>
          <p:cNvPr id="149" name="Shape 149"/>
          <p:cNvSpPr>
            <a:spLocks noGrp="1"/>
          </p:cNvSpPr>
          <p:nvPr>
            <p:ph type="body" idx="1"/>
          </p:nvPr>
        </p:nvSpPr>
        <p:spPr>
          <a:xfrm>
            <a:off x="838200" y="1825625"/>
            <a:ext cx="10515600" cy="4351338"/>
          </a:xfrm>
          <a:prstGeom prst="rect">
            <a:avLst/>
          </a:prstGeom>
        </p:spPr>
        <p:txBody>
          <a:bodyPr/>
          <a:lstStyle/>
          <a:p>
            <a:pPr marL="0" indent="0">
              <a:buSzTx/>
              <a:buNone/>
              <a:defRPr b="1"/>
            </a:pPr>
            <a:r>
              <a:t>1. ABSOLUTE LIABILITY  </a:t>
            </a:r>
            <a:r>
              <a:rPr>
                <a:solidFill>
                  <a:srgbClr val="FF0000"/>
                </a:solidFill>
              </a:rPr>
              <a:t>No Fault required</a:t>
            </a:r>
          </a:p>
          <a:p>
            <a:pPr algn="just"/>
            <a:r>
              <a:t>State of affairs: No MR required not even a voluntary AR </a:t>
            </a:r>
            <a:r>
              <a:rPr b="1" u="sng"/>
              <a:t>R v Larsonneur</a:t>
            </a:r>
            <a:r>
              <a:rPr u="sng"/>
              <a:t>  </a:t>
            </a:r>
            <a:r>
              <a:rPr b="1" u="sng"/>
              <a:t>1933</a:t>
            </a:r>
            <a:r>
              <a:rPr u="sng"/>
              <a:t> </a:t>
            </a:r>
            <a:r>
              <a:t>&amp; </a:t>
            </a:r>
            <a:r>
              <a:rPr b="1" u="sng"/>
              <a:t>Winzar v CC Kent 1983</a:t>
            </a:r>
          </a:p>
          <a:p>
            <a:pPr algn="just">
              <a:defRPr b="1" u="sng"/>
            </a:pPr>
            <a:endParaRPr b="1" u="sng"/>
          </a:p>
          <a:p>
            <a:pPr marL="0" indent="0" algn="just">
              <a:buSzTx/>
              <a:buNone/>
            </a:pPr>
            <a:r>
              <a:rPr b="1" u="sng"/>
              <a:t/>
            </a:r>
            <a:br>
              <a:rPr b="1" u="sng"/>
            </a:br>
            <a:endParaRPr b="1" u="sng"/>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p:cNvSpPr>
          <p:nvPr>
            <p:ph type="title"/>
          </p:nvPr>
        </p:nvSpPr>
        <p:spPr>
          <a:xfrm>
            <a:off x="838200" y="78561"/>
            <a:ext cx="10515600" cy="622179"/>
          </a:xfrm>
          <a:prstGeom prst="rect">
            <a:avLst/>
          </a:prstGeom>
        </p:spPr>
        <p:txBody>
          <a:bodyPr/>
          <a:lstStyle>
            <a:lvl1pPr algn="ctr" defTabSz="832104">
              <a:defRPr sz="3549"/>
            </a:lvl1pPr>
          </a:lstStyle>
          <a:p>
            <a:r>
              <a:rPr lang="en-GB" dirty="0" smtClean="0"/>
              <a:t>3. </a:t>
            </a:r>
            <a:r>
              <a:rPr dirty="0" smtClean="0"/>
              <a:t>FAULT </a:t>
            </a:r>
            <a:r>
              <a:rPr dirty="0"/>
              <a:t>&amp; STRICT LIABILITY</a:t>
            </a:r>
          </a:p>
        </p:txBody>
      </p:sp>
      <p:sp>
        <p:nvSpPr>
          <p:cNvPr id="152" name="Shape 152"/>
          <p:cNvSpPr>
            <a:spLocks noGrp="1"/>
          </p:cNvSpPr>
          <p:nvPr>
            <p:ph type="body" idx="1"/>
          </p:nvPr>
        </p:nvSpPr>
        <p:spPr>
          <a:xfrm>
            <a:off x="314406" y="905608"/>
            <a:ext cx="11528831" cy="4958861"/>
          </a:xfrm>
          <a:prstGeom prst="rect">
            <a:avLst/>
          </a:prstGeom>
        </p:spPr>
        <p:txBody>
          <a:bodyPr>
            <a:normAutofit/>
          </a:bodyPr>
          <a:lstStyle/>
          <a:p>
            <a:pPr algn="just">
              <a:lnSpc>
                <a:spcPct val="81000"/>
              </a:lnSpc>
              <a:defRPr sz="2500" u="sng"/>
            </a:pPr>
            <a:r>
              <a:rPr dirty="0"/>
              <a:t>Characteristics </a:t>
            </a:r>
            <a:r>
              <a:rPr u="none" dirty="0"/>
              <a:t>– statute offences – less severe penalties </a:t>
            </a:r>
            <a:r>
              <a:rPr u="none" dirty="0" err="1"/>
              <a:t>ie</a:t>
            </a:r>
            <a:r>
              <a:rPr u="none" dirty="0"/>
              <a:t> usually no prison tends to be fines- less </a:t>
            </a:r>
            <a:r>
              <a:rPr u="none" dirty="0" smtClean="0"/>
              <a:t>stigma</a:t>
            </a:r>
            <a:r>
              <a:rPr lang="en-GB" u="none" dirty="0" smtClean="0"/>
              <a:t>- </a:t>
            </a:r>
            <a:r>
              <a:rPr dirty="0" smtClean="0">
                <a:latin typeface="Arial" panose="020B0604020202020204" pitchFamily="34" charset="0"/>
                <a:cs typeface="Arial" panose="020B0604020202020204" pitchFamily="34" charset="0"/>
              </a:rPr>
              <a:t>see </a:t>
            </a:r>
            <a:r>
              <a:rPr b="1" dirty="0" err="1">
                <a:latin typeface="Arial" panose="020B0604020202020204" pitchFamily="34" charset="0"/>
                <a:cs typeface="Arial" panose="020B0604020202020204" pitchFamily="34" charset="0"/>
              </a:rPr>
              <a:t>Smedleys</a:t>
            </a:r>
            <a:r>
              <a:rPr b="1" dirty="0">
                <a:latin typeface="Arial" panose="020B0604020202020204" pitchFamily="34" charset="0"/>
                <a:cs typeface="Arial" panose="020B0604020202020204" pitchFamily="34" charset="0"/>
              </a:rPr>
              <a:t> v Breed; R v Blake </a:t>
            </a:r>
            <a:r>
              <a:rPr dirty="0">
                <a:latin typeface="Arial" panose="020B0604020202020204" pitchFamily="34" charset="0"/>
                <a:cs typeface="Arial" panose="020B0604020202020204" pitchFamily="34" charset="0"/>
              </a:rPr>
              <a:t>many of which are not regarded as “truly criminal” so arguably their purpose is not the enforcement of criminal law but the maintenance and increase of standards in </a:t>
            </a:r>
            <a:r>
              <a:rPr dirty="0" err="1">
                <a:latin typeface="Arial" panose="020B0604020202020204" pitchFamily="34" charset="0"/>
                <a:cs typeface="Arial" panose="020B0604020202020204" pitchFamily="34" charset="0"/>
              </a:rPr>
              <a:t>eg</a:t>
            </a:r>
            <a:r>
              <a:rPr dirty="0">
                <a:latin typeface="Arial" panose="020B0604020202020204" pitchFamily="34" charset="0"/>
                <a:cs typeface="Arial" panose="020B0604020202020204" pitchFamily="34" charset="0"/>
              </a:rPr>
              <a:t> food hygiene</a:t>
            </a:r>
          </a:p>
          <a:p>
            <a:pPr algn="just">
              <a:lnSpc>
                <a:spcPct val="81000"/>
              </a:lnSpc>
              <a:defRPr sz="2500"/>
            </a:pPr>
            <a:r>
              <a:rPr dirty="0" smtClean="0"/>
              <a:t>SL </a:t>
            </a:r>
            <a:r>
              <a:rPr dirty="0"/>
              <a:t>is however  found in other more “criminal” offences in relation to </a:t>
            </a:r>
            <a:r>
              <a:rPr dirty="0" err="1"/>
              <a:t>eg</a:t>
            </a:r>
            <a:r>
              <a:rPr dirty="0"/>
              <a:t> alcohol/sex/ drugs or gambling offences</a:t>
            </a:r>
            <a:r>
              <a:rPr b="1" dirty="0"/>
              <a:t> </a:t>
            </a:r>
            <a:r>
              <a:rPr b="1" dirty="0" err="1"/>
              <a:t>eg</a:t>
            </a:r>
            <a:r>
              <a:rPr b="1" dirty="0"/>
              <a:t> </a:t>
            </a:r>
            <a:r>
              <a:rPr b="1" u="sng" dirty="0"/>
              <a:t>Harrow LBC v Shah</a:t>
            </a:r>
            <a:r>
              <a:rPr b="1" dirty="0"/>
              <a:t>    </a:t>
            </a:r>
            <a:r>
              <a:rPr b="1" u="sng" dirty="0" err="1"/>
              <a:t>Storkwain</a:t>
            </a:r>
            <a:r>
              <a:rPr b="1" u="sng" dirty="0"/>
              <a:t> 1986  &amp; G (2008)</a:t>
            </a:r>
          </a:p>
          <a:p>
            <a:pPr marL="0" indent="228600" algn="just">
              <a:lnSpc>
                <a:spcPct val="81000"/>
              </a:lnSpc>
              <a:buSzTx/>
              <a:buNone/>
              <a:defRPr sz="2500"/>
            </a:pPr>
            <a:endParaRPr b="1" u="sng" dirty="0"/>
          </a:p>
          <a:p>
            <a:pPr algn="just">
              <a:lnSpc>
                <a:spcPct val="81000"/>
              </a:lnSpc>
              <a:defRPr sz="2500"/>
            </a:pPr>
            <a:r>
              <a:rPr dirty="0">
                <a:solidFill>
                  <a:srgbClr val="FF0000"/>
                </a:solidFill>
              </a:rPr>
              <a:t>Vol AR required so a minimal amount of fault is present (in terms of causation &amp; voluntariness  </a:t>
            </a:r>
          </a:p>
          <a:p>
            <a:pPr algn="just">
              <a:lnSpc>
                <a:spcPct val="81000"/>
              </a:lnSpc>
              <a:defRPr sz="2500"/>
            </a:pPr>
            <a:r>
              <a:rPr dirty="0"/>
              <a:t>No MR required so no fault in the sense of blame is required. Courts do not like SL so will presume MR in truly criminal offences </a:t>
            </a:r>
            <a:r>
              <a:rPr dirty="0" err="1"/>
              <a:t>eg</a:t>
            </a:r>
            <a:r>
              <a:rPr dirty="0"/>
              <a:t> drug offences </a:t>
            </a:r>
            <a:r>
              <a:rPr b="1" dirty="0"/>
              <a:t>Sweet &amp; Parsley. </a:t>
            </a:r>
            <a:r>
              <a:rPr dirty="0"/>
              <a:t>However, in practice, most offences in the Mags courts are SL </a:t>
            </a:r>
            <a:r>
              <a:rPr dirty="0" err="1"/>
              <a:t>eg</a:t>
            </a:r>
            <a:r>
              <a:rPr dirty="0"/>
              <a:t> driving offences such as speeding, driving without </a:t>
            </a:r>
            <a:r>
              <a:rPr dirty="0" err="1"/>
              <a:t>licence</a:t>
            </a:r>
            <a:r>
              <a:rPr dirty="0"/>
              <a:t> or </a:t>
            </a:r>
            <a:r>
              <a:rPr dirty="0" smtClean="0"/>
              <a:t>insurance</a:t>
            </a:r>
            <a:endParaRPr dirty="0"/>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p:cNvSpPr>
          <p:nvPr>
            <p:ph type="title"/>
          </p:nvPr>
        </p:nvSpPr>
        <p:spPr>
          <a:xfrm>
            <a:off x="838200" y="365124"/>
            <a:ext cx="10515600" cy="478898"/>
          </a:xfrm>
          <a:prstGeom prst="rect">
            <a:avLst/>
          </a:prstGeom>
        </p:spPr>
        <p:txBody>
          <a:bodyPr>
            <a:normAutofit/>
          </a:bodyPr>
          <a:lstStyle/>
          <a:p>
            <a:pPr algn="ctr" defTabSz="621791">
              <a:defRPr sz="2652"/>
            </a:pPr>
            <a:r>
              <a:rPr sz="2800" dirty="0"/>
              <a:t>SHOULD CRIMINL LIABILITY BE FAULT BASED ?</a:t>
            </a:r>
            <a:r>
              <a:rPr sz="2800" dirty="0">
                <a:solidFill>
                  <a:srgbClr val="FF0000"/>
                </a:solidFill>
              </a:rPr>
              <a:t> YES</a:t>
            </a:r>
          </a:p>
        </p:txBody>
      </p:sp>
      <p:sp>
        <p:nvSpPr>
          <p:cNvPr id="155" name="Shape 155"/>
          <p:cNvSpPr>
            <a:spLocks noGrp="1"/>
          </p:cNvSpPr>
          <p:nvPr>
            <p:ph type="body" idx="1"/>
          </p:nvPr>
        </p:nvSpPr>
        <p:spPr>
          <a:xfrm>
            <a:off x="635976" y="1125415"/>
            <a:ext cx="11084169" cy="5121886"/>
          </a:xfrm>
          <a:prstGeom prst="rect">
            <a:avLst/>
          </a:prstGeom>
        </p:spPr>
        <p:txBody>
          <a:bodyPr>
            <a:normAutofit fontScale="70000" lnSpcReduction="20000"/>
          </a:bodyPr>
          <a:lstStyle/>
          <a:p>
            <a:pPr marL="0" indent="0" algn="just">
              <a:lnSpc>
                <a:spcPct val="72000"/>
              </a:lnSpc>
              <a:buSzTx/>
              <a:buNone/>
              <a:defRPr sz="2700" b="1"/>
            </a:pPr>
            <a:endParaRPr lang="en-GB" sz="3600" dirty="0" smtClean="0"/>
          </a:p>
          <a:p>
            <a:pPr marL="0" indent="0" algn="just">
              <a:lnSpc>
                <a:spcPct val="72000"/>
              </a:lnSpc>
              <a:buSzTx/>
              <a:buNone/>
              <a:defRPr sz="2700" b="1"/>
            </a:pPr>
            <a:r>
              <a:rPr sz="3600" dirty="0" smtClean="0"/>
              <a:t>1.</a:t>
            </a:r>
            <a:r>
              <a:rPr sz="3600" u="sng" dirty="0" smtClean="0"/>
              <a:t>SL</a:t>
            </a:r>
            <a:r>
              <a:rPr sz="3600" dirty="0" smtClean="0"/>
              <a:t> </a:t>
            </a:r>
            <a:r>
              <a:rPr sz="3600" dirty="0"/>
              <a:t>is ineffective &amp; unjust-= see arguments above</a:t>
            </a:r>
            <a:endParaRPr sz="3600" dirty="0"/>
          </a:p>
          <a:p>
            <a:pPr marL="0" indent="228600" algn="just">
              <a:lnSpc>
                <a:spcPct val="72000"/>
              </a:lnSpc>
              <a:buSzTx/>
              <a:buNone/>
              <a:defRPr sz="3000"/>
            </a:pPr>
            <a:endParaRPr sz="3600" dirty="0"/>
          </a:p>
          <a:p>
            <a:pPr marL="0" indent="0" algn="just">
              <a:lnSpc>
                <a:spcPct val="160000"/>
              </a:lnSpc>
              <a:spcBef>
                <a:spcPts val="0"/>
              </a:spcBef>
              <a:buSzTx/>
              <a:buNone/>
              <a:defRPr sz="2700" b="1" u="sng"/>
            </a:pPr>
            <a:r>
              <a:rPr sz="3600" dirty="0"/>
              <a:t>2 </a:t>
            </a:r>
            <a:r>
              <a:rPr sz="3600" dirty="0">
                <a:solidFill>
                  <a:srgbClr val="FF0000"/>
                </a:solidFill>
                <a:latin typeface="Arial" panose="020B0604020202020204" pitchFamily="34" charset="0"/>
                <a:cs typeface="Arial" panose="020B0604020202020204" pitchFamily="34" charset="0"/>
              </a:rPr>
              <a:t>Consequences of criminal sanctions</a:t>
            </a:r>
            <a:r>
              <a:rPr sz="3600" b="0" u="none" dirty="0">
                <a:solidFill>
                  <a:srgbClr val="FF0000"/>
                </a:solidFill>
                <a:latin typeface="Arial" panose="020B0604020202020204" pitchFamily="34" charset="0"/>
                <a:cs typeface="Arial" panose="020B0604020202020204" pitchFamily="34" charset="0"/>
              </a:rPr>
              <a:t> </a:t>
            </a:r>
            <a:r>
              <a:rPr sz="3600" b="0" u="none" dirty="0">
                <a:latin typeface="Arial" panose="020B0604020202020204" pitchFamily="34" charset="0"/>
                <a:cs typeface="Arial" panose="020B0604020202020204" pitchFamily="34" charset="0"/>
              </a:rPr>
              <a:t>are so severe that all criminal offences should be fault based </a:t>
            </a:r>
            <a:r>
              <a:rPr sz="3600" b="0" u="none" dirty="0" err="1">
                <a:latin typeface="Arial" panose="020B0604020202020204" pitchFamily="34" charset="0"/>
                <a:cs typeface="Arial" panose="020B0604020202020204" pitchFamily="34" charset="0"/>
              </a:rPr>
              <a:t>eg</a:t>
            </a:r>
            <a:r>
              <a:rPr sz="3600" b="0" u="none" dirty="0">
                <a:latin typeface="Arial" panose="020B0604020202020204" pitchFamily="34" charset="0"/>
                <a:cs typeface="Arial" panose="020B0604020202020204" pitchFamily="34" charset="0"/>
              </a:rPr>
              <a:t> sex offenders register-public denunciation &amp; criminal convictions’ effect on </a:t>
            </a:r>
            <a:r>
              <a:rPr sz="3600" b="0" u="none" dirty="0" err="1">
                <a:latin typeface="Arial" panose="020B0604020202020204" pitchFamily="34" charset="0"/>
                <a:cs typeface="Arial" panose="020B0604020202020204" pitchFamily="34" charset="0"/>
              </a:rPr>
              <a:t>eg</a:t>
            </a:r>
            <a:r>
              <a:rPr sz="3600" b="0" u="none" dirty="0">
                <a:latin typeface="Arial" panose="020B0604020202020204" pitchFamily="34" charset="0"/>
                <a:cs typeface="Arial" panose="020B0604020202020204" pitchFamily="34" charset="0"/>
              </a:rPr>
              <a:t> job opportunities; </a:t>
            </a:r>
            <a:endParaRPr sz="3600" dirty="0">
              <a:latin typeface="Arial" panose="020B0604020202020204" pitchFamily="34" charset="0"/>
              <a:cs typeface="Arial" panose="020B0604020202020204" pitchFamily="34" charset="0"/>
            </a:endParaRPr>
          </a:p>
          <a:p>
            <a:pPr marL="0" indent="0" algn="just">
              <a:lnSpc>
                <a:spcPct val="160000"/>
              </a:lnSpc>
              <a:spcBef>
                <a:spcPts val="0"/>
              </a:spcBef>
              <a:buSzTx/>
              <a:buNone/>
              <a:defRPr sz="2700"/>
            </a:pPr>
            <a:r>
              <a:rPr sz="3600" dirty="0">
                <a:latin typeface="Arial" panose="020B0604020202020204" pitchFamily="34" charset="0"/>
                <a:cs typeface="Arial" panose="020B0604020202020204" pitchFamily="34" charset="0"/>
              </a:rPr>
              <a:t>There is also a human rights argument to balance where there is infringement of personal autonomy/freedom (</a:t>
            </a:r>
            <a:r>
              <a:rPr sz="3600" dirty="0" err="1">
                <a:latin typeface="Arial" panose="020B0604020202020204" pitchFamily="34" charset="0"/>
                <a:cs typeface="Arial" panose="020B0604020202020204" pitchFamily="34" charset="0"/>
              </a:rPr>
              <a:t>eg</a:t>
            </a:r>
            <a:r>
              <a:rPr sz="3600" dirty="0">
                <a:latin typeface="Arial" panose="020B0604020202020204" pitchFamily="34" charset="0"/>
                <a:cs typeface="Arial" panose="020B0604020202020204" pitchFamily="34" charset="0"/>
              </a:rPr>
              <a:t> if tagged or put in prison) where the fault element to the offence is </a:t>
            </a:r>
            <a:r>
              <a:rPr sz="3600" dirty="0" smtClean="0">
                <a:latin typeface="Arial" panose="020B0604020202020204" pitchFamily="34" charset="0"/>
                <a:cs typeface="Arial" panose="020B0604020202020204" pitchFamily="34" charset="0"/>
              </a:rPr>
              <a:t>low</a:t>
            </a:r>
            <a:endParaRPr dirty="0"/>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p:cNvSpPr>
          <p:nvPr>
            <p:ph type="title"/>
          </p:nvPr>
        </p:nvSpPr>
        <p:spPr>
          <a:xfrm>
            <a:off x="838200" y="365124"/>
            <a:ext cx="10515600" cy="478898"/>
          </a:xfrm>
          <a:prstGeom prst="rect">
            <a:avLst/>
          </a:prstGeom>
        </p:spPr>
        <p:txBody>
          <a:bodyPr>
            <a:noAutofit/>
          </a:bodyPr>
          <a:lstStyle/>
          <a:p>
            <a:pPr algn="ctr" defTabSz="621791">
              <a:defRPr sz="2652"/>
            </a:pPr>
            <a:r>
              <a:rPr sz="3600" b="1" dirty="0"/>
              <a:t>SHOULD </a:t>
            </a:r>
            <a:r>
              <a:rPr sz="3600" b="1" dirty="0" smtClean="0"/>
              <a:t>CRIMIN</a:t>
            </a:r>
            <a:r>
              <a:rPr lang="en-GB" sz="3600" b="1" dirty="0" smtClean="0"/>
              <a:t>A</a:t>
            </a:r>
            <a:r>
              <a:rPr sz="3600" b="1" dirty="0" smtClean="0"/>
              <a:t>L </a:t>
            </a:r>
            <a:r>
              <a:rPr sz="3600" b="1" dirty="0"/>
              <a:t>LIABILITY BE FAULT BASED ? </a:t>
            </a:r>
            <a:r>
              <a:rPr sz="3600" b="1" dirty="0">
                <a:solidFill>
                  <a:srgbClr val="FF0000"/>
                </a:solidFill>
              </a:rPr>
              <a:t>YES</a:t>
            </a:r>
          </a:p>
        </p:txBody>
      </p:sp>
      <p:sp>
        <p:nvSpPr>
          <p:cNvPr id="158" name="Shape 158"/>
          <p:cNvSpPr>
            <a:spLocks noGrp="1"/>
          </p:cNvSpPr>
          <p:nvPr>
            <p:ph type="body" idx="1"/>
          </p:nvPr>
        </p:nvSpPr>
        <p:spPr>
          <a:xfrm>
            <a:off x="838200" y="1151792"/>
            <a:ext cx="10697308" cy="5025171"/>
          </a:xfrm>
          <a:prstGeom prst="rect">
            <a:avLst/>
          </a:prstGeom>
        </p:spPr>
        <p:txBody>
          <a:bodyPr>
            <a:normAutofit/>
          </a:bodyPr>
          <a:lstStyle/>
          <a:p>
            <a:pPr marL="214884" indent="-214884" algn="just" defTabSz="859536">
              <a:lnSpc>
                <a:spcPct val="81000"/>
              </a:lnSpc>
              <a:spcBef>
                <a:spcPts val="900"/>
              </a:spcBef>
              <a:defRPr sz="3290" b="1">
                <a:solidFill>
                  <a:srgbClr val="FF0000"/>
                </a:solidFill>
              </a:defRPr>
            </a:pPr>
            <a:r>
              <a:rPr dirty="0"/>
              <a:t>MR –see HOL judgment in R v G </a:t>
            </a:r>
            <a:r>
              <a:rPr sz="3666" dirty="0" smtClean="0"/>
              <a:t>2003</a:t>
            </a:r>
            <a:r>
              <a:rPr lang="en-GB" sz="3666" dirty="0"/>
              <a:t> </a:t>
            </a:r>
            <a:endParaRPr lang="en-GB" sz="3666" dirty="0" smtClean="0"/>
          </a:p>
          <a:p>
            <a:pPr marL="0" indent="0" algn="just" defTabSz="859536">
              <a:lnSpc>
                <a:spcPct val="81000"/>
              </a:lnSpc>
              <a:spcBef>
                <a:spcPts val="900"/>
              </a:spcBef>
              <a:buNone/>
              <a:defRPr sz="3290" b="1">
                <a:solidFill>
                  <a:srgbClr val="FF0000"/>
                </a:solidFill>
              </a:defRPr>
            </a:pPr>
            <a:r>
              <a:rPr sz="3666" dirty="0"/>
              <a:t/>
            </a:r>
            <a:br>
              <a:rPr sz="3666" dirty="0"/>
            </a:br>
            <a:endParaRPr sz="2162" dirty="0"/>
          </a:p>
          <a:p>
            <a:pPr marL="214884" indent="-214884" algn="just" defTabSz="859536">
              <a:lnSpc>
                <a:spcPct val="81000"/>
              </a:lnSpc>
              <a:spcBef>
                <a:spcPts val="900"/>
              </a:spcBef>
              <a:buSzTx/>
              <a:buNone/>
              <a:defRPr sz="2350" i="1"/>
            </a:pPr>
            <a:r>
              <a:rPr dirty="0"/>
              <a:t>“</a:t>
            </a:r>
            <a:r>
              <a:rPr sz="2632" b="1" dirty="0"/>
              <a:t>It is clearly blameworthy to take an obvious ..risk of causing injury to another. But….</a:t>
            </a:r>
            <a:r>
              <a:rPr sz="2632" b="1" dirty="0" err="1"/>
              <a:t>if..one</a:t>
            </a:r>
            <a:r>
              <a:rPr sz="2632" b="1" dirty="0"/>
              <a:t> genuinely does not perceive the risk… Such a person may be fairly accused of stupidity or lack of imagination, but neither of those failings should expose him to conviction of serious crime or the risk of punishment”</a:t>
            </a:r>
            <a:br>
              <a:rPr sz="2632" b="1" dirty="0"/>
            </a:br>
            <a:endParaRPr sz="3196" b="1" dirty="0"/>
          </a:p>
          <a:p>
            <a:pPr marL="214884" indent="-214884" algn="just" defTabSz="859536">
              <a:lnSpc>
                <a:spcPct val="81000"/>
              </a:lnSpc>
              <a:spcBef>
                <a:spcPts val="900"/>
              </a:spcBef>
              <a:buSzTx/>
              <a:buNone/>
              <a:defRPr sz="2632" b="1" i="1"/>
            </a:pPr>
            <a:r>
              <a:rPr dirty="0"/>
              <a:t>“it is neither moral nor just to convict a defendant.. on the strength of what someone else would have apprehended if the defendant himself had no such apprehension.”         Lord Bingham</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p:cNvSpPr>
          <p:nvPr>
            <p:ph type="title"/>
          </p:nvPr>
        </p:nvSpPr>
        <p:spPr>
          <a:xfrm>
            <a:off x="838200" y="365124"/>
            <a:ext cx="10515600" cy="478898"/>
          </a:xfrm>
          <a:prstGeom prst="rect">
            <a:avLst/>
          </a:prstGeom>
        </p:spPr>
        <p:txBody>
          <a:bodyPr>
            <a:noAutofit/>
          </a:bodyPr>
          <a:lstStyle/>
          <a:p>
            <a:pPr algn="ctr" defTabSz="667512">
              <a:defRPr sz="2628"/>
            </a:pPr>
            <a:r>
              <a:rPr sz="4000" b="1" dirty="0"/>
              <a:t>SHOULD CRIMINAL LIABILITY BE FAULT BASED ? </a:t>
            </a:r>
            <a:r>
              <a:rPr sz="4000" b="1" dirty="0">
                <a:solidFill>
                  <a:srgbClr val="FF0000"/>
                </a:solidFill>
              </a:rPr>
              <a:t>YES</a:t>
            </a:r>
          </a:p>
        </p:txBody>
      </p:sp>
      <p:sp>
        <p:nvSpPr>
          <p:cNvPr id="161" name="Shape 161"/>
          <p:cNvSpPr>
            <a:spLocks noGrp="1"/>
          </p:cNvSpPr>
          <p:nvPr>
            <p:ph type="body" idx="1"/>
          </p:nvPr>
        </p:nvSpPr>
        <p:spPr>
          <a:xfrm>
            <a:off x="838200" y="1139824"/>
            <a:ext cx="10706100" cy="5331313"/>
          </a:xfrm>
          <a:prstGeom prst="rect">
            <a:avLst/>
          </a:prstGeom>
        </p:spPr>
        <p:txBody>
          <a:bodyPr/>
          <a:lstStyle/>
          <a:p>
            <a:pPr algn="just"/>
            <a:r>
              <a:rPr dirty="0">
                <a:solidFill>
                  <a:srgbClr val="FF0000"/>
                </a:solidFill>
              </a:rPr>
              <a:t>objective tests in GNMS &amp; ULAM </a:t>
            </a:r>
            <a:r>
              <a:rPr dirty="0"/>
              <a:t>are </a:t>
            </a:r>
            <a:r>
              <a:rPr dirty="0" err="1"/>
              <a:t>criticised</a:t>
            </a:r>
            <a:r>
              <a:rPr dirty="0"/>
              <a:t> and there is debate about whether the objective test of dangerousness in ULAM will ultimately survive the decision in R v G. </a:t>
            </a:r>
          </a:p>
          <a:p>
            <a:pPr algn="just"/>
            <a:endParaRPr dirty="0"/>
          </a:p>
          <a:p>
            <a:pPr marL="685800" lvl="1" indent="-228600" algn="just">
              <a:spcBef>
                <a:spcPts val="500"/>
              </a:spcBef>
              <a:buFont typeface="Wingdings"/>
              <a:buChar char="➢"/>
              <a:defRPr sz="2400"/>
            </a:pPr>
            <a:r>
              <a:rPr dirty="0"/>
              <a:t>should a D be convicted for ULAM </a:t>
            </a:r>
            <a:r>
              <a:rPr dirty="0" err="1"/>
              <a:t>isf</a:t>
            </a:r>
            <a:r>
              <a:rPr dirty="0"/>
              <a:t> they genuinely did not perceive the situation as “dangerous”? Also GNMSL cases especially in relation to the medical profession are also </a:t>
            </a:r>
            <a:r>
              <a:rPr dirty="0" err="1"/>
              <a:t>criticised</a:t>
            </a:r>
            <a:r>
              <a:rPr dirty="0"/>
              <a:t> as to whether criminal liability should be attached where the D is judged </a:t>
            </a:r>
            <a:r>
              <a:rPr u="sng" dirty="0"/>
              <a:t>objectively</a:t>
            </a:r>
            <a:r>
              <a:rPr dirty="0"/>
              <a:t> as to fault. This is because the consequences are already severe </a:t>
            </a:r>
            <a:r>
              <a:rPr dirty="0" err="1"/>
              <a:t>eg</a:t>
            </a:r>
            <a:r>
              <a:rPr dirty="0"/>
              <a:t> a doctor can be “struck off” by their regulatory body the General Medical Council and may not able to work again as a result and civil liability will mean payment of compensation</a:t>
            </a: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p:cNvSpPr>
          <p:nvPr>
            <p:ph type="title"/>
          </p:nvPr>
        </p:nvSpPr>
        <p:spPr>
          <a:xfrm>
            <a:off x="838200" y="365124"/>
            <a:ext cx="10515600" cy="478898"/>
          </a:xfrm>
          <a:prstGeom prst="rect">
            <a:avLst/>
          </a:prstGeom>
        </p:spPr>
        <p:txBody>
          <a:bodyPr>
            <a:noAutofit/>
          </a:bodyPr>
          <a:lstStyle/>
          <a:p>
            <a:pPr algn="ctr" defTabSz="621791">
              <a:defRPr sz="2652"/>
            </a:pPr>
            <a:r>
              <a:rPr sz="3600" dirty="0"/>
              <a:t>SHOULD </a:t>
            </a:r>
            <a:r>
              <a:rPr sz="3600" dirty="0" smtClean="0"/>
              <a:t>CRIMIN</a:t>
            </a:r>
            <a:r>
              <a:rPr lang="en-GB" sz="3600" dirty="0" smtClean="0"/>
              <a:t>A</a:t>
            </a:r>
            <a:r>
              <a:rPr sz="3600" dirty="0" smtClean="0"/>
              <a:t>L </a:t>
            </a:r>
            <a:r>
              <a:rPr sz="3600" dirty="0"/>
              <a:t>LIABILITY BE FAULT BASED ? </a:t>
            </a:r>
            <a:r>
              <a:rPr sz="3600" dirty="0">
                <a:solidFill>
                  <a:srgbClr val="FF0000"/>
                </a:solidFill>
              </a:rPr>
              <a:t>YES</a:t>
            </a:r>
          </a:p>
        </p:txBody>
      </p:sp>
      <p:sp>
        <p:nvSpPr>
          <p:cNvPr id="164" name="Shape 164"/>
          <p:cNvSpPr>
            <a:spLocks noGrp="1"/>
          </p:cNvSpPr>
          <p:nvPr>
            <p:ph type="body" idx="1"/>
          </p:nvPr>
        </p:nvSpPr>
        <p:spPr>
          <a:xfrm>
            <a:off x="838200" y="1825625"/>
            <a:ext cx="10515600" cy="4351338"/>
          </a:xfrm>
          <a:prstGeom prst="rect">
            <a:avLst/>
          </a:prstGeom>
        </p:spPr>
        <p:txBody>
          <a:bodyPr/>
          <a:lstStyle/>
          <a:p>
            <a:pPr marL="0" indent="0" algn="just">
              <a:buSzTx/>
              <a:buNone/>
              <a:defRPr sz="4000" b="1">
                <a:solidFill>
                  <a:srgbClr val="FF0000"/>
                </a:solidFill>
              </a:defRPr>
            </a:pPr>
            <a:r>
              <a:rPr dirty="0"/>
              <a:t>AR</a:t>
            </a:r>
            <a:r>
              <a:rPr sz="3000" b="0" dirty="0">
                <a:solidFill>
                  <a:srgbClr val="000000"/>
                </a:solidFill>
              </a:rPr>
              <a:t> Thin skull rule operates too harshly and is perceived as unfair R v </a:t>
            </a:r>
            <a:r>
              <a:rPr sz="3000" b="0" dirty="0" err="1">
                <a:solidFill>
                  <a:srgbClr val="000000"/>
                </a:solidFill>
              </a:rPr>
              <a:t>Blaue</a:t>
            </a:r>
            <a:r>
              <a:rPr sz="3000" b="0" dirty="0">
                <a:solidFill>
                  <a:srgbClr val="000000"/>
                </a:solidFill>
              </a:rPr>
              <a:t>: it was the religious beliefs of the victim which resulted in death. </a:t>
            </a:r>
            <a:endParaRPr sz="3000" dirty="0"/>
          </a:p>
          <a:p>
            <a:pPr marL="0" indent="0" algn="just">
              <a:buSzTx/>
              <a:buNone/>
              <a:defRPr sz="3000"/>
            </a:pPr>
            <a:r>
              <a:rPr dirty="0"/>
              <a:t>So the risk of liability should not lay in the particular individual characteristics of the V. </a:t>
            </a:r>
            <a:endParaRPr lang="en-GB" dirty="0" smtClean="0"/>
          </a:p>
          <a:p>
            <a:pPr marL="0" indent="0" algn="just">
              <a:buSzTx/>
              <a:buNone/>
              <a:defRPr sz="3000"/>
            </a:pPr>
            <a:endParaRPr lang="en-GB" dirty="0"/>
          </a:p>
          <a:p>
            <a:pPr marL="0" indent="0" algn="just">
              <a:buSzTx/>
              <a:buNone/>
              <a:defRPr sz="3000"/>
            </a:pPr>
            <a:r>
              <a:rPr dirty="0" smtClean="0"/>
              <a:t>Liability </a:t>
            </a:r>
            <a:r>
              <a:rPr dirty="0"/>
              <a:t>here is a lottery and too uncertain</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Shape 166"/>
          <p:cNvSpPr>
            <a:spLocks noGrp="1"/>
          </p:cNvSpPr>
          <p:nvPr>
            <p:ph type="title"/>
          </p:nvPr>
        </p:nvSpPr>
        <p:spPr>
          <a:xfrm>
            <a:off x="838200" y="365124"/>
            <a:ext cx="10515600" cy="478898"/>
          </a:xfrm>
          <a:prstGeom prst="rect">
            <a:avLst/>
          </a:prstGeom>
        </p:spPr>
        <p:txBody>
          <a:bodyPr>
            <a:normAutofit/>
          </a:bodyPr>
          <a:lstStyle/>
          <a:p>
            <a:pPr algn="ctr" defTabSz="621791">
              <a:defRPr sz="2652"/>
            </a:pPr>
            <a:r>
              <a:rPr sz="2800" b="1" dirty="0"/>
              <a:t>SHOULD </a:t>
            </a:r>
            <a:r>
              <a:rPr sz="2800" b="1" dirty="0" smtClean="0"/>
              <a:t>CRIMIN</a:t>
            </a:r>
            <a:r>
              <a:rPr lang="en-GB" sz="2800" b="1" dirty="0" smtClean="0"/>
              <a:t>A</a:t>
            </a:r>
            <a:r>
              <a:rPr sz="2800" b="1" dirty="0" smtClean="0"/>
              <a:t>L </a:t>
            </a:r>
            <a:r>
              <a:rPr sz="2800" b="1" dirty="0"/>
              <a:t>LIABILITY BE FAULT BASED ? </a:t>
            </a:r>
            <a:r>
              <a:rPr sz="2800" b="1" dirty="0">
                <a:solidFill>
                  <a:srgbClr val="FF0000"/>
                </a:solidFill>
              </a:rPr>
              <a:t>NO</a:t>
            </a:r>
          </a:p>
        </p:txBody>
      </p:sp>
      <p:sp>
        <p:nvSpPr>
          <p:cNvPr id="167" name="Shape 167"/>
          <p:cNvSpPr>
            <a:spLocks noGrp="1"/>
          </p:cNvSpPr>
          <p:nvPr>
            <p:ph type="body" idx="1"/>
          </p:nvPr>
        </p:nvSpPr>
        <p:spPr>
          <a:xfrm>
            <a:off x="227134" y="1099038"/>
            <a:ext cx="11737731" cy="5451231"/>
          </a:xfrm>
          <a:prstGeom prst="rect">
            <a:avLst/>
          </a:prstGeom>
        </p:spPr>
        <p:txBody>
          <a:bodyPr>
            <a:normAutofit/>
          </a:bodyPr>
          <a:lstStyle/>
          <a:p>
            <a:pPr algn="just">
              <a:lnSpc>
                <a:spcPct val="72000"/>
              </a:lnSpc>
              <a:defRPr sz="2500" b="1"/>
            </a:pPr>
            <a:r>
              <a:rPr dirty="0">
                <a:latin typeface="Arial" panose="020B0604020202020204" pitchFamily="34" charset="0"/>
                <a:cs typeface="Arial" panose="020B0604020202020204" pitchFamily="34" charset="0"/>
              </a:rPr>
              <a:t>SL: provides p</a:t>
            </a:r>
            <a:r>
              <a:rPr b="0" dirty="0">
                <a:latin typeface="Arial" panose="020B0604020202020204" pitchFamily="34" charset="0"/>
                <a:cs typeface="Arial" panose="020B0604020202020204" pitchFamily="34" charset="0"/>
              </a:rPr>
              <a:t>rotection for the public/ vulnerable rather than the D; little stigma for most offences as not truly criminal. Proven to raise standards in public life </a:t>
            </a:r>
            <a:r>
              <a:rPr b="0" dirty="0" err="1">
                <a:latin typeface="Arial" panose="020B0604020202020204" pitchFamily="34" charset="0"/>
                <a:cs typeface="Arial" panose="020B0604020202020204" pitchFamily="34" charset="0"/>
              </a:rPr>
              <a:t>eg</a:t>
            </a:r>
            <a:r>
              <a:rPr b="0" dirty="0">
                <a:latin typeface="Arial" panose="020B0604020202020204" pitchFamily="34" charset="0"/>
                <a:cs typeface="Arial" panose="020B0604020202020204" pitchFamily="34" charset="0"/>
              </a:rPr>
              <a:t> pollution/ food hygiene</a:t>
            </a:r>
            <a:endParaRPr dirty="0">
              <a:latin typeface="Arial" panose="020B0604020202020204" pitchFamily="34" charset="0"/>
              <a:cs typeface="Arial" panose="020B0604020202020204" pitchFamily="34" charset="0"/>
            </a:endParaRPr>
          </a:p>
          <a:p>
            <a:pPr marL="0" indent="228600" algn="just">
              <a:lnSpc>
                <a:spcPct val="72000"/>
              </a:lnSpc>
              <a:buSzTx/>
              <a:buNone/>
              <a:defRPr sz="2500"/>
            </a:pPr>
            <a:r>
              <a:rPr dirty="0">
                <a:latin typeface="Arial" panose="020B0604020202020204" pitchFamily="34" charset="0"/>
                <a:cs typeface="Arial" panose="020B0604020202020204" pitchFamily="34" charset="0"/>
              </a:rPr>
              <a:t>    </a:t>
            </a:r>
            <a:endParaRPr dirty="0">
              <a:latin typeface="Arial" panose="020B0604020202020204" pitchFamily="34" charset="0"/>
              <a:cs typeface="Arial" panose="020B0604020202020204" pitchFamily="34" charset="0"/>
            </a:endParaRPr>
          </a:p>
          <a:p>
            <a:pPr algn="just">
              <a:lnSpc>
                <a:spcPct val="72000"/>
              </a:lnSpc>
              <a:defRPr sz="2500" b="1"/>
            </a:pPr>
            <a:r>
              <a:rPr dirty="0">
                <a:solidFill>
                  <a:srgbClr val="FF0000"/>
                </a:solidFill>
                <a:latin typeface="Arial" panose="020B0604020202020204" pitchFamily="34" charset="0"/>
                <a:cs typeface="Arial" panose="020B0604020202020204" pitchFamily="34" charset="0"/>
              </a:rPr>
              <a:t>Constructive liability</a:t>
            </a:r>
            <a:r>
              <a:rPr b="0" dirty="0">
                <a:solidFill>
                  <a:srgbClr val="FF0000"/>
                </a:solidFill>
                <a:latin typeface="Arial" panose="020B0604020202020204" pitchFamily="34" charset="0"/>
                <a:cs typeface="Arial" panose="020B0604020202020204" pitchFamily="34" charset="0"/>
              </a:rPr>
              <a:t>: </a:t>
            </a:r>
            <a:r>
              <a:rPr b="0" dirty="0">
                <a:latin typeface="Arial" panose="020B0604020202020204" pitchFamily="34" charset="0"/>
                <a:cs typeface="Arial" panose="020B0604020202020204" pitchFamily="34" charset="0"/>
              </a:rPr>
              <a:t>provides more protection for the victim (especially the vulnerable) and a sense of “justice”–. Punishment for what the D has done </a:t>
            </a:r>
            <a:r>
              <a:rPr b="0" dirty="0" err="1">
                <a:latin typeface="Arial" panose="020B0604020202020204" pitchFamily="34" charset="0"/>
                <a:cs typeface="Arial" panose="020B0604020202020204" pitchFamily="34" charset="0"/>
              </a:rPr>
              <a:t>ie</a:t>
            </a:r>
            <a:r>
              <a:rPr b="0" dirty="0">
                <a:latin typeface="Arial" panose="020B0604020202020204" pitchFamily="34" charset="0"/>
                <a:cs typeface="Arial" panose="020B0604020202020204" pitchFamily="34" charset="0"/>
              </a:rPr>
              <a:t> take the consequences of actions not what they actually foresaw. Victim has suffered through no choice of their own so its in the interests of  justice that liability should reflect the level of harm not just that foreseen by D</a:t>
            </a:r>
            <a:endParaRPr dirty="0">
              <a:latin typeface="Arial" panose="020B0604020202020204" pitchFamily="34" charset="0"/>
              <a:cs typeface="Arial" panose="020B0604020202020204" pitchFamily="34" charset="0"/>
            </a:endParaRPr>
          </a:p>
          <a:p>
            <a:pPr marL="0" indent="228600" algn="just">
              <a:lnSpc>
                <a:spcPct val="72000"/>
              </a:lnSpc>
              <a:buSzTx/>
              <a:buNone/>
              <a:defRPr sz="2300"/>
            </a:pPr>
            <a:endParaRPr dirty="0">
              <a:latin typeface="Arial" panose="020B0604020202020204" pitchFamily="34" charset="0"/>
              <a:cs typeface="Arial" panose="020B0604020202020204" pitchFamily="34" charset="0"/>
            </a:endParaRPr>
          </a:p>
          <a:p>
            <a:pPr algn="just">
              <a:lnSpc>
                <a:spcPct val="72000"/>
              </a:lnSpc>
              <a:defRPr sz="2500" b="1"/>
            </a:pPr>
            <a:r>
              <a:rPr dirty="0">
                <a:solidFill>
                  <a:srgbClr val="FF0000"/>
                </a:solidFill>
                <a:latin typeface="Arial" panose="020B0604020202020204" pitchFamily="34" charset="0"/>
                <a:cs typeface="Arial" panose="020B0604020202020204" pitchFamily="34" charset="0"/>
              </a:rPr>
              <a:t>Objective tests in MR </a:t>
            </a:r>
            <a:r>
              <a:rPr lang="en-GB" dirty="0" smtClean="0">
                <a:solidFill>
                  <a:srgbClr val="FF0000"/>
                </a:solidFill>
                <a:latin typeface="Arial" panose="020B0604020202020204" pitchFamily="34" charset="0"/>
                <a:cs typeface="Arial" panose="020B0604020202020204" pitchFamily="34" charset="0"/>
              </a:rPr>
              <a:t>&amp; AR (causation)</a:t>
            </a:r>
            <a:r>
              <a:rPr dirty="0" smtClean="0">
                <a:solidFill>
                  <a:srgbClr val="FF0000"/>
                </a:solidFill>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allow juries to reach inconsistent decisions on similar fact cases. Introduces uncertainty into liability</a:t>
            </a:r>
            <a:endParaRPr dirty="0">
              <a:latin typeface="Arial" panose="020B0604020202020204" pitchFamily="34" charset="0"/>
              <a:cs typeface="Arial" panose="020B0604020202020204" pitchFamily="34" charset="0"/>
            </a:endParaRPr>
          </a:p>
          <a:p>
            <a:pPr algn="just">
              <a:lnSpc>
                <a:spcPct val="72000"/>
              </a:lnSpc>
              <a:defRPr sz="2500" b="1"/>
            </a:pPr>
            <a:r>
              <a:rPr dirty="0">
                <a:latin typeface="Arial" panose="020B0604020202020204" pitchFamily="34" charset="0"/>
                <a:cs typeface="Arial" panose="020B0604020202020204" pitchFamily="34" charset="0"/>
              </a:rPr>
              <a:t>Egg shell skull</a:t>
            </a:r>
            <a:r>
              <a:rPr b="0" dirty="0">
                <a:latin typeface="Arial" panose="020B0604020202020204" pitchFamily="34" charset="0"/>
                <a:cs typeface="Arial" panose="020B0604020202020204" pitchFamily="34" charset="0"/>
              </a:rPr>
              <a:t>: a/a protects the V. D must take responsibility </a:t>
            </a:r>
            <a:r>
              <a:rPr b="0" u="sng" dirty="0">
                <a:latin typeface="Arial" panose="020B0604020202020204" pitchFamily="34" charset="0"/>
                <a:cs typeface="Arial" panose="020B0604020202020204" pitchFamily="34" charset="0"/>
              </a:rPr>
              <a:t>for all the</a:t>
            </a:r>
            <a:r>
              <a:rPr b="0" dirty="0">
                <a:latin typeface="Arial" panose="020B0604020202020204" pitchFamily="34" charset="0"/>
                <a:cs typeface="Arial" panose="020B0604020202020204" pitchFamily="34" charset="0"/>
              </a:rPr>
              <a:t> consequences of their actions   .</a:t>
            </a: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p:cNvSpPr>
          <p:nvPr>
            <p:ph type="title"/>
          </p:nvPr>
        </p:nvSpPr>
        <p:spPr>
          <a:xfrm>
            <a:off x="838200" y="365125"/>
            <a:ext cx="10515600" cy="593237"/>
          </a:xfrm>
          <a:prstGeom prst="rect">
            <a:avLst/>
          </a:prstGeom>
          <a:solidFill>
            <a:schemeClr val="bg1">
              <a:lumMod val="95000"/>
            </a:schemeClr>
          </a:solidFill>
        </p:spPr>
        <p:txBody>
          <a:bodyPr>
            <a:normAutofit fontScale="90000"/>
          </a:bodyPr>
          <a:lstStyle>
            <a:lvl1pPr algn="ctr"/>
          </a:lstStyle>
          <a:p>
            <a:r>
              <a:rPr dirty="0"/>
              <a:t>1. FAULT IN AR</a:t>
            </a:r>
          </a:p>
        </p:txBody>
      </p:sp>
      <p:sp>
        <p:nvSpPr>
          <p:cNvPr id="116" name="Shape 116"/>
          <p:cNvSpPr>
            <a:spLocks noGrp="1"/>
          </p:cNvSpPr>
          <p:nvPr>
            <p:ph type="body" idx="1"/>
          </p:nvPr>
        </p:nvSpPr>
        <p:spPr>
          <a:xfrm>
            <a:off x="412954" y="1135626"/>
            <a:ext cx="11164531" cy="5560143"/>
          </a:xfrm>
          <a:prstGeom prst="rect">
            <a:avLst/>
          </a:prstGeom>
        </p:spPr>
        <p:txBody>
          <a:bodyPr/>
          <a:lstStyle/>
          <a:p>
            <a:pPr>
              <a:lnSpc>
                <a:spcPct val="81000"/>
              </a:lnSpc>
              <a:defRPr sz="2500" b="1">
                <a:solidFill>
                  <a:srgbClr val="FF0000"/>
                </a:solidFill>
              </a:defRPr>
            </a:pPr>
            <a:r>
              <a:t>Voluntariness</a:t>
            </a:r>
            <a:r>
              <a:rPr b="0">
                <a:solidFill>
                  <a:srgbClr val="000000"/>
                </a:solidFill>
              </a:rPr>
              <a:t>- if an AR is not voluntary =no liability as no fault’- link to autonomy and induvial responsibility – </a:t>
            </a:r>
            <a:r>
              <a:rPr u="sng">
                <a:solidFill>
                  <a:srgbClr val="000000"/>
                </a:solidFill>
              </a:rPr>
              <a:t>Hill v Baxter 1958</a:t>
            </a:r>
            <a:r>
              <a:rPr>
                <a:solidFill>
                  <a:srgbClr val="000000"/>
                </a:solidFill>
              </a:rPr>
              <a:t>  or </a:t>
            </a:r>
            <a:r>
              <a:rPr u="sng">
                <a:solidFill>
                  <a:srgbClr val="000000"/>
                </a:solidFill>
              </a:rPr>
              <a:t>R v Mitchell 1983 </a:t>
            </a:r>
            <a:r>
              <a:rPr>
                <a:solidFill>
                  <a:srgbClr val="000000"/>
                </a:solidFill>
              </a:rPr>
              <a:t>&amp; </a:t>
            </a:r>
            <a:r>
              <a:rPr u="sng">
                <a:solidFill>
                  <a:srgbClr val="000000"/>
                </a:solidFill>
              </a:rPr>
              <a:t>R v Quick  1973 </a:t>
            </a:r>
            <a:r>
              <a:rPr>
                <a:solidFill>
                  <a:srgbClr val="000000"/>
                </a:solidFill>
              </a:rPr>
              <a:t>(automatism)</a:t>
            </a:r>
            <a:endParaRPr sz="3200"/>
          </a:p>
          <a:p>
            <a:pPr marL="0" indent="0">
              <a:lnSpc>
                <a:spcPct val="81000"/>
              </a:lnSpc>
              <a:buSzTx/>
              <a:buNone/>
              <a:defRPr sz="3200"/>
            </a:pPr>
            <a:endParaRPr sz="3200"/>
          </a:p>
          <a:p>
            <a:pPr>
              <a:lnSpc>
                <a:spcPct val="81000"/>
              </a:lnSpc>
              <a:defRPr sz="2500" b="1">
                <a:solidFill>
                  <a:srgbClr val="FF0000"/>
                </a:solidFill>
              </a:defRPr>
            </a:pPr>
            <a:r>
              <a:t>Causation</a:t>
            </a:r>
            <a:r>
              <a:rPr b="0">
                <a:solidFill>
                  <a:srgbClr val="000000"/>
                </a:solidFill>
              </a:rPr>
              <a:t> – </a:t>
            </a:r>
            <a:endParaRPr sz="3200"/>
          </a:p>
          <a:p>
            <a:pPr marL="685800" lvl="1" indent="-228600">
              <a:lnSpc>
                <a:spcPct val="81000"/>
              </a:lnSpc>
              <a:spcBef>
                <a:spcPts val="500"/>
              </a:spcBef>
              <a:defRPr sz="2200"/>
            </a:pPr>
            <a:r>
              <a:t>Factual (But for) –  fault see  5 minute video of Supreme Court judgment </a:t>
            </a:r>
            <a:r>
              <a:rPr b="1"/>
              <a:t>R v Hughes</a:t>
            </a:r>
            <a:r>
              <a:t> </a:t>
            </a:r>
            <a:r>
              <a:rPr u="sng">
                <a:solidFill>
                  <a:srgbClr val="0563C1"/>
                </a:solidFill>
                <a:uFill>
                  <a:solidFill>
                    <a:srgbClr val="0563C1"/>
                  </a:solidFill>
                </a:uFill>
                <a:hlinkClick r:id="rId2"/>
              </a:rPr>
              <a:t>https://www.youtube.com/watch?v=cE50rHT6FDg</a:t>
            </a:r>
          </a:p>
          <a:p>
            <a:pPr marL="685800" lvl="1" indent="-228600">
              <a:lnSpc>
                <a:spcPct val="81000"/>
              </a:lnSpc>
              <a:spcBef>
                <a:spcPts val="500"/>
              </a:spcBef>
              <a:defRPr sz="2200"/>
            </a:pPr>
            <a:endParaRPr u="sng">
              <a:solidFill>
                <a:srgbClr val="0563C1"/>
              </a:solidFill>
              <a:uFill>
                <a:solidFill>
                  <a:srgbClr val="0563C1"/>
                </a:solidFill>
              </a:uFill>
              <a:hlinkClick r:id="rId2"/>
            </a:endParaRPr>
          </a:p>
          <a:p>
            <a:pPr marL="685800" lvl="1" indent="-228600">
              <a:lnSpc>
                <a:spcPct val="81000"/>
              </a:lnSpc>
              <a:spcBef>
                <a:spcPts val="500"/>
              </a:spcBef>
              <a:defRPr sz="2200"/>
            </a:pPr>
            <a:r>
              <a:t>Legal (Significant contribution/ more than a trifling link )– fault present but may be much reduced </a:t>
            </a:r>
            <a:r>
              <a:rPr b="1"/>
              <a:t>Kimsey</a:t>
            </a:r>
          </a:p>
          <a:p>
            <a:pPr marL="685800" lvl="1" indent="-228600">
              <a:lnSpc>
                <a:spcPct val="81000"/>
              </a:lnSpc>
              <a:spcBef>
                <a:spcPts val="500"/>
              </a:spcBef>
              <a:defRPr sz="2200"/>
            </a:pPr>
            <a:r>
              <a:t>Break in chain -fault lies in the foreseeability if event would not be foreseen by the reasonable person then there =-no fault - so breaks chain D = NG see </a:t>
            </a:r>
            <a:r>
              <a:rPr b="1"/>
              <a:t>R v Williams &amp; Davis 1992</a:t>
            </a:r>
          </a:p>
          <a:p>
            <a:pPr marL="685800" lvl="1" indent="-228600">
              <a:lnSpc>
                <a:spcPct val="81000"/>
              </a:lnSpc>
              <a:spcBef>
                <a:spcPts val="500"/>
              </a:spcBef>
              <a:defRPr sz="2200"/>
            </a:pPr>
            <a:r>
              <a:t>Egg shell skull </a:t>
            </a:r>
            <a:r>
              <a:rPr b="1" u="sng"/>
              <a:t>R v Blaue 1975 </a:t>
            </a:r>
            <a:r>
              <a:t>fault present - but again may be very much reduced as liability may depend on the individual characteristics of the victim eg religious beliefs </a:t>
            </a:r>
            <a:r>
              <a:rPr b="1" u="sng"/>
              <a:t>(Blaue</a:t>
            </a:r>
            <a:r>
              <a:t>)  which could not be foreseen or an unknown thyroid condition (</a:t>
            </a:r>
            <a:r>
              <a:rPr b="1" u="sng"/>
              <a:t>Hayward</a:t>
            </a:r>
            <a:r>
              <a:t>)</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1" fill="hold" grpId="1" nodeType="clickEffect">
                                  <p:stCondLst>
                                    <p:cond delay="0"/>
                                  </p:stCondLst>
                                  <p:iterate>
                                    <p:tmAbs val="0"/>
                                  </p:iterate>
                                  <p:childTnLst>
                                    <p:set>
                                      <p:cBhvr>
                                        <p:cTn id="6" fill="hold"/>
                                        <p:tgtEl>
                                          <p:spTgt spid="116">
                                            <p:bg/>
                                          </p:spTgt>
                                        </p:tgtEl>
                                        <p:attrNameLst>
                                          <p:attrName>style.visibility</p:attrName>
                                        </p:attrNameLst>
                                      </p:cBhvr>
                                      <p:to>
                                        <p:strVal val="visible"/>
                                      </p:to>
                                    </p:set>
                                    <p:anim calcmode="lin" valueType="num">
                                      <p:cBhvr>
                                        <p:cTn id="7" dur="500" fill="hold"/>
                                        <p:tgtEl>
                                          <p:spTgt spid="116">
                                            <p:bg/>
                                          </p:spTgt>
                                        </p:tgtEl>
                                        <p:attrNameLst>
                                          <p:attrName>ppt_x</p:attrName>
                                        </p:attrNameLst>
                                      </p:cBhvr>
                                      <p:tavLst>
                                        <p:tav tm="0">
                                          <p:val>
                                            <p:strVal val="#ppt_x"/>
                                          </p:val>
                                        </p:tav>
                                        <p:tav tm="100000">
                                          <p:val>
                                            <p:strVal val="#ppt_x"/>
                                          </p:val>
                                        </p:tav>
                                      </p:tavLst>
                                    </p:anim>
                                    <p:anim calcmode="lin" valueType="num">
                                      <p:cBhvr>
                                        <p:cTn id="8" dur="500" fill="hold"/>
                                        <p:tgtEl>
                                          <p:spTgt spid="116">
                                            <p:bg/>
                                          </p:spTgt>
                                        </p:tgtEl>
                                        <p:attrNameLst>
                                          <p:attrName>ppt_y</p:attrName>
                                        </p:attrNameLst>
                                      </p:cBhvr>
                                      <p:tavLst>
                                        <p:tav tm="0">
                                          <p:val>
                                            <p:strVal val="0-#ppt_h/2"/>
                                          </p:val>
                                        </p:tav>
                                        <p:tav tm="100000">
                                          <p:val>
                                            <p:strVal val="#ppt_y"/>
                                          </p:val>
                                        </p:tav>
                                      </p:tavLst>
                                    </p:anim>
                                  </p:childTnLst>
                                </p:cTn>
                              </p:par>
                              <p:par>
                                <p:cTn id="9" presetID="2" presetClass="entr" presetSubtype="1" fill="hold" grpId="1" nodeType="withEffect">
                                  <p:stCondLst>
                                    <p:cond delay="0"/>
                                  </p:stCondLst>
                                  <p:iterate>
                                    <p:tmAbs val="0"/>
                                  </p:iterate>
                                  <p:childTnLst>
                                    <p:set>
                                      <p:cBhvr>
                                        <p:cTn id="10" fill="hold"/>
                                        <p:tgtEl>
                                          <p:spTgt spid="116">
                                            <p:txEl>
                                              <p:pRg st="0" end="0"/>
                                            </p:txEl>
                                          </p:spTgt>
                                        </p:tgtEl>
                                        <p:attrNameLst>
                                          <p:attrName>style.visibility</p:attrName>
                                        </p:attrNameLst>
                                      </p:cBhvr>
                                      <p:to>
                                        <p:strVal val="visible"/>
                                      </p:to>
                                    </p:set>
                                    <p:anim calcmode="lin" valueType="num">
                                      <p:cBhvr>
                                        <p:cTn id="11" dur="500" fill="hold"/>
                                        <p:tgtEl>
                                          <p:spTgt spid="11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16">
                                            <p:txEl>
                                              <p:pRg st="0" end="0"/>
                                            </p:txEl>
                                          </p:spTgt>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2" presetClass="entr" presetSubtype="1" fill="hold" grpId="1" nodeType="afterEffect">
                                  <p:stCondLst>
                                    <p:cond delay="0"/>
                                  </p:stCondLst>
                                  <p:iterate>
                                    <p:tmAbs val="0"/>
                                  </p:iterate>
                                  <p:childTnLst>
                                    <p:set>
                                      <p:cBhvr>
                                        <p:cTn id="15" fill="hold"/>
                                        <p:tgtEl>
                                          <p:spTgt spid="116">
                                            <p:txEl>
                                              <p:pRg st="1" end="1"/>
                                            </p:txEl>
                                          </p:spTgt>
                                        </p:tgtEl>
                                        <p:attrNameLst>
                                          <p:attrName>style.visibility</p:attrName>
                                        </p:attrNameLst>
                                      </p:cBhvr>
                                      <p:to>
                                        <p:strVal val="visible"/>
                                      </p:to>
                                    </p:set>
                                    <p:anim calcmode="lin" valueType="num">
                                      <p:cBhvr>
                                        <p:cTn id="16" dur="500" fill="hold"/>
                                        <p:tgtEl>
                                          <p:spTgt spid="116">
                                            <p:txEl>
                                              <p:pRg st="1" end="1"/>
                                            </p:txEl>
                                          </p:spTgt>
                                        </p:tgtEl>
                                        <p:attrNameLst>
                                          <p:attrName>ppt_x</p:attrName>
                                        </p:attrNameLst>
                                      </p:cBhvr>
                                      <p:tavLst>
                                        <p:tav tm="0">
                                          <p:val>
                                            <p:strVal val="#ppt_x"/>
                                          </p:val>
                                        </p:tav>
                                        <p:tav tm="100000">
                                          <p:val>
                                            <p:strVal val="#ppt_x"/>
                                          </p:val>
                                        </p:tav>
                                      </p:tavLst>
                                    </p:anim>
                                    <p:anim calcmode="lin" valueType="num">
                                      <p:cBhvr>
                                        <p:cTn id="17" dur="500" fill="hold"/>
                                        <p:tgtEl>
                                          <p:spTgt spid="116">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1" fill="hold" grpId="1" nodeType="clickEffect">
                                  <p:stCondLst>
                                    <p:cond delay="0"/>
                                  </p:stCondLst>
                                  <p:iterate>
                                    <p:tmAbs val="0"/>
                                  </p:iterate>
                                  <p:childTnLst>
                                    <p:set>
                                      <p:cBhvr>
                                        <p:cTn id="21" fill="hold"/>
                                        <p:tgtEl>
                                          <p:spTgt spid="116">
                                            <p:txEl>
                                              <p:pRg st="2" end="2"/>
                                            </p:txEl>
                                          </p:spTgt>
                                        </p:tgtEl>
                                        <p:attrNameLst>
                                          <p:attrName>style.visibility</p:attrName>
                                        </p:attrNameLst>
                                      </p:cBhvr>
                                      <p:to>
                                        <p:strVal val="visible"/>
                                      </p:to>
                                    </p:set>
                                    <p:anim calcmode="lin" valueType="num">
                                      <p:cBhvr>
                                        <p:cTn id="22" dur="500" fill="hold"/>
                                        <p:tgtEl>
                                          <p:spTgt spid="116">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16">
                                            <p:txEl>
                                              <p:pRg st="2" end="2"/>
                                            </p:txEl>
                                          </p:spTgt>
                                        </p:tgtEl>
                                        <p:attrNameLst>
                                          <p:attrName>ppt_y</p:attrName>
                                        </p:attrNameLst>
                                      </p:cBhvr>
                                      <p:tavLst>
                                        <p:tav tm="0">
                                          <p:val>
                                            <p:strVal val="0-#ppt_h/2"/>
                                          </p:val>
                                        </p:tav>
                                        <p:tav tm="100000">
                                          <p:val>
                                            <p:strVal val="#ppt_y"/>
                                          </p:val>
                                        </p:tav>
                                      </p:tavLst>
                                    </p:anim>
                                  </p:childTnLst>
                                </p:cTn>
                              </p:par>
                              <p:par>
                                <p:cTn id="24" presetID="2" presetClass="entr" presetSubtype="1" fill="hold" grpId="1" nodeType="withEffect">
                                  <p:stCondLst>
                                    <p:cond delay="0"/>
                                  </p:stCondLst>
                                  <p:iterate>
                                    <p:tmAbs val="0"/>
                                  </p:iterate>
                                  <p:childTnLst>
                                    <p:set>
                                      <p:cBhvr>
                                        <p:cTn id="25" fill="hold"/>
                                        <p:tgtEl>
                                          <p:spTgt spid="116">
                                            <p:txEl>
                                              <p:pRg st="3" end="3"/>
                                            </p:txEl>
                                          </p:spTgt>
                                        </p:tgtEl>
                                        <p:attrNameLst>
                                          <p:attrName>style.visibility</p:attrName>
                                        </p:attrNameLst>
                                      </p:cBhvr>
                                      <p:to>
                                        <p:strVal val="visible"/>
                                      </p:to>
                                    </p:set>
                                    <p:anim calcmode="lin" valueType="num">
                                      <p:cBhvr>
                                        <p:cTn id="26" dur="500" fill="hold"/>
                                        <p:tgtEl>
                                          <p:spTgt spid="116">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116">
                                            <p:txEl>
                                              <p:pRg st="3" end="3"/>
                                            </p:txEl>
                                          </p:spTgt>
                                        </p:tgtEl>
                                        <p:attrNameLst>
                                          <p:attrName>ppt_y</p:attrName>
                                        </p:attrNameLst>
                                      </p:cBhvr>
                                      <p:tavLst>
                                        <p:tav tm="0">
                                          <p:val>
                                            <p:strVal val="0-#ppt_h/2"/>
                                          </p:val>
                                        </p:tav>
                                        <p:tav tm="100000">
                                          <p:val>
                                            <p:strVal val="#ppt_y"/>
                                          </p:val>
                                        </p:tav>
                                      </p:tavLst>
                                    </p:anim>
                                  </p:childTnLst>
                                </p:cTn>
                              </p:par>
                              <p:par>
                                <p:cTn id="28" presetID="2" presetClass="entr" presetSubtype="1" fill="hold" grpId="1" nodeType="withEffect">
                                  <p:stCondLst>
                                    <p:cond delay="0"/>
                                  </p:stCondLst>
                                  <p:iterate>
                                    <p:tmAbs val="0"/>
                                  </p:iterate>
                                  <p:childTnLst>
                                    <p:set>
                                      <p:cBhvr>
                                        <p:cTn id="29" fill="hold"/>
                                        <p:tgtEl>
                                          <p:spTgt spid="116">
                                            <p:txEl>
                                              <p:pRg st="4" end="4"/>
                                            </p:txEl>
                                          </p:spTgt>
                                        </p:tgtEl>
                                        <p:attrNameLst>
                                          <p:attrName>style.visibility</p:attrName>
                                        </p:attrNameLst>
                                      </p:cBhvr>
                                      <p:to>
                                        <p:strVal val="visible"/>
                                      </p:to>
                                    </p:set>
                                    <p:anim calcmode="lin" valueType="num">
                                      <p:cBhvr>
                                        <p:cTn id="30" dur="500" fill="hold"/>
                                        <p:tgtEl>
                                          <p:spTgt spid="116">
                                            <p:txEl>
                                              <p:pRg st="4" end="4"/>
                                            </p:txEl>
                                          </p:spTgt>
                                        </p:tgtEl>
                                        <p:attrNameLst>
                                          <p:attrName>ppt_x</p:attrName>
                                        </p:attrNameLst>
                                      </p:cBhvr>
                                      <p:tavLst>
                                        <p:tav tm="0">
                                          <p:val>
                                            <p:strVal val="#ppt_x"/>
                                          </p:val>
                                        </p:tav>
                                        <p:tav tm="100000">
                                          <p:val>
                                            <p:strVal val="#ppt_x"/>
                                          </p:val>
                                        </p:tav>
                                      </p:tavLst>
                                    </p:anim>
                                    <p:anim calcmode="lin" valueType="num">
                                      <p:cBhvr>
                                        <p:cTn id="31" dur="500" fill="hold"/>
                                        <p:tgtEl>
                                          <p:spTgt spid="116">
                                            <p:txEl>
                                              <p:pRg st="4" end="4"/>
                                            </p:txEl>
                                          </p:spTgt>
                                        </p:tgtEl>
                                        <p:attrNameLst>
                                          <p:attrName>ppt_y</p:attrName>
                                        </p:attrNameLst>
                                      </p:cBhvr>
                                      <p:tavLst>
                                        <p:tav tm="0">
                                          <p:val>
                                            <p:strVal val="0-#ppt_h/2"/>
                                          </p:val>
                                        </p:tav>
                                        <p:tav tm="100000">
                                          <p:val>
                                            <p:strVal val="#ppt_y"/>
                                          </p:val>
                                        </p:tav>
                                      </p:tavLst>
                                    </p:anim>
                                  </p:childTnLst>
                                </p:cTn>
                              </p:par>
                              <p:par>
                                <p:cTn id="32" presetID="2" presetClass="entr" presetSubtype="1" fill="hold" grpId="1" nodeType="withEffect">
                                  <p:stCondLst>
                                    <p:cond delay="0"/>
                                  </p:stCondLst>
                                  <p:iterate>
                                    <p:tmAbs val="0"/>
                                  </p:iterate>
                                  <p:childTnLst>
                                    <p:set>
                                      <p:cBhvr>
                                        <p:cTn id="33" fill="hold"/>
                                        <p:tgtEl>
                                          <p:spTgt spid="116">
                                            <p:txEl>
                                              <p:pRg st="5" end="5"/>
                                            </p:txEl>
                                          </p:spTgt>
                                        </p:tgtEl>
                                        <p:attrNameLst>
                                          <p:attrName>style.visibility</p:attrName>
                                        </p:attrNameLst>
                                      </p:cBhvr>
                                      <p:to>
                                        <p:strVal val="visible"/>
                                      </p:to>
                                    </p:set>
                                    <p:anim calcmode="lin" valueType="num">
                                      <p:cBhvr>
                                        <p:cTn id="34" dur="500" fill="hold"/>
                                        <p:tgtEl>
                                          <p:spTgt spid="116">
                                            <p:txEl>
                                              <p:pRg st="5" end="5"/>
                                            </p:txEl>
                                          </p:spTgt>
                                        </p:tgtEl>
                                        <p:attrNameLst>
                                          <p:attrName>ppt_x</p:attrName>
                                        </p:attrNameLst>
                                      </p:cBhvr>
                                      <p:tavLst>
                                        <p:tav tm="0">
                                          <p:val>
                                            <p:strVal val="#ppt_x"/>
                                          </p:val>
                                        </p:tav>
                                        <p:tav tm="100000">
                                          <p:val>
                                            <p:strVal val="#ppt_x"/>
                                          </p:val>
                                        </p:tav>
                                      </p:tavLst>
                                    </p:anim>
                                    <p:anim calcmode="lin" valueType="num">
                                      <p:cBhvr>
                                        <p:cTn id="35" dur="500" fill="hold"/>
                                        <p:tgtEl>
                                          <p:spTgt spid="116">
                                            <p:txEl>
                                              <p:pRg st="5" end="5"/>
                                            </p:txEl>
                                          </p:spTgt>
                                        </p:tgtEl>
                                        <p:attrNameLst>
                                          <p:attrName>ppt_y</p:attrName>
                                        </p:attrNameLst>
                                      </p:cBhvr>
                                      <p:tavLst>
                                        <p:tav tm="0">
                                          <p:val>
                                            <p:strVal val="0-#ppt_h/2"/>
                                          </p:val>
                                        </p:tav>
                                        <p:tav tm="100000">
                                          <p:val>
                                            <p:strVal val="#ppt_y"/>
                                          </p:val>
                                        </p:tav>
                                      </p:tavLst>
                                    </p:anim>
                                  </p:childTnLst>
                                </p:cTn>
                              </p:par>
                              <p:par>
                                <p:cTn id="36" presetID="2" presetClass="entr" presetSubtype="1" fill="hold" grpId="1" nodeType="withEffect">
                                  <p:stCondLst>
                                    <p:cond delay="0"/>
                                  </p:stCondLst>
                                  <p:iterate>
                                    <p:tmAbs val="0"/>
                                  </p:iterate>
                                  <p:childTnLst>
                                    <p:set>
                                      <p:cBhvr>
                                        <p:cTn id="37" fill="hold"/>
                                        <p:tgtEl>
                                          <p:spTgt spid="116">
                                            <p:txEl>
                                              <p:pRg st="6" end="6"/>
                                            </p:txEl>
                                          </p:spTgt>
                                        </p:tgtEl>
                                        <p:attrNameLst>
                                          <p:attrName>style.visibility</p:attrName>
                                        </p:attrNameLst>
                                      </p:cBhvr>
                                      <p:to>
                                        <p:strVal val="visible"/>
                                      </p:to>
                                    </p:set>
                                    <p:anim calcmode="lin" valueType="num">
                                      <p:cBhvr>
                                        <p:cTn id="38" dur="500" fill="hold"/>
                                        <p:tgtEl>
                                          <p:spTgt spid="116">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116">
                                            <p:txEl>
                                              <p:pRg st="6" end="6"/>
                                            </p:txEl>
                                          </p:spTgt>
                                        </p:tgtEl>
                                        <p:attrNameLst>
                                          <p:attrName>ppt_y</p:attrName>
                                        </p:attrNameLst>
                                      </p:cBhvr>
                                      <p:tavLst>
                                        <p:tav tm="0">
                                          <p:val>
                                            <p:strVal val="0-#ppt_h/2"/>
                                          </p:val>
                                        </p:tav>
                                        <p:tav tm="100000">
                                          <p:val>
                                            <p:strVal val="#ppt_y"/>
                                          </p:val>
                                        </p:tav>
                                      </p:tavLst>
                                    </p:anim>
                                  </p:childTnLst>
                                </p:cTn>
                              </p:par>
                              <p:par>
                                <p:cTn id="40" presetID="2" presetClass="entr" presetSubtype="1" fill="hold" grpId="1" nodeType="withEffect">
                                  <p:stCondLst>
                                    <p:cond delay="0"/>
                                  </p:stCondLst>
                                  <p:iterate>
                                    <p:tmAbs val="0"/>
                                  </p:iterate>
                                  <p:childTnLst>
                                    <p:set>
                                      <p:cBhvr>
                                        <p:cTn id="41" fill="hold"/>
                                        <p:tgtEl>
                                          <p:spTgt spid="116">
                                            <p:txEl>
                                              <p:pRg st="7" end="7"/>
                                            </p:txEl>
                                          </p:spTgt>
                                        </p:tgtEl>
                                        <p:attrNameLst>
                                          <p:attrName>style.visibility</p:attrName>
                                        </p:attrNameLst>
                                      </p:cBhvr>
                                      <p:to>
                                        <p:strVal val="visible"/>
                                      </p:to>
                                    </p:set>
                                    <p:anim calcmode="lin" valueType="num">
                                      <p:cBhvr>
                                        <p:cTn id="42" dur="500" fill="hold"/>
                                        <p:tgtEl>
                                          <p:spTgt spid="116">
                                            <p:txEl>
                                              <p:pRg st="7" end="7"/>
                                            </p:txEl>
                                          </p:spTgt>
                                        </p:tgtEl>
                                        <p:attrNameLst>
                                          <p:attrName>ppt_x</p:attrName>
                                        </p:attrNameLst>
                                      </p:cBhvr>
                                      <p:tavLst>
                                        <p:tav tm="0">
                                          <p:val>
                                            <p:strVal val="#ppt_x"/>
                                          </p:val>
                                        </p:tav>
                                        <p:tav tm="100000">
                                          <p:val>
                                            <p:strVal val="#ppt_x"/>
                                          </p:val>
                                        </p:tav>
                                      </p:tavLst>
                                    </p:anim>
                                    <p:anim calcmode="lin" valueType="num">
                                      <p:cBhvr>
                                        <p:cTn id="43" dur="500" fill="hold"/>
                                        <p:tgtEl>
                                          <p:spTgt spid="116">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1" build="p"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838200" y="365124"/>
            <a:ext cx="10515600" cy="804540"/>
          </a:xfrm>
          <a:prstGeom prst="rect">
            <a:avLst/>
          </a:prstGeom>
          <a:solidFill>
            <a:schemeClr val="bg1">
              <a:lumMod val="95000"/>
            </a:schemeClr>
          </a:solidFill>
        </p:spPr>
        <p:txBody>
          <a:bodyPr/>
          <a:lstStyle>
            <a:lvl1pPr algn="ctr"/>
          </a:lstStyle>
          <a:p>
            <a:r>
              <a:rPr dirty="0"/>
              <a:t>FAULT in AR</a:t>
            </a:r>
          </a:p>
        </p:txBody>
      </p:sp>
      <p:sp>
        <p:nvSpPr>
          <p:cNvPr id="119" name="Shape 119"/>
          <p:cNvSpPr>
            <a:spLocks noGrp="1"/>
          </p:cNvSpPr>
          <p:nvPr>
            <p:ph type="body" idx="1"/>
          </p:nvPr>
        </p:nvSpPr>
        <p:spPr>
          <a:xfrm>
            <a:off x="629789" y="1369727"/>
            <a:ext cx="10724012" cy="4807237"/>
          </a:xfrm>
          <a:prstGeom prst="rect">
            <a:avLst/>
          </a:prstGeom>
        </p:spPr>
        <p:txBody>
          <a:bodyPr/>
          <a:lstStyle/>
          <a:p>
            <a:pPr marL="226313" indent="-226313" defTabSz="905255">
              <a:spcBef>
                <a:spcPts val="900"/>
              </a:spcBef>
              <a:defRPr sz="2772" b="1"/>
            </a:pPr>
            <a:r>
              <a:rPr dirty="0">
                <a:solidFill>
                  <a:srgbClr val="FF0000"/>
                </a:solidFill>
              </a:rPr>
              <a:t>Omissions</a:t>
            </a:r>
            <a:endParaRPr sz="3168" dirty="0">
              <a:solidFill>
                <a:srgbClr val="FF0000"/>
              </a:solidFill>
            </a:endParaRPr>
          </a:p>
          <a:p>
            <a:pPr marL="678941" lvl="1" indent="-226313" defTabSz="905255">
              <a:spcBef>
                <a:spcPts val="400"/>
              </a:spcBef>
              <a:defRPr sz="2376"/>
            </a:pPr>
            <a:r>
              <a:rPr dirty="0" smtClean="0"/>
              <a:t>No </a:t>
            </a:r>
            <a:r>
              <a:rPr dirty="0"/>
              <a:t>liability for omissions subject to exceptions in Statute or Common Law. The exceptions are a means of allocating blame </a:t>
            </a:r>
            <a:r>
              <a:rPr dirty="0" err="1"/>
              <a:t>ie</a:t>
            </a:r>
            <a:r>
              <a:rPr dirty="0"/>
              <a:t> fault to those whom society has decided are more to blame in certain situations than others </a:t>
            </a:r>
            <a:r>
              <a:rPr dirty="0" err="1"/>
              <a:t>eg.a</a:t>
            </a:r>
            <a:r>
              <a:rPr dirty="0"/>
              <a:t> lifeguard is responsible for saving a swimmer in distress due to contract - where a 3P with </a:t>
            </a:r>
            <a:r>
              <a:rPr dirty="0" smtClean="0"/>
              <a:t>no</a:t>
            </a:r>
            <a:r>
              <a:rPr lang="en-GB" dirty="0" smtClean="0"/>
              <a:t> </a:t>
            </a:r>
            <a:r>
              <a:rPr lang="en-GB" b="1" u="sng" dirty="0" smtClean="0"/>
              <a:t>legal</a:t>
            </a:r>
            <a:r>
              <a:rPr b="1" u="sng" dirty="0" smtClean="0"/>
              <a:t> </a:t>
            </a:r>
            <a:r>
              <a:rPr dirty="0"/>
              <a:t>responsibility is not</a:t>
            </a:r>
            <a:r>
              <a:rPr dirty="0" smtClean="0"/>
              <a:t>.</a:t>
            </a:r>
            <a:endParaRPr lang="en-GB" dirty="0" smtClean="0"/>
          </a:p>
          <a:p>
            <a:pPr marL="678941" lvl="1" indent="-226313" defTabSz="905255">
              <a:spcBef>
                <a:spcPts val="400"/>
              </a:spcBef>
              <a:defRPr sz="2376"/>
            </a:pPr>
            <a:endParaRPr dirty="0"/>
          </a:p>
          <a:p>
            <a:pPr marL="678941" lvl="1" indent="-226313" defTabSz="905255">
              <a:spcBef>
                <a:spcPts val="400"/>
              </a:spcBef>
              <a:defRPr sz="2376"/>
            </a:pPr>
            <a:r>
              <a:rPr dirty="0"/>
              <a:t>Legal duty to take positive action arises in contract; </a:t>
            </a:r>
            <a:r>
              <a:rPr dirty="0">
                <a:solidFill>
                  <a:srgbClr val="FF0000"/>
                </a:solidFill>
              </a:rPr>
              <a:t>very close</a:t>
            </a:r>
            <a:r>
              <a:rPr dirty="0"/>
              <a:t> family relationship as in </a:t>
            </a:r>
            <a:r>
              <a:rPr b="1" dirty="0"/>
              <a:t>Gibbons v Procter</a:t>
            </a:r>
            <a:r>
              <a:rPr dirty="0"/>
              <a:t>; where a person has voluntarily assumed care for another whereby a relationship of dependency  has been created as in </a:t>
            </a:r>
            <a:r>
              <a:rPr b="1" dirty="0"/>
              <a:t>Stone v Dobinson: </a:t>
            </a:r>
            <a:r>
              <a:rPr dirty="0"/>
              <a:t>or finally where a person who has </a:t>
            </a:r>
            <a:r>
              <a:rPr dirty="0" err="1"/>
              <a:t>cocreated</a:t>
            </a:r>
            <a:r>
              <a:rPr dirty="0"/>
              <a:t> or contributed to a dangerous situation of which they were aware or</a:t>
            </a:r>
            <a:r>
              <a:rPr b="1" dirty="0"/>
              <a:t> ought reasonably to have been aware had become life threatening as in Gemma Evans</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1" fill="hold" grpId="1" nodeType="clickEffect">
                                  <p:stCondLst>
                                    <p:cond delay="0"/>
                                  </p:stCondLst>
                                  <p:iterate>
                                    <p:tmAbs val="0"/>
                                  </p:iterate>
                                  <p:childTnLst>
                                    <p:set>
                                      <p:cBhvr>
                                        <p:cTn id="6" fill="hold"/>
                                        <p:tgtEl>
                                          <p:spTgt spid="119"/>
                                        </p:tgtEl>
                                        <p:attrNameLst>
                                          <p:attrName>style.visibility</p:attrName>
                                        </p:attrNameLst>
                                      </p:cBhvr>
                                      <p:to>
                                        <p:strVal val="visible"/>
                                      </p:to>
                                    </p:set>
                                    <p:anim calcmode="lin" valueType="num">
                                      <p:cBhvr>
                                        <p:cTn id="7" dur="500" fill="hold"/>
                                        <p:tgtEl>
                                          <p:spTgt spid="119"/>
                                        </p:tgtEl>
                                        <p:attrNameLst>
                                          <p:attrName>ppt_x</p:attrName>
                                        </p:attrNameLst>
                                      </p:cBhvr>
                                      <p:tavLst>
                                        <p:tav tm="0">
                                          <p:val>
                                            <p:strVal val="#ppt_x"/>
                                          </p:val>
                                        </p:tav>
                                        <p:tav tm="100000">
                                          <p:val>
                                            <p:strVal val="#ppt_x"/>
                                          </p:val>
                                        </p:tav>
                                      </p:tavLst>
                                    </p:anim>
                                    <p:anim calcmode="lin" valueType="num">
                                      <p:cBhvr>
                                        <p:cTn id="8" dur="500" fill="hold"/>
                                        <p:tgtEl>
                                          <p:spTgt spid="11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19">
                                            <p:txEl>
                                              <p:pRg st="1" end="1"/>
                                            </p:txEl>
                                          </p:spTgt>
                                        </p:tgtEl>
                                        <p:attrNameLst>
                                          <p:attrName>style.visibility</p:attrName>
                                        </p:attrNameLst>
                                      </p:cBhvr>
                                      <p:to>
                                        <p:strVal val="visible"/>
                                      </p:to>
                                    </p:set>
                                    <p:anim calcmode="lin" valueType="num">
                                      <p:cBhvr additive="base">
                                        <p:cTn id="13" dur="500" fill="hold"/>
                                        <p:tgtEl>
                                          <p:spTgt spid="1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9">
                                            <p:txEl>
                                              <p:pRg st="3" end="3"/>
                                            </p:txEl>
                                          </p:spTgt>
                                        </p:tgtEl>
                                        <p:attrNameLst>
                                          <p:attrName>style.visibility</p:attrName>
                                        </p:attrNameLst>
                                      </p:cBhvr>
                                      <p:to>
                                        <p:strVal val="visible"/>
                                      </p:to>
                                    </p:set>
                                    <p:anim calcmode="lin" valueType="num">
                                      <p:cBhvr additive="base">
                                        <p:cTn id="19" dur="500" fill="hold"/>
                                        <p:tgtEl>
                                          <p:spTgt spid="11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1"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title"/>
          </p:nvPr>
        </p:nvSpPr>
        <p:spPr>
          <a:xfrm>
            <a:off x="838200" y="365126"/>
            <a:ext cx="10515600" cy="689952"/>
          </a:xfrm>
          <a:prstGeom prst="rect">
            <a:avLst/>
          </a:prstGeom>
          <a:solidFill>
            <a:schemeClr val="bg1">
              <a:lumMod val="95000"/>
            </a:schemeClr>
          </a:solidFill>
        </p:spPr>
        <p:txBody>
          <a:bodyPr>
            <a:normAutofit fontScale="90000"/>
          </a:bodyPr>
          <a:lstStyle/>
          <a:p>
            <a:pPr algn="ctr"/>
            <a:r>
              <a:rPr dirty="0"/>
              <a:t>2. FAULT in MR</a:t>
            </a:r>
          </a:p>
        </p:txBody>
      </p:sp>
      <p:sp>
        <p:nvSpPr>
          <p:cNvPr id="122" name="Shape 122"/>
          <p:cNvSpPr>
            <a:spLocks noGrp="1"/>
          </p:cNvSpPr>
          <p:nvPr>
            <p:ph type="body" idx="1"/>
          </p:nvPr>
        </p:nvSpPr>
        <p:spPr>
          <a:xfrm>
            <a:off x="756138" y="1230923"/>
            <a:ext cx="10597662" cy="4946040"/>
          </a:xfrm>
          <a:prstGeom prst="rect">
            <a:avLst/>
          </a:prstGeom>
        </p:spPr>
        <p:txBody>
          <a:bodyPr/>
          <a:lstStyle/>
          <a:p>
            <a:pPr marL="221742" indent="-221742" algn="just" defTabSz="886968">
              <a:spcBef>
                <a:spcPts val="900"/>
              </a:spcBef>
              <a:defRPr sz="2425" b="1"/>
            </a:pPr>
            <a:r>
              <a:rPr dirty="0">
                <a:solidFill>
                  <a:srgbClr val="FF0000"/>
                </a:solidFill>
                <a:latin typeface="Arial" panose="020B0604020202020204" pitchFamily="34" charset="0"/>
                <a:cs typeface="Arial" panose="020B0604020202020204" pitchFamily="34" charset="0"/>
              </a:rPr>
              <a:t>Hierarchy/ degrees of fault</a:t>
            </a:r>
            <a:r>
              <a:rPr b="0" dirty="0">
                <a:solidFill>
                  <a:srgbClr val="FF0000"/>
                </a:solidFill>
                <a:latin typeface="Arial" panose="020B0604020202020204" pitchFamily="34" charset="0"/>
                <a:cs typeface="Arial" panose="020B0604020202020204" pitchFamily="34" charset="0"/>
              </a:rPr>
              <a:t> </a:t>
            </a:r>
            <a:r>
              <a:rPr b="0" dirty="0">
                <a:latin typeface="Arial" panose="020B0604020202020204" pitchFamily="34" charset="0"/>
                <a:cs typeface="Arial" panose="020B0604020202020204" pitchFamily="34" charset="0"/>
              </a:rPr>
              <a:t>in Direct/ Indirect / recklessness &amp; negligence &amp; dishonesty – blameworthiness is reflected in sentence </a:t>
            </a:r>
            <a:r>
              <a:rPr b="0" dirty="0" err="1">
                <a:latin typeface="Arial" panose="020B0604020202020204" pitchFamily="34" charset="0"/>
                <a:cs typeface="Arial" panose="020B0604020202020204" pitchFamily="34" charset="0"/>
              </a:rPr>
              <a:t>eg</a:t>
            </a:r>
            <a:r>
              <a:rPr b="0"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Intentionally committing a crime</a:t>
            </a:r>
            <a:r>
              <a:rPr b="0" dirty="0" smtClean="0">
                <a:latin typeface="Arial" panose="020B0604020202020204" pitchFamily="34" charset="0"/>
                <a:cs typeface="Arial" panose="020B0604020202020204" pitchFamily="34" charset="0"/>
              </a:rPr>
              <a:t> </a:t>
            </a:r>
            <a:r>
              <a:rPr b="0" dirty="0">
                <a:latin typeface="Arial" panose="020B0604020202020204" pitchFamily="34" charset="0"/>
                <a:cs typeface="Arial" panose="020B0604020202020204" pitchFamily="34" charset="0"/>
              </a:rPr>
              <a:t>will incur a greater penalty than the same crime carried out recklessly. </a:t>
            </a:r>
          </a:p>
          <a:p>
            <a:pPr marL="221742" indent="-221742" algn="just" defTabSz="886968">
              <a:spcBef>
                <a:spcPts val="900"/>
              </a:spcBef>
              <a:defRPr sz="2425"/>
            </a:pPr>
            <a:r>
              <a:rPr lang="en-GB" dirty="0" smtClean="0">
                <a:latin typeface="Arial" panose="020B0604020202020204" pitchFamily="34" charset="0"/>
                <a:cs typeface="Arial" panose="020B0604020202020204" pitchFamily="34" charset="0"/>
              </a:rPr>
              <a:t>Fault being reflected in sentence is seen in </a:t>
            </a:r>
            <a:r>
              <a:rPr lang="en-GB" dirty="0" err="1" smtClean="0">
                <a:latin typeface="Arial" panose="020B0604020202020204" pitchFamily="34" charset="0"/>
                <a:cs typeface="Arial" panose="020B0604020202020204" pitchFamily="34" charset="0"/>
              </a:rPr>
              <a:t>eg</a:t>
            </a:r>
            <a:r>
              <a:rPr lang="en-GB" dirty="0" smtClean="0">
                <a:latin typeface="Arial" panose="020B0604020202020204" pitchFamily="34" charset="0"/>
                <a:cs typeface="Arial" panose="020B0604020202020204" pitchFamily="34" charset="0"/>
              </a:rPr>
              <a:t> </a:t>
            </a:r>
            <a:r>
              <a:rPr dirty="0" smtClean="0">
                <a:latin typeface="Arial" panose="020B0604020202020204" pitchFamily="34" charset="0"/>
                <a:cs typeface="Arial" panose="020B0604020202020204" pitchFamily="34" charset="0"/>
              </a:rPr>
              <a:t>the </a:t>
            </a:r>
            <a:r>
              <a:rPr lang="en-GB" dirty="0" smtClean="0">
                <a:latin typeface="Arial" panose="020B0604020202020204" pitchFamily="34" charset="0"/>
                <a:cs typeface="Arial" panose="020B0604020202020204" pitchFamily="34" charset="0"/>
              </a:rPr>
              <a:t>life </a:t>
            </a:r>
            <a:r>
              <a:rPr dirty="0" smtClean="0">
                <a:latin typeface="Arial" panose="020B0604020202020204" pitchFamily="34" charset="0"/>
                <a:cs typeface="Arial" panose="020B0604020202020204" pitchFamily="34" charset="0"/>
              </a:rPr>
              <a:t>sentence </a:t>
            </a:r>
            <a:r>
              <a:rPr dirty="0">
                <a:latin typeface="Arial" panose="020B0604020202020204" pitchFamily="34" charset="0"/>
                <a:cs typeface="Arial" panose="020B0604020202020204" pitchFamily="34" charset="0"/>
              </a:rPr>
              <a:t>for murder which is mandatory-Judges have no discretion in the MLS but have discretion in the </a:t>
            </a:r>
            <a:r>
              <a:rPr dirty="0" smtClean="0">
                <a:latin typeface="Arial" panose="020B0604020202020204" pitchFamily="34" charset="0"/>
                <a:cs typeface="Arial" panose="020B0604020202020204" pitchFamily="34" charset="0"/>
              </a:rPr>
              <a:t>tariff</a:t>
            </a:r>
            <a:r>
              <a:rPr lang="en-GB" dirty="0" smtClean="0">
                <a:latin typeface="Arial" panose="020B0604020202020204" pitchFamily="34" charset="0"/>
                <a:cs typeface="Arial" panose="020B0604020202020204" pitchFamily="34" charset="0"/>
              </a:rPr>
              <a:t> imposed</a:t>
            </a:r>
            <a:r>
              <a:rPr dirty="0" smtClean="0">
                <a:latin typeface="Arial" panose="020B0604020202020204" pitchFamily="34" charset="0"/>
                <a:cs typeface="Arial" panose="020B0604020202020204" pitchFamily="34" charset="0"/>
              </a:rPr>
              <a:t> </a:t>
            </a:r>
            <a:r>
              <a:rPr dirty="0" err="1">
                <a:latin typeface="Arial" panose="020B0604020202020204" pitchFamily="34" charset="0"/>
                <a:cs typeface="Arial" panose="020B0604020202020204" pitchFamily="34" charset="0"/>
              </a:rPr>
              <a:t>eg</a:t>
            </a:r>
            <a:r>
              <a:rPr dirty="0">
                <a:latin typeface="Arial" panose="020B0604020202020204" pitchFamily="34" charset="0"/>
                <a:cs typeface="Arial" panose="020B0604020202020204" pitchFamily="34" charset="0"/>
              </a:rPr>
              <a:t> whole life term for v serious cases </a:t>
            </a:r>
            <a:r>
              <a:rPr dirty="0" err="1">
                <a:latin typeface="Arial" panose="020B0604020202020204" pitchFamily="34" charset="0"/>
                <a:cs typeface="Arial" panose="020B0604020202020204" pitchFamily="34" charset="0"/>
              </a:rPr>
              <a:t>eg</a:t>
            </a:r>
            <a:r>
              <a:rPr dirty="0">
                <a:latin typeface="Arial" panose="020B0604020202020204" pitchFamily="34" charset="0"/>
                <a:cs typeface="Arial" panose="020B0604020202020204" pitchFamily="34" charset="0"/>
              </a:rPr>
              <a:t> serial killers ( </a:t>
            </a:r>
            <a:r>
              <a:rPr b="1" dirty="0">
                <a:latin typeface="Arial" panose="020B0604020202020204" pitchFamily="34" charset="0"/>
                <a:cs typeface="Arial" panose="020B0604020202020204" pitchFamily="34" charset="0"/>
              </a:rPr>
              <a:t>West; Shipman</a:t>
            </a:r>
            <a:r>
              <a:rPr dirty="0">
                <a:latin typeface="Arial" panose="020B0604020202020204" pitchFamily="34" charset="0"/>
                <a:cs typeface="Arial" panose="020B0604020202020204" pitchFamily="34" charset="0"/>
              </a:rPr>
              <a:t> reflects highest fault -down to 15yr minimum term before parole for </a:t>
            </a:r>
            <a:r>
              <a:rPr dirty="0" err="1">
                <a:latin typeface="Arial" panose="020B0604020202020204" pitchFamily="34" charset="0"/>
                <a:cs typeface="Arial" panose="020B0604020202020204" pitchFamily="34" charset="0"/>
              </a:rPr>
              <a:t>eg</a:t>
            </a:r>
            <a:r>
              <a:rPr dirty="0">
                <a:latin typeface="Arial" panose="020B0604020202020204" pitchFamily="34" charset="0"/>
                <a:cs typeface="Arial" panose="020B0604020202020204" pitchFamily="34" charset="0"/>
              </a:rPr>
              <a:t> mercy killings </a:t>
            </a:r>
            <a:r>
              <a:rPr b="1" u="sng" dirty="0">
                <a:latin typeface="Arial" panose="020B0604020202020204" pitchFamily="34" charset="0"/>
                <a:cs typeface="Arial" panose="020B0604020202020204" pitchFamily="34" charset="0"/>
              </a:rPr>
              <a:t>R v </a:t>
            </a:r>
            <a:r>
              <a:rPr b="1" u="sng" dirty="0" err="1">
                <a:latin typeface="Arial" panose="020B0604020202020204" pitchFamily="34" charset="0"/>
                <a:cs typeface="Arial" panose="020B0604020202020204" pitchFamily="34" charset="0"/>
              </a:rPr>
              <a:t>Inglis</a:t>
            </a:r>
            <a:r>
              <a:rPr b="1" u="sng" dirty="0">
                <a:latin typeface="Arial" panose="020B0604020202020204" pitchFamily="34" charset="0"/>
                <a:cs typeface="Arial" panose="020B0604020202020204" pitchFamily="34" charset="0"/>
              </a:rPr>
              <a:t> (</a:t>
            </a:r>
            <a:r>
              <a:rPr b="1" dirty="0">
                <a:latin typeface="Arial" panose="020B0604020202020204" pitchFamily="34" charset="0"/>
                <a:cs typeface="Arial" panose="020B0604020202020204" pitchFamily="34" charset="0"/>
              </a:rPr>
              <a:t>to which mitigating factors can be </a:t>
            </a:r>
            <a:r>
              <a:rPr lang="en-GB" b="1" dirty="0" smtClean="0">
                <a:latin typeface="Arial" panose="020B0604020202020204" pitchFamily="34" charset="0"/>
                <a:cs typeface="Arial" panose="020B0604020202020204" pitchFamily="34" charset="0"/>
              </a:rPr>
              <a:t>applied</a:t>
            </a:r>
            <a:r>
              <a:rPr b="1" dirty="0" smtClean="0">
                <a:latin typeface="Arial" panose="020B0604020202020204" pitchFamily="34" charset="0"/>
                <a:cs typeface="Arial" panose="020B0604020202020204" pitchFamily="34" charset="0"/>
              </a:rPr>
              <a:t>)</a:t>
            </a:r>
            <a:endParaRPr b="1" dirty="0">
              <a:latin typeface="Arial" panose="020B0604020202020204" pitchFamily="34" charset="0"/>
              <a:cs typeface="Arial" panose="020B0604020202020204" pitchFamily="34" charset="0"/>
            </a:endParaRPr>
          </a:p>
          <a:p>
            <a:pPr marL="221742" indent="-221742" algn="just" defTabSz="886968">
              <a:spcBef>
                <a:spcPts val="900"/>
              </a:spcBef>
              <a:defRPr sz="2425" b="1"/>
            </a:pPr>
            <a:r>
              <a:rPr dirty="0">
                <a:latin typeface="Arial" panose="020B0604020202020204" pitchFamily="34" charset="0"/>
                <a:cs typeface="Arial" panose="020B0604020202020204" pitchFamily="34" charset="0"/>
              </a:rPr>
              <a:t>Motive</a:t>
            </a:r>
            <a:r>
              <a:rPr b="0" dirty="0">
                <a:latin typeface="Arial" panose="020B0604020202020204" pitchFamily="34" charset="0"/>
                <a:cs typeface="Arial" panose="020B0604020202020204" pitchFamily="34" charset="0"/>
              </a:rPr>
              <a:t> is disregarded so will not prevent liability where arguably little or no moral blame is attached </a:t>
            </a:r>
            <a:r>
              <a:rPr b="0" dirty="0" err="1">
                <a:latin typeface="Arial" panose="020B0604020202020204" pitchFamily="34" charset="0"/>
                <a:cs typeface="Arial" panose="020B0604020202020204" pitchFamily="34" charset="0"/>
              </a:rPr>
              <a:t>eg</a:t>
            </a:r>
            <a:r>
              <a:rPr b="0" dirty="0">
                <a:latin typeface="Arial" panose="020B0604020202020204" pitchFamily="34" charset="0"/>
                <a:cs typeface="Arial" panose="020B0604020202020204" pitchFamily="34" charset="0"/>
              </a:rPr>
              <a:t> mercy killings- R v </a:t>
            </a:r>
            <a:r>
              <a:rPr b="0" dirty="0" err="1">
                <a:latin typeface="Arial" panose="020B0604020202020204" pitchFamily="34" charset="0"/>
                <a:cs typeface="Arial" panose="020B0604020202020204" pitchFamily="34" charset="0"/>
              </a:rPr>
              <a:t>Inglis</a:t>
            </a:r>
            <a:r>
              <a:rPr b="0" dirty="0">
                <a:latin typeface="Arial" panose="020B0604020202020204" pitchFamily="34" charset="0"/>
                <a:cs typeface="Arial" panose="020B0604020202020204" pitchFamily="34" charset="0"/>
              </a:rPr>
              <a:t> 2011(but see sentencing</a:t>
            </a:r>
            <a:r>
              <a:rPr b="0" dirty="0"/>
              <a:t>)</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p:cNvSpPr>
          <p:nvPr>
            <p:ph type="title"/>
          </p:nvPr>
        </p:nvSpPr>
        <p:spPr>
          <a:xfrm>
            <a:off x="838200" y="365126"/>
            <a:ext cx="10515600" cy="874590"/>
          </a:xfrm>
          <a:prstGeom prst="rect">
            <a:avLst/>
          </a:prstGeom>
          <a:solidFill>
            <a:schemeClr val="bg1">
              <a:lumMod val="95000"/>
            </a:schemeClr>
          </a:solidFill>
        </p:spPr>
        <p:txBody>
          <a:bodyPr/>
          <a:lstStyle/>
          <a:p>
            <a:pPr algn="ctr"/>
            <a:r>
              <a:rPr dirty="0"/>
              <a:t>2. FAULT in MR</a:t>
            </a:r>
          </a:p>
        </p:txBody>
      </p:sp>
      <p:sp>
        <p:nvSpPr>
          <p:cNvPr id="125" name="Shape 125"/>
          <p:cNvSpPr>
            <a:spLocks noGrp="1"/>
          </p:cNvSpPr>
          <p:nvPr>
            <p:ph type="body" idx="1"/>
          </p:nvPr>
        </p:nvSpPr>
        <p:spPr>
          <a:xfrm>
            <a:off x="738554" y="1380392"/>
            <a:ext cx="10615246" cy="4796571"/>
          </a:xfrm>
          <a:prstGeom prst="rect">
            <a:avLst/>
          </a:prstGeom>
        </p:spPr>
        <p:txBody>
          <a:bodyPr>
            <a:normAutofit/>
          </a:bodyPr>
          <a:lstStyle/>
          <a:p>
            <a:pPr marL="226313" indent="-226313" algn="just" defTabSz="905255">
              <a:spcBef>
                <a:spcPts val="900"/>
              </a:spcBef>
              <a:defRPr sz="2772" b="1"/>
            </a:pPr>
            <a:r>
              <a:rPr sz="3600" dirty="0">
                <a:solidFill>
                  <a:srgbClr val="FF0000"/>
                </a:solidFill>
              </a:rPr>
              <a:t>Where there is no MR</a:t>
            </a:r>
            <a:r>
              <a:rPr sz="3600" b="0" dirty="0">
                <a:solidFill>
                  <a:srgbClr val="FF0000"/>
                </a:solidFill>
              </a:rPr>
              <a:t> </a:t>
            </a:r>
            <a:r>
              <a:rPr sz="3600" b="0" dirty="0"/>
              <a:t>= accident </a:t>
            </a:r>
            <a:r>
              <a:rPr sz="3600" b="0" dirty="0" err="1"/>
              <a:t>eg</a:t>
            </a:r>
            <a:r>
              <a:rPr sz="3600" b="0" dirty="0"/>
              <a:t> </a:t>
            </a:r>
            <a:r>
              <a:rPr sz="3600" u="sng" dirty="0"/>
              <a:t>R v Lamb 1967</a:t>
            </a:r>
            <a:r>
              <a:rPr sz="3600" b="0" dirty="0"/>
              <a:t> </a:t>
            </a:r>
            <a:r>
              <a:rPr sz="3600" b="0" i="1" dirty="0" err="1"/>
              <a:t>Actus</a:t>
            </a:r>
            <a:r>
              <a:rPr sz="3600" b="0" i="1" dirty="0"/>
              <a:t> non </a:t>
            </a:r>
            <a:r>
              <a:rPr sz="3600" b="0" i="1" dirty="0" err="1"/>
              <a:t>facit</a:t>
            </a:r>
            <a:r>
              <a:rPr sz="3600" b="0" i="1" dirty="0"/>
              <a:t> </a:t>
            </a:r>
            <a:r>
              <a:rPr sz="3600" b="0" i="1" dirty="0" err="1"/>
              <a:t>reum</a:t>
            </a:r>
            <a:r>
              <a:rPr sz="3600" b="0" i="1" dirty="0"/>
              <a:t> nisi </a:t>
            </a:r>
            <a:r>
              <a:rPr sz="3600" b="0" i="1" dirty="0" err="1"/>
              <a:t>mens</a:t>
            </a:r>
            <a:r>
              <a:rPr sz="3600" b="0" i="1" dirty="0"/>
              <a:t> sit rea.</a:t>
            </a:r>
            <a:r>
              <a:rPr sz="3600" b="0" dirty="0"/>
              <a:t> Or </a:t>
            </a:r>
            <a:r>
              <a:rPr sz="3600" dirty="0"/>
              <a:t>R v G  </a:t>
            </a:r>
            <a:r>
              <a:rPr sz="3600" b="0" dirty="0"/>
              <a:t>where no MR was in fact found as the defendants didn’t see any risk of arson and so there was no liability</a:t>
            </a:r>
          </a:p>
          <a:p>
            <a:pPr marL="226313" indent="-226313" algn="just" defTabSz="905255">
              <a:spcBef>
                <a:spcPts val="900"/>
              </a:spcBef>
              <a:defRPr sz="2772"/>
            </a:pPr>
            <a:endParaRPr sz="3600" b="0" dirty="0"/>
          </a:p>
          <a:p>
            <a:pPr marL="226313" indent="-226313" algn="just" defTabSz="905255">
              <a:spcBef>
                <a:spcPts val="900"/>
              </a:spcBef>
              <a:defRPr sz="2772"/>
            </a:pPr>
            <a:r>
              <a:rPr sz="3600" dirty="0"/>
              <a:t>If a statute is silent, courts will presume MR in  “truly criminal” </a:t>
            </a:r>
            <a:r>
              <a:rPr sz="3600" u="sng" dirty="0"/>
              <a:t>offences</a:t>
            </a:r>
            <a:r>
              <a:rPr sz="3600" dirty="0"/>
              <a:t> as it would be unfair to convict of a serious criminal offence on the basis of  </a:t>
            </a:r>
            <a:r>
              <a:rPr sz="3600" b="1" dirty="0">
                <a:solidFill>
                  <a:srgbClr val="FF0000"/>
                </a:solidFill>
              </a:rPr>
              <a:t>Strict Liability</a:t>
            </a:r>
            <a:r>
              <a:rPr sz="3600" dirty="0">
                <a:solidFill>
                  <a:srgbClr val="FF0000"/>
                </a:solidFill>
              </a:rPr>
              <a:t> </a:t>
            </a:r>
            <a:r>
              <a:rPr sz="3600" dirty="0"/>
              <a:t>(Sweet &amp; Parsley</a:t>
            </a:r>
            <a:r>
              <a:rPr sz="3600" dirty="0" smtClean="0"/>
              <a:t>)</a:t>
            </a:r>
            <a:endParaRPr sz="36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25">
                                            <p:txEl>
                                              <p:pRg st="0" end="0"/>
                                            </p:txEl>
                                          </p:spTgt>
                                        </p:tgtEl>
                                        <p:attrNameLst>
                                          <p:attrName>style.visibility</p:attrName>
                                        </p:attrNameLst>
                                      </p:cBhvr>
                                      <p:to>
                                        <p:strVal val="visible"/>
                                      </p:to>
                                    </p:set>
                                    <p:anim calcmode="lin" valueType="num">
                                      <p:cBhvr additive="base">
                                        <p:cTn id="7" dur="500" fill="hold"/>
                                        <p:tgtEl>
                                          <p:spTgt spid="12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5">
                                            <p:txEl>
                                              <p:pRg st="2" end="2"/>
                                            </p:txEl>
                                          </p:spTgt>
                                        </p:tgtEl>
                                        <p:attrNameLst>
                                          <p:attrName>style.visibility</p:attrName>
                                        </p:attrNameLst>
                                      </p:cBhvr>
                                      <p:to>
                                        <p:strVal val="visible"/>
                                      </p:to>
                                    </p:set>
                                    <p:anim calcmode="lin" valueType="num">
                                      <p:cBhvr additive="base">
                                        <p:cTn id="13" dur="500" fill="hold"/>
                                        <p:tgtEl>
                                          <p:spTgt spid="12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p:cNvSpPr>
          <p:nvPr>
            <p:ph type="title"/>
          </p:nvPr>
        </p:nvSpPr>
        <p:spPr>
          <a:xfrm>
            <a:off x="838200" y="365125"/>
            <a:ext cx="10515600" cy="839421"/>
          </a:xfrm>
          <a:prstGeom prst="rect">
            <a:avLst/>
          </a:prstGeom>
          <a:solidFill>
            <a:schemeClr val="bg1">
              <a:lumMod val="95000"/>
            </a:schemeClr>
          </a:solidFill>
        </p:spPr>
        <p:txBody>
          <a:bodyPr/>
          <a:lstStyle/>
          <a:p>
            <a:pPr algn="ctr"/>
            <a:r>
              <a:rPr lang="en-GB" dirty="0" smtClean="0"/>
              <a:t>3. </a:t>
            </a:r>
            <a:r>
              <a:rPr dirty="0" smtClean="0"/>
              <a:t>FAULT </a:t>
            </a:r>
            <a:r>
              <a:rPr dirty="0"/>
              <a:t>&amp; CAPACITY DEFENCES</a:t>
            </a:r>
          </a:p>
        </p:txBody>
      </p:sp>
      <p:sp>
        <p:nvSpPr>
          <p:cNvPr id="128" name="Shape 128"/>
          <p:cNvSpPr>
            <a:spLocks noGrp="1"/>
          </p:cNvSpPr>
          <p:nvPr>
            <p:ph type="body" idx="1"/>
          </p:nvPr>
        </p:nvSpPr>
        <p:spPr>
          <a:xfrm>
            <a:off x="671146" y="1359632"/>
            <a:ext cx="10682654" cy="5164259"/>
          </a:xfrm>
          <a:prstGeom prst="rect">
            <a:avLst/>
          </a:prstGeom>
        </p:spPr>
        <p:txBody>
          <a:bodyPr/>
          <a:lstStyle/>
          <a:p>
            <a:pPr marL="0" indent="0" algn="just">
              <a:lnSpc>
                <a:spcPct val="81000"/>
              </a:lnSpc>
              <a:buSzTx/>
              <a:buNone/>
              <a:defRPr sz="2500" b="1">
                <a:solidFill>
                  <a:srgbClr val="FF0000"/>
                </a:solidFill>
              </a:defRPr>
            </a:pPr>
            <a:r>
              <a:rPr dirty="0"/>
              <a:t>Where AR but no MR present</a:t>
            </a:r>
          </a:p>
          <a:p>
            <a:pPr algn="just">
              <a:lnSpc>
                <a:spcPct val="81000"/>
              </a:lnSpc>
              <a:defRPr sz="2500" b="1">
                <a:solidFill>
                  <a:srgbClr val="FF0000"/>
                </a:solidFill>
              </a:defRPr>
            </a:pPr>
            <a:r>
              <a:rPr dirty="0">
                <a:latin typeface="Arial" panose="020B0604020202020204" pitchFamily="34" charset="0"/>
                <a:cs typeface="Arial" panose="020B0604020202020204" pitchFamily="34" charset="0"/>
              </a:rPr>
              <a:t>Intoxication:</a:t>
            </a:r>
            <a:r>
              <a:rPr b="0" dirty="0">
                <a:solidFill>
                  <a:srgbClr val="000000"/>
                </a:solidFill>
                <a:latin typeface="Arial" panose="020B0604020202020204" pitchFamily="34" charset="0"/>
                <a:cs typeface="Arial" panose="020B0604020202020204" pitchFamily="34" charset="0"/>
              </a:rPr>
              <a:t> IVI - so </a:t>
            </a:r>
            <a:r>
              <a:rPr b="0" dirty="0" err="1">
                <a:solidFill>
                  <a:srgbClr val="000000"/>
                </a:solidFill>
                <a:latin typeface="Arial" panose="020B0604020202020204" pitchFamily="34" charset="0"/>
                <a:cs typeface="Arial" panose="020B0604020202020204" pitchFamily="34" charset="0"/>
              </a:rPr>
              <a:t>intox</a:t>
            </a:r>
            <a:r>
              <a:rPr b="0" dirty="0">
                <a:solidFill>
                  <a:srgbClr val="000000"/>
                </a:solidFill>
                <a:latin typeface="Arial" panose="020B0604020202020204" pitchFamily="34" charset="0"/>
                <a:cs typeface="Arial" panose="020B0604020202020204" pitchFamily="34" charset="0"/>
              </a:rPr>
              <a:t> that </a:t>
            </a:r>
            <a:r>
              <a:rPr b="0" u="sng" dirty="0">
                <a:solidFill>
                  <a:srgbClr val="000000"/>
                </a:solidFill>
                <a:latin typeface="Arial" panose="020B0604020202020204" pitchFamily="34" charset="0"/>
                <a:cs typeface="Arial" panose="020B0604020202020204" pitchFamily="34" charset="0"/>
              </a:rPr>
              <a:t>no MR formed</a:t>
            </a:r>
            <a:r>
              <a:rPr b="0" dirty="0">
                <a:solidFill>
                  <a:srgbClr val="000000"/>
                </a:solidFill>
                <a:latin typeface="Arial" panose="020B0604020202020204" pitchFamily="34" charset="0"/>
                <a:cs typeface="Arial" panose="020B0604020202020204" pitchFamily="34" charset="0"/>
              </a:rPr>
              <a:t> = </a:t>
            </a:r>
            <a:r>
              <a:rPr u="sng" dirty="0">
                <a:solidFill>
                  <a:srgbClr val="000000"/>
                </a:solidFill>
                <a:latin typeface="Arial" panose="020B0604020202020204" pitchFamily="34" charset="0"/>
                <a:cs typeface="Arial" panose="020B0604020202020204" pitchFamily="34" charset="0"/>
              </a:rPr>
              <a:t>no fault</a:t>
            </a:r>
            <a:r>
              <a:rPr b="0" dirty="0">
                <a:solidFill>
                  <a:srgbClr val="000000"/>
                </a:solidFill>
                <a:latin typeface="Arial" panose="020B0604020202020204" pitchFamily="34" charset="0"/>
                <a:cs typeface="Arial" panose="020B0604020202020204" pitchFamily="34" charset="0"/>
              </a:rPr>
              <a:t> at all. </a:t>
            </a:r>
            <a:r>
              <a:rPr b="0" dirty="0" err="1">
                <a:solidFill>
                  <a:srgbClr val="000000"/>
                </a:solidFill>
                <a:latin typeface="Arial" panose="020B0604020202020204" pitchFamily="34" charset="0"/>
                <a:cs typeface="Arial" panose="020B0604020202020204" pitchFamily="34" charset="0"/>
              </a:rPr>
              <a:t>Intox</a:t>
            </a:r>
            <a:r>
              <a:rPr b="0" dirty="0">
                <a:solidFill>
                  <a:srgbClr val="000000"/>
                </a:solidFill>
                <a:latin typeface="Arial" panose="020B0604020202020204" pitchFamily="34" charset="0"/>
                <a:cs typeface="Arial" panose="020B0604020202020204" pitchFamily="34" charset="0"/>
              </a:rPr>
              <a:t> is complete </a:t>
            </a:r>
            <a:r>
              <a:rPr b="0" dirty="0" err="1">
                <a:solidFill>
                  <a:srgbClr val="000000"/>
                </a:solidFill>
                <a:latin typeface="Arial" panose="020B0604020202020204" pitchFamily="34" charset="0"/>
                <a:cs typeface="Arial" panose="020B0604020202020204" pitchFamily="34" charset="0"/>
              </a:rPr>
              <a:t>defence</a:t>
            </a:r>
            <a:r>
              <a:rPr b="0" dirty="0">
                <a:solidFill>
                  <a:srgbClr val="000000"/>
                </a:solidFill>
                <a:latin typeface="Arial" panose="020B0604020202020204" pitchFamily="34" charset="0"/>
                <a:cs typeface="Arial" panose="020B0604020202020204" pitchFamily="34" charset="0"/>
              </a:rPr>
              <a:t> to all offences </a:t>
            </a:r>
            <a:r>
              <a:rPr b="0" dirty="0" err="1">
                <a:solidFill>
                  <a:srgbClr val="000000"/>
                </a:solidFill>
                <a:latin typeface="Arial" panose="020B0604020202020204" pitchFamily="34" charset="0"/>
                <a:cs typeface="Arial" panose="020B0604020202020204" pitchFamily="34" charset="0"/>
              </a:rPr>
              <a:t>ie</a:t>
            </a:r>
            <a:r>
              <a:rPr b="0" dirty="0">
                <a:solidFill>
                  <a:srgbClr val="000000"/>
                </a:solidFill>
                <a:latin typeface="Arial" panose="020B0604020202020204" pitchFamily="34" charset="0"/>
                <a:cs typeface="Arial" panose="020B0604020202020204" pitchFamily="34" charset="0"/>
              </a:rPr>
              <a:t> </a:t>
            </a:r>
            <a:r>
              <a:rPr u="sng" dirty="0">
                <a:solidFill>
                  <a:srgbClr val="000000"/>
                </a:solidFill>
                <a:latin typeface="Arial" panose="020B0604020202020204" pitchFamily="34" charset="0"/>
                <a:cs typeface="Arial" panose="020B0604020202020204" pitchFamily="34" charset="0"/>
              </a:rPr>
              <a:t>fault element is removed/ excused</a:t>
            </a:r>
          </a:p>
          <a:p>
            <a:pPr algn="just">
              <a:lnSpc>
                <a:spcPct val="81000"/>
              </a:lnSpc>
              <a:defRPr sz="2500" b="1" u="sng"/>
            </a:pPr>
            <a:endParaRPr u="sng" dirty="0">
              <a:solidFill>
                <a:srgbClr val="000000"/>
              </a:solidFill>
              <a:latin typeface="Arial" panose="020B0604020202020204" pitchFamily="34" charset="0"/>
              <a:cs typeface="Arial" panose="020B0604020202020204" pitchFamily="34" charset="0"/>
            </a:endParaRPr>
          </a:p>
          <a:p>
            <a:pPr algn="just">
              <a:lnSpc>
                <a:spcPct val="81000"/>
              </a:lnSpc>
              <a:defRPr sz="2500"/>
            </a:pPr>
            <a:r>
              <a:rPr dirty="0">
                <a:latin typeface="Arial" panose="020B0604020202020204" pitchFamily="34" charset="0"/>
                <a:cs typeface="Arial" panose="020B0604020202020204" pitchFamily="34" charset="0"/>
              </a:rPr>
              <a:t>  VI no MR formed -</a:t>
            </a:r>
            <a:r>
              <a:rPr dirty="0" err="1">
                <a:latin typeface="Arial" panose="020B0604020202020204" pitchFamily="34" charset="0"/>
                <a:cs typeface="Arial" panose="020B0604020202020204" pitchFamily="34" charset="0"/>
              </a:rPr>
              <a:t>defence</a:t>
            </a:r>
            <a:r>
              <a:rPr dirty="0">
                <a:latin typeface="Arial" panose="020B0604020202020204" pitchFamily="34" charset="0"/>
                <a:cs typeface="Arial" panose="020B0604020202020204" pitchFamily="34" charset="0"/>
              </a:rPr>
              <a:t> to Specific intent crimes only </a:t>
            </a:r>
            <a:r>
              <a:rPr dirty="0" err="1">
                <a:latin typeface="Arial" panose="020B0604020202020204" pitchFamily="34" charset="0"/>
                <a:cs typeface="Arial" panose="020B0604020202020204" pitchFamily="34" charset="0"/>
              </a:rPr>
              <a:t>eg</a:t>
            </a:r>
            <a:r>
              <a:rPr dirty="0">
                <a:latin typeface="Arial" panose="020B0604020202020204" pitchFamily="34" charset="0"/>
                <a:cs typeface="Arial" panose="020B0604020202020204" pitchFamily="34" charset="0"/>
              </a:rPr>
              <a:t> S.18 GBH D is at fault enough to have MR for basic intent </a:t>
            </a:r>
            <a:r>
              <a:rPr dirty="0" err="1">
                <a:latin typeface="Arial" panose="020B0604020202020204" pitchFamily="34" charset="0"/>
                <a:cs typeface="Arial" panose="020B0604020202020204" pitchFamily="34" charset="0"/>
              </a:rPr>
              <a:t>ie</a:t>
            </a:r>
            <a:r>
              <a:rPr dirty="0">
                <a:latin typeface="Arial" panose="020B0604020202020204" pitchFamily="34" charset="0"/>
                <a:cs typeface="Arial" panose="020B0604020202020204" pitchFamily="34" charset="0"/>
              </a:rPr>
              <a:t> S.20 GBH. </a:t>
            </a:r>
            <a:r>
              <a:rPr b="1" dirty="0">
                <a:latin typeface="Arial" panose="020B0604020202020204" pitchFamily="34" charset="0"/>
                <a:cs typeface="Arial" panose="020B0604020202020204" pitchFamily="34" charset="0"/>
              </a:rPr>
              <a:t>Fault element =lower   </a:t>
            </a:r>
            <a:r>
              <a:rPr b="1" u="sng" dirty="0" err="1" smtClean="0">
                <a:latin typeface="Arial" panose="020B0604020202020204" pitchFamily="34" charset="0"/>
                <a:cs typeface="Arial" panose="020B0604020202020204" pitchFamily="34" charset="0"/>
              </a:rPr>
              <a:t>Majewski</a:t>
            </a:r>
            <a:endParaRPr lang="en-GB" b="1" u="sng" dirty="0" smtClean="0">
              <a:latin typeface="Arial" panose="020B0604020202020204" pitchFamily="34" charset="0"/>
              <a:cs typeface="Arial" panose="020B0604020202020204" pitchFamily="34" charset="0"/>
            </a:endParaRPr>
          </a:p>
          <a:p>
            <a:pPr algn="just">
              <a:lnSpc>
                <a:spcPct val="81000"/>
              </a:lnSpc>
              <a:defRPr sz="2500"/>
            </a:pPr>
            <a:endParaRPr u="sng" dirty="0">
              <a:latin typeface="Arial" panose="020B0604020202020204" pitchFamily="34" charset="0"/>
              <a:cs typeface="Arial" panose="020B0604020202020204" pitchFamily="34" charset="0"/>
            </a:endParaRPr>
          </a:p>
          <a:p>
            <a:pPr algn="just">
              <a:lnSpc>
                <a:spcPct val="81000"/>
              </a:lnSpc>
              <a:defRPr sz="2500"/>
            </a:pPr>
            <a:r>
              <a:rPr dirty="0">
                <a:latin typeface="Arial" panose="020B0604020202020204" pitchFamily="34" charset="0"/>
                <a:cs typeface="Arial" panose="020B0604020202020204" pitchFamily="34" charset="0"/>
              </a:rPr>
              <a:t>  If MR present </a:t>
            </a:r>
            <a:r>
              <a:rPr dirty="0" err="1">
                <a:latin typeface="Arial" panose="020B0604020202020204" pitchFamily="34" charset="0"/>
                <a:cs typeface="Arial" panose="020B0604020202020204" pitchFamily="34" charset="0"/>
              </a:rPr>
              <a:t>intox</a:t>
            </a:r>
            <a:r>
              <a:rPr dirty="0">
                <a:latin typeface="Arial" panose="020B0604020202020204" pitchFamily="34" charset="0"/>
                <a:cs typeface="Arial" panose="020B0604020202020204" pitchFamily="34" charset="0"/>
              </a:rPr>
              <a:t> (IV OR VI) no </a:t>
            </a:r>
            <a:r>
              <a:rPr dirty="0" err="1">
                <a:latin typeface="Arial" panose="020B0604020202020204" pitchFamily="34" charset="0"/>
                <a:cs typeface="Arial" panose="020B0604020202020204" pitchFamily="34" charset="0"/>
              </a:rPr>
              <a:t>defence</a:t>
            </a:r>
            <a:r>
              <a:rPr dirty="0">
                <a:latin typeface="Arial" panose="020B0604020202020204" pitchFamily="34" charset="0"/>
                <a:cs typeface="Arial" panose="020B0604020202020204" pitchFamily="34" charset="0"/>
              </a:rPr>
              <a:t> - </a:t>
            </a:r>
            <a:r>
              <a:rPr b="1" dirty="0">
                <a:latin typeface="Arial" panose="020B0604020202020204" pitchFamily="34" charset="0"/>
                <a:cs typeface="Arial" panose="020B0604020202020204" pitchFamily="34" charset="0"/>
              </a:rPr>
              <a:t>no mitigation of fault</a:t>
            </a:r>
            <a:r>
              <a:rPr dirty="0">
                <a:latin typeface="Arial" panose="020B0604020202020204" pitchFamily="34" charset="0"/>
                <a:cs typeface="Arial" panose="020B0604020202020204" pitchFamily="34" charset="0"/>
              </a:rPr>
              <a:t> for  </a:t>
            </a:r>
            <a:r>
              <a:rPr dirty="0" err="1">
                <a:latin typeface="Arial" panose="020B0604020202020204" pitchFamily="34" charset="0"/>
                <a:cs typeface="Arial" panose="020B0604020202020204" pitchFamily="34" charset="0"/>
              </a:rPr>
              <a:t>intox</a:t>
            </a:r>
            <a:r>
              <a:rPr dirty="0">
                <a:latin typeface="Arial" panose="020B0604020202020204" pitchFamily="34" charset="0"/>
                <a:cs typeface="Arial" panose="020B0604020202020204" pitchFamily="34" charset="0"/>
              </a:rPr>
              <a:t> so even if IVI where MR is formed D bears blame &amp; </a:t>
            </a:r>
            <a:r>
              <a:rPr dirty="0" err="1">
                <a:latin typeface="Arial" panose="020B0604020202020204" pitchFamily="34" charset="0"/>
                <a:cs typeface="Arial" panose="020B0604020202020204" pitchFamily="34" charset="0"/>
              </a:rPr>
              <a:t>defence</a:t>
            </a:r>
            <a:r>
              <a:rPr dirty="0">
                <a:latin typeface="Arial" panose="020B0604020202020204" pitchFamily="34" charset="0"/>
                <a:cs typeface="Arial" panose="020B0604020202020204" pitchFamily="34" charset="0"/>
              </a:rPr>
              <a:t> will fail on basis that "drunken intent is still intent" </a:t>
            </a:r>
            <a:r>
              <a:rPr b="1" u="sng" dirty="0">
                <a:latin typeface="Arial" panose="020B0604020202020204" pitchFamily="34" charset="0"/>
                <a:cs typeface="Arial" panose="020B0604020202020204" pitchFamily="34" charset="0"/>
              </a:rPr>
              <a:t>R v Kingston R v Sheehan &amp; Moore</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xfrm>
            <a:off x="838200" y="365125"/>
            <a:ext cx="10515600" cy="900967"/>
          </a:xfrm>
          <a:prstGeom prst="rect">
            <a:avLst/>
          </a:prstGeom>
          <a:solidFill>
            <a:schemeClr val="bg1">
              <a:lumMod val="95000"/>
            </a:schemeClr>
          </a:solidFill>
        </p:spPr>
        <p:txBody>
          <a:bodyPr/>
          <a:lstStyle/>
          <a:p>
            <a:pPr algn="ctr"/>
            <a:r>
              <a:rPr lang="en-GB" dirty="0" smtClean="0"/>
              <a:t>3. </a:t>
            </a:r>
            <a:r>
              <a:rPr dirty="0" smtClean="0"/>
              <a:t>FAULT </a:t>
            </a:r>
            <a:r>
              <a:rPr dirty="0"/>
              <a:t>&amp; CAPACITY DEFENCES</a:t>
            </a:r>
          </a:p>
        </p:txBody>
      </p:sp>
      <p:sp>
        <p:nvSpPr>
          <p:cNvPr id="131" name="Shape 131"/>
          <p:cNvSpPr>
            <a:spLocks noGrp="1"/>
          </p:cNvSpPr>
          <p:nvPr>
            <p:ph type="body" idx="1"/>
          </p:nvPr>
        </p:nvSpPr>
        <p:spPr>
          <a:xfrm>
            <a:off x="624253" y="1266092"/>
            <a:ext cx="11280531" cy="5354516"/>
          </a:xfrm>
          <a:prstGeom prst="rect">
            <a:avLst/>
          </a:prstGeom>
        </p:spPr>
        <p:txBody>
          <a:bodyPr>
            <a:normAutofit/>
          </a:bodyPr>
          <a:lstStyle/>
          <a:p>
            <a:pPr marL="219455" indent="-219455" algn="just" defTabSz="877823">
              <a:spcBef>
                <a:spcPts val="900"/>
              </a:spcBef>
              <a:defRPr sz="2688" b="1">
                <a:solidFill>
                  <a:srgbClr val="FF0000"/>
                </a:solidFill>
              </a:defRPr>
            </a:pPr>
            <a:r>
              <a:rPr sz="3200" dirty="0"/>
              <a:t>Automatism:</a:t>
            </a:r>
            <a:r>
              <a:rPr sz="3200" b="0" dirty="0">
                <a:solidFill>
                  <a:srgbClr val="000000"/>
                </a:solidFill>
              </a:rPr>
              <a:t> where there is a total destruction of will arising from an external factor (</a:t>
            </a:r>
            <a:r>
              <a:rPr sz="3200" u="sng" dirty="0">
                <a:solidFill>
                  <a:srgbClr val="000000"/>
                </a:solidFill>
              </a:rPr>
              <a:t>Broome v Perkins) </a:t>
            </a:r>
            <a:r>
              <a:rPr sz="3200" b="0" u="sng" dirty="0" err="1">
                <a:solidFill>
                  <a:srgbClr val="000000"/>
                </a:solidFill>
              </a:rPr>
              <a:t>ie</a:t>
            </a:r>
            <a:r>
              <a:rPr sz="3200" b="0" u="sng" dirty="0">
                <a:solidFill>
                  <a:srgbClr val="000000"/>
                </a:solidFill>
              </a:rPr>
              <a:t> </a:t>
            </a:r>
            <a:r>
              <a:rPr sz="3200" b="0" dirty="0">
                <a:solidFill>
                  <a:srgbClr val="000000"/>
                </a:solidFill>
              </a:rPr>
              <a:t>no voluntary AR &amp; no MR formed </a:t>
            </a:r>
            <a:r>
              <a:rPr sz="3200" dirty="0">
                <a:solidFill>
                  <a:srgbClr val="000000"/>
                </a:solidFill>
              </a:rPr>
              <a:t>= no fault at all &amp; i</a:t>
            </a:r>
            <a:r>
              <a:rPr sz="3200" u="sng" dirty="0">
                <a:solidFill>
                  <a:srgbClr val="000000"/>
                </a:solidFill>
              </a:rPr>
              <a:t>s complet</a:t>
            </a:r>
            <a:r>
              <a:rPr sz="3200" b="0" dirty="0">
                <a:solidFill>
                  <a:srgbClr val="000000"/>
                </a:solidFill>
              </a:rPr>
              <a:t>e </a:t>
            </a:r>
            <a:r>
              <a:rPr sz="3200" b="0" dirty="0" err="1">
                <a:solidFill>
                  <a:srgbClr val="000000"/>
                </a:solidFill>
              </a:rPr>
              <a:t>defence</a:t>
            </a:r>
            <a:r>
              <a:rPr sz="3200" b="0" dirty="0">
                <a:solidFill>
                  <a:srgbClr val="000000"/>
                </a:solidFill>
              </a:rPr>
              <a:t> to all offences </a:t>
            </a:r>
            <a:r>
              <a:rPr sz="3200" b="0" dirty="0" err="1">
                <a:solidFill>
                  <a:srgbClr val="000000"/>
                </a:solidFill>
              </a:rPr>
              <a:t>ie</a:t>
            </a:r>
            <a:r>
              <a:rPr sz="3200" b="0" dirty="0">
                <a:solidFill>
                  <a:srgbClr val="000000"/>
                </a:solidFill>
              </a:rPr>
              <a:t> </a:t>
            </a:r>
            <a:r>
              <a:rPr sz="3200" u="sng" dirty="0">
                <a:solidFill>
                  <a:srgbClr val="000000"/>
                </a:solidFill>
              </a:rPr>
              <a:t>fault element is removed (</a:t>
            </a:r>
            <a:r>
              <a:rPr sz="3200" dirty="0">
                <a:solidFill>
                  <a:srgbClr val="000000"/>
                </a:solidFill>
              </a:rPr>
              <a:t>unless it is self induced as in R v </a:t>
            </a:r>
            <a:r>
              <a:rPr sz="3200" dirty="0" smtClean="0">
                <a:solidFill>
                  <a:srgbClr val="000000"/>
                </a:solidFill>
              </a:rPr>
              <a:t>Bailey</a:t>
            </a:r>
            <a:r>
              <a:rPr lang="en-GB" sz="3200" dirty="0" smtClean="0">
                <a:solidFill>
                  <a:srgbClr val="000000"/>
                </a:solidFill>
              </a:rPr>
              <a:t>)</a:t>
            </a:r>
            <a:r>
              <a:rPr sz="3200" dirty="0">
                <a:solidFill>
                  <a:srgbClr val="000000"/>
                </a:solidFill>
              </a:rPr>
              <a:t> </a:t>
            </a:r>
          </a:p>
          <a:p>
            <a:pPr marL="219455" indent="-219455" algn="just" defTabSz="877823">
              <a:spcBef>
                <a:spcPts val="900"/>
              </a:spcBef>
              <a:defRPr sz="2688" b="1"/>
            </a:pPr>
            <a:endParaRPr sz="3200" dirty="0">
              <a:solidFill>
                <a:srgbClr val="000000"/>
              </a:solidFill>
            </a:endParaRPr>
          </a:p>
          <a:p>
            <a:pPr marL="219455" indent="-219455" algn="just" defTabSz="877823">
              <a:spcBef>
                <a:spcPts val="900"/>
              </a:spcBef>
              <a:defRPr sz="2688"/>
            </a:pPr>
            <a:r>
              <a:rPr sz="3200" dirty="0"/>
              <a:t> </a:t>
            </a:r>
            <a:r>
              <a:rPr sz="3200" dirty="0">
                <a:solidFill>
                  <a:srgbClr val="FF0000"/>
                </a:solidFill>
              </a:rPr>
              <a:t> </a:t>
            </a:r>
            <a:r>
              <a:rPr sz="3200" b="1" dirty="0">
                <a:solidFill>
                  <a:srgbClr val="FF0000"/>
                </a:solidFill>
              </a:rPr>
              <a:t>Insanity</a:t>
            </a:r>
            <a:r>
              <a:rPr sz="3200" b="1" dirty="0"/>
              <a:t> </a:t>
            </a:r>
            <a:r>
              <a:rPr sz="3200" dirty="0"/>
              <a:t>where no MR is formed due to </a:t>
            </a:r>
            <a:r>
              <a:rPr sz="3200" dirty="0" err="1" smtClean="0"/>
              <a:t>def</a:t>
            </a:r>
            <a:r>
              <a:rPr lang="en-GB" sz="3200" dirty="0" smtClean="0"/>
              <a:t>e</a:t>
            </a:r>
            <a:r>
              <a:rPr sz="3200" dirty="0" err="1" smtClean="0"/>
              <a:t>ct</a:t>
            </a:r>
            <a:r>
              <a:rPr sz="3200" dirty="0" smtClean="0"/>
              <a:t> </a:t>
            </a:r>
            <a:r>
              <a:rPr sz="3200" dirty="0"/>
              <a:t>of reason caused by a disease of the mind  (internal factor) so that D doesn’t know nature of act or that its legally wrong  </a:t>
            </a:r>
            <a:r>
              <a:rPr sz="3200" b="1" u="sng" dirty="0" err="1"/>
              <a:t>M'Naghton</a:t>
            </a:r>
            <a:r>
              <a:rPr sz="3200" b="1" u="sng" dirty="0"/>
              <a:t>- </a:t>
            </a:r>
            <a:r>
              <a:rPr sz="3200" dirty="0"/>
              <a:t>again </a:t>
            </a:r>
            <a:r>
              <a:rPr sz="3200" dirty="0"/>
              <a:t>Fault element is removed/ reduced as it is a complete </a:t>
            </a:r>
            <a:r>
              <a:rPr sz="3200" dirty="0" err="1"/>
              <a:t>defence</a:t>
            </a:r>
            <a:r>
              <a:rPr sz="3200" dirty="0"/>
              <a:t> to all offences </a:t>
            </a:r>
            <a:r>
              <a:rPr lang="en-GB" sz="3200" dirty="0" smtClean="0"/>
              <a:t>(</a:t>
            </a:r>
            <a:r>
              <a:rPr sz="3200" dirty="0" smtClean="0"/>
              <a:t>but </a:t>
            </a:r>
            <a:r>
              <a:rPr sz="3200" dirty="0"/>
              <a:t>is subject to a special </a:t>
            </a:r>
            <a:r>
              <a:rPr sz="3200" dirty="0" smtClean="0"/>
              <a:t>verdict</a:t>
            </a:r>
            <a:r>
              <a:rPr lang="en-GB" sz="3200" dirty="0" smtClean="0"/>
              <a:t>)</a:t>
            </a:r>
            <a:endParaRPr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1">
                                            <p:txEl>
                                              <p:pRg st="0" end="0"/>
                                            </p:txEl>
                                          </p:spTgt>
                                        </p:tgtEl>
                                        <p:attrNameLst>
                                          <p:attrName>style.visibility</p:attrName>
                                        </p:attrNameLst>
                                      </p:cBhvr>
                                      <p:to>
                                        <p:strVal val="visible"/>
                                      </p:to>
                                    </p:set>
                                    <p:anim calcmode="lin" valueType="num">
                                      <p:cBhvr additive="base">
                                        <p:cTn id="7" dur="500" fill="hold"/>
                                        <p:tgtEl>
                                          <p:spTgt spid="1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1">
                                            <p:txEl>
                                              <p:pRg st="2" end="2"/>
                                            </p:txEl>
                                          </p:spTgt>
                                        </p:tgtEl>
                                        <p:attrNameLst>
                                          <p:attrName>style.visibility</p:attrName>
                                        </p:attrNameLst>
                                      </p:cBhvr>
                                      <p:to>
                                        <p:strVal val="visible"/>
                                      </p:to>
                                    </p:set>
                                    <p:anim calcmode="lin" valueType="num">
                                      <p:cBhvr additive="base">
                                        <p:cTn id="13" dur="500" fill="hold"/>
                                        <p:tgtEl>
                                          <p:spTgt spid="13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838200" y="365125"/>
            <a:ext cx="10515600" cy="839421"/>
          </a:xfrm>
          <a:prstGeom prst="rect">
            <a:avLst/>
          </a:prstGeom>
          <a:solidFill>
            <a:schemeClr val="bg1">
              <a:lumMod val="95000"/>
            </a:schemeClr>
          </a:solidFill>
        </p:spPr>
        <p:txBody>
          <a:bodyPr/>
          <a:lstStyle/>
          <a:p>
            <a:pPr algn="ctr"/>
            <a:r>
              <a:rPr lang="en-GB" dirty="0" smtClean="0"/>
              <a:t>3. </a:t>
            </a:r>
            <a:r>
              <a:rPr dirty="0" smtClean="0"/>
              <a:t>FAULT </a:t>
            </a:r>
            <a:r>
              <a:rPr dirty="0"/>
              <a:t>&amp; NECESSITY DEFENCES</a:t>
            </a:r>
          </a:p>
        </p:txBody>
      </p:sp>
      <p:sp>
        <p:nvSpPr>
          <p:cNvPr id="134" name="Shape 134"/>
          <p:cNvSpPr>
            <a:spLocks noGrp="1"/>
          </p:cNvSpPr>
          <p:nvPr>
            <p:ph type="body" idx="1"/>
          </p:nvPr>
        </p:nvSpPr>
        <p:spPr>
          <a:xfrm>
            <a:off x="562708" y="1204546"/>
            <a:ext cx="11262946" cy="5723792"/>
          </a:xfrm>
          <a:prstGeom prst="rect">
            <a:avLst/>
          </a:prstGeom>
        </p:spPr>
        <p:txBody>
          <a:bodyPr/>
          <a:lstStyle/>
          <a:p>
            <a:pPr algn="just">
              <a:defRPr sz="3200" b="1">
                <a:solidFill>
                  <a:srgbClr val="FF0000"/>
                </a:solidFill>
              </a:defRPr>
            </a:pPr>
            <a:r>
              <a:rPr dirty="0"/>
              <a:t>Where AR &amp; MR are present for the relevant offence</a:t>
            </a:r>
          </a:p>
          <a:p>
            <a:pPr algn="just">
              <a:defRPr sz="3200" b="1">
                <a:solidFill>
                  <a:srgbClr val="FF0000"/>
                </a:solidFill>
              </a:defRPr>
            </a:pPr>
            <a:r>
              <a:rPr sz="4000" dirty="0"/>
              <a:t>Self </a:t>
            </a:r>
            <a:r>
              <a:rPr sz="4000" dirty="0" err="1"/>
              <a:t>Defence</a:t>
            </a:r>
            <a:r>
              <a:rPr sz="4000" b="0" dirty="0">
                <a:solidFill>
                  <a:srgbClr val="000000"/>
                </a:solidFill>
              </a:rPr>
              <a:t>: </a:t>
            </a:r>
            <a:r>
              <a:rPr lang="en-GB" sz="4000" b="0" dirty="0" smtClean="0">
                <a:solidFill>
                  <a:srgbClr val="000000"/>
                </a:solidFill>
              </a:rPr>
              <a:t>Provided D </a:t>
            </a:r>
            <a:r>
              <a:rPr sz="4000" b="0" dirty="0" smtClean="0">
                <a:solidFill>
                  <a:srgbClr val="000000"/>
                </a:solidFill>
              </a:rPr>
              <a:t> </a:t>
            </a:r>
            <a:r>
              <a:rPr sz="4000" b="0" dirty="0">
                <a:solidFill>
                  <a:srgbClr val="000000"/>
                </a:solidFill>
              </a:rPr>
              <a:t>honestly believes its necessary &amp; reasonable force is used, </a:t>
            </a:r>
            <a:r>
              <a:rPr lang="en-GB" sz="4000" b="0" dirty="0" smtClean="0">
                <a:solidFill>
                  <a:srgbClr val="000000"/>
                </a:solidFill>
              </a:rPr>
              <a:t>(</a:t>
            </a:r>
            <a:r>
              <a:rPr sz="3600" b="0" dirty="0" smtClean="0">
                <a:solidFill>
                  <a:srgbClr val="000000"/>
                </a:solidFill>
              </a:rPr>
              <a:t>even </a:t>
            </a:r>
            <a:r>
              <a:rPr sz="3600" b="0" dirty="0">
                <a:solidFill>
                  <a:srgbClr val="000000"/>
                </a:solidFill>
              </a:rPr>
              <a:t>if </a:t>
            </a:r>
            <a:r>
              <a:rPr sz="3600" b="0" dirty="0" smtClean="0">
                <a:solidFill>
                  <a:srgbClr val="000000"/>
                </a:solidFill>
              </a:rPr>
              <a:t> mistake</a:t>
            </a:r>
            <a:r>
              <a:rPr lang="en-GB" sz="3600" b="0" dirty="0" smtClean="0">
                <a:solidFill>
                  <a:srgbClr val="000000"/>
                </a:solidFill>
              </a:rPr>
              <a:t>n)</a:t>
            </a:r>
            <a:r>
              <a:rPr sz="4000" b="0" dirty="0" smtClean="0">
                <a:solidFill>
                  <a:srgbClr val="000000"/>
                </a:solidFill>
              </a:rPr>
              <a:t> </a:t>
            </a:r>
            <a:r>
              <a:rPr sz="4000" b="0" dirty="0">
                <a:solidFill>
                  <a:srgbClr val="000000"/>
                </a:solidFill>
              </a:rPr>
              <a:t>means there is </a:t>
            </a:r>
            <a:r>
              <a:rPr sz="4000" u="sng" dirty="0">
                <a:solidFill>
                  <a:srgbClr val="000000"/>
                </a:solidFill>
              </a:rPr>
              <a:t>no fault</a:t>
            </a:r>
            <a:r>
              <a:rPr sz="4000" b="0" dirty="0">
                <a:solidFill>
                  <a:srgbClr val="000000"/>
                </a:solidFill>
              </a:rPr>
              <a:t> </a:t>
            </a:r>
            <a:r>
              <a:rPr lang="en-GB" sz="4000" dirty="0" smtClean="0"/>
              <a:t>so </a:t>
            </a:r>
            <a:r>
              <a:rPr sz="4000" b="0" dirty="0" smtClean="0">
                <a:solidFill>
                  <a:srgbClr val="000000"/>
                </a:solidFill>
              </a:rPr>
              <a:t>the </a:t>
            </a:r>
            <a:r>
              <a:rPr sz="4000" b="0" dirty="0">
                <a:solidFill>
                  <a:srgbClr val="000000"/>
                </a:solidFill>
              </a:rPr>
              <a:t>fault present in the AR &amp; MR is extinguished </a:t>
            </a:r>
            <a:r>
              <a:rPr lang="en-GB" sz="4000" b="0" dirty="0" smtClean="0">
                <a:solidFill>
                  <a:srgbClr val="000000"/>
                </a:solidFill>
              </a:rPr>
              <a:t>where </a:t>
            </a:r>
            <a:r>
              <a:rPr sz="4000" b="0" dirty="0" smtClean="0">
                <a:solidFill>
                  <a:srgbClr val="000000"/>
                </a:solidFill>
              </a:rPr>
              <a:t>the </a:t>
            </a:r>
            <a:r>
              <a:rPr sz="4000" b="0" dirty="0" err="1">
                <a:solidFill>
                  <a:srgbClr val="000000"/>
                </a:solidFill>
              </a:rPr>
              <a:t>defence</a:t>
            </a:r>
            <a:r>
              <a:rPr sz="4000" b="0" dirty="0">
                <a:solidFill>
                  <a:srgbClr val="000000"/>
                </a:solidFill>
              </a:rPr>
              <a:t> is successful </a:t>
            </a:r>
            <a:r>
              <a:rPr lang="en-GB" sz="4000" b="0" dirty="0" smtClean="0">
                <a:solidFill>
                  <a:srgbClr val="000000"/>
                </a:solidFill>
              </a:rPr>
              <a:t>(</a:t>
            </a:r>
            <a:r>
              <a:rPr sz="4000" b="0" dirty="0" smtClean="0">
                <a:solidFill>
                  <a:srgbClr val="000000"/>
                </a:solidFill>
              </a:rPr>
              <a:t>result</a:t>
            </a:r>
            <a:r>
              <a:rPr lang="en-GB" sz="4000" b="0" dirty="0" err="1" smtClean="0">
                <a:solidFill>
                  <a:srgbClr val="000000"/>
                </a:solidFill>
              </a:rPr>
              <a:t>ing</a:t>
            </a:r>
            <a:r>
              <a:rPr lang="en-GB" sz="4000" b="0" dirty="0" smtClean="0">
                <a:solidFill>
                  <a:srgbClr val="000000"/>
                </a:solidFill>
              </a:rPr>
              <a:t>) </a:t>
            </a:r>
            <a:r>
              <a:rPr sz="4000" b="0" dirty="0" smtClean="0">
                <a:solidFill>
                  <a:srgbClr val="000000"/>
                </a:solidFill>
              </a:rPr>
              <a:t>in </a:t>
            </a:r>
            <a:r>
              <a:rPr sz="4000" b="0" dirty="0">
                <a:solidFill>
                  <a:srgbClr val="000000"/>
                </a:solidFill>
              </a:rPr>
              <a:t>an acquittal </a:t>
            </a:r>
            <a:r>
              <a:rPr lang="en-GB" sz="4000" b="0" dirty="0" smtClean="0">
                <a:solidFill>
                  <a:srgbClr val="000000"/>
                </a:solidFill>
              </a:rPr>
              <a:t>Here </a:t>
            </a:r>
            <a:r>
              <a:rPr sz="4000" dirty="0" smtClean="0">
                <a:solidFill>
                  <a:srgbClr val="000000"/>
                </a:solidFill>
              </a:rPr>
              <a:t>fault </a:t>
            </a:r>
            <a:r>
              <a:rPr sz="4000" dirty="0">
                <a:solidFill>
                  <a:srgbClr val="000000"/>
                </a:solidFill>
              </a:rPr>
              <a:t>is removed/ excused. </a:t>
            </a:r>
            <a:endParaRPr sz="4000" u="sng" dirty="0"/>
          </a:p>
          <a:p>
            <a:pPr algn="just">
              <a:defRPr sz="3200"/>
            </a:pPr>
            <a:r>
              <a:rPr sz="4000" dirty="0"/>
              <a:t>Where force is disproportionate there is fault on the part of the D &amp; the </a:t>
            </a:r>
            <a:r>
              <a:rPr sz="4000" dirty="0" err="1"/>
              <a:t>defence</a:t>
            </a:r>
            <a:r>
              <a:rPr sz="4000" dirty="0"/>
              <a:t> will not succeed</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title"/>
          </p:nvPr>
        </p:nvSpPr>
        <p:spPr>
          <a:xfrm>
            <a:off x="838200" y="365124"/>
            <a:ext cx="10515600" cy="739412"/>
          </a:xfrm>
          <a:prstGeom prst="rect">
            <a:avLst/>
          </a:prstGeom>
          <a:solidFill>
            <a:schemeClr val="bg1">
              <a:lumMod val="95000"/>
            </a:schemeClr>
          </a:solidFill>
        </p:spPr>
        <p:txBody>
          <a:bodyPr/>
          <a:lstStyle>
            <a:lvl1pPr defTabSz="868680">
              <a:defRPr sz="4180"/>
            </a:lvl1pPr>
          </a:lstStyle>
          <a:p>
            <a:pPr algn="ctr"/>
            <a:r>
              <a:rPr lang="en-GB" dirty="0" smtClean="0"/>
              <a:t>3. </a:t>
            </a:r>
            <a:r>
              <a:rPr dirty="0" smtClean="0"/>
              <a:t>FAULT </a:t>
            </a:r>
            <a:r>
              <a:rPr dirty="0"/>
              <a:t>&amp; NECESSITY DEFENCES</a:t>
            </a:r>
          </a:p>
        </p:txBody>
      </p:sp>
      <p:sp>
        <p:nvSpPr>
          <p:cNvPr id="137" name="Shape 137"/>
          <p:cNvSpPr>
            <a:spLocks noGrp="1"/>
          </p:cNvSpPr>
          <p:nvPr>
            <p:ph type="body" idx="1"/>
          </p:nvPr>
        </p:nvSpPr>
        <p:spPr>
          <a:xfrm>
            <a:off x="350227" y="1104536"/>
            <a:ext cx="11491546" cy="5650728"/>
          </a:xfrm>
          <a:prstGeom prst="rect">
            <a:avLst/>
          </a:prstGeom>
        </p:spPr>
        <p:txBody>
          <a:bodyPr/>
          <a:lstStyle/>
          <a:p>
            <a:pPr marL="0" indent="0" algn="just">
              <a:buSzTx/>
              <a:buNone/>
              <a:defRPr sz="3200" b="1">
                <a:solidFill>
                  <a:srgbClr val="FF0000"/>
                </a:solidFill>
              </a:defRPr>
            </a:pPr>
            <a:r>
              <a:rPr dirty="0"/>
              <a:t>Duress</a:t>
            </a:r>
            <a:r>
              <a:rPr b="0" dirty="0"/>
              <a:t>:</a:t>
            </a:r>
            <a:r>
              <a:rPr b="0" dirty="0">
                <a:solidFill>
                  <a:srgbClr val="000000"/>
                </a:solidFill>
              </a:rPr>
              <a:t> Not available for murder or attempted Murder </a:t>
            </a:r>
            <a:r>
              <a:rPr u="sng" dirty="0">
                <a:solidFill>
                  <a:srgbClr val="000000"/>
                </a:solidFill>
              </a:rPr>
              <a:t>R v Howe &amp; R v Gotts</a:t>
            </a:r>
            <a:r>
              <a:rPr b="0" dirty="0">
                <a:solidFill>
                  <a:srgbClr val="000000"/>
                </a:solidFill>
              </a:rPr>
              <a:t> but where is available is a complete </a:t>
            </a:r>
            <a:r>
              <a:rPr b="0" dirty="0" err="1">
                <a:solidFill>
                  <a:srgbClr val="000000"/>
                </a:solidFill>
              </a:rPr>
              <a:t>defence</a:t>
            </a:r>
            <a:r>
              <a:rPr b="0" dirty="0">
                <a:solidFill>
                  <a:srgbClr val="000000"/>
                </a:solidFill>
              </a:rPr>
              <a:t>. </a:t>
            </a:r>
          </a:p>
          <a:p>
            <a:pPr marL="457200" indent="-457200" algn="just">
              <a:defRPr sz="3200"/>
            </a:pPr>
            <a:r>
              <a:rPr dirty="0"/>
              <a:t>Where D honestly &amp; reasonably believes there has been the threat of death or serious injury to D or others D feels responsible for and no possibility of evasive  action on D’s part their will has been so overcome  </a:t>
            </a:r>
            <a:r>
              <a:rPr u="sng" dirty="0"/>
              <a:t>that AR is not voluntary - </a:t>
            </a:r>
            <a:r>
              <a:rPr b="1" u="sng" dirty="0"/>
              <a:t>fault is removed/excused</a:t>
            </a:r>
            <a:endParaRPr u="sng" dirty="0"/>
          </a:p>
          <a:p>
            <a:pPr algn="just">
              <a:defRPr sz="3200"/>
            </a:pPr>
            <a:r>
              <a:rPr dirty="0"/>
              <a:t>Where however, D overreacts ( R v Graham </a:t>
            </a:r>
            <a:r>
              <a:rPr dirty="0" err="1"/>
              <a:t>ie</a:t>
            </a:r>
            <a:r>
              <a:rPr dirty="0"/>
              <a:t> does not respond as a RP  with the same characteristics </a:t>
            </a:r>
            <a:r>
              <a:rPr dirty="0" err="1"/>
              <a:t>eg</a:t>
            </a:r>
            <a:r>
              <a:rPr dirty="0"/>
              <a:t> age &amp; sex – or lays themselves open to being this position </a:t>
            </a:r>
            <a:r>
              <a:rPr dirty="0" err="1"/>
              <a:t>eg</a:t>
            </a:r>
            <a:r>
              <a:rPr dirty="0"/>
              <a:t> membership of a gang then there will be fault/blame on the part of the D &amp; the </a:t>
            </a:r>
            <a:r>
              <a:rPr dirty="0" err="1"/>
              <a:t>Defence</a:t>
            </a:r>
            <a:r>
              <a:rPr dirty="0"/>
              <a:t> will not succeed.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7">
                                            <p:txEl>
                                              <p:pRg st="1" end="1"/>
                                            </p:txEl>
                                          </p:spTgt>
                                        </p:tgtEl>
                                        <p:attrNameLst>
                                          <p:attrName>style.visibility</p:attrName>
                                        </p:attrNameLst>
                                      </p:cBhvr>
                                      <p:to>
                                        <p:strVal val="visible"/>
                                      </p:to>
                                    </p:set>
                                    <p:anim calcmode="lin" valueType="num">
                                      <p:cBhvr additive="base">
                                        <p:cTn id="7" dur="500" fill="hold"/>
                                        <p:tgtEl>
                                          <p:spTgt spid="13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7">
                                            <p:txEl>
                                              <p:pRg st="2" end="2"/>
                                            </p:txEl>
                                          </p:spTgt>
                                        </p:tgtEl>
                                        <p:attrNameLst>
                                          <p:attrName>style.visibility</p:attrName>
                                        </p:attrNameLst>
                                      </p:cBhvr>
                                      <p:to>
                                        <p:strVal val="visible"/>
                                      </p:to>
                                    </p:set>
                                    <p:anim calcmode="lin" valueType="num">
                                      <p:cBhvr additive="base">
                                        <p:cTn id="13" dur="500" fill="hold"/>
                                        <p:tgtEl>
                                          <p:spTgt spid="13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E6F1CF32E07EF428A2ED9421A6E5989" ma:contentTypeVersion="1" ma:contentTypeDescription="Create a new document." ma:contentTypeScope="" ma:versionID="914083ff479b9562113c6f54eabf1698">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DA109C-83A7-4940-8456-C1EF13441607}">
  <ds:schemaRefs>
    <ds:schemaRef ds:uri="http://purl.org/dc/elements/1.1/"/>
    <ds:schemaRef ds:uri="http://schemas.microsoft.com/office/2006/metadata/properties"/>
    <ds:schemaRef ds:uri="http://schemas.microsoft.com/sharepoint/v3"/>
    <ds:schemaRef ds:uri="http://schemas.microsoft.com/office/2006/documentManagement/types"/>
    <ds:schemaRef ds:uri="http://purl.org/dc/terms/"/>
    <ds:schemaRef ds:uri="http://www.w3.org/XML/1998/namespace"/>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B3672130-255E-42A6-8550-BA093E3F70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D30E8B-7BA6-4C42-BD43-7B3629F9BD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TotalTime>
  <Words>776</Words>
  <Application>Microsoft Office PowerPoint</Application>
  <PresentationFormat>Widescreen</PresentationFormat>
  <Paragraphs>100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Office Theme</vt:lpstr>
      <vt:lpstr>FAULT in CRIMINAL LAW</vt:lpstr>
      <vt:lpstr>1. FAULT IN AR</vt:lpstr>
      <vt:lpstr>FAULT in AR</vt:lpstr>
      <vt:lpstr>2. FAULT in MR</vt:lpstr>
      <vt:lpstr>2. FAULT in MR</vt:lpstr>
      <vt:lpstr>3. FAULT &amp; CAPACITY DEFENCES</vt:lpstr>
      <vt:lpstr>3. FAULT &amp; CAPACITY DEFENCES</vt:lpstr>
      <vt:lpstr>3. FAULT &amp; NECESSITY DEFENCES</vt:lpstr>
      <vt:lpstr>3. FAULT &amp; NECESSITY DEFENCES</vt:lpstr>
      <vt:lpstr>Now include some examples  in your essay of where FAULT is much less clear or inconsistent in criminal law</vt:lpstr>
      <vt:lpstr>UNCLEAR/ INCONSISTENT FAULT ELEMENT in MR</vt:lpstr>
      <vt:lpstr>FAULT &amp; MR – CONSTRUCTIVE LIABILITY</vt:lpstr>
      <vt:lpstr>2. FAULT &amp; ABSOLUTE LIABILITY</vt:lpstr>
      <vt:lpstr>3. FAULT &amp; STRICT LIABILITY</vt:lpstr>
      <vt:lpstr>SHOULD CRIMINL LIABILITY BE FAULT BASED ? YES</vt:lpstr>
      <vt:lpstr>SHOULD CRIMINAL LIABILITY BE FAULT BASED ? YES</vt:lpstr>
      <vt:lpstr>SHOULD CRIMINAL LIABILITY BE FAULT BASED ? YES</vt:lpstr>
      <vt:lpstr>SHOULD CRIMINAL LIABILITY BE FAULT BASED ? YES</vt:lpstr>
      <vt:lpstr>SHOULD CRIMINAL LIABILITY BE FAULT BASED ? 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FAULT in CRIMINAL LAW</dc:title>
  <cp:lastModifiedBy>Angela Powner</cp:lastModifiedBy>
  <cp:revision>3</cp:revision>
  <dcterms:modified xsi:type="dcterms:W3CDTF">2019-12-13T13:57:23Z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0x0101003E6F1CF32E07EF428A2ED9421A6E5989</vt:lpwstr>
  </property>
</Properties>
</file>