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4" r:id="rId6"/>
    <p:sldId id="262" r:id="rId7"/>
    <p:sldId id="265" r:id="rId8"/>
    <p:sldId id="263" r:id="rId9"/>
    <p:sldId id="257" r:id="rId10"/>
    <p:sldId id="268" r:id="rId11"/>
    <p:sldId id="258" r:id="rId12"/>
    <p:sldId id="260" r:id="rId13"/>
    <p:sldId id="259" r:id="rId14"/>
    <p:sldId id="261" r:id="rId15"/>
    <p:sldId id="266" r:id="rId16"/>
    <p:sldId id="267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94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45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92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71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3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260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437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393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94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57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2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60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48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58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1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4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2E4ACC55-C183-4899-B634-D4387A95B403}" type="datetimeFigureOut">
              <a:rPr lang="en-GB" smtClean="0"/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3A0A862F-1CD8-4C7C-8954-3B2AABD71B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7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Sources of finance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5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(long-term)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956090" cy="3530600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latin typeface="+mj-lt"/>
              </a:rPr>
              <a:t>Bank Loan </a:t>
            </a:r>
            <a:r>
              <a:rPr lang="en-GB" sz="2000" dirty="0" smtClean="0">
                <a:latin typeface="+mj-lt"/>
              </a:rPr>
              <a:t>: this can be secured from a range of sources</a:t>
            </a:r>
          </a:p>
          <a:p>
            <a:r>
              <a:rPr lang="en-GB" sz="2000" b="1" dirty="0" smtClean="0">
                <a:latin typeface="+mj-lt"/>
              </a:rPr>
              <a:t>Commercial Mortgages: </a:t>
            </a:r>
            <a:r>
              <a:rPr lang="en-GB" sz="2000" dirty="0" smtClean="0">
                <a:latin typeface="+mj-lt"/>
              </a:rPr>
              <a:t>property is used as security against the loan.</a:t>
            </a:r>
          </a:p>
          <a:p>
            <a:r>
              <a:rPr lang="en-GB" sz="2000" b="1" dirty="0" smtClean="0">
                <a:latin typeface="+mj-lt"/>
              </a:rPr>
              <a:t>Sale and leaseback</a:t>
            </a:r>
            <a:r>
              <a:rPr lang="en-GB" sz="2000" dirty="0" smtClean="0">
                <a:latin typeface="+mj-lt"/>
              </a:rPr>
              <a:t>: involves the business selling assets to a finance company and the leasing the asset back</a:t>
            </a:r>
          </a:p>
          <a:p>
            <a:r>
              <a:rPr lang="en-GB" sz="2000" b="1" dirty="0" smtClean="0">
                <a:latin typeface="+mj-lt"/>
              </a:rPr>
              <a:t>Venture capitalists</a:t>
            </a:r>
            <a:r>
              <a:rPr lang="en-GB" sz="2000" dirty="0" smtClean="0">
                <a:latin typeface="+mj-lt"/>
              </a:rPr>
              <a:t>(Venture Capitalists </a:t>
            </a:r>
            <a:r>
              <a:rPr lang="en-GB" sz="2000" dirty="0" err="1" smtClean="0">
                <a:latin typeface="+mj-lt"/>
              </a:rPr>
              <a:t>eg</a:t>
            </a:r>
            <a:r>
              <a:rPr lang="en-GB" sz="2000" dirty="0" smtClean="0">
                <a:latin typeface="+mj-lt"/>
              </a:rPr>
              <a:t> 3i)</a:t>
            </a:r>
          </a:p>
          <a:p>
            <a:r>
              <a:rPr lang="en-GB" sz="2000" b="1" dirty="0" smtClean="0"/>
              <a:t>Share Capital</a:t>
            </a:r>
            <a:r>
              <a:rPr lang="en-GB" sz="2000" dirty="0" smtClean="0"/>
              <a:t>: </a:t>
            </a:r>
            <a:r>
              <a:rPr lang="en-GB" sz="2000" dirty="0"/>
              <a:t>Only for Limited companies. Types of shares are, ordinary, Preference, Deferred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pPr marL="0" indent="0">
              <a:buNone/>
            </a:pP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974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source is best?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236010" cy="353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/>
              <a:t>The most suitable finance option for a business depends on many things:</a:t>
            </a:r>
          </a:p>
          <a:p>
            <a:r>
              <a:rPr lang="en-GB" sz="2000" dirty="0" smtClean="0"/>
              <a:t>how </a:t>
            </a:r>
            <a:r>
              <a:rPr lang="en-GB" sz="2000" dirty="0"/>
              <a:t>much funding is needed;</a:t>
            </a:r>
          </a:p>
          <a:p>
            <a:r>
              <a:rPr lang="en-GB" sz="2000" dirty="0" smtClean="0"/>
              <a:t>the </a:t>
            </a:r>
            <a:r>
              <a:rPr lang="en-GB" sz="2000" dirty="0"/>
              <a:t>amount of time the money is required for;</a:t>
            </a:r>
          </a:p>
          <a:p>
            <a:r>
              <a:rPr lang="en-GB" sz="2000" dirty="0" smtClean="0"/>
              <a:t>what </a:t>
            </a:r>
            <a:r>
              <a:rPr lang="en-GB" sz="2000" dirty="0"/>
              <a:t>the finance will be used for;</a:t>
            </a:r>
          </a:p>
          <a:p>
            <a:r>
              <a:rPr lang="en-GB" sz="2000" dirty="0" smtClean="0"/>
              <a:t>the </a:t>
            </a:r>
            <a:r>
              <a:rPr lang="en-GB" sz="2000" dirty="0"/>
              <a:t>affordability of repayments;</a:t>
            </a:r>
          </a:p>
          <a:p>
            <a:r>
              <a:rPr lang="en-GB" sz="2000" dirty="0" smtClean="0"/>
              <a:t>whether </a:t>
            </a:r>
            <a:r>
              <a:rPr lang="en-GB" sz="2000" dirty="0"/>
              <a:t>or not personal or business assets are available as security;</a:t>
            </a:r>
          </a:p>
          <a:p>
            <a:r>
              <a:rPr lang="en-GB" sz="2000" dirty="0" smtClean="0"/>
              <a:t>whether </a:t>
            </a:r>
            <a:r>
              <a:rPr lang="en-GB" sz="2000" dirty="0"/>
              <a:t>or not the business owner is willing to give up a share of ownership, perhaps</a:t>
            </a:r>
          </a:p>
          <a:p>
            <a:r>
              <a:rPr lang="en-GB" sz="2000" dirty="0"/>
              <a:t>through taking on a partner or selling shares.</a:t>
            </a:r>
          </a:p>
        </p:txBody>
      </p:sp>
    </p:spTree>
    <p:extLst>
      <p:ext uri="{BB962C8B-B14F-4D97-AF65-F5344CB8AC3E}">
        <p14:creationId xmlns:p14="http://schemas.microsoft.com/office/powerpoint/2010/main" val="241871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40066" cy="4368800"/>
          </a:xfrm>
        </p:spPr>
        <p:txBody>
          <a:bodyPr>
            <a:noAutofit/>
          </a:bodyPr>
          <a:lstStyle/>
          <a:p>
            <a:r>
              <a:rPr lang="en-GB" sz="1600" dirty="0" smtClean="0"/>
              <a:t>In your pair, complete your assigned sections of the table. Create a PowerPoint slide with your findings to present to the rest of the group</a:t>
            </a:r>
          </a:p>
          <a:p>
            <a:r>
              <a:rPr lang="en-GB" sz="1600" dirty="0" smtClean="0"/>
              <a:t>Make sure it is thorough as you are going to have to teach your classmates about your assigned sources</a:t>
            </a:r>
          </a:p>
          <a:p>
            <a:pPr algn="r"/>
            <a:r>
              <a:rPr lang="en-GB" sz="1600" dirty="0" smtClean="0"/>
              <a:t>20minutes to research and complete table/slides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In your pairs, read through different case studies (on </a:t>
            </a:r>
            <a:r>
              <a:rPr lang="en-GB" sz="1600" dirty="0" err="1" smtClean="0"/>
              <a:t>GoL</a:t>
            </a:r>
            <a:r>
              <a:rPr lang="en-GB" sz="1600" dirty="0" smtClean="0"/>
              <a:t>). </a:t>
            </a:r>
          </a:p>
          <a:p>
            <a:r>
              <a:rPr lang="en-GB" sz="1600" dirty="0" smtClean="0"/>
              <a:t>You </a:t>
            </a:r>
            <a:r>
              <a:rPr lang="en-GB" sz="1600" dirty="0"/>
              <a:t>must decide what type of finance the business in question should go for </a:t>
            </a:r>
            <a:r>
              <a:rPr lang="en-GB" sz="1600" b="1" dirty="0"/>
              <a:t>and why</a:t>
            </a:r>
            <a:r>
              <a:rPr lang="en-GB" sz="1600" dirty="0"/>
              <a:t>. </a:t>
            </a:r>
            <a:r>
              <a:rPr lang="en-GB" sz="1600" dirty="0" smtClean="0"/>
              <a:t>You </a:t>
            </a:r>
            <a:r>
              <a:rPr lang="en-GB" sz="1600" dirty="0"/>
              <a:t>will need to make judgments, therefore, and support those judgements. </a:t>
            </a:r>
            <a:endParaRPr lang="en-GB" sz="1600" dirty="0" smtClean="0"/>
          </a:p>
          <a:p>
            <a:r>
              <a:rPr lang="en-GB" sz="1600" dirty="0" smtClean="0"/>
              <a:t>Of </a:t>
            </a:r>
            <a:r>
              <a:rPr lang="en-GB" sz="1600" dirty="0"/>
              <a:t>course, there could be more than one appropriate source of finance - you could decide on a combination but again, ensure that you explain why you have decided on this </a:t>
            </a:r>
            <a:r>
              <a:rPr lang="en-GB" sz="1600" dirty="0" smtClean="0"/>
              <a:t>route.</a:t>
            </a:r>
          </a:p>
          <a:p>
            <a:pPr algn="r"/>
            <a:r>
              <a:rPr lang="en-GB" sz="1600" dirty="0" smtClean="0"/>
              <a:t>20 minutes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4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– F2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920880" cy="4392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Due Wednesday 11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r>
              <a:rPr lang="en-GB" dirty="0" smtClean="0"/>
              <a:t>Business revenue and costs end of topic quiz on </a:t>
            </a:r>
            <a:r>
              <a:rPr lang="en-GB" dirty="0" err="1" smtClean="0"/>
              <a:t>GoL</a:t>
            </a:r>
            <a:endParaRPr lang="en-GB" dirty="0" smtClean="0"/>
          </a:p>
          <a:p>
            <a:r>
              <a:rPr lang="en-GB" dirty="0" smtClean="0"/>
              <a:t>Completed Comp 1 Self Assessment Sheet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Due Thursday 12</a:t>
            </a:r>
            <a:r>
              <a:rPr lang="en-GB" baseline="30000" dirty="0" smtClean="0"/>
              <a:t>th</a:t>
            </a:r>
            <a:endParaRPr lang="en-GB" dirty="0" smtClean="0"/>
          </a:p>
          <a:p>
            <a:r>
              <a:rPr lang="en-GB" dirty="0" smtClean="0"/>
              <a:t>Completed sources of finance table</a:t>
            </a:r>
          </a:p>
          <a:p>
            <a:r>
              <a:rPr lang="en-GB" dirty="0" smtClean="0"/>
              <a:t>Answers </a:t>
            </a:r>
            <a:r>
              <a:rPr lang="en-GB" dirty="0"/>
              <a:t>to the Sources of Finance Activity (10 case studies on </a:t>
            </a:r>
            <a:r>
              <a:rPr lang="en-GB" dirty="0" err="1"/>
              <a:t>GoL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Due Friday 13</a:t>
            </a:r>
            <a:r>
              <a:rPr lang="en-GB" baseline="30000" dirty="0" smtClean="0"/>
              <a:t>th</a:t>
            </a:r>
            <a:endParaRPr lang="en-GB" dirty="0" smtClean="0"/>
          </a:p>
          <a:p>
            <a:r>
              <a:rPr lang="en-GB" dirty="0" smtClean="0"/>
              <a:t>Common work 7 – Blue River Kayaks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Due Tuesday 17</a:t>
            </a:r>
            <a:r>
              <a:rPr lang="en-GB" baseline="30000" dirty="0" smtClean="0"/>
              <a:t>th</a:t>
            </a:r>
            <a:r>
              <a:rPr lang="en-GB" dirty="0" smtClean="0"/>
              <a:t> November </a:t>
            </a:r>
          </a:p>
          <a:p>
            <a:r>
              <a:rPr lang="en-GB" dirty="0"/>
              <a:t>October half term revision: self assessment task (show where you have hit AOs throughout your </a:t>
            </a:r>
            <a:r>
              <a:rPr lang="en-GB" dirty="0" smtClean="0"/>
              <a:t>answers, </a:t>
            </a:r>
            <a:r>
              <a:rPr lang="en-GB" dirty="0"/>
              <a:t>mark each answer, work out your overall grade)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6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– C1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80026" cy="353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Due Monday 9</a:t>
            </a:r>
            <a:r>
              <a:rPr lang="en-GB" baseline="30000" dirty="0" smtClean="0"/>
              <a:t>th</a:t>
            </a:r>
            <a:r>
              <a:rPr lang="en-GB" dirty="0" smtClean="0"/>
              <a:t> November</a:t>
            </a:r>
          </a:p>
          <a:p>
            <a:r>
              <a:rPr lang="en-GB" dirty="0" smtClean="0"/>
              <a:t>Business revenue and costs end of topic quiz on </a:t>
            </a:r>
            <a:r>
              <a:rPr lang="en-GB" dirty="0" err="1" smtClean="0"/>
              <a:t>GoL</a:t>
            </a:r>
            <a:endParaRPr lang="en-GB" dirty="0" smtClean="0"/>
          </a:p>
          <a:p>
            <a:r>
              <a:rPr lang="en-GB" dirty="0" smtClean="0"/>
              <a:t>Comp 1 Self Assessment Sheet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Due Thursday 12</a:t>
            </a:r>
            <a:r>
              <a:rPr lang="en-GB" baseline="30000" dirty="0" smtClean="0"/>
              <a:t>th</a:t>
            </a:r>
            <a:r>
              <a:rPr lang="en-GB" dirty="0" smtClean="0"/>
              <a:t> November</a:t>
            </a:r>
          </a:p>
          <a:p>
            <a:r>
              <a:rPr lang="en-GB" dirty="0" smtClean="0"/>
              <a:t>Completed sources of finance table</a:t>
            </a:r>
          </a:p>
          <a:p>
            <a:r>
              <a:rPr lang="en-GB" dirty="0" smtClean="0"/>
              <a:t>Sources of finance case study answers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Due Friday 13</a:t>
            </a:r>
            <a:r>
              <a:rPr lang="en-GB" baseline="30000" dirty="0" smtClean="0"/>
              <a:t>th</a:t>
            </a:r>
            <a:endParaRPr lang="en-GB" dirty="0" smtClean="0"/>
          </a:p>
          <a:p>
            <a:r>
              <a:rPr lang="en-GB" dirty="0" smtClean="0"/>
              <a:t>Common work 7 – Blue River Kayaks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6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39552" y="2852936"/>
            <a:ext cx="8208912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00000"/>
              </a:lnSpc>
              <a:tabLst/>
            </a:pPr>
            <a:r>
              <a:rPr lang="en-GB" altLang="en-US" sz="2000" dirty="0" smtClean="0"/>
              <a:t>Where </a:t>
            </a:r>
            <a:r>
              <a:rPr lang="en-GB" altLang="en-US" sz="2000" dirty="0"/>
              <a:t>would you get the money from to start up and run </a:t>
            </a:r>
            <a:r>
              <a:rPr lang="en-GB" altLang="en-US" sz="2000" dirty="0" smtClean="0"/>
              <a:t>a Mobile </a:t>
            </a:r>
            <a:r>
              <a:rPr lang="en-GB" altLang="en-US" sz="2000" dirty="0"/>
              <a:t>hairdressers, which you would run from home</a:t>
            </a:r>
            <a:r>
              <a:rPr lang="en-GB" altLang="en-US" sz="2000" dirty="0" smtClean="0"/>
              <a:t>?</a:t>
            </a:r>
          </a:p>
          <a:p>
            <a:pPr marR="0" lvl="0" fontAlgn="base">
              <a:lnSpc>
                <a:spcPct val="100000"/>
              </a:lnSpc>
              <a:tabLst/>
            </a:pPr>
            <a:endParaRPr lang="en-GB" altLang="en-US" sz="2000" dirty="0"/>
          </a:p>
          <a:p>
            <a:pPr marR="0" lvl="0" fontAlgn="base">
              <a:lnSpc>
                <a:spcPct val="100000"/>
              </a:lnSpc>
              <a:tabLst/>
            </a:pPr>
            <a:r>
              <a:rPr lang="en-GB" altLang="en-US" sz="2000" dirty="0" smtClean="0"/>
              <a:t>Where </a:t>
            </a:r>
            <a:r>
              <a:rPr lang="en-GB" altLang="en-US" sz="2000" dirty="0"/>
              <a:t>would you get the money from to start up and run </a:t>
            </a:r>
            <a:r>
              <a:rPr lang="en-GB" altLang="en-US" sz="2000" dirty="0" smtClean="0"/>
              <a:t>a Fish </a:t>
            </a:r>
            <a:r>
              <a:rPr lang="en-GB" altLang="en-US" sz="2000" dirty="0"/>
              <a:t>and chip shop in Godalming</a:t>
            </a:r>
            <a:r>
              <a:rPr lang="en-GB" altLang="en-US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091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89200"/>
            <a:ext cx="7920880" cy="38201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Explain the sources of finance available to entrepreneurs and SMEs</a:t>
            </a:r>
          </a:p>
          <a:p>
            <a:endParaRPr lang="en-GB" sz="2000" dirty="0"/>
          </a:p>
          <a:p>
            <a:r>
              <a:rPr lang="en-GB" sz="2000" dirty="0" smtClean="0"/>
              <a:t>Analyse the advantages and disadvantages of each source of finance</a:t>
            </a:r>
          </a:p>
          <a:p>
            <a:endParaRPr lang="en-GB" sz="2000" dirty="0"/>
          </a:p>
          <a:p>
            <a:r>
              <a:rPr lang="en-GB" sz="2000" dirty="0" smtClean="0"/>
              <a:t>Evaluate different sources of finance available to entrepreneurs</a:t>
            </a:r>
          </a:p>
        </p:txBody>
      </p:sp>
    </p:spTree>
    <p:extLst>
      <p:ext uri="{BB962C8B-B14F-4D97-AF65-F5344CB8AC3E}">
        <p14:creationId xmlns:p14="http://schemas.microsoft.com/office/powerpoint/2010/main" val="31818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596050" cy="3530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Assets: Resources used or owned by business.</a:t>
            </a:r>
          </a:p>
          <a:p>
            <a:endParaRPr lang="en-GB" dirty="0"/>
          </a:p>
          <a:p>
            <a:r>
              <a:rPr lang="en-GB" dirty="0" smtClean="0"/>
              <a:t>Capital: A source of funds provided by the owners of the business used to buy assets.</a:t>
            </a:r>
          </a:p>
          <a:p>
            <a:endParaRPr lang="en-GB" dirty="0"/>
          </a:p>
          <a:p>
            <a:r>
              <a:rPr lang="en-GB" dirty="0" smtClean="0"/>
              <a:t>Invoice: </a:t>
            </a:r>
            <a:r>
              <a:rPr lang="en-GB" dirty="0"/>
              <a:t>A non-negotiable commercial instrument issued by a seller to a buyer. </a:t>
            </a:r>
            <a:endParaRPr lang="en-GB" dirty="0" smtClean="0"/>
          </a:p>
          <a:p>
            <a:pPr lvl="1"/>
            <a:r>
              <a:rPr lang="en-GB" dirty="0" smtClean="0"/>
              <a:t>It </a:t>
            </a:r>
            <a:r>
              <a:rPr lang="en-GB" dirty="0"/>
              <a:t>identifies both the trading parties </a:t>
            </a:r>
            <a:r>
              <a:rPr lang="en-GB" dirty="0" smtClean="0"/>
              <a:t>and describes the </a:t>
            </a:r>
            <a:r>
              <a:rPr lang="en-GB" dirty="0"/>
              <a:t>items sold, shows the date of shipment and mode of transport, prices and discounts (if any), and delivery and payment </a:t>
            </a:r>
            <a:r>
              <a:rPr lang="en-GB" dirty="0" smtClean="0"/>
              <a:t>terms (30, 60, days </a:t>
            </a:r>
            <a:r>
              <a:rPr lang="en-GB" dirty="0" err="1" smtClean="0"/>
              <a:t>etc</a:t>
            </a:r>
            <a:r>
              <a:rPr lang="en-GB" dirty="0" smtClean="0"/>
              <a:t>).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 smtClean="0"/>
              <a:t>Liquidity: refers to the speed or ease a business can convert assets to cash without losing capital.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8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Businesses cannot survive without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901" y="2348880"/>
            <a:ext cx="7668058" cy="3964136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Initial funds (start up capital) </a:t>
            </a:r>
            <a:r>
              <a:rPr lang="en-GB" sz="2000" dirty="0"/>
              <a:t>to start </a:t>
            </a:r>
            <a:r>
              <a:rPr lang="en-GB" sz="2000" dirty="0" smtClean="0"/>
              <a:t>the business</a:t>
            </a:r>
          </a:p>
          <a:p>
            <a:r>
              <a:rPr lang="en-GB" sz="2000" b="1" dirty="0" smtClean="0"/>
              <a:t>Working </a:t>
            </a:r>
            <a:r>
              <a:rPr lang="en-GB" sz="2000" b="1" dirty="0"/>
              <a:t>capital </a:t>
            </a:r>
            <a:r>
              <a:rPr lang="en-GB" sz="2000" dirty="0"/>
              <a:t>to run the business </a:t>
            </a:r>
            <a:r>
              <a:rPr lang="en-GB" sz="2000" dirty="0" smtClean="0"/>
              <a:t>day-to-day</a:t>
            </a:r>
          </a:p>
          <a:p>
            <a:r>
              <a:rPr lang="en-GB" sz="2000" b="1" dirty="0" smtClean="0"/>
              <a:t>Investment </a:t>
            </a:r>
            <a:r>
              <a:rPr lang="en-GB" sz="2000" b="1" dirty="0"/>
              <a:t>capital </a:t>
            </a:r>
            <a:r>
              <a:rPr lang="en-GB" sz="2000" dirty="0"/>
              <a:t>to help </a:t>
            </a:r>
            <a:r>
              <a:rPr lang="en-GB" sz="2000" dirty="0" smtClean="0"/>
              <a:t>the business grow</a:t>
            </a:r>
          </a:p>
          <a:p>
            <a:endParaRPr lang="en-GB" sz="2000" dirty="0"/>
          </a:p>
          <a:p>
            <a:r>
              <a:rPr lang="en-GB" sz="2000" dirty="0" smtClean="0"/>
              <a:t>For </a:t>
            </a:r>
            <a:r>
              <a:rPr lang="en-GB" sz="2000" dirty="0"/>
              <a:t>a new business starting out it is unlikely that external forms of </a:t>
            </a:r>
            <a:r>
              <a:rPr lang="en-GB" sz="2000" dirty="0" smtClean="0"/>
              <a:t>finance will </a:t>
            </a:r>
            <a:r>
              <a:rPr lang="en-GB" sz="2000" dirty="0"/>
              <a:t>be available. </a:t>
            </a:r>
            <a:r>
              <a:rPr lang="en-GB" sz="2000" dirty="0" smtClean="0"/>
              <a:t>S</a:t>
            </a:r>
            <a:r>
              <a:rPr lang="en-GB" sz="2000" i="1" dirty="0" smtClean="0"/>
              <a:t>ources </a:t>
            </a:r>
            <a:r>
              <a:rPr lang="en-GB" sz="2000" i="1" dirty="0"/>
              <a:t>of finance are likely to be severely limited</a:t>
            </a:r>
            <a:r>
              <a:rPr lang="en-GB" sz="2000" dirty="0"/>
              <a:t>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These </a:t>
            </a:r>
            <a:r>
              <a:rPr lang="en-GB" sz="2000" dirty="0"/>
              <a:t>new sole traders and </a:t>
            </a:r>
            <a:r>
              <a:rPr lang="en-GB" sz="2000" dirty="0" smtClean="0"/>
              <a:t>microbusinesses are </a:t>
            </a:r>
            <a:r>
              <a:rPr lang="en-GB" sz="2000" dirty="0"/>
              <a:t>likely to continue to struggle to find external sources of finance until </a:t>
            </a:r>
            <a:r>
              <a:rPr lang="en-GB" sz="2000" dirty="0" smtClean="0"/>
              <a:t>they establish </a:t>
            </a:r>
            <a:r>
              <a:rPr lang="en-GB" sz="2000" dirty="0"/>
              <a:t>an effective trading record.</a:t>
            </a:r>
          </a:p>
        </p:txBody>
      </p:sp>
    </p:spTree>
    <p:extLst>
      <p:ext uri="{BB962C8B-B14F-4D97-AF65-F5344CB8AC3E}">
        <p14:creationId xmlns:p14="http://schemas.microsoft.com/office/powerpoint/2010/main" val="32274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 for Funds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708920"/>
            <a:ext cx="7632848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latin typeface="+mj-lt"/>
              </a:rPr>
              <a:t>Capital Expenditure</a:t>
            </a: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Machinery, vehicle or maintenance or repair of buildings.</a:t>
            </a:r>
          </a:p>
          <a:p>
            <a:r>
              <a:rPr lang="en-GB" sz="2000" dirty="0" smtClean="0">
                <a:latin typeface="+mj-lt"/>
              </a:rPr>
              <a:t>Capital expenditure will be shown on an organisations balance sheet as an asset.</a:t>
            </a:r>
          </a:p>
          <a:p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r>
              <a:rPr lang="en-GB" sz="2000" b="1" dirty="0" smtClean="0">
                <a:latin typeface="+mj-lt"/>
              </a:rPr>
              <a:t>Revenue Expenditure</a:t>
            </a: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Payments for goods or services, wages, materials, fuel. This will be shown on an organisations Profit and Loss account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780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term vs long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89200"/>
            <a:ext cx="8064896" cy="3530600"/>
          </a:xfrm>
        </p:spPr>
        <p:txBody>
          <a:bodyPr>
            <a:normAutofit/>
          </a:bodyPr>
          <a:lstStyle/>
          <a:p>
            <a:r>
              <a:rPr lang="en-GB" altLang="en-US" sz="2000" dirty="0"/>
              <a:t>Short Term – used to cover fluctuations in cash flow</a:t>
            </a:r>
          </a:p>
          <a:p>
            <a:pPr marL="0" indent="0">
              <a:buNone/>
            </a:pPr>
            <a:endParaRPr lang="en-GB" altLang="en-US" sz="2000" dirty="0"/>
          </a:p>
          <a:p>
            <a:r>
              <a:rPr lang="en-GB" altLang="en-US" sz="2000" dirty="0" smtClean="0"/>
              <a:t>Long </a:t>
            </a:r>
            <a:r>
              <a:rPr lang="en-GB" altLang="en-US" sz="2000" dirty="0"/>
              <a:t>Term – may be paid back after many years or not at all!</a:t>
            </a:r>
          </a:p>
          <a:p>
            <a:endParaRPr lang="en-GB" altLang="en-US" sz="2000" dirty="0"/>
          </a:p>
          <a:p>
            <a:pPr marL="0" indent="0"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83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Internal sources of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7776864" cy="3600400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latin typeface="+mj-lt"/>
              </a:rPr>
              <a:t>Retained Profit</a:t>
            </a:r>
            <a:r>
              <a:rPr lang="en-GB" sz="2000" dirty="0" smtClean="0">
                <a:latin typeface="+mj-lt"/>
              </a:rPr>
              <a:t>: This is profit after tax. 65% of all business finance is sourced in this way.</a:t>
            </a:r>
          </a:p>
          <a:p>
            <a:pPr marL="0" indent="0">
              <a:buNone/>
            </a:pPr>
            <a:endParaRPr lang="en-GB" sz="2000" dirty="0" smtClean="0">
              <a:latin typeface="+mj-lt"/>
            </a:endParaRPr>
          </a:p>
          <a:p>
            <a:r>
              <a:rPr lang="en-GB" sz="2000" b="1" dirty="0" smtClean="0">
                <a:latin typeface="+mj-lt"/>
              </a:rPr>
              <a:t>Working Capital</a:t>
            </a:r>
            <a:r>
              <a:rPr lang="en-GB" sz="2000" dirty="0" smtClean="0">
                <a:latin typeface="+mj-lt"/>
              </a:rPr>
              <a:t>: Money which is has been invested in the organisations and has been used to run it. </a:t>
            </a:r>
          </a:p>
          <a:p>
            <a:pPr marL="0" indent="0">
              <a:buNone/>
            </a:pPr>
            <a:endParaRPr lang="en-GB" sz="2000" dirty="0" smtClean="0">
              <a:latin typeface="+mj-lt"/>
            </a:endParaRPr>
          </a:p>
          <a:p>
            <a:r>
              <a:rPr lang="en-GB" sz="2000" b="1" dirty="0" smtClean="0">
                <a:latin typeface="+mj-lt"/>
              </a:rPr>
              <a:t>Sale of Assets</a:t>
            </a:r>
            <a:r>
              <a:rPr lang="en-GB" sz="2000" dirty="0" smtClean="0">
                <a:latin typeface="+mj-lt"/>
              </a:rPr>
              <a:t>: Machinery, land, buildings (if no longer needed)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34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External Short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668058" cy="3820120"/>
          </a:xfrm>
        </p:spPr>
        <p:txBody>
          <a:bodyPr>
            <a:normAutofit fontScale="85000" lnSpcReduction="20000"/>
          </a:bodyPr>
          <a:lstStyle/>
          <a:p>
            <a:r>
              <a:rPr lang="en-GB" sz="2400" b="1" dirty="0" smtClean="0">
                <a:latin typeface="+mj-lt"/>
              </a:rPr>
              <a:t>Bank loan</a:t>
            </a:r>
            <a:r>
              <a:rPr lang="en-GB" sz="2400" dirty="0" smtClean="0">
                <a:latin typeface="+mj-lt"/>
              </a:rPr>
              <a:t>: must be repaid, written agreement.</a:t>
            </a:r>
          </a:p>
          <a:p>
            <a:r>
              <a:rPr lang="en-GB" sz="2400" b="1" dirty="0" smtClean="0">
                <a:latin typeface="+mj-lt"/>
              </a:rPr>
              <a:t>Bank Overdraft</a:t>
            </a:r>
            <a:r>
              <a:rPr lang="en-GB" sz="2400" dirty="0" smtClean="0">
                <a:latin typeface="+mj-lt"/>
              </a:rPr>
              <a:t>: Flexible can be expensive</a:t>
            </a:r>
          </a:p>
          <a:p>
            <a:r>
              <a:rPr lang="en-GB" sz="2400" b="1" dirty="0" smtClean="0">
                <a:latin typeface="+mj-lt"/>
              </a:rPr>
              <a:t>Hire Purchase and leasing</a:t>
            </a:r>
            <a:r>
              <a:rPr lang="en-GB" sz="2400" dirty="0" smtClean="0">
                <a:latin typeface="+mj-lt"/>
              </a:rPr>
              <a:t>: Normally used to purchase Capital Goods (medium term)</a:t>
            </a:r>
          </a:p>
          <a:p>
            <a:r>
              <a:rPr lang="en-GB" sz="2400" b="1" dirty="0" smtClean="0">
                <a:latin typeface="+mj-lt"/>
              </a:rPr>
              <a:t>Trade Credit</a:t>
            </a:r>
            <a:r>
              <a:rPr lang="en-GB" sz="2400" dirty="0" smtClean="0">
                <a:latin typeface="+mj-lt"/>
              </a:rPr>
              <a:t>: Purchase of materials or goods normally within 30-90 days</a:t>
            </a:r>
          </a:p>
          <a:p>
            <a:r>
              <a:rPr lang="en-GB" sz="2400" b="1" dirty="0" smtClean="0">
                <a:latin typeface="+mj-lt"/>
              </a:rPr>
              <a:t>Factoring</a:t>
            </a:r>
            <a:r>
              <a:rPr lang="en-GB" sz="2400" dirty="0" smtClean="0">
                <a:latin typeface="+mj-lt"/>
              </a:rPr>
              <a:t>: normally taken on by banks. Factors will pay 80% of the debt</a:t>
            </a:r>
          </a:p>
          <a:p>
            <a:r>
              <a:rPr lang="en-GB" sz="2400" b="1" dirty="0" smtClean="0">
                <a:latin typeface="+mj-lt"/>
              </a:rPr>
              <a:t>Credit cards</a:t>
            </a:r>
            <a:r>
              <a:rPr lang="en-GB" sz="2400" dirty="0" smtClean="0">
                <a:latin typeface="+mj-lt"/>
              </a:rPr>
              <a:t>: Day to day expenses of an organisation normally for travel or accommodation.</a:t>
            </a:r>
          </a:p>
          <a:p>
            <a:r>
              <a:rPr lang="en-GB" sz="2400" b="1" dirty="0"/>
              <a:t>Government assistance</a:t>
            </a:r>
            <a:r>
              <a:rPr lang="en-GB" sz="2400" dirty="0"/>
              <a:t>, Business Start up </a:t>
            </a:r>
            <a:r>
              <a:rPr lang="en-GB" sz="2400" dirty="0" smtClean="0"/>
              <a:t>schemes</a:t>
            </a:r>
            <a:r>
              <a:rPr lang="en-GB" sz="2400" dirty="0" smtClean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668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29CC0E-0CAF-433F-8ADB-993C891EB9AE}">
  <ds:schemaRefs>
    <ds:schemaRef ds:uri="http://schemas.microsoft.com/sharepoint/v3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877E667-4E0C-427F-9BEF-4CE7B5EE80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CAB5A3-7C1D-482A-B4F2-94C7CFD93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443</TotalTime>
  <Words>903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Sources of finance</vt:lpstr>
      <vt:lpstr>Starter Activity</vt:lpstr>
      <vt:lpstr>Learning Objectives</vt:lpstr>
      <vt:lpstr>Key terms</vt:lpstr>
      <vt:lpstr>Businesses cannot survive without finance</vt:lpstr>
      <vt:lpstr>Need for Funds</vt:lpstr>
      <vt:lpstr>Short term vs long term</vt:lpstr>
      <vt:lpstr>Internal sources of finance</vt:lpstr>
      <vt:lpstr>External Short Term</vt:lpstr>
      <vt:lpstr>External (long-term)</vt:lpstr>
      <vt:lpstr>Which source is best?</vt:lpstr>
      <vt:lpstr>Activities</vt:lpstr>
      <vt:lpstr>Homework – F2</vt:lpstr>
      <vt:lpstr>Homework – C1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finance</dc:title>
  <dc:creator>Beverley A Whitlock</dc:creator>
  <cp:lastModifiedBy>Jasjeet Gill</cp:lastModifiedBy>
  <cp:revision>29</cp:revision>
  <dcterms:created xsi:type="dcterms:W3CDTF">2011-10-18T13:43:46Z</dcterms:created>
  <dcterms:modified xsi:type="dcterms:W3CDTF">2019-11-05T12:04:16Z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