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diagrams/data7.xml" ContentType="application/vnd.openxmlformats-officedocument.drawingml.diagramData+xml"/>
  <Override PartName="/ppt/diagrams/data6.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ata10.xml" ContentType="application/vnd.openxmlformats-officedocument.drawingml.diagramData+xml"/>
  <Override PartName="/ppt/diagrams/data12.xml" ContentType="application/vnd.openxmlformats-officedocument.drawingml.diagramData+xml"/>
  <Override PartName="/ppt/diagrams/data1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5.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37.xml" ContentType="application/vnd.openxmlformats-officedocument.presentationml.slide+xml"/>
  <Override PartName="/ppt/slides/slide35.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6.xml" ContentType="application/vnd.openxmlformats-officedocument.presentationml.slide+xml"/>
  <Override PartName="/ppt/slides/slide30.xml" ContentType="application/vnd.openxmlformats-officedocument.presentationml.slide+xml"/>
  <Override PartName="/ppt/slides/slide32.xml" ContentType="application/vnd.openxmlformats-officedocument.presentationml.slide+xml"/>
  <Override PartName="/ppt/slides/slide34.xml" ContentType="application/vnd.openxmlformats-officedocument.presentationml.slide+xml"/>
  <Override PartName="/ppt/slides/slide31.xml" ContentType="application/vnd.openxmlformats-officedocument.presentationml.slide+xml"/>
  <Override PartName="/ppt/slides/slide33.xml" ContentType="application/vnd.openxmlformats-officedocument.presentationml.slide+xml"/>
  <Override PartName="/ppt/slideLayouts/slideLayout7.xml" ContentType="application/vnd.openxmlformats-officedocument.presentationml.slideLayout+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slideMasters/slideMaster1.xml" ContentType="application/vnd.openxmlformats-officedocument.presentationml.slideMaster+xml"/>
  <Override PartName="/ppt/notesSlides/notesSlide35.xml" ContentType="application/vnd.openxmlformats-officedocument.presentationml.notesSlide+xml"/>
  <Override PartName="/ppt/notesSlides/notesSlide40.xml" ContentType="application/vnd.openxmlformats-officedocument.presentationml.notesSlide+xml"/>
  <Override PartName="/ppt/notesSlides/notesSlide16.xml" ContentType="application/vnd.openxmlformats-officedocument.presentationml.notesSlide+xml"/>
  <Override PartName="/ppt/notesSlides/notesSlide7.xml" ContentType="application/vnd.openxmlformats-officedocument.presentationml.notesSlide+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32.xml" ContentType="application/vnd.openxmlformats-officedocument.presentationml.notesSlide+xml"/>
  <Override PartName="/ppt/notesSlides/notesSlide6.xml" ContentType="application/vnd.openxmlformats-officedocument.presentationml.notesSlide+xml"/>
  <Override PartName="/ppt/notesSlides/notesSlide31.xml" ContentType="application/vnd.openxmlformats-officedocument.presentationml.notesSlide+xml"/>
  <Override PartName="/ppt/notesSlides/notesSlide15.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19.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slideLayouts/slideLayout3.xml" ContentType="application/vnd.openxmlformats-officedocument.presentationml.slideLayout+xml"/>
  <Override PartName="/ppt/notesSlides/notesSlide10.xml" ContentType="application/vnd.openxmlformats-officedocument.presentationml.notesSlide+xml"/>
  <Override PartName="/ppt/notesSlides/notesSlide28.xml" ContentType="application/vnd.openxmlformats-officedocument.presentationml.notesSlide+xml"/>
  <Override PartName="/ppt/notesSlides/notesSlide5.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21.xml" ContentType="application/vnd.openxmlformats-officedocument.presentationml.notesSlide+xml"/>
  <Override PartName="/ppt/notesSlides/notesSlide24.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25.xml" ContentType="application/vnd.openxmlformats-officedocument.presentationml.notesSlide+xml"/>
  <Override PartName="/ppt/notesSlides/notesSlide2.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4.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diagrams/layout5.xml" ContentType="application/vnd.openxmlformats-officedocument.drawingml.diagramLayout+xml"/>
  <Override PartName="/ppt/diagrams/quickStyle5.xml" ContentType="application/vnd.openxmlformats-officedocument.drawingml.diagramStyle+xml"/>
  <Override PartName="/ppt/diagrams/colors7.xml" ContentType="application/vnd.openxmlformats-officedocument.drawingml.diagramColors+xml"/>
  <Override PartName="/ppt/diagrams/drawing5.xml" ContentType="application/vnd.ms-office.drawingml.diagramDrawing+xml"/>
  <Override PartName="/ppt/diagrams/colors5.xml" ContentType="application/vnd.openxmlformats-officedocument.drawingml.diagramColors+xml"/>
  <Override PartName="/ppt/diagrams/layout4.xml" ContentType="application/vnd.openxmlformats-officedocument.drawingml.diagramLayout+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2.xml" ContentType="application/vnd.openxmlformats-officedocument.theme+xml"/>
  <Override PartName="/ppt/theme/theme3.xml" ContentType="application/vnd.openxmlformats-officedocument.theme+xml"/>
  <Override PartName="/ppt/diagrams/drawing2.xml" ContentType="application/vnd.ms-office.drawingml.diagramDrawing+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rawing3.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0.xml" ContentType="application/vnd.openxmlformats-officedocument.drawingml.diagramColors+xml"/>
  <Override PartName="/ppt/diagrams/quickStyle10.xml" ContentType="application/vnd.openxmlformats-officedocument.drawingml.diagramStyle+xml"/>
  <Override PartName="/ppt/diagrams/layout10.xml" ContentType="application/vnd.openxmlformats-officedocument.drawingml.diagramLayout+xml"/>
  <Override PartName="/ppt/theme/theme1.xml" ContentType="application/vnd.openxmlformats-officedocument.theme+xml"/>
  <Override PartName="/ppt/diagrams/drawing9.xml" ContentType="application/vnd.ms-office.drawingml.diagramDrawing+xml"/>
  <Override PartName="/ppt/diagrams/layout11.xml" ContentType="application/vnd.openxmlformats-officedocument.drawingml.diagramLayout+xml"/>
  <Override PartName="/ppt/diagrams/quickStyle11.xml" ContentType="application/vnd.openxmlformats-officedocument.drawingml.diagramStyle+xml"/>
  <Override PartName="/ppt/diagrams/quickStyle12.xml" ContentType="application/vnd.openxmlformats-officedocument.drawingml.diagramStyle+xml"/>
  <Override PartName="/ppt/diagrams/layout12.xml" ContentType="application/vnd.openxmlformats-officedocument.drawingml.diagramLayout+xml"/>
  <Override PartName="/ppt/diagrams/drawing11.xml" ContentType="application/vnd.ms-office.drawingml.diagramDrawing+xml"/>
  <Override PartName="/ppt/diagrams/colors11.xml" ContentType="application/vnd.openxmlformats-officedocument.drawingml.diagramColors+xml"/>
  <Override PartName="/ppt/diagrams/colors9.xml" ContentType="application/vnd.openxmlformats-officedocument.drawingml.diagramColors+xml"/>
  <Override PartName="/ppt/diagrams/quickStyle9.xml" ContentType="application/vnd.openxmlformats-officedocument.drawingml.diagramStyle+xml"/>
  <Override PartName="/ppt/diagrams/layout9.xml" ContentType="application/vnd.openxmlformats-officedocument.drawingml.diagramLayout+xml"/>
  <Override PartName="/ppt/diagrams/quickStyle8.xml" ContentType="application/vnd.openxmlformats-officedocument.drawingml.diagramStyle+xml"/>
  <Override PartName="/ppt/diagrams/layout8.xml" ContentType="application/vnd.openxmlformats-officedocument.drawingml.diagramLayout+xml"/>
  <Override PartName="/ppt/diagrams/layout7.xml" ContentType="application/vnd.openxmlformats-officedocument.drawingml.diagramLayout+xml"/>
  <Override PartName="/ppt/diagrams/drawing7.xml" ContentType="application/vnd.ms-office.drawingml.diagramDrawing+xml"/>
  <Override PartName="/ppt/diagrams/colors8.xml" ContentType="application/vnd.openxmlformats-officedocument.drawingml.diagramColors+xml"/>
  <Override PartName="/ppt/diagrams/drawing8.xml" ContentType="application/vnd.ms-office.drawingml.diagramDrawing+xml"/>
  <Override PartName="/ppt/diagrams/colors12.xml" ContentType="application/vnd.openxmlformats-officedocument.drawingml.diagramColors+xml"/>
  <Override PartName="/ppt/diagrams/drawing6.xml" ContentType="application/vnd.ms-office.drawingml.diagramDrawing+xml"/>
  <Override PartName="/ppt/notesMasters/notesMaster1.xml" ContentType="application/vnd.openxmlformats-officedocument.presentationml.notesMaster+xml"/>
  <Override PartName="/ppt/diagrams/colors6.xml" ContentType="application/vnd.openxmlformats-officedocument.drawingml.diagramColors+xml"/>
  <Override PartName="/ppt/diagrams/quickStyle6.xml" ContentType="application/vnd.openxmlformats-officedocument.drawingml.diagramStyle+xml"/>
  <Override PartName="/ppt/diagrams/layout6.xml" ContentType="application/vnd.openxmlformats-officedocument.drawingml.diagramLayout+xml"/>
  <Override PartName="/ppt/handoutMasters/handoutMaster1.xml" ContentType="application/vnd.openxmlformats-officedocument.presentationml.handoutMaster+xml"/>
  <Override PartName="/ppt/diagrams/drawing12.xml" ContentType="application/vnd.ms-office.drawingml.diagramDrawing+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customXml/itemProps3.xml" ContentType="application/vnd.openxmlformats-officedocument.customXmlProperties+xml"/>
  <Override PartName="/customXml/itemProps2.xml" ContentType="application/vnd.openxmlformats-officedocument.customXmlProperties+xml"/>
  <Override PartName="/docProps/app.xml" ContentType="application/vnd.openxmlformats-officedocument.extended-properties+xml"/>
  <Override PartName="/customXml/itemProps1.xml" ContentType="application/vnd.openxmlformats-officedocument.customXml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Lst>
  <p:notesMasterIdLst>
    <p:notesMasterId r:id="rId46"/>
  </p:notesMasterIdLst>
  <p:handoutMasterIdLst>
    <p:handoutMasterId r:id="rId47"/>
  </p:handoutMasterIdLst>
  <p:sldIdLst>
    <p:sldId id="286" r:id="rId5"/>
    <p:sldId id="280" r:id="rId6"/>
    <p:sldId id="340" r:id="rId7"/>
    <p:sldId id="360" r:id="rId8"/>
    <p:sldId id="278" r:id="rId9"/>
    <p:sldId id="337" r:id="rId10"/>
    <p:sldId id="260" r:id="rId11"/>
    <p:sldId id="283" r:id="rId12"/>
    <p:sldId id="276" r:id="rId13"/>
    <p:sldId id="257" r:id="rId14"/>
    <p:sldId id="353" r:id="rId15"/>
    <p:sldId id="341" r:id="rId16"/>
    <p:sldId id="342" r:id="rId17"/>
    <p:sldId id="295" r:id="rId18"/>
    <p:sldId id="298" r:id="rId19"/>
    <p:sldId id="300" r:id="rId20"/>
    <p:sldId id="361" r:id="rId21"/>
    <p:sldId id="303" r:id="rId22"/>
    <p:sldId id="352" r:id="rId23"/>
    <p:sldId id="347" r:id="rId24"/>
    <p:sldId id="306" r:id="rId25"/>
    <p:sldId id="259" r:id="rId26"/>
    <p:sldId id="308" r:id="rId27"/>
    <p:sldId id="351" r:id="rId28"/>
    <p:sldId id="312" r:id="rId29"/>
    <p:sldId id="313" r:id="rId30"/>
    <p:sldId id="314" r:id="rId31"/>
    <p:sldId id="311" r:id="rId32"/>
    <p:sldId id="315" r:id="rId33"/>
    <p:sldId id="316" r:id="rId34"/>
    <p:sldId id="350" r:id="rId35"/>
    <p:sldId id="317" r:id="rId36"/>
    <p:sldId id="354" r:id="rId37"/>
    <p:sldId id="325" r:id="rId38"/>
    <p:sldId id="359" r:id="rId39"/>
    <p:sldId id="357" r:id="rId40"/>
    <p:sldId id="258" r:id="rId41"/>
    <p:sldId id="328" r:id="rId42"/>
    <p:sldId id="358" r:id="rId43"/>
    <p:sldId id="355" r:id="rId44"/>
    <p:sldId id="364" r:id="rId4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24" autoAdjust="0"/>
    <p:restoredTop sz="73876" autoAdjust="0"/>
  </p:normalViewPr>
  <p:slideViewPr>
    <p:cSldViewPr snapToGrid="0">
      <p:cViewPr varScale="1">
        <p:scale>
          <a:sx n="51" d="100"/>
          <a:sy n="51" d="100"/>
        </p:scale>
        <p:origin x="102"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_rels/data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2.svg"/><Relationship Id="rId1" Type="http://schemas.openxmlformats.org/officeDocument/2006/relationships/image" Target="../media/image38.png"/><Relationship Id="rId4" Type="http://schemas.openxmlformats.org/officeDocument/2006/relationships/image" Target="../media/image24.svg"/></Relationships>
</file>

<file path=ppt/diagrams/_rels/data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51.svg"/><Relationship Id="rId1" Type="http://schemas.openxmlformats.org/officeDocument/2006/relationships/image" Target="../media/image40.png"/><Relationship Id="rId6" Type="http://schemas.openxmlformats.org/officeDocument/2006/relationships/image" Target="../media/image24.svg"/><Relationship Id="rId5" Type="http://schemas.openxmlformats.org/officeDocument/2006/relationships/image" Target="../media/image42.png"/><Relationship Id="rId4" Type="http://schemas.openxmlformats.org/officeDocument/2006/relationships/image" Target="../media/image53.svg"/></Relationships>
</file>

<file path=ppt/diagrams/_rels/data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0.png"/><Relationship Id="rId4" Type="http://schemas.openxmlformats.org/officeDocument/2006/relationships/image" Target="../media/image11.svg"/></Relationships>
</file>

<file path=ppt/diagrams/_rels/data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svg"/><Relationship Id="rId1" Type="http://schemas.openxmlformats.org/officeDocument/2006/relationships/image" Target="../media/image18.png"/><Relationship Id="rId4" Type="http://schemas.openxmlformats.org/officeDocument/2006/relationships/image" Target="../media/image24.svg"/></Relationships>
</file>

<file path=ppt/diagrams/_rels/data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2.svg"/><Relationship Id="rId1" Type="http://schemas.openxmlformats.org/officeDocument/2006/relationships/image" Target="../media/image27.png"/><Relationship Id="rId6" Type="http://schemas.openxmlformats.org/officeDocument/2006/relationships/image" Target="../media/image35.svg"/><Relationship Id="rId5" Type="http://schemas.openxmlformats.org/officeDocument/2006/relationships/image" Target="../media/image29.png"/><Relationship Id="rId4" Type="http://schemas.openxmlformats.org/officeDocument/2006/relationships/image" Target="../media/image33.svg"/></Relationships>
</file>

<file path=ppt/diagrams/_rels/data8.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2.png"/><Relationship Id="rId7" Type="http://schemas.openxmlformats.org/officeDocument/2006/relationships/image" Target="../media/image34.png"/><Relationship Id="rId12" Type="http://schemas.openxmlformats.org/officeDocument/2006/relationships/image" Target="../media/image48.svg"/><Relationship Id="rId2" Type="http://schemas.openxmlformats.org/officeDocument/2006/relationships/image" Target="../media/image38.svg"/><Relationship Id="rId1" Type="http://schemas.openxmlformats.org/officeDocument/2006/relationships/image" Target="../media/image31.png"/><Relationship Id="rId6" Type="http://schemas.openxmlformats.org/officeDocument/2006/relationships/image" Target="../media/image42.svg"/><Relationship Id="rId11" Type="http://schemas.openxmlformats.org/officeDocument/2006/relationships/image" Target="../media/image36.png"/><Relationship Id="rId5" Type="http://schemas.openxmlformats.org/officeDocument/2006/relationships/image" Target="../media/image33.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35.png"/></Relationships>
</file>

<file path=ppt/diagrams/_rels/drawing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2.svg"/><Relationship Id="rId1" Type="http://schemas.openxmlformats.org/officeDocument/2006/relationships/image" Target="../media/image38.png"/><Relationship Id="rId4" Type="http://schemas.openxmlformats.org/officeDocument/2006/relationships/image" Target="../media/image24.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51.svg"/><Relationship Id="rId1" Type="http://schemas.openxmlformats.org/officeDocument/2006/relationships/image" Target="../media/image40.png"/><Relationship Id="rId6" Type="http://schemas.openxmlformats.org/officeDocument/2006/relationships/image" Target="../media/image24.svg"/><Relationship Id="rId5" Type="http://schemas.openxmlformats.org/officeDocument/2006/relationships/image" Target="../media/image42.png"/><Relationship Id="rId4" Type="http://schemas.openxmlformats.org/officeDocument/2006/relationships/image" Target="../media/image53.svg"/></Relationships>
</file>

<file path=ppt/diagrams/_rels/drawing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0.png"/><Relationship Id="rId4" Type="http://schemas.openxmlformats.org/officeDocument/2006/relationships/image" Target="../media/image11.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svg"/><Relationship Id="rId1" Type="http://schemas.openxmlformats.org/officeDocument/2006/relationships/image" Target="../media/image18.png"/><Relationship Id="rId4" Type="http://schemas.openxmlformats.org/officeDocument/2006/relationships/image" Target="../media/image24.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2.svg"/><Relationship Id="rId1" Type="http://schemas.openxmlformats.org/officeDocument/2006/relationships/image" Target="../media/image27.png"/><Relationship Id="rId6" Type="http://schemas.openxmlformats.org/officeDocument/2006/relationships/image" Target="../media/image35.svg"/><Relationship Id="rId5" Type="http://schemas.openxmlformats.org/officeDocument/2006/relationships/image" Target="../media/image29.png"/><Relationship Id="rId4" Type="http://schemas.openxmlformats.org/officeDocument/2006/relationships/image" Target="../media/image33.svg"/></Relationships>
</file>

<file path=ppt/diagrams/_rels/drawing8.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2.png"/><Relationship Id="rId7" Type="http://schemas.openxmlformats.org/officeDocument/2006/relationships/image" Target="../media/image34.png"/><Relationship Id="rId12" Type="http://schemas.openxmlformats.org/officeDocument/2006/relationships/image" Target="../media/image48.svg"/><Relationship Id="rId2" Type="http://schemas.openxmlformats.org/officeDocument/2006/relationships/image" Target="../media/image38.svg"/><Relationship Id="rId1" Type="http://schemas.openxmlformats.org/officeDocument/2006/relationships/image" Target="../media/image31.png"/><Relationship Id="rId6" Type="http://schemas.openxmlformats.org/officeDocument/2006/relationships/image" Target="../media/image42.svg"/><Relationship Id="rId11" Type="http://schemas.openxmlformats.org/officeDocument/2006/relationships/image" Target="../media/image36.png"/><Relationship Id="rId5" Type="http://schemas.openxmlformats.org/officeDocument/2006/relationships/image" Target="../media/image33.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35.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A4643A-333F-403F-9649-B2CF1767151A}"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947FA37B-E9EB-4A4A-A238-6F3C1DB41C2D}">
      <dgm:prSet/>
      <dgm:spPr/>
      <dgm:t>
        <a:bodyPr/>
        <a:lstStyle/>
        <a:p>
          <a:r>
            <a:rPr lang="en-GB"/>
            <a:t>Topic 1: Management, Leadership &amp; Culture</a:t>
          </a:r>
          <a:endParaRPr lang="en-US"/>
        </a:p>
      </dgm:t>
    </dgm:pt>
    <dgm:pt modelId="{C064D585-28E6-44E3-AC48-E00E68840160}" type="parTrans" cxnId="{25477C70-72F3-4F9F-8385-C9D657FCE482}">
      <dgm:prSet/>
      <dgm:spPr/>
      <dgm:t>
        <a:bodyPr/>
        <a:lstStyle/>
        <a:p>
          <a:endParaRPr lang="en-US"/>
        </a:p>
      </dgm:t>
    </dgm:pt>
    <dgm:pt modelId="{EB9E3F5B-A24E-46F6-8767-71BDAED7BE63}" type="sibTrans" cxnId="{25477C70-72F3-4F9F-8385-C9D657FCE482}">
      <dgm:prSet/>
      <dgm:spPr/>
      <dgm:t>
        <a:bodyPr/>
        <a:lstStyle/>
        <a:p>
          <a:endParaRPr lang="en-US"/>
        </a:p>
      </dgm:t>
    </dgm:pt>
    <dgm:pt modelId="{56E459E9-667F-4FD2-B4F2-EB6603CFD666}">
      <dgm:prSet/>
      <dgm:spPr/>
      <dgm:t>
        <a:bodyPr/>
        <a:lstStyle/>
        <a:p>
          <a:r>
            <a:rPr lang="en-GB"/>
            <a:t>Topic 2: Human Resources</a:t>
          </a:r>
          <a:endParaRPr lang="en-US"/>
        </a:p>
      </dgm:t>
    </dgm:pt>
    <dgm:pt modelId="{0E18870A-00A0-4E58-BA75-33C12F2F0250}" type="parTrans" cxnId="{8ABB22BC-36E0-45A4-8C93-B7D3DC46D82C}">
      <dgm:prSet/>
      <dgm:spPr/>
      <dgm:t>
        <a:bodyPr/>
        <a:lstStyle/>
        <a:p>
          <a:endParaRPr lang="en-US"/>
        </a:p>
      </dgm:t>
    </dgm:pt>
    <dgm:pt modelId="{2070D7B7-6613-499F-AB90-DEE50563CFD9}" type="sibTrans" cxnId="{8ABB22BC-36E0-45A4-8C93-B7D3DC46D82C}">
      <dgm:prSet/>
      <dgm:spPr/>
      <dgm:t>
        <a:bodyPr/>
        <a:lstStyle/>
        <a:p>
          <a:endParaRPr lang="en-US"/>
        </a:p>
      </dgm:t>
    </dgm:pt>
    <dgm:pt modelId="{B1B0915A-7EC4-4ED6-8181-FA00ECDF42B8}">
      <dgm:prSet/>
      <dgm:spPr/>
      <dgm:t>
        <a:bodyPr/>
        <a:lstStyle/>
        <a:p>
          <a:r>
            <a:rPr lang="en-GB"/>
            <a:t>Topic 3: Motivation</a:t>
          </a:r>
          <a:endParaRPr lang="en-US"/>
        </a:p>
      </dgm:t>
    </dgm:pt>
    <dgm:pt modelId="{2DECA64F-B9B5-4468-8C76-514F77A92903}" type="parTrans" cxnId="{8F14E47E-0B7E-45D0-A51C-80C27E826D8B}">
      <dgm:prSet/>
      <dgm:spPr/>
      <dgm:t>
        <a:bodyPr/>
        <a:lstStyle/>
        <a:p>
          <a:endParaRPr lang="en-US"/>
        </a:p>
      </dgm:t>
    </dgm:pt>
    <dgm:pt modelId="{D85F90E4-D303-4CBB-B849-ED966264A64B}" type="sibTrans" cxnId="{8F14E47E-0B7E-45D0-A51C-80C27E826D8B}">
      <dgm:prSet/>
      <dgm:spPr/>
      <dgm:t>
        <a:bodyPr/>
        <a:lstStyle/>
        <a:p>
          <a:endParaRPr lang="en-US"/>
        </a:p>
      </dgm:t>
    </dgm:pt>
    <dgm:pt modelId="{67884FFE-BAE1-4550-8B47-3533A6BDEEBF}">
      <dgm:prSet/>
      <dgm:spPr/>
      <dgm:t>
        <a:bodyPr/>
        <a:lstStyle/>
        <a:p>
          <a:r>
            <a:rPr lang="en-GB"/>
            <a:t>Topic 4: Total Quality Management (TQM)</a:t>
          </a:r>
          <a:endParaRPr lang="en-US"/>
        </a:p>
      </dgm:t>
    </dgm:pt>
    <dgm:pt modelId="{B830215B-61B5-4522-840D-C1A953C807A1}" type="parTrans" cxnId="{05C52F0F-8E68-497C-95B5-C5A0EF8977A5}">
      <dgm:prSet/>
      <dgm:spPr/>
      <dgm:t>
        <a:bodyPr/>
        <a:lstStyle/>
        <a:p>
          <a:endParaRPr lang="en-US"/>
        </a:p>
      </dgm:t>
    </dgm:pt>
    <dgm:pt modelId="{B7A3EB51-3923-44B0-9A08-AC660E90713A}" type="sibTrans" cxnId="{05C52F0F-8E68-497C-95B5-C5A0EF8977A5}">
      <dgm:prSet/>
      <dgm:spPr/>
      <dgm:t>
        <a:bodyPr/>
        <a:lstStyle/>
        <a:p>
          <a:endParaRPr lang="en-US"/>
        </a:p>
      </dgm:t>
    </dgm:pt>
    <dgm:pt modelId="{E80C7AE1-9EBB-4979-9BC7-88763DD02BC4}">
      <dgm:prSet/>
      <dgm:spPr/>
      <dgm:t>
        <a:bodyPr/>
        <a:lstStyle/>
        <a:p>
          <a:r>
            <a:rPr lang="en-GB"/>
            <a:t>Topic 5: Managing Change</a:t>
          </a:r>
          <a:endParaRPr lang="en-US"/>
        </a:p>
      </dgm:t>
    </dgm:pt>
    <dgm:pt modelId="{ADC4DA5D-074A-46F7-B5EC-82ABDFF93B9B}" type="parTrans" cxnId="{589A021D-57CE-45F8-8D26-C0CC33D096F3}">
      <dgm:prSet/>
      <dgm:spPr/>
      <dgm:t>
        <a:bodyPr/>
        <a:lstStyle/>
        <a:p>
          <a:endParaRPr lang="en-US"/>
        </a:p>
      </dgm:t>
    </dgm:pt>
    <dgm:pt modelId="{8D426560-C8CA-4E96-8E6B-FB2CC2DEFB4D}" type="sibTrans" cxnId="{589A021D-57CE-45F8-8D26-C0CC33D096F3}">
      <dgm:prSet/>
      <dgm:spPr/>
      <dgm:t>
        <a:bodyPr/>
        <a:lstStyle/>
        <a:p>
          <a:endParaRPr lang="en-US"/>
        </a:p>
      </dgm:t>
    </dgm:pt>
    <dgm:pt modelId="{A417F42E-FB3C-AE44-91AE-DC11460A1E17}" type="pres">
      <dgm:prSet presAssocID="{52A4643A-333F-403F-9649-B2CF1767151A}" presName="vert0" presStyleCnt="0">
        <dgm:presLayoutVars>
          <dgm:dir/>
          <dgm:animOne val="branch"/>
          <dgm:animLvl val="lvl"/>
        </dgm:presLayoutVars>
      </dgm:prSet>
      <dgm:spPr/>
      <dgm:t>
        <a:bodyPr/>
        <a:lstStyle/>
        <a:p>
          <a:endParaRPr lang="en-US"/>
        </a:p>
      </dgm:t>
    </dgm:pt>
    <dgm:pt modelId="{6EAAC9E0-454F-804E-B0D9-D4EAE253CEE5}" type="pres">
      <dgm:prSet presAssocID="{947FA37B-E9EB-4A4A-A238-6F3C1DB41C2D}" presName="thickLine" presStyleLbl="alignNode1" presStyleIdx="0" presStyleCnt="5"/>
      <dgm:spPr/>
    </dgm:pt>
    <dgm:pt modelId="{F81642A8-97DC-B14E-A886-4685E905B400}" type="pres">
      <dgm:prSet presAssocID="{947FA37B-E9EB-4A4A-A238-6F3C1DB41C2D}" presName="horz1" presStyleCnt="0"/>
      <dgm:spPr/>
    </dgm:pt>
    <dgm:pt modelId="{931A73F9-E0C5-774E-9941-D0A7793A8E52}" type="pres">
      <dgm:prSet presAssocID="{947FA37B-E9EB-4A4A-A238-6F3C1DB41C2D}" presName="tx1" presStyleLbl="revTx" presStyleIdx="0" presStyleCnt="5"/>
      <dgm:spPr/>
      <dgm:t>
        <a:bodyPr/>
        <a:lstStyle/>
        <a:p>
          <a:endParaRPr lang="en-US"/>
        </a:p>
      </dgm:t>
    </dgm:pt>
    <dgm:pt modelId="{3281F4A4-0492-9A4A-8C50-18B62A732A08}" type="pres">
      <dgm:prSet presAssocID="{947FA37B-E9EB-4A4A-A238-6F3C1DB41C2D}" presName="vert1" presStyleCnt="0"/>
      <dgm:spPr/>
    </dgm:pt>
    <dgm:pt modelId="{95348C1B-6895-0A4F-BAD7-9E37EDFF173E}" type="pres">
      <dgm:prSet presAssocID="{56E459E9-667F-4FD2-B4F2-EB6603CFD666}" presName="thickLine" presStyleLbl="alignNode1" presStyleIdx="1" presStyleCnt="5"/>
      <dgm:spPr/>
    </dgm:pt>
    <dgm:pt modelId="{8B2C2150-5B9C-E944-8C5C-4952FBBDF0F1}" type="pres">
      <dgm:prSet presAssocID="{56E459E9-667F-4FD2-B4F2-EB6603CFD666}" presName="horz1" presStyleCnt="0"/>
      <dgm:spPr/>
    </dgm:pt>
    <dgm:pt modelId="{A47DC502-F00E-1B43-AEAD-C87F2B1EB0DF}" type="pres">
      <dgm:prSet presAssocID="{56E459E9-667F-4FD2-B4F2-EB6603CFD666}" presName="tx1" presStyleLbl="revTx" presStyleIdx="1" presStyleCnt="5"/>
      <dgm:spPr/>
      <dgm:t>
        <a:bodyPr/>
        <a:lstStyle/>
        <a:p>
          <a:endParaRPr lang="en-US"/>
        </a:p>
      </dgm:t>
    </dgm:pt>
    <dgm:pt modelId="{99342C4E-B688-524B-8BFF-F3A0427B9650}" type="pres">
      <dgm:prSet presAssocID="{56E459E9-667F-4FD2-B4F2-EB6603CFD666}" presName="vert1" presStyleCnt="0"/>
      <dgm:spPr/>
    </dgm:pt>
    <dgm:pt modelId="{754D3FA4-E249-1B45-9037-9F8213B17998}" type="pres">
      <dgm:prSet presAssocID="{B1B0915A-7EC4-4ED6-8181-FA00ECDF42B8}" presName="thickLine" presStyleLbl="alignNode1" presStyleIdx="2" presStyleCnt="5"/>
      <dgm:spPr/>
    </dgm:pt>
    <dgm:pt modelId="{38B29F6C-EA3B-A44B-9451-0A0EFC128BAA}" type="pres">
      <dgm:prSet presAssocID="{B1B0915A-7EC4-4ED6-8181-FA00ECDF42B8}" presName="horz1" presStyleCnt="0"/>
      <dgm:spPr/>
    </dgm:pt>
    <dgm:pt modelId="{4C549A8B-39DA-9E40-AD93-A47C0DEA4231}" type="pres">
      <dgm:prSet presAssocID="{B1B0915A-7EC4-4ED6-8181-FA00ECDF42B8}" presName="tx1" presStyleLbl="revTx" presStyleIdx="2" presStyleCnt="5"/>
      <dgm:spPr/>
      <dgm:t>
        <a:bodyPr/>
        <a:lstStyle/>
        <a:p>
          <a:endParaRPr lang="en-US"/>
        </a:p>
      </dgm:t>
    </dgm:pt>
    <dgm:pt modelId="{DB28835A-7479-2341-8852-436E128103DD}" type="pres">
      <dgm:prSet presAssocID="{B1B0915A-7EC4-4ED6-8181-FA00ECDF42B8}" presName="vert1" presStyleCnt="0"/>
      <dgm:spPr/>
    </dgm:pt>
    <dgm:pt modelId="{D99690D2-A161-FC49-B499-B0662158A002}" type="pres">
      <dgm:prSet presAssocID="{67884FFE-BAE1-4550-8B47-3533A6BDEEBF}" presName="thickLine" presStyleLbl="alignNode1" presStyleIdx="3" presStyleCnt="5"/>
      <dgm:spPr/>
    </dgm:pt>
    <dgm:pt modelId="{0191B90B-A90B-9E40-AC69-FE1532E18FA4}" type="pres">
      <dgm:prSet presAssocID="{67884FFE-BAE1-4550-8B47-3533A6BDEEBF}" presName="horz1" presStyleCnt="0"/>
      <dgm:spPr/>
    </dgm:pt>
    <dgm:pt modelId="{56FA93D7-661E-BF47-A536-26ED41DC5155}" type="pres">
      <dgm:prSet presAssocID="{67884FFE-BAE1-4550-8B47-3533A6BDEEBF}" presName="tx1" presStyleLbl="revTx" presStyleIdx="3" presStyleCnt="5"/>
      <dgm:spPr/>
      <dgm:t>
        <a:bodyPr/>
        <a:lstStyle/>
        <a:p>
          <a:endParaRPr lang="en-US"/>
        </a:p>
      </dgm:t>
    </dgm:pt>
    <dgm:pt modelId="{6A10A428-1380-E342-870F-210AD9419A69}" type="pres">
      <dgm:prSet presAssocID="{67884FFE-BAE1-4550-8B47-3533A6BDEEBF}" presName="vert1" presStyleCnt="0"/>
      <dgm:spPr/>
    </dgm:pt>
    <dgm:pt modelId="{CC11B800-E2D9-9443-B498-5F93B79C3343}" type="pres">
      <dgm:prSet presAssocID="{E80C7AE1-9EBB-4979-9BC7-88763DD02BC4}" presName="thickLine" presStyleLbl="alignNode1" presStyleIdx="4" presStyleCnt="5"/>
      <dgm:spPr/>
    </dgm:pt>
    <dgm:pt modelId="{35F832B0-18B9-9040-8159-E2816F7B361D}" type="pres">
      <dgm:prSet presAssocID="{E80C7AE1-9EBB-4979-9BC7-88763DD02BC4}" presName="horz1" presStyleCnt="0"/>
      <dgm:spPr/>
    </dgm:pt>
    <dgm:pt modelId="{24B892E2-CF2C-164F-960F-F4BD053ABB9A}" type="pres">
      <dgm:prSet presAssocID="{E80C7AE1-9EBB-4979-9BC7-88763DD02BC4}" presName="tx1" presStyleLbl="revTx" presStyleIdx="4" presStyleCnt="5"/>
      <dgm:spPr/>
      <dgm:t>
        <a:bodyPr/>
        <a:lstStyle/>
        <a:p>
          <a:endParaRPr lang="en-US"/>
        </a:p>
      </dgm:t>
    </dgm:pt>
    <dgm:pt modelId="{74E05A66-BDE1-2A44-A183-54663C95B774}" type="pres">
      <dgm:prSet presAssocID="{E80C7AE1-9EBB-4979-9BC7-88763DD02BC4}" presName="vert1" presStyleCnt="0"/>
      <dgm:spPr/>
    </dgm:pt>
  </dgm:ptLst>
  <dgm:cxnLst>
    <dgm:cxn modelId="{F28B507F-D728-EC42-98A4-C7DED62B8F60}" type="presOf" srcId="{E80C7AE1-9EBB-4979-9BC7-88763DD02BC4}" destId="{24B892E2-CF2C-164F-960F-F4BD053ABB9A}" srcOrd="0" destOrd="0" presId="urn:microsoft.com/office/officeart/2008/layout/LinedList"/>
    <dgm:cxn modelId="{902E9FE3-817E-4147-B58C-372078ABDFEB}" type="presOf" srcId="{B1B0915A-7EC4-4ED6-8181-FA00ECDF42B8}" destId="{4C549A8B-39DA-9E40-AD93-A47C0DEA4231}" srcOrd="0" destOrd="0" presId="urn:microsoft.com/office/officeart/2008/layout/LinedList"/>
    <dgm:cxn modelId="{18A3131A-6216-544F-A812-339AD3D01855}" type="presOf" srcId="{947FA37B-E9EB-4A4A-A238-6F3C1DB41C2D}" destId="{931A73F9-E0C5-774E-9941-D0A7793A8E52}" srcOrd="0" destOrd="0" presId="urn:microsoft.com/office/officeart/2008/layout/LinedList"/>
    <dgm:cxn modelId="{4E07CD4F-C2CF-A141-AF82-F390CD0318E0}" type="presOf" srcId="{56E459E9-667F-4FD2-B4F2-EB6603CFD666}" destId="{A47DC502-F00E-1B43-AEAD-C87F2B1EB0DF}" srcOrd="0" destOrd="0" presId="urn:microsoft.com/office/officeart/2008/layout/LinedList"/>
    <dgm:cxn modelId="{8ABB22BC-36E0-45A4-8C93-B7D3DC46D82C}" srcId="{52A4643A-333F-403F-9649-B2CF1767151A}" destId="{56E459E9-667F-4FD2-B4F2-EB6603CFD666}" srcOrd="1" destOrd="0" parTransId="{0E18870A-00A0-4E58-BA75-33C12F2F0250}" sibTransId="{2070D7B7-6613-499F-AB90-DEE50563CFD9}"/>
    <dgm:cxn modelId="{589A021D-57CE-45F8-8D26-C0CC33D096F3}" srcId="{52A4643A-333F-403F-9649-B2CF1767151A}" destId="{E80C7AE1-9EBB-4979-9BC7-88763DD02BC4}" srcOrd="4" destOrd="0" parTransId="{ADC4DA5D-074A-46F7-B5EC-82ABDFF93B9B}" sibTransId="{8D426560-C8CA-4E96-8E6B-FB2CC2DEFB4D}"/>
    <dgm:cxn modelId="{25477C70-72F3-4F9F-8385-C9D657FCE482}" srcId="{52A4643A-333F-403F-9649-B2CF1767151A}" destId="{947FA37B-E9EB-4A4A-A238-6F3C1DB41C2D}" srcOrd="0" destOrd="0" parTransId="{C064D585-28E6-44E3-AC48-E00E68840160}" sibTransId="{EB9E3F5B-A24E-46F6-8767-71BDAED7BE63}"/>
    <dgm:cxn modelId="{05C52F0F-8E68-497C-95B5-C5A0EF8977A5}" srcId="{52A4643A-333F-403F-9649-B2CF1767151A}" destId="{67884FFE-BAE1-4550-8B47-3533A6BDEEBF}" srcOrd="3" destOrd="0" parTransId="{B830215B-61B5-4522-840D-C1A953C807A1}" sibTransId="{B7A3EB51-3923-44B0-9A08-AC660E90713A}"/>
    <dgm:cxn modelId="{8F14E47E-0B7E-45D0-A51C-80C27E826D8B}" srcId="{52A4643A-333F-403F-9649-B2CF1767151A}" destId="{B1B0915A-7EC4-4ED6-8181-FA00ECDF42B8}" srcOrd="2" destOrd="0" parTransId="{2DECA64F-B9B5-4468-8C76-514F77A92903}" sibTransId="{D85F90E4-D303-4CBB-B849-ED966264A64B}"/>
    <dgm:cxn modelId="{FE68B9F9-BFFB-9041-AFF9-C547C8F0A02A}" type="presOf" srcId="{52A4643A-333F-403F-9649-B2CF1767151A}" destId="{A417F42E-FB3C-AE44-91AE-DC11460A1E17}" srcOrd="0" destOrd="0" presId="urn:microsoft.com/office/officeart/2008/layout/LinedList"/>
    <dgm:cxn modelId="{EC70CF57-9F00-F740-98BB-33C0A4D99912}" type="presOf" srcId="{67884FFE-BAE1-4550-8B47-3533A6BDEEBF}" destId="{56FA93D7-661E-BF47-A536-26ED41DC5155}" srcOrd="0" destOrd="0" presId="urn:microsoft.com/office/officeart/2008/layout/LinedList"/>
    <dgm:cxn modelId="{7B956BA2-E319-634B-B4E3-69020E626301}" type="presParOf" srcId="{A417F42E-FB3C-AE44-91AE-DC11460A1E17}" destId="{6EAAC9E0-454F-804E-B0D9-D4EAE253CEE5}" srcOrd="0" destOrd="0" presId="urn:microsoft.com/office/officeart/2008/layout/LinedList"/>
    <dgm:cxn modelId="{EF861B68-6EE7-4146-9259-330A55D9F239}" type="presParOf" srcId="{A417F42E-FB3C-AE44-91AE-DC11460A1E17}" destId="{F81642A8-97DC-B14E-A886-4685E905B400}" srcOrd="1" destOrd="0" presId="urn:microsoft.com/office/officeart/2008/layout/LinedList"/>
    <dgm:cxn modelId="{77C30F57-ADD6-2341-B7BC-AF240C970209}" type="presParOf" srcId="{F81642A8-97DC-B14E-A886-4685E905B400}" destId="{931A73F9-E0C5-774E-9941-D0A7793A8E52}" srcOrd="0" destOrd="0" presId="urn:microsoft.com/office/officeart/2008/layout/LinedList"/>
    <dgm:cxn modelId="{8D88DDAF-DBEB-9F46-AA4C-38EA7A736C2F}" type="presParOf" srcId="{F81642A8-97DC-B14E-A886-4685E905B400}" destId="{3281F4A4-0492-9A4A-8C50-18B62A732A08}" srcOrd="1" destOrd="0" presId="urn:microsoft.com/office/officeart/2008/layout/LinedList"/>
    <dgm:cxn modelId="{FA5CFB96-2BE0-5A40-B2C9-1B2893099695}" type="presParOf" srcId="{A417F42E-FB3C-AE44-91AE-DC11460A1E17}" destId="{95348C1B-6895-0A4F-BAD7-9E37EDFF173E}" srcOrd="2" destOrd="0" presId="urn:microsoft.com/office/officeart/2008/layout/LinedList"/>
    <dgm:cxn modelId="{123ECCC0-F8A8-E045-AFDC-CFE3C7825168}" type="presParOf" srcId="{A417F42E-FB3C-AE44-91AE-DC11460A1E17}" destId="{8B2C2150-5B9C-E944-8C5C-4952FBBDF0F1}" srcOrd="3" destOrd="0" presId="urn:microsoft.com/office/officeart/2008/layout/LinedList"/>
    <dgm:cxn modelId="{8F2A8B5E-8935-0445-884E-5E14F80B5823}" type="presParOf" srcId="{8B2C2150-5B9C-E944-8C5C-4952FBBDF0F1}" destId="{A47DC502-F00E-1B43-AEAD-C87F2B1EB0DF}" srcOrd="0" destOrd="0" presId="urn:microsoft.com/office/officeart/2008/layout/LinedList"/>
    <dgm:cxn modelId="{CA17BCFF-10B6-F144-BDE7-0BB9C3C56B0E}" type="presParOf" srcId="{8B2C2150-5B9C-E944-8C5C-4952FBBDF0F1}" destId="{99342C4E-B688-524B-8BFF-F3A0427B9650}" srcOrd="1" destOrd="0" presId="urn:microsoft.com/office/officeart/2008/layout/LinedList"/>
    <dgm:cxn modelId="{CA754F3E-E642-AC40-A732-66B6D7AECF61}" type="presParOf" srcId="{A417F42E-FB3C-AE44-91AE-DC11460A1E17}" destId="{754D3FA4-E249-1B45-9037-9F8213B17998}" srcOrd="4" destOrd="0" presId="urn:microsoft.com/office/officeart/2008/layout/LinedList"/>
    <dgm:cxn modelId="{9103288B-D0DF-984D-8B1E-BBA3041B14CF}" type="presParOf" srcId="{A417F42E-FB3C-AE44-91AE-DC11460A1E17}" destId="{38B29F6C-EA3B-A44B-9451-0A0EFC128BAA}" srcOrd="5" destOrd="0" presId="urn:microsoft.com/office/officeart/2008/layout/LinedList"/>
    <dgm:cxn modelId="{464D0FA6-C1BD-3A4D-BC65-A699E84FF525}" type="presParOf" srcId="{38B29F6C-EA3B-A44B-9451-0A0EFC128BAA}" destId="{4C549A8B-39DA-9E40-AD93-A47C0DEA4231}" srcOrd="0" destOrd="0" presId="urn:microsoft.com/office/officeart/2008/layout/LinedList"/>
    <dgm:cxn modelId="{83CC844F-0155-4041-BCD1-E8BF0E534070}" type="presParOf" srcId="{38B29F6C-EA3B-A44B-9451-0A0EFC128BAA}" destId="{DB28835A-7479-2341-8852-436E128103DD}" srcOrd="1" destOrd="0" presId="urn:microsoft.com/office/officeart/2008/layout/LinedList"/>
    <dgm:cxn modelId="{C6BF0474-0E2E-8548-8CF4-A3184082EA94}" type="presParOf" srcId="{A417F42E-FB3C-AE44-91AE-DC11460A1E17}" destId="{D99690D2-A161-FC49-B499-B0662158A002}" srcOrd="6" destOrd="0" presId="urn:microsoft.com/office/officeart/2008/layout/LinedList"/>
    <dgm:cxn modelId="{A9802DAD-B4CA-D840-8416-611F065069CD}" type="presParOf" srcId="{A417F42E-FB3C-AE44-91AE-DC11460A1E17}" destId="{0191B90B-A90B-9E40-AC69-FE1532E18FA4}" srcOrd="7" destOrd="0" presId="urn:microsoft.com/office/officeart/2008/layout/LinedList"/>
    <dgm:cxn modelId="{61A16A63-AFC1-7542-8017-DCDC463054C8}" type="presParOf" srcId="{0191B90B-A90B-9E40-AC69-FE1532E18FA4}" destId="{56FA93D7-661E-BF47-A536-26ED41DC5155}" srcOrd="0" destOrd="0" presId="urn:microsoft.com/office/officeart/2008/layout/LinedList"/>
    <dgm:cxn modelId="{832E0FB7-3158-274C-B211-074427945B49}" type="presParOf" srcId="{0191B90B-A90B-9E40-AC69-FE1532E18FA4}" destId="{6A10A428-1380-E342-870F-210AD9419A69}" srcOrd="1" destOrd="0" presId="urn:microsoft.com/office/officeart/2008/layout/LinedList"/>
    <dgm:cxn modelId="{C111A5E3-0E95-D84A-BEFD-44250AA7794A}" type="presParOf" srcId="{A417F42E-FB3C-AE44-91AE-DC11460A1E17}" destId="{CC11B800-E2D9-9443-B498-5F93B79C3343}" srcOrd="8" destOrd="0" presId="urn:microsoft.com/office/officeart/2008/layout/LinedList"/>
    <dgm:cxn modelId="{9C96BA57-464B-A74B-9B39-BD32227C49D6}" type="presParOf" srcId="{A417F42E-FB3C-AE44-91AE-DC11460A1E17}" destId="{35F832B0-18B9-9040-8159-E2816F7B361D}" srcOrd="9" destOrd="0" presId="urn:microsoft.com/office/officeart/2008/layout/LinedList"/>
    <dgm:cxn modelId="{33367A37-BC68-6947-919B-65477B22BDD6}" type="presParOf" srcId="{35F832B0-18B9-9040-8159-E2816F7B361D}" destId="{24B892E2-CF2C-164F-960F-F4BD053ABB9A}" srcOrd="0" destOrd="0" presId="urn:microsoft.com/office/officeart/2008/layout/LinedList"/>
    <dgm:cxn modelId="{F7855E3C-63EB-484E-9C41-040E5C6806DF}" type="presParOf" srcId="{35F832B0-18B9-9040-8159-E2816F7B361D}" destId="{74E05A66-BDE1-2A44-A183-54663C95B77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5EA342E-0D12-456A-9EF4-2087B130315B}"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D98DB784-8358-4BE3-BD0F-75F6E1E4332C}">
      <dgm:prSet/>
      <dgm:spPr/>
      <dgm:t>
        <a:bodyPr/>
        <a:lstStyle/>
        <a:p>
          <a:r>
            <a:rPr lang="en-GB" b="1" dirty="0"/>
            <a:t>POWER CULTURE: power held by just </a:t>
          </a:r>
          <a:r>
            <a:rPr lang="en-GB" dirty="0"/>
            <a:t>a few people. Typically found in relatively young SME where a single owner founded the firm and is still very much in control</a:t>
          </a:r>
          <a:endParaRPr lang="en-US" dirty="0"/>
        </a:p>
      </dgm:t>
    </dgm:pt>
    <dgm:pt modelId="{8BA8FC7D-AB59-4354-B4DF-90331925003C}" type="parTrans" cxnId="{DE2208A3-ACB7-440C-B97A-8CC5B5C34234}">
      <dgm:prSet/>
      <dgm:spPr/>
      <dgm:t>
        <a:bodyPr/>
        <a:lstStyle/>
        <a:p>
          <a:endParaRPr lang="en-US"/>
        </a:p>
      </dgm:t>
    </dgm:pt>
    <dgm:pt modelId="{33F6D6E1-56D0-4E18-8BE4-153C895A5040}" type="sibTrans" cxnId="{DE2208A3-ACB7-440C-B97A-8CC5B5C34234}">
      <dgm:prSet/>
      <dgm:spPr/>
      <dgm:t>
        <a:bodyPr/>
        <a:lstStyle/>
        <a:p>
          <a:endParaRPr lang="en-US"/>
        </a:p>
      </dgm:t>
    </dgm:pt>
    <dgm:pt modelId="{874111D2-EFAB-4617-871C-A61B267252CF}">
      <dgm:prSet/>
      <dgm:spPr/>
      <dgm:t>
        <a:bodyPr/>
        <a:lstStyle/>
        <a:p>
          <a:r>
            <a:rPr lang="en-GB" b="1" dirty="0"/>
            <a:t>ROLE CULTURE: </a:t>
          </a:r>
          <a:r>
            <a:rPr lang="en-GB" dirty="0"/>
            <a:t>staff have clearly defined job titles and authority is associated with a role (marketing director) rather than with individuals. Role cultures are bureaucratic (Civil Service)</a:t>
          </a:r>
          <a:endParaRPr lang="en-US" dirty="0"/>
        </a:p>
      </dgm:t>
    </dgm:pt>
    <dgm:pt modelId="{9CF7FA2A-327B-4E92-87ED-8B514D83B6CF}" type="parTrans" cxnId="{D40A977B-F1C2-4148-B8BB-07A8C309ED30}">
      <dgm:prSet/>
      <dgm:spPr/>
      <dgm:t>
        <a:bodyPr/>
        <a:lstStyle/>
        <a:p>
          <a:endParaRPr lang="en-US"/>
        </a:p>
      </dgm:t>
    </dgm:pt>
    <dgm:pt modelId="{3ECCECD6-0EC1-432A-AB49-FE98B4CC70E4}" type="sibTrans" cxnId="{D40A977B-F1C2-4148-B8BB-07A8C309ED30}">
      <dgm:prSet/>
      <dgm:spPr/>
      <dgm:t>
        <a:bodyPr/>
        <a:lstStyle/>
        <a:p>
          <a:endParaRPr lang="en-US"/>
        </a:p>
      </dgm:t>
    </dgm:pt>
    <dgm:pt modelId="{DA7E3734-3FD9-4DAE-B0F0-0561C0671305}">
      <dgm:prSet/>
      <dgm:spPr/>
      <dgm:t>
        <a:bodyPr/>
        <a:lstStyle/>
        <a:p>
          <a:r>
            <a:rPr lang="en-GB" b="1" dirty="0"/>
            <a:t>TASK CULTURE: team working </a:t>
          </a:r>
          <a:r>
            <a:rPr lang="en-GB" dirty="0"/>
            <a:t>is common, power lies with expertise rather than job titles</a:t>
          </a:r>
          <a:endParaRPr lang="en-US" dirty="0"/>
        </a:p>
      </dgm:t>
    </dgm:pt>
    <dgm:pt modelId="{C5EB02AA-D817-4712-A5AC-4747763858BC}" type="parTrans" cxnId="{8F370C8A-D4EA-4A4B-8281-B0C4FB55FFCD}">
      <dgm:prSet/>
      <dgm:spPr/>
      <dgm:t>
        <a:bodyPr/>
        <a:lstStyle/>
        <a:p>
          <a:endParaRPr lang="en-US"/>
        </a:p>
      </dgm:t>
    </dgm:pt>
    <dgm:pt modelId="{419C5460-636B-4B69-8356-41212897F67A}" type="sibTrans" cxnId="{8F370C8A-D4EA-4A4B-8281-B0C4FB55FFCD}">
      <dgm:prSet/>
      <dgm:spPr/>
      <dgm:t>
        <a:bodyPr/>
        <a:lstStyle/>
        <a:p>
          <a:endParaRPr lang="en-US"/>
        </a:p>
      </dgm:t>
    </dgm:pt>
    <dgm:pt modelId="{3D0F50AC-5A9D-4566-810E-EC0D9D7906B1}">
      <dgm:prSet/>
      <dgm:spPr/>
      <dgm:t>
        <a:bodyPr/>
        <a:lstStyle/>
        <a:p>
          <a:r>
            <a:rPr lang="en-GB" b="1" dirty="0"/>
            <a:t>PERSON CULTURE: </a:t>
          </a:r>
          <a:r>
            <a:rPr lang="en-GB" dirty="0"/>
            <a:t>individuals have expertise but do not necessarily work together closely </a:t>
          </a:r>
          <a:r>
            <a:rPr lang="en-GB" dirty="0" err="1"/>
            <a:t>eg</a:t>
          </a:r>
          <a:r>
            <a:rPr lang="en-GB" dirty="0"/>
            <a:t> accountants doctors lawyers</a:t>
          </a:r>
          <a:endParaRPr lang="en-US" dirty="0"/>
        </a:p>
      </dgm:t>
    </dgm:pt>
    <dgm:pt modelId="{71C2F918-1F4D-4BCE-9DC4-FDACE4BB206B}" type="parTrans" cxnId="{EEAE04C7-5C5D-4BA0-81C7-E459A93EC464}">
      <dgm:prSet/>
      <dgm:spPr/>
      <dgm:t>
        <a:bodyPr/>
        <a:lstStyle/>
        <a:p>
          <a:endParaRPr lang="en-US"/>
        </a:p>
      </dgm:t>
    </dgm:pt>
    <dgm:pt modelId="{EE32FA51-4AAA-4018-AC33-828843BBD80A}" type="sibTrans" cxnId="{EEAE04C7-5C5D-4BA0-81C7-E459A93EC464}">
      <dgm:prSet/>
      <dgm:spPr/>
      <dgm:t>
        <a:bodyPr/>
        <a:lstStyle/>
        <a:p>
          <a:endParaRPr lang="en-US"/>
        </a:p>
      </dgm:t>
    </dgm:pt>
    <dgm:pt modelId="{7C625EA1-90AB-4841-A5CF-7DFF4B3544D8}" type="pres">
      <dgm:prSet presAssocID="{05EA342E-0D12-456A-9EF4-2087B130315B}" presName="diagram" presStyleCnt="0">
        <dgm:presLayoutVars>
          <dgm:dir/>
          <dgm:resizeHandles val="exact"/>
        </dgm:presLayoutVars>
      </dgm:prSet>
      <dgm:spPr/>
      <dgm:t>
        <a:bodyPr/>
        <a:lstStyle/>
        <a:p>
          <a:endParaRPr lang="en-US"/>
        </a:p>
      </dgm:t>
    </dgm:pt>
    <dgm:pt modelId="{2268CB20-848B-F74D-8D13-AF25E055B77C}" type="pres">
      <dgm:prSet presAssocID="{D98DB784-8358-4BE3-BD0F-75F6E1E4332C}" presName="node" presStyleLbl="node1" presStyleIdx="0" presStyleCnt="4">
        <dgm:presLayoutVars>
          <dgm:bulletEnabled val="1"/>
        </dgm:presLayoutVars>
      </dgm:prSet>
      <dgm:spPr/>
      <dgm:t>
        <a:bodyPr/>
        <a:lstStyle/>
        <a:p>
          <a:endParaRPr lang="en-US"/>
        </a:p>
      </dgm:t>
    </dgm:pt>
    <dgm:pt modelId="{EE6A5DA1-C6B5-4840-A613-A68D2F37252D}" type="pres">
      <dgm:prSet presAssocID="{33F6D6E1-56D0-4E18-8BE4-153C895A5040}" presName="sibTrans" presStyleCnt="0"/>
      <dgm:spPr/>
    </dgm:pt>
    <dgm:pt modelId="{B164EF10-BD8B-2D40-8D39-B58962164172}" type="pres">
      <dgm:prSet presAssocID="{874111D2-EFAB-4617-871C-A61B267252CF}" presName="node" presStyleLbl="node1" presStyleIdx="1" presStyleCnt="4">
        <dgm:presLayoutVars>
          <dgm:bulletEnabled val="1"/>
        </dgm:presLayoutVars>
      </dgm:prSet>
      <dgm:spPr/>
      <dgm:t>
        <a:bodyPr/>
        <a:lstStyle/>
        <a:p>
          <a:endParaRPr lang="en-US"/>
        </a:p>
      </dgm:t>
    </dgm:pt>
    <dgm:pt modelId="{0A3DBAB1-8B49-F04E-B9F9-0BBB60C49C91}" type="pres">
      <dgm:prSet presAssocID="{3ECCECD6-0EC1-432A-AB49-FE98B4CC70E4}" presName="sibTrans" presStyleCnt="0"/>
      <dgm:spPr/>
    </dgm:pt>
    <dgm:pt modelId="{52D8A45C-6BE7-6D45-9AE2-97CA98C141E5}" type="pres">
      <dgm:prSet presAssocID="{DA7E3734-3FD9-4DAE-B0F0-0561C0671305}" presName="node" presStyleLbl="node1" presStyleIdx="2" presStyleCnt="4">
        <dgm:presLayoutVars>
          <dgm:bulletEnabled val="1"/>
        </dgm:presLayoutVars>
      </dgm:prSet>
      <dgm:spPr/>
      <dgm:t>
        <a:bodyPr/>
        <a:lstStyle/>
        <a:p>
          <a:endParaRPr lang="en-US"/>
        </a:p>
      </dgm:t>
    </dgm:pt>
    <dgm:pt modelId="{AB7E3C34-F1AA-B741-B07D-A10632FD2BF2}" type="pres">
      <dgm:prSet presAssocID="{419C5460-636B-4B69-8356-41212897F67A}" presName="sibTrans" presStyleCnt="0"/>
      <dgm:spPr/>
    </dgm:pt>
    <dgm:pt modelId="{C4317380-1E33-234E-8BD1-24A878778912}" type="pres">
      <dgm:prSet presAssocID="{3D0F50AC-5A9D-4566-810E-EC0D9D7906B1}" presName="node" presStyleLbl="node1" presStyleIdx="3" presStyleCnt="4">
        <dgm:presLayoutVars>
          <dgm:bulletEnabled val="1"/>
        </dgm:presLayoutVars>
      </dgm:prSet>
      <dgm:spPr/>
      <dgm:t>
        <a:bodyPr/>
        <a:lstStyle/>
        <a:p>
          <a:endParaRPr lang="en-US"/>
        </a:p>
      </dgm:t>
    </dgm:pt>
  </dgm:ptLst>
  <dgm:cxnLst>
    <dgm:cxn modelId="{D40A977B-F1C2-4148-B8BB-07A8C309ED30}" srcId="{05EA342E-0D12-456A-9EF4-2087B130315B}" destId="{874111D2-EFAB-4617-871C-A61B267252CF}" srcOrd="1" destOrd="0" parTransId="{9CF7FA2A-327B-4E92-87ED-8B514D83B6CF}" sibTransId="{3ECCECD6-0EC1-432A-AB49-FE98B4CC70E4}"/>
    <dgm:cxn modelId="{7BA21CF3-0AC8-4B42-9534-E6CABCE0D757}" type="presOf" srcId="{3D0F50AC-5A9D-4566-810E-EC0D9D7906B1}" destId="{C4317380-1E33-234E-8BD1-24A878778912}" srcOrd="0" destOrd="0" presId="urn:microsoft.com/office/officeart/2005/8/layout/default"/>
    <dgm:cxn modelId="{50411C15-B23C-1348-BFBE-FB22159FAE2A}" type="presOf" srcId="{874111D2-EFAB-4617-871C-A61B267252CF}" destId="{B164EF10-BD8B-2D40-8D39-B58962164172}" srcOrd="0" destOrd="0" presId="urn:microsoft.com/office/officeart/2005/8/layout/default"/>
    <dgm:cxn modelId="{83AFA1AA-2101-1D4F-BB03-B032CC0342DA}" type="presOf" srcId="{05EA342E-0D12-456A-9EF4-2087B130315B}" destId="{7C625EA1-90AB-4841-A5CF-7DFF4B3544D8}" srcOrd="0" destOrd="0" presId="urn:microsoft.com/office/officeart/2005/8/layout/default"/>
    <dgm:cxn modelId="{EEAE04C7-5C5D-4BA0-81C7-E459A93EC464}" srcId="{05EA342E-0D12-456A-9EF4-2087B130315B}" destId="{3D0F50AC-5A9D-4566-810E-EC0D9D7906B1}" srcOrd="3" destOrd="0" parTransId="{71C2F918-1F4D-4BCE-9DC4-FDACE4BB206B}" sibTransId="{EE32FA51-4AAA-4018-AC33-828843BBD80A}"/>
    <dgm:cxn modelId="{4DB1B98B-FAC0-0B47-BDD7-1E3413BF62EA}" type="presOf" srcId="{D98DB784-8358-4BE3-BD0F-75F6E1E4332C}" destId="{2268CB20-848B-F74D-8D13-AF25E055B77C}" srcOrd="0" destOrd="0" presId="urn:microsoft.com/office/officeart/2005/8/layout/default"/>
    <dgm:cxn modelId="{9475BEBA-FF04-444C-828E-74CF948448F5}" type="presOf" srcId="{DA7E3734-3FD9-4DAE-B0F0-0561C0671305}" destId="{52D8A45C-6BE7-6D45-9AE2-97CA98C141E5}" srcOrd="0" destOrd="0" presId="urn:microsoft.com/office/officeart/2005/8/layout/default"/>
    <dgm:cxn modelId="{DE2208A3-ACB7-440C-B97A-8CC5B5C34234}" srcId="{05EA342E-0D12-456A-9EF4-2087B130315B}" destId="{D98DB784-8358-4BE3-BD0F-75F6E1E4332C}" srcOrd="0" destOrd="0" parTransId="{8BA8FC7D-AB59-4354-B4DF-90331925003C}" sibTransId="{33F6D6E1-56D0-4E18-8BE4-153C895A5040}"/>
    <dgm:cxn modelId="{8F370C8A-D4EA-4A4B-8281-B0C4FB55FFCD}" srcId="{05EA342E-0D12-456A-9EF4-2087B130315B}" destId="{DA7E3734-3FD9-4DAE-B0F0-0561C0671305}" srcOrd="2" destOrd="0" parTransId="{C5EB02AA-D817-4712-A5AC-4747763858BC}" sibTransId="{419C5460-636B-4B69-8356-41212897F67A}"/>
    <dgm:cxn modelId="{6090D5AA-C5E5-F847-9857-0DEA147F057C}" type="presParOf" srcId="{7C625EA1-90AB-4841-A5CF-7DFF4B3544D8}" destId="{2268CB20-848B-F74D-8D13-AF25E055B77C}" srcOrd="0" destOrd="0" presId="urn:microsoft.com/office/officeart/2005/8/layout/default"/>
    <dgm:cxn modelId="{59B27877-6580-594D-AB27-FD9D47E6725B}" type="presParOf" srcId="{7C625EA1-90AB-4841-A5CF-7DFF4B3544D8}" destId="{EE6A5DA1-C6B5-4840-A613-A68D2F37252D}" srcOrd="1" destOrd="0" presId="urn:microsoft.com/office/officeart/2005/8/layout/default"/>
    <dgm:cxn modelId="{87B6D83B-0106-D542-A44B-8B6BB5D3B764}" type="presParOf" srcId="{7C625EA1-90AB-4841-A5CF-7DFF4B3544D8}" destId="{B164EF10-BD8B-2D40-8D39-B58962164172}" srcOrd="2" destOrd="0" presId="urn:microsoft.com/office/officeart/2005/8/layout/default"/>
    <dgm:cxn modelId="{53A5F0BE-3E43-684A-8B0A-E9688021FF97}" type="presParOf" srcId="{7C625EA1-90AB-4841-A5CF-7DFF4B3544D8}" destId="{0A3DBAB1-8B49-F04E-B9F9-0BBB60C49C91}" srcOrd="3" destOrd="0" presId="urn:microsoft.com/office/officeart/2005/8/layout/default"/>
    <dgm:cxn modelId="{E9BBABC7-14E7-794A-9317-3CFDE0E7044B}" type="presParOf" srcId="{7C625EA1-90AB-4841-A5CF-7DFF4B3544D8}" destId="{52D8A45C-6BE7-6D45-9AE2-97CA98C141E5}" srcOrd="4" destOrd="0" presId="urn:microsoft.com/office/officeart/2005/8/layout/default"/>
    <dgm:cxn modelId="{B631BF5D-D1D5-6640-8EA7-033791E81644}" type="presParOf" srcId="{7C625EA1-90AB-4841-A5CF-7DFF4B3544D8}" destId="{AB7E3C34-F1AA-B741-B07D-A10632FD2BF2}" srcOrd="5" destOrd="0" presId="urn:microsoft.com/office/officeart/2005/8/layout/default"/>
    <dgm:cxn modelId="{8052D557-3B69-B245-95A5-6F3DA73C1E8F}" type="presParOf" srcId="{7C625EA1-90AB-4841-A5CF-7DFF4B3544D8}" destId="{C4317380-1E33-234E-8BD1-24A878778912}"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184A6D9-4D32-4103-A1D2-180EA71E7A87}"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D4BC746C-9C7E-4EA8-B812-D69059F20F19}">
      <dgm:prSet/>
      <dgm:spPr/>
      <dgm:t>
        <a:bodyPr/>
        <a:lstStyle/>
        <a:p>
          <a:pPr>
            <a:lnSpc>
              <a:spcPct val="100000"/>
            </a:lnSpc>
          </a:pPr>
          <a:r>
            <a:rPr lang="en-GB" dirty="0"/>
            <a:t>Read the Snapchat Case study on Godalming Online</a:t>
          </a:r>
          <a:endParaRPr lang="en-US" dirty="0"/>
        </a:p>
      </dgm:t>
    </dgm:pt>
    <dgm:pt modelId="{EA620487-982C-4E9E-903C-0B2E1D114315}" type="parTrans" cxnId="{B78B63CB-CBC4-47D9-B438-C9DEE5471EF2}">
      <dgm:prSet/>
      <dgm:spPr/>
      <dgm:t>
        <a:bodyPr/>
        <a:lstStyle/>
        <a:p>
          <a:endParaRPr lang="en-US"/>
        </a:p>
      </dgm:t>
    </dgm:pt>
    <dgm:pt modelId="{10B25D3F-B371-4001-BE4D-C12042C75643}" type="sibTrans" cxnId="{B78B63CB-CBC4-47D9-B438-C9DEE5471EF2}">
      <dgm:prSet/>
      <dgm:spPr/>
      <dgm:t>
        <a:bodyPr/>
        <a:lstStyle/>
        <a:p>
          <a:endParaRPr lang="en-US"/>
        </a:p>
      </dgm:t>
    </dgm:pt>
    <dgm:pt modelId="{B11AE204-C475-4289-ACDF-B67FDAC5C6E8}">
      <dgm:prSet/>
      <dgm:spPr/>
      <dgm:t>
        <a:bodyPr/>
        <a:lstStyle/>
        <a:p>
          <a:pPr>
            <a:lnSpc>
              <a:spcPct val="100000"/>
            </a:lnSpc>
          </a:pPr>
          <a:r>
            <a:rPr lang="en-GB" dirty="0"/>
            <a:t>Using the PowerPoint Case Study Task, complete Activity 1 (the written report) up to 1 side of A4 </a:t>
          </a:r>
          <a:endParaRPr lang="en-US" dirty="0"/>
        </a:p>
      </dgm:t>
    </dgm:pt>
    <dgm:pt modelId="{5ED5209A-1E7B-4287-BD7F-0DA37349962C}" type="parTrans" cxnId="{71BA181C-5468-455B-9099-534A29964124}">
      <dgm:prSet/>
      <dgm:spPr/>
      <dgm:t>
        <a:bodyPr/>
        <a:lstStyle/>
        <a:p>
          <a:endParaRPr lang="en-US"/>
        </a:p>
      </dgm:t>
    </dgm:pt>
    <dgm:pt modelId="{53A5183C-9907-4440-B190-FD519799E6F8}" type="sibTrans" cxnId="{71BA181C-5468-455B-9099-534A29964124}">
      <dgm:prSet/>
      <dgm:spPr/>
      <dgm:t>
        <a:bodyPr/>
        <a:lstStyle/>
        <a:p>
          <a:endParaRPr lang="en-US"/>
        </a:p>
      </dgm:t>
    </dgm:pt>
    <dgm:pt modelId="{7D46533C-7AD1-42AF-9E9D-01735649365B}" type="pres">
      <dgm:prSet presAssocID="{4184A6D9-4D32-4103-A1D2-180EA71E7A87}" presName="root" presStyleCnt="0">
        <dgm:presLayoutVars>
          <dgm:dir/>
          <dgm:resizeHandles val="exact"/>
        </dgm:presLayoutVars>
      </dgm:prSet>
      <dgm:spPr/>
      <dgm:t>
        <a:bodyPr/>
        <a:lstStyle/>
        <a:p>
          <a:endParaRPr lang="en-US"/>
        </a:p>
      </dgm:t>
    </dgm:pt>
    <dgm:pt modelId="{36BC54A5-8EB1-4415-96BF-E7EB65BA662C}" type="pres">
      <dgm:prSet presAssocID="{D4BC746C-9C7E-4EA8-B812-D69059F20F19}" presName="compNode" presStyleCnt="0"/>
      <dgm:spPr/>
    </dgm:pt>
    <dgm:pt modelId="{27B4274B-BC3F-4A10-A06A-AEF949D75C7C}" type="pres">
      <dgm:prSet presAssocID="{D4BC746C-9C7E-4EA8-B812-D69059F20F1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Books"/>
        </a:ext>
      </dgm:extLst>
    </dgm:pt>
    <dgm:pt modelId="{BD257F15-D74D-40CA-821D-883009163773}" type="pres">
      <dgm:prSet presAssocID="{D4BC746C-9C7E-4EA8-B812-D69059F20F19}" presName="spaceRect" presStyleCnt="0"/>
      <dgm:spPr/>
    </dgm:pt>
    <dgm:pt modelId="{9D29AAEF-5854-44A0-888F-C563FE325F01}" type="pres">
      <dgm:prSet presAssocID="{D4BC746C-9C7E-4EA8-B812-D69059F20F19}" presName="textRect" presStyleLbl="revTx" presStyleIdx="0" presStyleCnt="2">
        <dgm:presLayoutVars>
          <dgm:chMax val="1"/>
          <dgm:chPref val="1"/>
        </dgm:presLayoutVars>
      </dgm:prSet>
      <dgm:spPr/>
      <dgm:t>
        <a:bodyPr/>
        <a:lstStyle/>
        <a:p>
          <a:endParaRPr lang="en-US"/>
        </a:p>
      </dgm:t>
    </dgm:pt>
    <dgm:pt modelId="{35ED881B-77EF-4117-BE16-719A0E07B371}" type="pres">
      <dgm:prSet presAssocID="{10B25D3F-B371-4001-BE4D-C12042C75643}" presName="sibTrans" presStyleCnt="0"/>
      <dgm:spPr/>
    </dgm:pt>
    <dgm:pt modelId="{939C5B01-5597-4C75-B563-7300020F9C2D}" type="pres">
      <dgm:prSet presAssocID="{B11AE204-C475-4289-ACDF-B67FDAC5C6E8}" presName="compNode" presStyleCnt="0"/>
      <dgm:spPr/>
    </dgm:pt>
    <dgm:pt modelId="{F5D38342-1946-40E9-A36B-D23C8CD92576}" type="pres">
      <dgm:prSet presAssocID="{B11AE204-C475-4289-ACDF-B67FDAC5C6E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Pencil"/>
        </a:ext>
      </dgm:extLst>
    </dgm:pt>
    <dgm:pt modelId="{4F7F7A2A-3716-47A5-82AF-A46D94D336B0}" type="pres">
      <dgm:prSet presAssocID="{B11AE204-C475-4289-ACDF-B67FDAC5C6E8}" presName="spaceRect" presStyleCnt="0"/>
      <dgm:spPr/>
    </dgm:pt>
    <dgm:pt modelId="{5094B9CC-AEAA-4B73-BD14-BEE561E89ECB}" type="pres">
      <dgm:prSet presAssocID="{B11AE204-C475-4289-ACDF-B67FDAC5C6E8}" presName="textRect" presStyleLbl="revTx" presStyleIdx="1" presStyleCnt="2">
        <dgm:presLayoutVars>
          <dgm:chMax val="1"/>
          <dgm:chPref val="1"/>
        </dgm:presLayoutVars>
      </dgm:prSet>
      <dgm:spPr/>
      <dgm:t>
        <a:bodyPr/>
        <a:lstStyle/>
        <a:p>
          <a:endParaRPr lang="en-US"/>
        </a:p>
      </dgm:t>
    </dgm:pt>
  </dgm:ptLst>
  <dgm:cxnLst>
    <dgm:cxn modelId="{FEADE84F-84E6-4922-ABAE-893799F3EDAE}" type="presOf" srcId="{B11AE204-C475-4289-ACDF-B67FDAC5C6E8}" destId="{5094B9CC-AEAA-4B73-BD14-BEE561E89ECB}" srcOrd="0" destOrd="0" presId="urn:microsoft.com/office/officeart/2018/2/layout/IconLabelList"/>
    <dgm:cxn modelId="{1F5DFC56-D4EE-4180-AED6-2D2A473A43B2}" type="presOf" srcId="{D4BC746C-9C7E-4EA8-B812-D69059F20F19}" destId="{9D29AAEF-5854-44A0-888F-C563FE325F01}" srcOrd="0" destOrd="0" presId="urn:microsoft.com/office/officeart/2018/2/layout/IconLabelList"/>
    <dgm:cxn modelId="{71BA181C-5468-455B-9099-534A29964124}" srcId="{4184A6D9-4D32-4103-A1D2-180EA71E7A87}" destId="{B11AE204-C475-4289-ACDF-B67FDAC5C6E8}" srcOrd="1" destOrd="0" parTransId="{5ED5209A-1E7B-4287-BD7F-0DA37349962C}" sibTransId="{53A5183C-9907-4440-B190-FD519799E6F8}"/>
    <dgm:cxn modelId="{DCDB8CBD-C2E3-48ED-A467-28EBAF2B38A9}" type="presOf" srcId="{4184A6D9-4D32-4103-A1D2-180EA71E7A87}" destId="{7D46533C-7AD1-42AF-9E9D-01735649365B}" srcOrd="0" destOrd="0" presId="urn:microsoft.com/office/officeart/2018/2/layout/IconLabelList"/>
    <dgm:cxn modelId="{B78B63CB-CBC4-47D9-B438-C9DEE5471EF2}" srcId="{4184A6D9-4D32-4103-A1D2-180EA71E7A87}" destId="{D4BC746C-9C7E-4EA8-B812-D69059F20F19}" srcOrd="0" destOrd="0" parTransId="{EA620487-982C-4E9E-903C-0B2E1D114315}" sibTransId="{10B25D3F-B371-4001-BE4D-C12042C75643}"/>
    <dgm:cxn modelId="{AC1A262D-31AA-44ED-953C-3A127A3B43B8}" type="presParOf" srcId="{7D46533C-7AD1-42AF-9E9D-01735649365B}" destId="{36BC54A5-8EB1-4415-96BF-E7EB65BA662C}" srcOrd="0" destOrd="0" presId="urn:microsoft.com/office/officeart/2018/2/layout/IconLabelList"/>
    <dgm:cxn modelId="{AF8BD185-1616-45E7-A5CF-CD97E25613E6}" type="presParOf" srcId="{36BC54A5-8EB1-4415-96BF-E7EB65BA662C}" destId="{27B4274B-BC3F-4A10-A06A-AEF949D75C7C}" srcOrd="0" destOrd="0" presId="urn:microsoft.com/office/officeart/2018/2/layout/IconLabelList"/>
    <dgm:cxn modelId="{F1BD9220-65D7-49DF-B057-6BB066F9811D}" type="presParOf" srcId="{36BC54A5-8EB1-4415-96BF-E7EB65BA662C}" destId="{BD257F15-D74D-40CA-821D-883009163773}" srcOrd="1" destOrd="0" presId="urn:microsoft.com/office/officeart/2018/2/layout/IconLabelList"/>
    <dgm:cxn modelId="{57FFB1DE-2C87-40AA-9E45-E77BFA7C179D}" type="presParOf" srcId="{36BC54A5-8EB1-4415-96BF-E7EB65BA662C}" destId="{9D29AAEF-5854-44A0-888F-C563FE325F01}" srcOrd="2" destOrd="0" presId="urn:microsoft.com/office/officeart/2018/2/layout/IconLabelList"/>
    <dgm:cxn modelId="{9C14FAEF-F14D-4D71-A8E5-092FDB6197D9}" type="presParOf" srcId="{7D46533C-7AD1-42AF-9E9D-01735649365B}" destId="{35ED881B-77EF-4117-BE16-719A0E07B371}" srcOrd="1" destOrd="0" presId="urn:microsoft.com/office/officeart/2018/2/layout/IconLabelList"/>
    <dgm:cxn modelId="{E782D4A7-68AE-4E02-9558-241AEACED118}" type="presParOf" srcId="{7D46533C-7AD1-42AF-9E9D-01735649365B}" destId="{939C5B01-5597-4C75-B563-7300020F9C2D}" srcOrd="2" destOrd="0" presId="urn:microsoft.com/office/officeart/2018/2/layout/IconLabelList"/>
    <dgm:cxn modelId="{A98A13D6-F66A-4B90-BB3A-4E8C5934F318}" type="presParOf" srcId="{939C5B01-5597-4C75-B563-7300020F9C2D}" destId="{F5D38342-1946-40E9-A36B-D23C8CD92576}" srcOrd="0" destOrd="0" presId="urn:microsoft.com/office/officeart/2018/2/layout/IconLabelList"/>
    <dgm:cxn modelId="{BCF76A20-8483-4AA3-92D0-7CF9948F5DBD}" type="presParOf" srcId="{939C5B01-5597-4C75-B563-7300020F9C2D}" destId="{4F7F7A2A-3716-47A5-82AF-A46D94D336B0}" srcOrd="1" destOrd="0" presId="urn:microsoft.com/office/officeart/2018/2/layout/IconLabelList"/>
    <dgm:cxn modelId="{23AB2563-F8A3-40F6-9698-4ADA56329BC1}" type="presParOf" srcId="{939C5B01-5597-4C75-B563-7300020F9C2D}" destId="{5094B9CC-AEAA-4B73-BD14-BEE561E89ECB}"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184A6D9-4D32-4103-A1D2-180EA71E7A87}"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D4BC746C-9C7E-4EA8-B812-D69059F20F19}">
      <dgm:prSet/>
      <dgm:spPr/>
      <dgm:t>
        <a:bodyPr/>
        <a:lstStyle/>
        <a:p>
          <a:pPr>
            <a:lnSpc>
              <a:spcPct val="100000"/>
            </a:lnSpc>
          </a:pPr>
          <a:r>
            <a:rPr lang="en-GB" dirty="0"/>
            <a:t>Read SnapChat case study again on Godalming Online</a:t>
          </a:r>
          <a:endParaRPr lang="en-US" dirty="0"/>
        </a:p>
      </dgm:t>
    </dgm:pt>
    <dgm:pt modelId="{EA620487-982C-4E9E-903C-0B2E1D114315}" type="parTrans" cxnId="{B78B63CB-CBC4-47D9-B438-C9DEE5471EF2}">
      <dgm:prSet/>
      <dgm:spPr/>
      <dgm:t>
        <a:bodyPr/>
        <a:lstStyle/>
        <a:p>
          <a:endParaRPr lang="en-US"/>
        </a:p>
      </dgm:t>
    </dgm:pt>
    <dgm:pt modelId="{10B25D3F-B371-4001-BE4D-C12042C75643}" type="sibTrans" cxnId="{B78B63CB-CBC4-47D9-B438-C9DEE5471EF2}">
      <dgm:prSet/>
      <dgm:spPr/>
      <dgm:t>
        <a:bodyPr/>
        <a:lstStyle/>
        <a:p>
          <a:endParaRPr lang="en-US"/>
        </a:p>
      </dgm:t>
    </dgm:pt>
    <dgm:pt modelId="{DF59F2EA-EFD8-47AC-AF50-D6CA92140809}">
      <dgm:prSet/>
      <dgm:spPr/>
      <dgm:t>
        <a:bodyPr/>
        <a:lstStyle/>
        <a:p>
          <a:pPr>
            <a:lnSpc>
              <a:spcPct val="100000"/>
            </a:lnSpc>
          </a:pPr>
          <a:r>
            <a:rPr lang="en-GB" dirty="0"/>
            <a:t>Monday 18/5/20 Log on to teams to have a recap on the work so far</a:t>
          </a:r>
          <a:endParaRPr lang="en-US" dirty="0"/>
        </a:p>
      </dgm:t>
    </dgm:pt>
    <dgm:pt modelId="{4421647B-4A2C-4477-98CD-0AA2EDC2C877}" type="parTrans" cxnId="{A0E6F3DF-28B2-4276-BFDD-4CB448B530CF}">
      <dgm:prSet/>
      <dgm:spPr/>
      <dgm:t>
        <a:bodyPr/>
        <a:lstStyle/>
        <a:p>
          <a:endParaRPr lang="en-US"/>
        </a:p>
      </dgm:t>
    </dgm:pt>
    <dgm:pt modelId="{2CE3FB54-0C12-428F-8E7C-B192580D48DC}" type="sibTrans" cxnId="{A0E6F3DF-28B2-4276-BFDD-4CB448B530CF}">
      <dgm:prSet/>
      <dgm:spPr/>
      <dgm:t>
        <a:bodyPr/>
        <a:lstStyle/>
        <a:p>
          <a:endParaRPr lang="en-US"/>
        </a:p>
      </dgm:t>
    </dgm:pt>
    <dgm:pt modelId="{B11AE204-C475-4289-ACDF-B67FDAC5C6E8}">
      <dgm:prSet/>
      <dgm:spPr/>
      <dgm:t>
        <a:bodyPr/>
        <a:lstStyle/>
        <a:p>
          <a:pPr>
            <a:lnSpc>
              <a:spcPct val="100000"/>
            </a:lnSpc>
          </a:pPr>
          <a:r>
            <a:rPr lang="en-GB" dirty="0"/>
            <a:t>Using the PowerPoint Case Study Task, complete Activity 2 (the presentation) up to 6 ppt slides</a:t>
          </a:r>
          <a:endParaRPr lang="en-US" dirty="0"/>
        </a:p>
      </dgm:t>
    </dgm:pt>
    <dgm:pt modelId="{53A5183C-9907-4440-B190-FD519799E6F8}" type="sibTrans" cxnId="{71BA181C-5468-455B-9099-534A29964124}">
      <dgm:prSet/>
      <dgm:spPr/>
      <dgm:t>
        <a:bodyPr/>
        <a:lstStyle/>
        <a:p>
          <a:endParaRPr lang="en-US"/>
        </a:p>
      </dgm:t>
    </dgm:pt>
    <dgm:pt modelId="{5ED5209A-1E7B-4287-BD7F-0DA37349962C}" type="parTrans" cxnId="{71BA181C-5468-455B-9099-534A29964124}">
      <dgm:prSet/>
      <dgm:spPr/>
      <dgm:t>
        <a:bodyPr/>
        <a:lstStyle/>
        <a:p>
          <a:endParaRPr lang="en-US"/>
        </a:p>
      </dgm:t>
    </dgm:pt>
    <dgm:pt modelId="{7D46533C-7AD1-42AF-9E9D-01735649365B}" type="pres">
      <dgm:prSet presAssocID="{4184A6D9-4D32-4103-A1D2-180EA71E7A87}" presName="root" presStyleCnt="0">
        <dgm:presLayoutVars>
          <dgm:dir/>
          <dgm:resizeHandles val="exact"/>
        </dgm:presLayoutVars>
      </dgm:prSet>
      <dgm:spPr/>
      <dgm:t>
        <a:bodyPr/>
        <a:lstStyle/>
        <a:p>
          <a:endParaRPr lang="en-US"/>
        </a:p>
      </dgm:t>
    </dgm:pt>
    <dgm:pt modelId="{D454CB7B-DF46-47BD-B3C0-C40920097D05}" type="pres">
      <dgm:prSet presAssocID="{DF59F2EA-EFD8-47AC-AF50-D6CA92140809}" presName="compNode" presStyleCnt="0"/>
      <dgm:spPr/>
    </dgm:pt>
    <dgm:pt modelId="{2B8BC5A0-4E95-4E5A-BAFE-D5B5CD8361FF}" type="pres">
      <dgm:prSet presAssocID="{DF59F2EA-EFD8-47AC-AF50-D6CA92140809}"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Questions"/>
        </a:ext>
      </dgm:extLst>
    </dgm:pt>
    <dgm:pt modelId="{A10A5856-CF3D-4150-BC9F-F8F6D361440E}" type="pres">
      <dgm:prSet presAssocID="{DF59F2EA-EFD8-47AC-AF50-D6CA92140809}" presName="spaceRect" presStyleCnt="0"/>
      <dgm:spPr/>
    </dgm:pt>
    <dgm:pt modelId="{1B39A025-F85D-476C-A5E6-A84EA1EF7579}" type="pres">
      <dgm:prSet presAssocID="{DF59F2EA-EFD8-47AC-AF50-D6CA92140809}" presName="textRect" presStyleLbl="revTx" presStyleIdx="0" presStyleCnt="3">
        <dgm:presLayoutVars>
          <dgm:chMax val="1"/>
          <dgm:chPref val="1"/>
        </dgm:presLayoutVars>
      </dgm:prSet>
      <dgm:spPr/>
      <dgm:t>
        <a:bodyPr/>
        <a:lstStyle/>
        <a:p>
          <a:endParaRPr lang="en-US"/>
        </a:p>
      </dgm:t>
    </dgm:pt>
    <dgm:pt modelId="{BAE12B3F-9ADA-B146-B00C-C0F4D9DCCD3D}" type="pres">
      <dgm:prSet presAssocID="{2CE3FB54-0C12-428F-8E7C-B192580D48DC}" presName="sibTrans" presStyleCnt="0"/>
      <dgm:spPr/>
    </dgm:pt>
    <dgm:pt modelId="{36BC54A5-8EB1-4415-96BF-E7EB65BA662C}" type="pres">
      <dgm:prSet presAssocID="{D4BC746C-9C7E-4EA8-B812-D69059F20F19}" presName="compNode" presStyleCnt="0"/>
      <dgm:spPr/>
    </dgm:pt>
    <dgm:pt modelId="{27B4274B-BC3F-4A10-A06A-AEF949D75C7C}" type="pres">
      <dgm:prSet presAssocID="{D4BC746C-9C7E-4EA8-B812-D69059F20F19}"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Books"/>
        </a:ext>
      </dgm:extLst>
    </dgm:pt>
    <dgm:pt modelId="{BD257F15-D74D-40CA-821D-883009163773}" type="pres">
      <dgm:prSet presAssocID="{D4BC746C-9C7E-4EA8-B812-D69059F20F19}" presName="spaceRect" presStyleCnt="0"/>
      <dgm:spPr/>
    </dgm:pt>
    <dgm:pt modelId="{9D29AAEF-5854-44A0-888F-C563FE325F01}" type="pres">
      <dgm:prSet presAssocID="{D4BC746C-9C7E-4EA8-B812-D69059F20F19}" presName="textRect" presStyleLbl="revTx" presStyleIdx="1" presStyleCnt="3">
        <dgm:presLayoutVars>
          <dgm:chMax val="1"/>
          <dgm:chPref val="1"/>
        </dgm:presLayoutVars>
      </dgm:prSet>
      <dgm:spPr/>
      <dgm:t>
        <a:bodyPr/>
        <a:lstStyle/>
        <a:p>
          <a:endParaRPr lang="en-US"/>
        </a:p>
      </dgm:t>
    </dgm:pt>
    <dgm:pt modelId="{35ED881B-77EF-4117-BE16-719A0E07B371}" type="pres">
      <dgm:prSet presAssocID="{10B25D3F-B371-4001-BE4D-C12042C75643}" presName="sibTrans" presStyleCnt="0"/>
      <dgm:spPr/>
    </dgm:pt>
    <dgm:pt modelId="{939C5B01-5597-4C75-B563-7300020F9C2D}" type="pres">
      <dgm:prSet presAssocID="{B11AE204-C475-4289-ACDF-B67FDAC5C6E8}" presName="compNode" presStyleCnt="0"/>
      <dgm:spPr/>
    </dgm:pt>
    <dgm:pt modelId="{F5D38342-1946-40E9-A36B-D23C8CD92576}" type="pres">
      <dgm:prSet presAssocID="{B11AE204-C475-4289-ACDF-B67FDAC5C6E8}"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Pencil"/>
        </a:ext>
      </dgm:extLst>
    </dgm:pt>
    <dgm:pt modelId="{4F7F7A2A-3716-47A5-82AF-A46D94D336B0}" type="pres">
      <dgm:prSet presAssocID="{B11AE204-C475-4289-ACDF-B67FDAC5C6E8}" presName="spaceRect" presStyleCnt="0"/>
      <dgm:spPr/>
    </dgm:pt>
    <dgm:pt modelId="{5094B9CC-AEAA-4B73-BD14-BEE561E89ECB}" type="pres">
      <dgm:prSet presAssocID="{B11AE204-C475-4289-ACDF-B67FDAC5C6E8}" presName="textRect" presStyleLbl="revTx" presStyleIdx="2" presStyleCnt="3">
        <dgm:presLayoutVars>
          <dgm:chMax val="1"/>
          <dgm:chPref val="1"/>
        </dgm:presLayoutVars>
      </dgm:prSet>
      <dgm:spPr/>
      <dgm:t>
        <a:bodyPr/>
        <a:lstStyle/>
        <a:p>
          <a:endParaRPr lang="en-US"/>
        </a:p>
      </dgm:t>
    </dgm:pt>
  </dgm:ptLst>
  <dgm:cxnLst>
    <dgm:cxn modelId="{B78B63CB-CBC4-47D9-B438-C9DEE5471EF2}" srcId="{4184A6D9-4D32-4103-A1D2-180EA71E7A87}" destId="{D4BC746C-9C7E-4EA8-B812-D69059F20F19}" srcOrd="1" destOrd="0" parTransId="{EA620487-982C-4E9E-903C-0B2E1D114315}" sibTransId="{10B25D3F-B371-4001-BE4D-C12042C75643}"/>
    <dgm:cxn modelId="{40BC91E3-7DAD-F54C-80E9-492A6E053CE0}" type="presOf" srcId="{DF59F2EA-EFD8-47AC-AF50-D6CA92140809}" destId="{1B39A025-F85D-476C-A5E6-A84EA1EF7579}" srcOrd="0" destOrd="0" presId="urn:microsoft.com/office/officeart/2018/2/layout/IconLabelList"/>
    <dgm:cxn modelId="{DCDB8CBD-C2E3-48ED-A467-28EBAF2B38A9}" type="presOf" srcId="{4184A6D9-4D32-4103-A1D2-180EA71E7A87}" destId="{7D46533C-7AD1-42AF-9E9D-01735649365B}" srcOrd="0" destOrd="0" presId="urn:microsoft.com/office/officeart/2018/2/layout/IconLabelList"/>
    <dgm:cxn modelId="{A0E6F3DF-28B2-4276-BFDD-4CB448B530CF}" srcId="{4184A6D9-4D32-4103-A1D2-180EA71E7A87}" destId="{DF59F2EA-EFD8-47AC-AF50-D6CA92140809}" srcOrd="0" destOrd="0" parTransId="{4421647B-4A2C-4477-98CD-0AA2EDC2C877}" sibTransId="{2CE3FB54-0C12-428F-8E7C-B192580D48DC}"/>
    <dgm:cxn modelId="{A5F522B6-6C96-1442-8527-9DCE3022CB58}" type="presOf" srcId="{B11AE204-C475-4289-ACDF-B67FDAC5C6E8}" destId="{5094B9CC-AEAA-4B73-BD14-BEE561E89ECB}" srcOrd="0" destOrd="0" presId="urn:microsoft.com/office/officeart/2018/2/layout/IconLabelList"/>
    <dgm:cxn modelId="{B5F51169-D2F4-474F-AB42-3AE7F4C15918}" type="presOf" srcId="{D4BC746C-9C7E-4EA8-B812-D69059F20F19}" destId="{9D29AAEF-5854-44A0-888F-C563FE325F01}" srcOrd="0" destOrd="0" presId="urn:microsoft.com/office/officeart/2018/2/layout/IconLabelList"/>
    <dgm:cxn modelId="{71BA181C-5468-455B-9099-534A29964124}" srcId="{4184A6D9-4D32-4103-A1D2-180EA71E7A87}" destId="{B11AE204-C475-4289-ACDF-B67FDAC5C6E8}" srcOrd="2" destOrd="0" parTransId="{5ED5209A-1E7B-4287-BD7F-0DA37349962C}" sibTransId="{53A5183C-9907-4440-B190-FD519799E6F8}"/>
    <dgm:cxn modelId="{D1C9F9FB-1D06-B042-A9EB-150308766713}" type="presParOf" srcId="{7D46533C-7AD1-42AF-9E9D-01735649365B}" destId="{D454CB7B-DF46-47BD-B3C0-C40920097D05}" srcOrd="0" destOrd="0" presId="urn:microsoft.com/office/officeart/2018/2/layout/IconLabelList"/>
    <dgm:cxn modelId="{51941B33-FFDB-C24F-9398-E86DF9179C9F}" type="presParOf" srcId="{D454CB7B-DF46-47BD-B3C0-C40920097D05}" destId="{2B8BC5A0-4E95-4E5A-BAFE-D5B5CD8361FF}" srcOrd="0" destOrd="0" presId="urn:microsoft.com/office/officeart/2018/2/layout/IconLabelList"/>
    <dgm:cxn modelId="{E940C859-0A7A-374C-B04A-E2E048D13B68}" type="presParOf" srcId="{D454CB7B-DF46-47BD-B3C0-C40920097D05}" destId="{A10A5856-CF3D-4150-BC9F-F8F6D361440E}" srcOrd="1" destOrd="0" presId="urn:microsoft.com/office/officeart/2018/2/layout/IconLabelList"/>
    <dgm:cxn modelId="{34DFBE5C-DEE6-9842-999B-6079D1EE926F}" type="presParOf" srcId="{D454CB7B-DF46-47BD-B3C0-C40920097D05}" destId="{1B39A025-F85D-476C-A5E6-A84EA1EF7579}" srcOrd="2" destOrd="0" presId="urn:microsoft.com/office/officeart/2018/2/layout/IconLabelList"/>
    <dgm:cxn modelId="{2EECBA5A-240C-AB4A-A8EA-A50AECC4D3F7}" type="presParOf" srcId="{7D46533C-7AD1-42AF-9E9D-01735649365B}" destId="{BAE12B3F-9ADA-B146-B00C-C0F4D9DCCD3D}" srcOrd="1" destOrd="0" presId="urn:microsoft.com/office/officeart/2018/2/layout/IconLabelList"/>
    <dgm:cxn modelId="{31723B40-13CA-9443-90B5-CAC3D731CB66}" type="presParOf" srcId="{7D46533C-7AD1-42AF-9E9D-01735649365B}" destId="{36BC54A5-8EB1-4415-96BF-E7EB65BA662C}" srcOrd="2" destOrd="0" presId="urn:microsoft.com/office/officeart/2018/2/layout/IconLabelList"/>
    <dgm:cxn modelId="{BD165CEC-8D19-B449-B05E-503C2060CAE8}" type="presParOf" srcId="{36BC54A5-8EB1-4415-96BF-E7EB65BA662C}" destId="{27B4274B-BC3F-4A10-A06A-AEF949D75C7C}" srcOrd="0" destOrd="0" presId="urn:microsoft.com/office/officeart/2018/2/layout/IconLabelList"/>
    <dgm:cxn modelId="{84336DA9-DAFA-A642-9E8C-6534777A2EC8}" type="presParOf" srcId="{36BC54A5-8EB1-4415-96BF-E7EB65BA662C}" destId="{BD257F15-D74D-40CA-821D-883009163773}" srcOrd="1" destOrd="0" presId="urn:microsoft.com/office/officeart/2018/2/layout/IconLabelList"/>
    <dgm:cxn modelId="{385D9019-035B-0D4A-B667-FCC4A6C91A13}" type="presParOf" srcId="{36BC54A5-8EB1-4415-96BF-E7EB65BA662C}" destId="{9D29AAEF-5854-44A0-888F-C563FE325F01}" srcOrd="2" destOrd="0" presId="urn:microsoft.com/office/officeart/2018/2/layout/IconLabelList"/>
    <dgm:cxn modelId="{5B27A4BA-88EF-BE4F-9B86-028C7F50BFFF}" type="presParOf" srcId="{7D46533C-7AD1-42AF-9E9D-01735649365B}" destId="{35ED881B-77EF-4117-BE16-719A0E07B371}" srcOrd="3" destOrd="0" presId="urn:microsoft.com/office/officeart/2018/2/layout/IconLabelList"/>
    <dgm:cxn modelId="{3B0518C7-B137-194A-82DA-70DDF91933CD}" type="presParOf" srcId="{7D46533C-7AD1-42AF-9E9D-01735649365B}" destId="{939C5B01-5597-4C75-B563-7300020F9C2D}" srcOrd="4" destOrd="0" presId="urn:microsoft.com/office/officeart/2018/2/layout/IconLabelList"/>
    <dgm:cxn modelId="{DF5C11E7-2660-E34D-A4AC-FBD3B3301D0B}" type="presParOf" srcId="{939C5B01-5597-4C75-B563-7300020F9C2D}" destId="{F5D38342-1946-40E9-A36B-D23C8CD92576}" srcOrd="0" destOrd="0" presId="urn:microsoft.com/office/officeart/2018/2/layout/IconLabelList"/>
    <dgm:cxn modelId="{76F94B8D-B8C4-2147-A671-F0BEA203245A}" type="presParOf" srcId="{939C5B01-5597-4C75-B563-7300020F9C2D}" destId="{4F7F7A2A-3716-47A5-82AF-A46D94D336B0}" srcOrd="1" destOrd="0" presId="urn:microsoft.com/office/officeart/2018/2/layout/IconLabelList"/>
    <dgm:cxn modelId="{2F5F06E7-48AD-A843-B813-01B117005C5C}" type="presParOf" srcId="{939C5B01-5597-4C75-B563-7300020F9C2D}" destId="{5094B9CC-AEAA-4B73-BD14-BEE561E89ECB}"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C4C5D6-B6D9-4633-8EA8-CEE1E7DCEF4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17A71E6-F232-4ADC-92F9-395FDAC4FC05}">
      <dgm:prSet/>
      <dgm:spPr/>
      <dgm:t>
        <a:bodyPr/>
        <a:lstStyle/>
        <a:p>
          <a:pPr>
            <a:lnSpc>
              <a:spcPct val="100000"/>
            </a:lnSpc>
          </a:pPr>
          <a:r>
            <a:rPr lang="en-GB" b="1"/>
            <a:t>Leadership</a:t>
          </a:r>
          <a:r>
            <a:rPr lang="en-GB"/>
            <a:t> is about aligning people to a vision, which means buy-in and communication, motivation and inspiration. Leaders have people who follow them.</a:t>
          </a:r>
          <a:endParaRPr lang="en-US"/>
        </a:p>
      </dgm:t>
    </dgm:pt>
    <dgm:pt modelId="{29AC3621-007E-4823-BAAC-28A1E984360C}" type="parTrans" cxnId="{64B04107-BFC2-4ECD-8C4E-BFF265664CCA}">
      <dgm:prSet/>
      <dgm:spPr/>
      <dgm:t>
        <a:bodyPr/>
        <a:lstStyle/>
        <a:p>
          <a:endParaRPr lang="en-US"/>
        </a:p>
      </dgm:t>
    </dgm:pt>
    <dgm:pt modelId="{8F1FE854-0C96-4447-86D5-0D44CBB6A2BE}" type="sibTrans" cxnId="{64B04107-BFC2-4ECD-8C4E-BFF265664CCA}">
      <dgm:prSet/>
      <dgm:spPr/>
      <dgm:t>
        <a:bodyPr/>
        <a:lstStyle/>
        <a:p>
          <a:endParaRPr lang="en-US"/>
        </a:p>
      </dgm:t>
    </dgm:pt>
    <dgm:pt modelId="{E814FDA5-F6EA-46EE-8D9D-C9E778443859}">
      <dgm:prSet/>
      <dgm:spPr/>
      <dgm:t>
        <a:bodyPr/>
        <a:lstStyle/>
        <a:p>
          <a:pPr>
            <a:lnSpc>
              <a:spcPct val="100000"/>
            </a:lnSpc>
          </a:pPr>
          <a:r>
            <a:rPr lang="en-GB" b="1"/>
            <a:t>Management </a:t>
          </a:r>
          <a:r>
            <a:rPr lang="en-GB"/>
            <a:t>is needed to keep an organisation functioning. This involves planning, budgeting, staffing, clarifying jobs, measuring performance, and problem-solving when results do not go to plan. Managers have people who work for them.</a:t>
          </a:r>
          <a:endParaRPr lang="en-US"/>
        </a:p>
      </dgm:t>
    </dgm:pt>
    <dgm:pt modelId="{3DB1866A-F85D-4104-A6B8-BAD145B3D5E9}" type="parTrans" cxnId="{25C93DF0-4421-4946-832B-D843DFB59A33}">
      <dgm:prSet/>
      <dgm:spPr/>
      <dgm:t>
        <a:bodyPr/>
        <a:lstStyle/>
        <a:p>
          <a:endParaRPr lang="en-US"/>
        </a:p>
      </dgm:t>
    </dgm:pt>
    <dgm:pt modelId="{A82A64E1-BA40-488F-9B0A-BEE71550CB77}" type="sibTrans" cxnId="{25C93DF0-4421-4946-832B-D843DFB59A33}">
      <dgm:prSet/>
      <dgm:spPr/>
      <dgm:t>
        <a:bodyPr/>
        <a:lstStyle/>
        <a:p>
          <a:endParaRPr lang="en-US"/>
        </a:p>
      </dgm:t>
    </dgm:pt>
    <dgm:pt modelId="{218EB6F9-67EF-E34D-913B-8E1EA34EA717}" type="pres">
      <dgm:prSet presAssocID="{1DC4C5D6-B6D9-4633-8EA8-CEE1E7DCEF47}" presName="linear" presStyleCnt="0">
        <dgm:presLayoutVars>
          <dgm:animLvl val="lvl"/>
          <dgm:resizeHandles val="exact"/>
        </dgm:presLayoutVars>
      </dgm:prSet>
      <dgm:spPr/>
      <dgm:t>
        <a:bodyPr/>
        <a:lstStyle/>
        <a:p>
          <a:endParaRPr lang="en-US"/>
        </a:p>
      </dgm:t>
    </dgm:pt>
    <dgm:pt modelId="{FCAA7150-9DB0-0140-8E8E-98A53987BB21}" type="pres">
      <dgm:prSet presAssocID="{D17A71E6-F232-4ADC-92F9-395FDAC4FC05}" presName="parentText" presStyleLbl="node1" presStyleIdx="0" presStyleCnt="2">
        <dgm:presLayoutVars>
          <dgm:chMax val="0"/>
          <dgm:bulletEnabled val="1"/>
        </dgm:presLayoutVars>
      </dgm:prSet>
      <dgm:spPr/>
      <dgm:t>
        <a:bodyPr/>
        <a:lstStyle/>
        <a:p>
          <a:endParaRPr lang="en-US"/>
        </a:p>
      </dgm:t>
    </dgm:pt>
    <dgm:pt modelId="{DA20C53B-CB47-6F4D-A4E7-6B9F3FAA8A19}" type="pres">
      <dgm:prSet presAssocID="{8F1FE854-0C96-4447-86D5-0D44CBB6A2BE}" presName="spacer" presStyleCnt="0"/>
      <dgm:spPr/>
    </dgm:pt>
    <dgm:pt modelId="{8DFFDC43-0A58-7D4C-8B9D-B5DA7FB5C93B}" type="pres">
      <dgm:prSet presAssocID="{E814FDA5-F6EA-46EE-8D9D-C9E778443859}" presName="parentText" presStyleLbl="node1" presStyleIdx="1" presStyleCnt="2">
        <dgm:presLayoutVars>
          <dgm:chMax val="0"/>
          <dgm:bulletEnabled val="1"/>
        </dgm:presLayoutVars>
      </dgm:prSet>
      <dgm:spPr/>
      <dgm:t>
        <a:bodyPr/>
        <a:lstStyle/>
        <a:p>
          <a:endParaRPr lang="en-US"/>
        </a:p>
      </dgm:t>
    </dgm:pt>
  </dgm:ptLst>
  <dgm:cxnLst>
    <dgm:cxn modelId="{83278B38-9F62-1141-AFF0-3B3E47642DDA}" type="presOf" srcId="{D17A71E6-F232-4ADC-92F9-395FDAC4FC05}" destId="{FCAA7150-9DB0-0140-8E8E-98A53987BB21}" srcOrd="0" destOrd="0" presId="urn:microsoft.com/office/officeart/2005/8/layout/vList2"/>
    <dgm:cxn modelId="{EFA9EEA8-A70A-A24F-AF0A-F70E11A8640A}" type="presOf" srcId="{E814FDA5-F6EA-46EE-8D9D-C9E778443859}" destId="{8DFFDC43-0A58-7D4C-8B9D-B5DA7FB5C93B}" srcOrd="0" destOrd="0" presId="urn:microsoft.com/office/officeart/2005/8/layout/vList2"/>
    <dgm:cxn modelId="{E52A1EF3-0485-2A4A-B53A-721DC2470642}" type="presOf" srcId="{1DC4C5D6-B6D9-4633-8EA8-CEE1E7DCEF47}" destId="{218EB6F9-67EF-E34D-913B-8E1EA34EA717}" srcOrd="0" destOrd="0" presId="urn:microsoft.com/office/officeart/2005/8/layout/vList2"/>
    <dgm:cxn modelId="{64B04107-BFC2-4ECD-8C4E-BFF265664CCA}" srcId="{1DC4C5D6-B6D9-4633-8EA8-CEE1E7DCEF47}" destId="{D17A71E6-F232-4ADC-92F9-395FDAC4FC05}" srcOrd="0" destOrd="0" parTransId="{29AC3621-007E-4823-BAAC-28A1E984360C}" sibTransId="{8F1FE854-0C96-4447-86D5-0D44CBB6A2BE}"/>
    <dgm:cxn modelId="{25C93DF0-4421-4946-832B-D843DFB59A33}" srcId="{1DC4C5D6-B6D9-4633-8EA8-CEE1E7DCEF47}" destId="{E814FDA5-F6EA-46EE-8D9D-C9E778443859}" srcOrd="1" destOrd="0" parTransId="{3DB1866A-F85D-4104-A6B8-BAD145B3D5E9}" sibTransId="{A82A64E1-BA40-488F-9B0A-BEE71550CB77}"/>
    <dgm:cxn modelId="{93034174-A284-674E-B791-9BE6D8382134}" type="presParOf" srcId="{218EB6F9-67EF-E34D-913B-8E1EA34EA717}" destId="{FCAA7150-9DB0-0140-8E8E-98A53987BB21}" srcOrd="0" destOrd="0" presId="urn:microsoft.com/office/officeart/2005/8/layout/vList2"/>
    <dgm:cxn modelId="{0EFD47A2-CA56-BB44-B085-136923DDED3D}" type="presParOf" srcId="{218EB6F9-67EF-E34D-913B-8E1EA34EA717}" destId="{DA20C53B-CB47-6F4D-A4E7-6B9F3FAA8A19}" srcOrd="1" destOrd="0" presId="urn:microsoft.com/office/officeart/2005/8/layout/vList2"/>
    <dgm:cxn modelId="{505D5C5E-329D-2B4F-AB69-F2B0E58008F6}" type="presParOf" srcId="{218EB6F9-67EF-E34D-913B-8E1EA34EA717}" destId="{8DFFDC43-0A58-7D4C-8B9D-B5DA7FB5C93B}"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43ADE1-8662-4461-823E-DE766CEAE455}"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75170A96-4A75-404E-B71C-ED339E1D80AF}">
      <dgm:prSet/>
      <dgm:spPr/>
      <dgm:t>
        <a:bodyPr/>
        <a:lstStyle/>
        <a:p>
          <a:r>
            <a:rPr lang="en-GB"/>
            <a:t>setting objectives (SMART)</a:t>
          </a:r>
          <a:endParaRPr lang="en-US"/>
        </a:p>
      </dgm:t>
    </dgm:pt>
    <dgm:pt modelId="{77928F5A-5389-4829-93C7-1BFF9C782A62}" type="parTrans" cxnId="{1F317437-21F7-4E76-9BC9-7C66B91C49C6}">
      <dgm:prSet/>
      <dgm:spPr/>
      <dgm:t>
        <a:bodyPr/>
        <a:lstStyle/>
        <a:p>
          <a:endParaRPr lang="en-US"/>
        </a:p>
      </dgm:t>
    </dgm:pt>
    <dgm:pt modelId="{89EF60DA-B9B8-49E3-8D36-CE314F87A21A}" type="sibTrans" cxnId="{1F317437-21F7-4E76-9BC9-7C66B91C49C6}">
      <dgm:prSet/>
      <dgm:spPr/>
      <dgm:t>
        <a:bodyPr/>
        <a:lstStyle/>
        <a:p>
          <a:endParaRPr lang="en-US"/>
        </a:p>
      </dgm:t>
    </dgm:pt>
    <dgm:pt modelId="{AF6BD65F-2207-46DA-B51E-2CB2213A4FDF}">
      <dgm:prSet/>
      <dgm:spPr/>
      <dgm:t>
        <a:bodyPr/>
        <a:lstStyle/>
        <a:p>
          <a:r>
            <a:rPr lang="en-GB"/>
            <a:t>decision making</a:t>
          </a:r>
          <a:endParaRPr lang="en-US"/>
        </a:p>
      </dgm:t>
    </dgm:pt>
    <dgm:pt modelId="{E9F6C9F1-ED8F-4B3F-8381-A1A812515302}" type="parTrans" cxnId="{547FA394-34D4-4C1D-B39D-79FB60AA823A}">
      <dgm:prSet/>
      <dgm:spPr/>
      <dgm:t>
        <a:bodyPr/>
        <a:lstStyle/>
        <a:p>
          <a:endParaRPr lang="en-US"/>
        </a:p>
      </dgm:t>
    </dgm:pt>
    <dgm:pt modelId="{0FC23D43-B75A-4F26-8195-83A1E2655CA4}" type="sibTrans" cxnId="{547FA394-34D4-4C1D-B39D-79FB60AA823A}">
      <dgm:prSet/>
      <dgm:spPr/>
      <dgm:t>
        <a:bodyPr/>
        <a:lstStyle/>
        <a:p>
          <a:endParaRPr lang="en-US"/>
        </a:p>
      </dgm:t>
    </dgm:pt>
    <dgm:pt modelId="{51A4C3B9-B363-43CD-BD9F-92A75A4CF36B}">
      <dgm:prSet/>
      <dgm:spPr/>
      <dgm:t>
        <a:bodyPr/>
        <a:lstStyle/>
        <a:p>
          <a:r>
            <a:rPr lang="en-GB"/>
            <a:t>communicating</a:t>
          </a:r>
          <a:endParaRPr lang="en-US"/>
        </a:p>
      </dgm:t>
    </dgm:pt>
    <dgm:pt modelId="{BE4086D1-E32E-4C73-8DAB-88DE9B35DD1C}" type="parTrans" cxnId="{9126BFA5-983F-4284-89FA-C4FB72E0B7AF}">
      <dgm:prSet/>
      <dgm:spPr/>
      <dgm:t>
        <a:bodyPr/>
        <a:lstStyle/>
        <a:p>
          <a:endParaRPr lang="en-US"/>
        </a:p>
      </dgm:t>
    </dgm:pt>
    <dgm:pt modelId="{C6159973-7D79-4DEC-9EE6-659F14FC0267}" type="sibTrans" cxnId="{9126BFA5-983F-4284-89FA-C4FB72E0B7AF}">
      <dgm:prSet/>
      <dgm:spPr/>
      <dgm:t>
        <a:bodyPr/>
        <a:lstStyle/>
        <a:p>
          <a:endParaRPr lang="en-US"/>
        </a:p>
      </dgm:t>
    </dgm:pt>
    <dgm:pt modelId="{29EAB46E-6817-46C8-AC93-77696B01DC71}">
      <dgm:prSet/>
      <dgm:spPr/>
      <dgm:t>
        <a:bodyPr/>
        <a:lstStyle/>
        <a:p>
          <a:r>
            <a:rPr lang="en-GB"/>
            <a:t>motivating</a:t>
          </a:r>
          <a:endParaRPr lang="en-US"/>
        </a:p>
      </dgm:t>
    </dgm:pt>
    <dgm:pt modelId="{7D7A9E53-F40F-4B0F-90EC-0D7469747DE8}" type="parTrans" cxnId="{98EBCC0C-2E40-4FC4-A494-05F1BAFAA795}">
      <dgm:prSet/>
      <dgm:spPr/>
      <dgm:t>
        <a:bodyPr/>
        <a:lstStyle/>
        <a:p>
          <a:endParaRPr lang="en-US"/>
        </a:p>
      </dgm:t>
    </dgm:pt>
    <dgm:pt modelId="{ED3CFF6B-3CBF-430D-9531-FC465AD10143}" type="sibTrans" cxnId="{98EBCC0C-2E40-4FC4-A494-05F1BAFAA795}">
      <dgm:prSet/>
      <dgm:spPr/>
      <dgm:t>
        <a:bodyPr/>
        <a:lstStyle/>
        <a:p>
          <a:endParaRPr lang="en-US"/>
        </a:p>
      </dgm:t>
    </dgm:pt>
    <dgm:pt modelId="{0FAC81EF-9DAB-4346-B87F-D23842DA333E}">
      <dgm:prSet/>
      <dgm:spPr/>
      <dgm:t>
        <a:bodyPr/>
        <a:lstStyle/>
        <a:p>
          <a:r>
            <a:rPr lang="en-GB"/>
            <a:t>team building</a:t>
          </a:r>
          <a:endParaRPr lang="en-US"/>
        </a:p>
      </dgm:t>
    </dgm:pt>
    <dgm:pt modelId="{EAABC8D1-0EC7-4462-A6B9-8F8C85373AA1}" type="parTrans" cxnId="{C9FE1A4A-B028-49A0-9829-ABD85868AF44}">
      <dgm:prSet/>
      <dgm:spPr/>
      <dgm:t>
        <a:bodyPr/>
        <a:lstStyle/>
        <a:p>
          <a:endParaRPr lang="en-US"/>
        </a:p>
      </dgm:t>
    </dgm:pt>
    <dgm:pt modelId="{2F91D707-BDA3-4E51-837B-277AEF90441C}" type="sibTrans" cxnId="{C9FE1A4A-B028-49A0-9829-ABD85868AF44}">
      <dgm:prSet/>
      <dgm:spPr/>
      <dgm:t>
        <a:bodyPr/>
        <a:lstStyle/>
        <a:p>
          <a:endParaRPr lang="en-US"/>
        </a:p>
      </dgm:t>
    </dgm:pt>
    <dgm:pt modelId="{80E4FC13-CF67-483A-8119-7838CA8DDC33}">
      <dgm:prSet/>
      <dgm:spPr/>
      <dgm:t>
        <a:bodyPr/>
        <a:lstStyle/>
        <a:p>
          <a:r>
            <a:rPr lang="en-GB"/>
            <a:t>valuing and supporting others</a:t>
          </a:r>
          <a:endParaRPr lang="en-US"/>
        </a:p>
      </dgm:t>
    </dgm:pt>
    <dgm:pt modelId="{D6580D79-F554-4CDD-96A4-CCC51C8DFCEC}" type="parTrans" cxnId="{FDA6C53F-B749-4377-A95F-76A044288600}">
      <dgm:prSet/>
      <dgm:spPr/>
      <dgm:t>
        <a:bodyPr/>
        <a:lstStyle/>
        <a:p>
          <a:endParaRPr lang="en-US"/>
        </a:p>
      </dgm:t>
    </dgm:pt>
    <dgm:pt modelId="{ED5A8396-D501-4D77-8812-D6631A03BA0B}" type="sibTrans" cxnId="{FDA6C53F-B749-4377-A95F-76A044288600}">
      <dgm:prSet/>
      <dgm:spPr/>
      <dgm:t>
        <a:bodyPr/>
        <a:lstStyle/>
        <a:p>
          <a:endParaRPr lang="en-US"/>
        </a:p>
      </dgm:t>
    </dgm:pt>
    <dgm:pt modelId="{A81DD3B7-1B95-4BF8-8E0E-E73A0F518E72}">
      <dgm:prSet/>
      <dgm:spPr/>
      <dgm:t>
        <a:bodyPr/>
        <a:lstStyle/>
        <a:p>
          <a:r>
            <a:rPr lang="en-GB"/>
            <a:t>consulting</a:t>
          </a:r>
          <a:endParaRPr lang="en-US"/>
        </a:p>
      </dgm:t>
    </dgm:pt>
    <dgm:pt modelId="{479F39CB-8F64-4D6B-BD3A-CDF3C235B8FA}" type="parTrans" cxnId="{ED5A5A89-DC2F-4210-83ED-6AB78DAC87BF}">
      <dgm:prSet/>
      <dgm:spPr/>
      <dgm:t>
        <a:bodyPr/>
        <a:lstStyle/>
        <a:p>
          <a:endParaRPr lang="en-US"/>
        </a:p>
      </dgm:t>
    </dgm:pt>
    <dgm:pt modelId="{749D5D99-DE25-4FDB-B54A-539CE0520811}" type="sibTrans" cxnId="{ED5A5A89-DC2F-4210-83ED-6AB78DAC87BF}">
      <dgm:prSet/>
      <dgm:spPr/>
      <dgm:t>
        <a:bodyPr/>
        <a:lstStyle/>
        <a:p>
          <a:endParaRPr lang="en-US"/>
        </a:p>
      </dgm:t>
    </dgm:pt>
    <dgm:pt modelId="{CE066A8A-D7CA-4D4A-BB98-868CF45CD1B0}">
      <dgm:prSet/>
      <dgm:spPr/>
      <dgm:t>
        <a:bodyPr/>
        <a:lstStyle/>
        <a:p>
          <a:r>
            <a:rPr lang="en-GB"/>
            <a:t>problem solving</a:t>
          </a:r>
          <a:endParaRPr lang="en-US"/>
        </a:p>
      </dgm:t>
    </dgm:pt>
    <dgm:pt modelId="{D5ACA75E-ACFD-457F-8A0E-746F8E4712A4}" type="parTrans" cxnId="{D4BD4EA9-8010-4019-8147-8C9A0FECDBC5}">
      <dgm:prSet/>
      <dgm:spPr/>
      <dgm:t>
        <a:bodyPr/>
        <a:lstStyle/>
        <a:p>
          <a:endParaRPr lang="en-US"/>
        </a:p>
      </dgm:t>
    </dgm:pt>
    <dgm:pt modelId="{8A0FCB02-48BC-45AD-BBBA-281AB1AF5499}" type="sibTrans" cxnId="{D4BD4EA9-8010-4019-8147-8C9A0FECDBC5}">
      <dgm:prSet/>
      <dgm:spPr/>
      <dgm:t>
        <a:bodyPr/>
        <a:lstStyle/>
        <a:p>
          <a:endParaRPr lang="en-US"/>
        </a:p>
      </dgm:t>
    </dgm:pt>
    <dgm:pt modelId="{E0D94C82-5B93-454C-B236-8E878681E24E}">
      <dgm:prSet/>
      <dgm:spPr/>
      <dgm:t>
        <a:bodyPr/>
        <a:lstStyle/>
        <a:p>
          <a:r>
            <a:rPr lang="en-GB"/>
            <a:t>using emotional intelligence</a:t>
          </a:r>
          <a:endParaRPr lang="en-US"/>
        </a:p>
      </dgm:t>
    </dgm:pt>
    <dgm:pt modelId="{DDD7BD4A-EEE2-4C1E-93D8-F0D2693A84E9}" type="parTrans" cxnId="{2FEFEF2C-9541-48FE-A9FB-FD77EA96C5DC}">
      <dgm:prSet/>
      <dgm:spPr/>
      <dgm:t>
        <a:bodyPr/>
        <a:lstStyle/>
        <a:p>
          <a:endParaRPr lang="en-US"/>
        </a:p>
      </dgm:t>
    </dgm:pt>
    <dgm:pt modelId="{F673A6C8-EEC5-4672-9E89-F6F7C8379C92}" type="sibTrans" cxnId="{2FEFEF2C-9541-48FE-A9FB-FD77EA96C5DC}">
      <dgm:prSet/>
      <dgm:spPr/>
      <dgm:t>
        <a:bodyPr/>
        <a:lstStyle/>
        <a:p>
          <a:endParaRPr lang="en-US"/>
        </a:p>
      </dgm:t>
    </dgm:pt>
    <dgm:pt modelId="{DFDCF1D9-51D4-40E4-9407-F8935D388C16}">
      <dgm:prSet/>
      <dgm:spPr/>
      <dgm:t>
        <a:bodyPr/>
        <a:lstStyle/>
        <a:p>
          <a:r>
            <a:rPr lang="en-GB"/>
            <a:t>managing conflict</a:t>
          </a:r>
          <a:endParaRPr lang="en-US"/>
        </a:p>
      </dgm:t>
    </dgm:pt>
    <dgm:pt modelId="{1D5AD07A-6B59-4189-83E9-337DFD05D1EE}" type="parTrans" cxnId="{89ABCBC6-EB91-4B14-B4BF-0A54FCDE0551}">
      <dgm:prSet/>
      <dgm:spPr/>
      <dgm:t>
        <a:bodyPr/>
        <a:lstStyle/>
        <a:p>
          <a:endParaRPr lang="en-US"/>
        </a:p>
      </dgm:t>
    </dgm:pt>
    <dgm:pt modelId="{256F4914-856D-49BF-B3D8-88CB1938ACD1}" type="sibTrans" cxnId="{89ABCBC6-EB91-4B14-B4BF-0A54FCDE0551}">
      <dgm:prSet/>
      <dgm:spPr/>
      <dgm:t>
        <a:bodyPr/>
        <a:lstStyle/>
        <a:p>
          <a:endParaRPr lang="en-US"/>
        </a:p>
      </dgm:t>
    </dgm:pt>
    <dgm:pt modelId="{F2E50E2A-789D-4906-BF8F-7510C12041C5}">
      <dgm:prSet/>
      <dgm:spPr/>
      <dgm:t>
        <a:bodyPr/>
        <a:lstStyle/>
        <a:p>
          <a:r>
            <a:rPr lang="en-GB"/>
            <a:t>building positive interpersonal relationships</a:t>
          </a:r>
          <a:endParaRPr lang="en-US"/>
        </a:p>
      </dgm:t>
    </dgm:pt>
    <dgm:pt modelId="{773701D5-AA7D-4952-BD9D-0A70555599C0}" type="parTrans" cxnId="{E7E3BFEF-29C5-46BB-ADC4-48A29074067F}">
      <dgm:prSet/>
      <dgm:spPr/>
      <dgm:t>
        <a:bodyPr/>
        <a:lstStyle/>
        <a:p>
          <a:endParaRPr lang="en-US"/>
        </a:p>
      </dgm:t>
    </dgm:pt>
    <dgm:pt modelId="{9D4C72AF-7C08-4AA0-8D6B-DFB2DF62D079}" type="sibTrans" cxnId="{E7E3BFEF-29C5-46BB-ADC4-48A29074067F}">
      <dgm:prSet/>
      <dgm:spPr/>
      <dgm:t>
        <a:bodyPr/>
        <a:lstStyle/>
        <a:p>
          <a:endParaRPr lang="en-US"/>
        </a:p>
      </dgm:t>
    </dgm:pt>
    <dgm:pt modelId="{76125132-B186-CD4E-9412-30BFFEA6ECC6}" type="pres">
      <dgm:prSet presAssocID="{6043ADE1-8662-4461-823E-DE766CEAE455}" presName="diagram" presStyleCnt="0">
        <dgm:presLayoutVars>
          <dgm:dir/>
          <dgm:resizeHandles val="exact"/>
        </dgm:presLayoutVars>
      </dgm:prSet>
      <dgm:spPr/>
      <dgm:t>
        <a:bodyPr/>
        <a:lstStyle/>
        <a:p>
          <a:endParaRPr lang="en-US"/>
        </a:p>
      </dgm:t>
    </dgm:pt>
    <dgm:pt modelId="{AB121589-DFC3-A24B-BD27-18F6FB051CBD}" type="pres">
      <dgm:prSet presAssocID="{75170A96-4A75-404E-B71C-ED339E1D80AF}" presName="node" presStyleLbl="node1" presStyleIdx="0" presStyleCnt="11">
        <dgm:presLayoutVars>
          <dgm:bulletEnabled val="1"/>
        </dgm:presLayoutVars>
      </dgm:prSet>
      <dgm:spPr/>
      <dgm:t>
        <a:bodyPr/>
        <a:lstStyle/>
        <a:p>
          <a:endParaRPr lang="en-US"/>
        </a:p>
      </dgm:t>
    </dgm:pt>
    <dgm:pt modelId="{782A7E2D-EB10-1442-AFAF-16A813B86CBA}" type="pres">
      <dgm:prSet presAssocID="{89EF60DA-B9B8-49E3-8D36-CE314F87A21A}" presName="sibTrans" presStyleCnt="0"/>
      <dgm:spPr/>
    </dgm:pt>
    <dgm:pt modelId="{BB16DD59-11E1-C84B-89FA-F3438B0D0D12}" type="pres">
      <dgm:prSet presAssocID="{AF6BD65F-2207-46DA-B51E-2CB2213A4FDF}" presName="node" presStyleLbl="node1" presStyleIdx="1" presStyleCnt="11">
        <dgm:presLayoutVars>
          <dgm:bulletEnabled val="1"/>
        </dgm:presLayoutVars>
      </dgm:prSet>
      <dgm:spPr/>
      <dgm:t>
        <a:bodyPr/>
        <a:lstStyle/>
        <a:p>
          <a:endParaRPr lang="en-US"/>
        </a:p>
      </dgm:t>
    </dgm:pt>
    <dgm:pt modelId="{5008A1F5-047E-7343-B653-3FC786783094}" type="pres">
      <dgm:prSet presAssocID="{0FC23D43-B75A-4F26-8195-83A1E2655CA4}" presName="sibTrans" presStyleCnt="0"/>
      <dgm:spPr/>
    </dgm:pt>
    <dgm:pt modelId="{AA5F7333-E3B0-B344-9F22-0399036C447C}" type="pres">
      <dgm:prSet presAssocID="{51A4C3B9-B363-43CD-BD9F-92A75A4CF36B}" presName="node" presStyleLbl="node1" presStyleIdx="2" presStyleCnt="11">
        <dgm:presLayoutVars>
          <dgm:bulletEnabled val="1"/>
        </dgm:presLayoutVars>
      </dgm:prSet>
      <dgm:spPr/>
      <dgm:t>
        <a:bodyPr/>
        <a:lstStyle/>
        <a:p>
          <a:endParaRPr lang="en-US"/>
        </a:p>
      </dgm:t>
    </dgm:pt>
    <dgm:pt modelId="{60611E4C-603D-4043-98A3-50CD62DCEF87}" type="pres">
      <dgm:prSet presAssocID="{C6159973-7D79-4DEC-9EE6-659F14FC0267}" presName="sibTrans" presStyleCnt="0"/>
      <dgm:spPr/>
    </dgm:pt>
    <dgm:pt modelId="{8E945CF8-2E62-2B43-9351-1EA5D237A7CA}" type="pres">
      <dgm:prSet presAssocID="{29EAB46E-6817-46C8-AC93-77696B01DC71}" presName="node" presStyleLbl="node1" presStyleIdx="3" presStyleCnt="11">
        <dgm:presLayoutVars>
          <dgm:bulletEnabled val="1"/>
        </dgm:presLayoutVars>
      </dgm:prSet>
      <dgm:spPr/>
      <dgm:t>
        <a:bodyPr/>
        <a:lstStyle/>
        <a:p>
          <a:endParaRPr lang="en-US"/>
        </a:p>
      </dgm:t>
    </dgm:pt>
    <dgm:pt modelId="{B26E20FB-10DE-0D4C-9301-5597D58AC41E}" type="pres">
      <dgm:prSet presAssocID="{ED3CFF6B-3CBF-430D-9531-FC465AD10143}" presName="sibTrans" presStyleCnt="0"/>
      <dgm:spPr/>
    </dgm:pt>
    <dgm:pt modelId="{FB43E1C2-08C7-6448-980A-33993D920D88}" type="pres">
      <dgm:prSet presAssocID="{0FAC81EF-9DAB-4346-B87F-D23842DA333E}" presName="node" presStyleLbl="node1" presStyleIdx="4" presStyleCnt="11">
        <dgm:presLayoutVars>
          <dgm:bulletEnabled val="1"/>
        </dgm:presLayoutVars>
      </dgm:prSet>
      <dgm:spPr/>
      <dgm:t>
        <a:bodyPr/>
        <a:lstStyle/>
        <a:p>
          <a:endParaRPr lang="en-US"/>
        </a:p>
      </dgm:t>
    </dgm:pt>
    <dgm:pt modelId="{0B848BCB-87B6-354B-BC49-DDDFC1876B8F}" type="pres">
      <dgm:prSet presAssocID="{2F91D707-BDA3-4E51-837B-277AEF90441C}" presName="sibTrans" presStyleCnt="0"/>
      <dgm:spPr/>
    </dgm:pt>
    <dgm:pt modelId="{B1039591-EEC3-B144-B7F3-58AC625158E3}" type="pres">
      <dgm:prSet presAssocID="{80E4FC13-CF67-483A-8119-7838CA8DDC33}" presName="node" presStyleLbl="node1" presStyleIdx="5" presStyleCnt="11">
        <dgm:presLayoutVars>
          <dgm:bulletEnabled val="1"/>
        </dgm:presLayoutVars>
      </dgm:prSet>
      <dgm:spPr/>
      <dgm:t>
        <a:bodyPr/>
        <a:lstStyle/>
        <a:p>
          <a:endParaRPr lang="en-US"/>
        </a:p>
      </dgm:t>
    </dgm:pt>
    <dgm:pt modelId="{C53D5A4D-DB12-494E-A358-0DD8A0065BEC}" type="pres">
      <dgm:prSet presAssocID="{ED5A8396-D501-4D77-8812-D6631A03BA0B}" presName="sibTrans" presStyleCnt="0"/>
      <dgm:spPr/>
    </dgm:pt>
    <dgm:pt modelId="{0A91852B-AC5B-A945-A61F-26412D6072BE}" type="pres">
      <dgm:prSet presAssocID="{A81DD3B7-1B95-4BF8-8E0E-E73A0F518E72}" presName="node" presStyleLbl="node1" presStyleIdx="6" presStyleCnt="11">
        <dgm:presLayoutVars>
          <dgm:bulletEnabled val="1"/>
        </dgm:presLayoutVars>
      </dgm:prSet>
      <dgm:spPr/>
      <dgm:t>
        <a:bodyPr/>
        <a:lstStyle/>
        <a:p>
          <a:endParaRPr lang="en-US"/>
        </a:p>
      </dgm:t>
    </dgm:pt>
    <dgm:pt modelId="{D0042715-04F0-3146-8046-80275F9E764C}" type="pres">
      <dgm:prSet presAssocID="{749D5D99-DE25-4FDB-B54A-539CE0520811}" presName="sibTrans" presStyleCnt="0"/>
      <dgm:spPr/>
    </dgm:pt>
    <dgm:pt modelId="{1E61A938-7B18-FA4A-AF03-7A84A1D115D7}" type="pres">
      <dgm:prSet presAssocID="{CE066A8A-D7CA-4D4A-BB98-868CF45CD1B0}" presName="node" presStyleLbl="node1" presStyleIdx="7" presStyleCnt="11">
        <dgm:presLayoutVars>
          <dgm:bulletEnabled val="1"/>
        </dgm:presLayoutVars>
      </dgm:prSet>
      <dgm:spPr/>
      <dgm:t>
        <a:bodyPr/>
        <a:lstStyle/>
        <a:p>
          <a:endParaRPr lang="en-US"/>
        </a:p>
      </dgm:t>
    </dgm:pt>
    <dgm:pt modelId="{C589CFB2-323C-B845-AC71-683C4B69EDFD}" type="pres">
      <dgm:prSet presAssocID="{8A0FCB02-48BC-45AD-BBBA-281AB1AF5499}" presName="sibTrans" presStyleCnt="0"/>
      <dgm:spPr/>
    </dgm:pt>
    <dgm:pt modelId="{876C6FD4-EBE8-2043-BE37-E0C11115B472}" type="pres">
      <dgm:prSet presAssocID="{E0D94C82-5B93-454C-B236-8E878681E24E}" presName="node" presStyleLbl="node1" presStyleIdx="8" presStyleCnt="11">
        <dgm:presLayoutVars>
          <dgm:bulletEnabled val="1"/>
        </dgm:presLayoutVars>
      </dgm:prSet>
      <dgm:spPr/>
      <dgm:t>
        <a:bodyPr/>
        <a:lstStyle/>
        <a:p>
          <a:endParaRPr lang="en-US"/>
        </a:p>
      </dgm:t>
    </dgm:pt>
    <dgm:pt modelId="{79C1DD4A-F765-9B4D-9885-6503CB14BFB1}" type="pres">
      <dgm:prSet presAssocID="{F673A6C8-EEC5-4672-9E89-F6F7C8379C92}" presName="sibTrans" presStyleCnt="0"/>
      <dgm:spPr/>
    </dgm:pt>
    <dgm:pt modelId="{8BDD7534-D786-664F-99F6-8479630C095E}" type="pres">
      <dgm:prSet presAssocID="{DFDCF1D9-51D4-40E4-9407-F8935D388C16}" presName="node" presStyleLbl="node1" presStyleIdx="9" presStyleCnt="11">
        <dgm:presLayoutVars>
          <dgm:bulletEnabled val="1"/>
        </dgm:presLayoutVars>
      </dgm:prSet>
      <dgm:spPr/>
      <dgm:t>
        <a:bodyPr/>
        <a:lstStyle/>
        <a:p>
          <a:endParaRPr lang="en-US"/>
        </a:p>
      </dgm:t>
    </dgm:pt>
    <dgm:pt modelId="{444F5CCB-95EA-F14B-AD3D-3E58829197C9}" type="pres">
      <dgm:prSet presAssocID="{256F4914-856D-49BF-B3D8-88CB1938ACD1}" presName="sibTrans" presStyleCnt="0"/>
      <dgm:spPr/>
    </dgm:pt>
    <dgm:pt modelId="{617F4D1E-133F-A34F-B0D4-4480B5244623}" type="pres">
      <dgm:prSet presAssocID="{F2E50E2A-789D-4906-BF8F-7510C12041C5}" presName="node" presStyleLbl="node1" presStyleIdx="10" presStyleCnt="11">
        <dgm:presLayoutVars>
          <dgm:bulletEnabled val="1"/>
        </dgm:presLayoutVars>
      </dgm:prSet>
      <dgm:spPr/>
      <dgm:t>
        <a:bodyPr/>
        <a:lstStyle/>
        <a:p>
          <a:endParaRPr lang="en-US"/>
        </a:p>
      </dgm:t>
    </dgm:pt>
  </dgm:ptLst>
  <dgm:cxnLst>
    <dgm:cxn modelId="{547FA394-34D4-4C1D-B39D-79FB60AA823A}" srcId="{6043ADE1-8662-4461-823E-DE766CEAE455}" destId="{AF6BD65F-2207-46DA-B51E-2CB2213A4FDF}" srcOrd="1" destOrd="0" parTransId="{E9F6C9F1-ED8F-4B3F-8381-A1A812515302}" sibTransId="{0FC23D43-B75A-4F26-8195-83A1E2655CA4}"/>
    <dgm:cxn modelId="{BFB9709C-C497-274E-9790-93AA7310478C}" type="presOf" srcId="{AF6BD65F-2207-46DA-B51E-2CB2213A4FDF}" destId="{BB16DD59-11E1-C84B-89FA-F3438B0D0D12}" srcOrd="0" destOrd="0" presId="urn:microsoft.com/office/officeart/2005/8/layout/default"/>
    <dgm:cxn modelId="{13B6C450-B22D-B949-AE43-E8CCF6C0A7D7}" type="presOf" srcId="{29EAB46E-6817-46C8-AC93-77696B01DC71}" destId="{8E945CF8-2E62-2B43-9351-1EA5D237A7CA}" srcOrd="0" destOrd="0" presId="urn:microsoft.com/office/officeart/2005/8/layout/default"/>
    <dgm:cxn modelId="{26B14EE7-8103-9949-B9BB-767B041E6BFC}" type="presOf" srcId="{0FAC81EF-9DAB-4346-B87F-D23842DA333E}" destId="{FB43E1C2-08C7-6448-980A-33993D920D88}" srcOrd="0" destOrd="0" presId="urn:microsoft.com/office/officeart/2005/8/layout/default"/>
    <dgm:cxn modelId="{465A075C-C835-D843-9F33-447A2FF007EF}" type="presOf" srcId="{DFDCF1D9-51D4-40E4-9407-F8935D388C16}" destId="{8BDD7534-D786-664F-99F6-8479630C095E}" srcOrd="0" destOrd="0" presId="urn:microsoft.com/office/officeart/2005/8/layout/default"/>
    <dgm:cxn modelId="{6FE20686-5D46-D04F-8A0D-A7C317B2E74C}" type="presOf" srcId="{CE066A8A-D7CA-4D4A-BB98-868CF45CD1B0}" destId="{1E61A938-7B18-FA4A-AF03-7A84A1D115D7}" srcOrd="0" destOrd="0" presId="urn:microsoft.com/office/officeart/2005/8/layout/default"/>
    <dgm:cxn modelId="{209BFE71-D3EB-D945-965C-81E6E29D4DC7}" type="presOf" srcId="{51A4C3B9-B363-43CD-BD9F-92A75A4CF36B}" destId="{AA5F7333-E3B0-B344-9F22-0399036C447C}" srcOrd="0" destOrd="0" presId="urn:microsoft.com/office/officeart/2005/8/layout/default"/>
    <dgm:cxn modelId="{ED5A5A89-DC2F-4210-83ED-6AB78DAC87BF}" srcId="{6043ADE1-8662-4461-823E-DE766CEAE455}" destId="{A81DD3B7-1B95-4BF8-8E0E-E73A0F518E72}" srcOrd="6" destOrd="0" parTransId="{479F39CB-8F64-4D6B-BD3A-CDF3C235B8FA}" sibTransId="{749D5D99-DE25-4FDB-B54A-539CE0520811}"/>
    <dgm:cxn modelId="{8753AA9D-2063-AA44-9109-1722B0D11E70}" type="presOf" srcId="{E0D94C82-5B93-454C-B236-8E878681E24E}" destId="{876C6FD4-EBE8-2043-BE37-E0C11115B472}" srcOrd="0" destOrd="0" presId="urn:microsoft.com/office/officeart/2005/8/layout/default"/>
    <dgm:cxn modelId="{98EBCC0C-2E40-4FC4-A494-05F1BAFAA795}" srcId="{6043ADE1-8662-4461-823E-DE766CEAE455}" destId="{29EAB46E-6817-46C8-AC93-77696B01DC71}" srcOrd="3" destOrd="0" parTransId="{7D7A9E53-F40F-4B0F-90EC-0D7469747DE8}" sibTransId="{ED3CFF6B-3CBF-430D-9531-FC465AD10143}"/>
    <dgm:cxn modelId="{2FEFEF2C-9541-48FE-A9FB-FD77EA96C5DC}" srcId="{6043ADE1-8662-4461-823E-DE766CEAE455}" destId="{E0D94C82-5B93-454C-B236-8E878681E24E}" srcOrd="8" destOrd="0" parTransId="{DDD7BD4A-EEE2-4C1E-93D8-F0D2693A84E9}" sibTransId="{F673A6C8-EEC5-4672-9E89-F6F7C8379C92}"/>
    <dgm:cxn modelId="{4AF0554E-1FF1-8748-BAE5-25D02859D790}" type="presOf" srcId="{A81DD3B7-1B95-4BF8-8E0E-E73A0F518E72}" destId="{0A91852B-AC5B-A945-A61F-26412D6072BE}" srcOrd="0" destOrd="0" presId="urn:microsoft.com/office/officeart/2005/8/layout/default"/>
    <dgm:cxn modelId="{0E7F41B6-3799-DD4A-915A-75A0915E8493}" type="presOf" srcId="{75170A96-4A75-404E-B71C-ED339E1D80AF}" destId="{AB121589-DFC3-A24B-BD27-18F6FB051CBD}" srcOrd="0" destOrd="0" presId="urn:microsoft.com/office/officeart/2005/8/layout/default"/>
    <dgm:cxn modelId="{D4BD4EA9-8010-4019-8147-8C9A0FECDBC5}" srcId="{6043ADE1-8662-4461-823E-DE766CEAE455}" destId="{CE066A8A-D7CA-4D4A-BB98-868CF45CD1B0}" srcOrd="7" destOrd="0" parTransId="{D5ACA75E-ACFD-457F-8A0E-746F8E4712A4}" sibTransId="{8A0FCB02-48BC-45AD-BBBA-281AB1AF5499}"/>
    <dgm:cxn modelId="{9126BFA5-983F-4284-89FA-C4FB72E0B7AF}" srcId="{6043ADE1-8662-4461-823E-DE766CEAE455}" destId="{51A4C3B9-B363-43CD-BD9F-92A75A4CF36B}" srcOrd="2" destOrd="0" parTransId="{BE4086D1-E32E-4C73-8DAB-88DE9B35DD1C}" sibTransId="{C6159973-7D79-4DEC-9EE6-659F14FC0267}"/>
    <dgm:cxn modelId="{89ABCBC6-EB91-4B14-B4BF-0A54FCDE0551}" srcId="{6043ADE1-8662-4461-823E-DE766CEAE455}" destId="{DFDCF1D9-51D4-40E4-9407-F8935D388C16}" srcOrd="9" destOrd="0" parTransId="{1D5AD07A-6B59-4189-83E9-337DFD05D1EE}" sibTransId="{256F4914-856D-49BF-B3D8-88CB1938ACD1}"/>
    <dgm:cxn modelId="{1F317437-21F7-4E76-9BC9-7C66B91C49C6}" srcId="{6043ADE1-8662-4461-823E-DE766CEAE455}" destId="{75170A96-4A75-404E-B71C-ED339E1D80AF}" srcOrd="0" destOrd="0" parTransId="{77928F5A-5389-4829-93C7-1BFF9C782A62}" sibTransId="{89EF60DA-B9B8-49E3-8D36-CE314F87A21A}"/>
    <dgm:cxn modelId="{1D131C9B-A097-5E4A-AD21-3DD0C608FAA9}" type="presOf" srcId="{6043ADE1-8662-4461-823E-DE766CEAE455}" destId="{76125132-B186-CD4E-9412-30BFFEA6ECC6}" srcOrd="0" destOrd="0" presId="urn:microsoft.com/office/officeart/2005/8/layout/default"/>
    <dgm:cxn modelId="{FDA6C53F-B749-4377-A95F-76A044288600}" srcId="{6043ADE1-8662-4461-823E-DE766CEAE455}" destId="{80E4FC13-CF67-483A-8119-7838CA8DDC33}" srcOrd="5" destOrd="0" parTransId="{D6580D79-F554-4CDD-96A4-CCC51C8DFCEC}" sibTransId="{ED5A8396-D501-4D77-8812-D6631A03BA0B}"/>
    <dgm:cxn modelId="{C9FE1A4A-B028-49A0-9829-ABD85868AF44}" srcId="{6043ADE1-8662-4461-823E-DE766CEAE455}" destId="{0FAC81EF-9DAB-4346-B87F-D23842DA333E}" srcOrd="4" destOrd="0" parTransId="{EAABC8D1-0EC7-4462-A6B9-8F8C85373AA1}" sibTransId="{2F91D707-BDA3-4E51-837B-277AEF90441C}"/>
    <dgm:cxn modelId="{4DA49097-E8FB-B342-BB1B-AEBF4F9D2BCA}" type="presOf" srcId="{F2E50E2A-789D-4906-BF8F-7510C12041C5}" destId="{617F4D1E-133F-A34F-B0D4-4480B5244623}" srcOrd="0" destOrd="0" presId="urn:microsoft.com/office/officeart/2005/8/layout/default"/>
    <dgm:cxn modelId="{FB724A39-9A9B-D941-82A1-F2E914AB99A7}" type="presOf" srcId="{80E4FC13-CF67-483A-8119-7838CA8DDC33}" destId="{B1039591-EEC3-B144-B7F3-58AC625158E3}" srcOrd="0" destOrd="0" presId="urn:microsoft.com/office/officeart/2005/8/layout/default"/>
    <dgm:cxn modelId="{E7E3BFEF-29C5-46BB-ADC4-48A29074067F}" srcId="{6043ADE1-8662-4461-823E-DE766CEAE455}" destId="{F2E50E2A-789D-4906-BF8F-7510C12041C5}" srcOrd="10" destOrd="0" parTransId="{773701D5-AA7D-4952-BD9D-0A70555599C0}" sibTransId="{9D4C72AF-7C08-4AA0-8D6B-DFB2DF62D079}"/>
    <dgm:cxn modelId="{FA8F72E7-722C-EE46-A2CB-2A8EFE10FB1D}" type="presParOf" srcId="{76125132-B186-CD4E-9412-30BFFEA6ECC6}" destId="{AB121589-DFC3-A24B-BD27-18F6FB051CBD}" srcOrd="0" destOrd="0" presId="urn:microsoft.com/office/officeart/2005/8/layout/default"/>
    <dgm:cxn modelId="{C612DAA1-4A46-3C48-8D49-E993E00D2CDE}" type="presParOf" srcId="{76125132-B186-CD4E-9412-30BFFEA6ECC6}" destId="{782A7E2D-EB10-1442-AFAF-16A813B86CBA}" srcOrd="1" destOrd="0" presId="urn:microsoft.com/office/officeart/2005/8/layout/default"/>
    <dgm:cxn modelId="{E85D0444-A4EB-434F-A0A4-883007863D53}" type="presParOf" srcId="{76125132-B186-CD4E-9412-30BFFEA6ECC6}" destId="{BB16DD59-11E1-C84B-89FA-F3438B0D0D12}" srcOrd="2" destOrd="0" presId="urn:microsoft.com/office/officeart/2005/8/layout/default"/>
    <dgm:cxn modelId="{4CD0324D-C724-1D48-880E-D1C9B44E587E}" type="presParOf" srcId="{76125132-B186-CD4E-9412-30BFFEA6ECC6}" destId="{5008A1F5-047E-7343-B653-3FC786783094}" srcOrd="3" destOrd="0" presId="urn:microsoft.com/office/officeart/2005/8/layout/default"/>
    <dgm:cxn modelId="{BF3126FD-C4F8-3247-AAB4-8B7E471D1F91}" type="presParOf" srcId="{76125132-B186-CD4E-9412-30BFFEA6ECC6}" destId="{AA5F7333-E3B0-B344-9F22-0399036C447C}" srcOrd="4" destOrd="0" presId="urn:microsoft.com/office/officeart/2005/8/layout/default"/>
    <dgm:cxn modelId="{FF4D34B4-7D36-084A-BC1E-0AD3346AD332}" type="presParOf" srcId="{76125132-B186-CD4E-9412-30BFFEA6ECC6}" destId="{60611E4C-603D-4043-98A3-50CD62DCEF87}" srcOrd="5" destOrd="0" presId="urn:microsoft.com/office/officeart/2005/8/layout/default"/>
    <dgm:cxn modelId="{44D92F67-B049-C344-9A4C-1CE9A3393533}" type="presParOf" srcId="{76125132-B186-CD4E-9412-30BFFEA6ECC6}" destId="{8E945CF8-2E62-2B43-9351-1EA5D237A7CA}" srcOrd="6" destOrd="0" presId="urn:microsoft.com/office/officeart/2005/8/layout/default"/>
    <dgm:cxn modelId="{9F48D73F-E5EF-FE4E-B96A-C3CE0387BEE4}" type="presParOf" srcId="{76125132-B186-CD4E-9412-30BFFEA6ECC6}" destId="{B26E20FB-10DE-0D4C-9301-5597D58AC41E}" srcOrd="7" destOrd="0" presId="urn:microsoft.com/office/officeart/2005/8/layout/default"/>
    <dgm:cxn modelId="{98C06835-07E1-4C46-AC74-A9A323F6DA7F}" type="presParOf" srcId="{76125132-B186-CD4E-9412-30BFFEA6ECC6}" destId="{FB43E1C2-08C7-6448-980A-33993D920D88}" srcOrd="8" destOrd="0" presId="urn:microsoft.com/office/officeart/2005/8/layout/default"/>
    <dgm:cxn modelId="{6341D176-441E-7643-B21E-58AE264DD6B6}" type="presParOf" srcId="{76125132-B186-CD4E-9412-30BFFEA6ECC6}" destId="{0B848BCB-87B6-354B-BC49-DDDFC1876B8F}" srcOrd="9" destOrd="0" presId="urn:microsoft.com/office/officeart/2005/8/layout/default"/>
    <dgm:cxn modelId="{CA7CCB86-4705-174B-ABC0-523AF21375E7}" type="presParOf" srcId="{76125132-B186-CD4E-9412-30BFFEA6ECC6}" destId="{B1039591-EEC3-B144-B7F3-58AC625158E3}" srcOrd="10" destOrd="0" presId="urn:microsoft.com/office/officeart/2005/8/layout/default"/>
    <dgm:cxn modelId="{82670980-F4D1-5449-BDB9-4A87EA8E9612}" type="presParOf" srcId="{76125132-B186-CD4E-9412-30BFFEA6ECC6}" destId="{C53D5A4D-DB12-494E-A358-0DD8A0065BEC}" srcOrd="11" destOrd="0" presId="urn:microsoft.com/office/officeart/2005/8/layout/default"/>
    <dgm:cxn modelId="{426DFEB5-4C38-8B43-B729-CEBAACFDAD7A}" type="presParOf" srcId="{76125132-B186-CD4E-9412-30BFFEA6ECC6}" destId="{0A91852B-AC5B-A945-A61F-26412D6072BE}" srcOrd="12" destOrd="0" presId="urn:microsoft.com/office/officeart/2005/8/layout/default"/>
    <dgm:cxn modelId="{58E93F2E-EDE2-F34C-B7B2-A8EDD6135CAD}" type="presParOf" srcId="{76125132-B186-CD4E-9412-30BFFEA6ECC6}" destId="{D0042715-04F0-3146-8046-80275F9E764C}" srcOrd="13" destOrd="0" presId="urn:microsoft.com/office/officeart/2005/8/layout/default"/>
    <dgm:cxn modelId="{CD4D1328-3B05-2F4B-A140-EC26482D9353}" type="presParOf" srcId="{76125132-B186-CD4E-9412-30BFFEA6ECC6}" destId="{1E61A938-7B18-FA4A-AF03-7A84A1D115D7}" srcOrd="14" destOrd="0" presId="urn:microsoft.com/office/officeart/2005/8/layout/default"/>
    <dgm:cxn modelId="{70606317-0D32-2D40-9F4F-32D35A245D81}" type="presParOf" srcId="{76125132-B186-CD4E-9412-30BFFEA6ECC6}" destId="{C589CFB2-323C-B845-AC71-683C4B69EDFD}" srcOrd="15" destOrd="0" presId="urn:microsoft.com/office/officeart/2005/8/layout/default"/>
    <dgm:cxn modelId="{9630ADF7-1AA0-4A49-93E2-9667CFD6EDF0}" type="presParOf" srcId="{76125132-B186-CD4E-9412-30BFFEA6ECC6}" destId="{876C6FD4-EBE8-2043-BE37-E0C11115B472}" srcOrd="16" destOrd="0" presId="urn:microsoft.com/office/officeart/2005/8/layout/default"/>
    <dgm:cxn modelId="{71DE7F3F-A4F0-7047-A65F-4AABCC2DDF29}" type="presParOf" srcId="{76125132-B186-CD4E-9412-30BFFEA6ECC6}" destId="{79C1DD4A-F765-9B4D-9885-6503CB14BFB1}" srcOrd="17" destOrd="0" presId="urn:microsoft.com/office/officeart/2005/8/layout/default"/>
    <dgm:cxn modelId="{B44BCC8B-3881-6E4C-A7A5-D4B5105919A0}" type="presParOf" srcId="{76125132-B186-CD4E-9412-30BFFEA6ECC6}" destId="{8BDD7534-D786-664F-99F6-8479630C095E}" srcOrd="18" destOrd="0" presId="urn:microsoft.com/office/officeart/2005/8/layout/default"/>
    <dgm:cxn modelId="{0A0D88F6-04C1-DD48-8D11-FF5C5D5489BD}" type="presParOf" srcId="{76125132-B186-CD4E-9412-30BFFEA6ECC6}" destId="{444F5CCB-95EA-F14B-AD3D-3E58829197C9}" srcOrd="19" destOrd="0" presId="urn:microsoft.com/office/officeart/2005/8/layout/default"/>
    <dgm:cxn modelId="{45DA2A14-FE00-2A41-A108-DD6C7F37B97F}" type="presParOf" srcId="{76125132-B186-CD4E-9412-30BFFEA6ECC6}" destId="{617F4D1E-133F-A34F-B0D4-4480B5244623}"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CE6B72-1295-466D-84F4-30EADAEBD58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1425914-7436-40C6-B17A-BDD26ED5FF7F}">
      <dgm:prSet/>
      <dgm:spPr/>
      <dgm:t>
        <a:bodyPr/>
        <a:lstStyle/>
        <a:p>
          <a:r>
            <a:rPr lang="en-GB"/>
            <a:t>Management by Objectives</a:t>
          </a:r>
          <a:endParaRPr lang="en-US"/>
        </a:p>
      </dgm:t>
    </dgm:pt>
    <dgm:pt modelId="{35640B86-08FE-4E4D-8D16-F2971D4F4380}" type="parTrans" cxnId="{20A43E2C-F190-4E0F-BDE7-645CD2FC0752}">
      <dgm:prSet/>
      <dgm:spPr/>
      <dgm:t>
        <a:bodyPr/>
        <a:lstStyle/>
        <a:p>
          <a:endParaRPr lang="en-US"/>
        </a:p>
      </dgm:t>
    </dgm:pt>
    <dgm:pt modelId="{3EDF6519-DAE0-4879-994F-12AFD246524F}" type="sibTrans" cxnId="{20A43E2C-F190-4E0F-BDE7-645CD2FC0752}">
      <dgm:prSet/>
      <dgm:spPr/>
      <dgm:t>
        <a:bodyPr/>
        <a:lstStyle/>
        <a:p>
          <a:endParaRPr lang="en-US"/>
        </a:p>
      </dgm:t>
    </dgm:pt>
    <dgm:pt modelId="{C066E81A-4D1E-488E-9EF1-9546F9C10E38}">
      <dgm:prSet/>
      <dgm:spPr/>
      <dgm:t>
        <a:bodyPr/>
        <a:lstStyle/>
        <a:p>
          <a:r>
            <a:rPr lang="en-GB"/>
            <a:t>Functional Management</a:t>
          </a:r>
          <a:endParaRPr lang="en-US"/>
        </a:p>
      </dgm:t>
    </dgm:pt>
    <dgm:pt modelId="{003AD225-9DC8-4616-BE17-A95DF2098412}" type="parTrans" cxnId="{96E5DCAB-F089-419D-9569-BBE99AB61C70}">
      <dgm:prSet/>
      <dgm:spPr/>
      <dgm:t>
        <a:bodyPr/>
        <a:lstStyle/>
        <a:p>
          <a:endParaRPr lang="en-US"/>
        </a:p>
      </dgm:t>
    </dgm:pt>
    <dgm:pt modelId="{F044C3B6-94E2-4BAA-B9B8-B409F4F80D6A}" type="sibTrans" cxnId="{96E5DCAB-F089-419D-9569-BBE99AB61C70}">
      <dgm:prSet/>
      <dgm:spPr/>
      <dgm:t>
        <a:bodyPr/>
        <a:lstStyle/>
        <a:p>
          <a:endParaRPr lang="en-US"/>
        </a:p>
      </dgm:t>
    </dgm:pt>
    <dgm:pt modelId="{C2131201-CF37-42BC-9336-9EF2D38517CB}">
      <dgm:prSet/>
      <dgm:spPr/>
      <dgm:t>
        <a:bodyPr/>
        <a:lstStyle/>
        <a:p>
          <a:r>
            <a:rPr lang="en-GB"/>
            <a:t>Transformational and Transactional</a:t>
          </a:r>
          <a:endParaRPr lang="en-US"/>
        </a:p>
      </dgm:t>
    </dgm:pt>
    <dgm:pt modelId="{CCEBBF2C-B16F-458A-BC26-E09D2C206228}" type="parTrans" cxnId="{4609881D-3BE4-416E-AC5D-5DBE7B5D9267}">
      <dgm:prSet/>
      <dgm:spPr/>
      <dgm:t>
        <a:bodyPr/>
        <a:lstStyle/>
        <a:p>
          <a:endParaRPr lang="en-US"/>
        </a:p>
      </dgm:t>
    </dgm:pt>
    <dgm:pt modelId="{E0B4C3BF-3AB9-495C-8A2D-9B8E0B693173}" type="sibTrans" cxnId="{4609881D-3BE4-416E-AC5D-5DBE7B5D9267}">
      <dgm:prSet/>
      <dgm:spPr/>
      <dgm:t>
        <a:bodyPr/>
        <a:lstStyle/>
        <a:p>
          <a:endParaRPr lang="en-US"/>
        </a:p>
      </dgm:t>
    </dgm:pt>
    <dgm:pt modelId="{CB55F75B-E085-4331-A547-6318B3481C28}" type="pres">
      <dgm:prSet presAssocID="{D1CE6B72-1295-466D-84F4-30EADAEBD589}" presName="root" presStyleCnt="0">
        <dgm:presLayoutVars>
          <dgm:dir/>
          <dgm:resizeHandles val="exact"/>
        </dgm:presLayoutVars>
      </dgm:prSet>
      <dgm:spPr/>
      <dgm:t>
        <a:bodyPr/>
        <a:lstStyle/>
        <a:p>
          <a:endParaRPr lang="en-US"/>
        </a:p>
      </dgm:t>
    </dgm:pt>
    <dgm:pt modelId="{9600B349-EB85-4618-A061-204F5F0737C9}" type="pres">
      <dgm:prSet presAssocID="{21425914-7436-40C6-B17A-BDD26ED5FF7F}" presName="compNode" presStyleCnt="0"/>
      <dgm:spPr/>
    </dgm:pt>
    <dgm:pt modelId="{1675785C-0BF7-4394-A72F-8B2BDBC5FE89}" type="pres">
      <dgm:prSet presAssocID="{21425914-7436-40C6-B17A-BDD26ED5FF7F}" presName="bgRect" presStyleLbl="bgShp" presStyleIdx="0" presStyleCnt="3"/>
      <dgm:spPr/>
    </dgm:pt>
    <dgm:pt modelId="{3FE475C5-5D3F-4982-B4E3-91C3FD9A4E53}" type="pres">
      <dgm:prSet presAssocID="{21425914-7436-40C6-B17A-BDD26ED5FF7F}"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Bullseye"/>
        </a:ext>
      </dgm:extLst>
    </dgm:pt>
    <dgm:pt modelId="{7D33F188-5F06-41D5-9D57-A8D737D8BB15}" type="pres">
      <dgm:prSet presAssocID="{21425914-7436-40C6-B17A-BDD26ED5FF7F}" presName="spaceRect" presStyleCnt="0"/>
      <dgm:spPr/>
    </dgm:pt>
    <dgm:pt modelId="{94B6E3C3-7152-4208-B76D-405B833322FA}" type="pres">
      <dgm:prSet presAssocID="{21425914-7436-40C6-B17A-BDD26ED5FF7F}" presName="parTx" presStyleLbl="revTx" presStyleIdx="0" presStyleCnt="3">
        <dgm:presLayoutVars>
          <dgm:chMax val="0"/>
          <dgm:chPref val="0"/>
        </dgm:presLayoutVars>
      </dgm:prSet>
      <dgm:spPr/>
      <dgm:t>
        <a:bodyPr/>
        <a:lstStyle/>
        <a:p>
          <a:endParaRPr lang="en-US"/>
        </a:p>
      </dgm:t>
    </dgm:pt>
    <dgm:pt modelId="{F9A5FEC3-C48A-4B5C-A45D-CA9511D9E070}" type="pres">
      <dgm:prSet presAssocID="{3EDF6519-DAE0-4879-994F-12AFD246524F}" presName="sibTrans" presStyleCnt="0"/>
      <dgm:spPr/>
    </dgm:pt>
    <dgm:pt modelId="{F66E9AB0-3DD7-4F79-84AD-FE44EDC74AE8}" type="pres">
      <dgm:prSet presAssocID="{C066E81A-4D1E-488E-9EF1-9546F9C10E38}" presName="compNode" presStyleCnt="0"/>
      <dgm:spPr/>
    </dgm:pt>
    <dgm:pt modelId="{40DB004B-43E8-4695-AF16-0960ABD77060}" type="pres">
      <dgm:prSet presAssocID="{C066E81A-4D1E-488E-9EF1-9546F9C10E38}" presName="bgRect" presStyleLbl="bgShp" presStyleIdx="1" presStyleCnt="3"/>
      <dgm:spPr/>
    </dgm:pt>
    <dgm:pt modelId="{6318F5C4-1EAD-4919-94F5-821BC000F236}" type="pres">
      <dgm:prSet presAssocID="{C066E81A-4D1E-488E-9EF1-9546F9C10E38}"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Hierarchy"/>
        </a:ext>
      </dgm:extLst>
    </dgm:pt>
    <dgm:pt modelId="{3930DF14-49AC-471D-8FF8-5A8FC3D51CAA}" type="pres">
      <dgm:prSet presAssocID="{C066E81A-4D1E-488E-9EF1-9546F9C10E38}" presName="spaceRect" presStyleCnt="0"/>
      <dgm:spPr/>
    </dgm:pt>
    <dgm:pt modelId="{1A6D6723-2B4C-4D2E-B771-8AAFB804599E}" type="pres">
      <dgm:prSet presAssocID="{C066E81A-4D1E-488E-9EF1-9546F9C10E38}" presName="parTx" presStyleLbl="revTx" presStyleIdx="1" presStyleCnt="3">
        <dgm:presLayoutVars>
          <dgm:chMax val="0"/>
          <dgm:chPref val="0"/>
        </dgm:presLayoutVars>
      </dgm:prSet>
      <dgm:spPr/>
      <dgm:t>
        <a:bodyPr/>
        <a:lstStyle/>
        <a:p>
          <a:endParaRPr lang="en-US"/>
        </a:p>
      </dgm:t>
    </dgm:pt>
    <dgm:pt modelId="{7862C66D-AE52-4B44-B246-7AE16A8BDE55}" type="pres">
      <dgm:prSet presAssocID="{F044C3B6-94E2-4BAA-B9B8-B409F4F80D6A}" presName="sibTrans" presStyleCnt="0"/>
      <dgm:spPr/>
    </dgm:pt>
    <dgm:pt modelId="{EC1E7E1D-5B27-48B8-A039-58DF826378D1}" type="pres">
      <dgm:prSet presAssocID="{C2131201-CF37-42BC-9336-9EF2D38517CB}" presName="compNode" presStyleCnt="0"/>
      <dgm:spPr/>
    </dgm:pt>
    <dgm:pt modelId="{0BD52930-6EC1-4194-87A0-B274264AC1EE}" type="pres">
      <dgm:prSet presAssocID="{C2131201-CF37-42BC-9336-9EF2D38517CB}" presName="bgRect" presStyleLbl="bgShp" presStyleIdx="2" presStyleCnt="3"/>
      <dgm:spPr/>
    </dgm:pt>
    <dgm:pt modelId="{2171B463-C816-4B8E-A9EE-3BA004CFAD5F}" type="pres">
      <dgm:prSet presAssocID="{C2131201-CF37-42BC-9336-9EF2D38517CB}"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Money"/>
        </a:ext>
      </dgm:extLst>
    </dgm:pt>
    <dgm:pt modelId="{0297E7A1-6008-4752-B96E-DC939A5D6291}" type="pres">
      <dgm:prSet presAssocID="{C2131201-CF37-42BC-9336-9EF2D38517CB}" presName="spaceRect" presStyleCnt="0"/>
      <dgm:spPr/>
    </dgm:pt>
    <dgm:pt modelId="{ACD26BAB-65FD-4C1B-BDEF-51370A9564BC}" type="pres">
      <dgm:prSet presAssocID="{C2131201-CF37-42BC-9336-9EF2D38517CB}" presName="parTx" presStyleLbl="revTx" presStyleIdx="2" presStyleCnt="3">
        <dgm:presLayoutVars>
          <dgm:chMax val="0"/>
          <dgm:chPref val="0"/>
        </dgm:presLayoutVars>
      </dgm:prSet>
      <dgm:spPr/>
      <dgm:t>
        <a:bodyPr/>
        <a:lstStyle/>
        <a:p>
          <a:endParaRPr lang="en-US"/>
        </a:p>
      </dgm:t>
    </dgm:pt>
  </dgm:ptLst>
  <dgm:cxnLst>
    <dgm:cxn modelId="{E378766F-697A-41A0-ABB0-873C127F8954}" type="presOf" srcId="{D1CE6B72-1295-466D-84F4-30EADAEBD589}" destId="{CB55F75B-E085-4331-A547-6318B3481C28}" srcOrd="0" destOrd="0" presId="urn:microsoft.com/office/officeart/2018/2/layout/IconVerticalSolidList"/>
    <dgm:cxn modelId="{96E5DCAB-F089-419D-9569-BBE99AB61C70}" srcId="{D1CE6B72-1295-466D-84F4-30EADAEBD589}" destId="{C066E81A-4D1E-488E-9EF1-9546F9C10E38}" srcOrd="1" destOrd="0" parTransId="{003AD225-9DC8-4616-BE17-A95DF2098412}" sibTransId="{F044C3B6-94E2-4BAA-B9B8-B409F4F80D6A}"/>
    <dgm:cxn modelId="{4609881D-3BE4-416E-AC5D-5DBE7B5D9267}" srcId="{D1CE6B72-1295-466D-84F4-30EADAEBD589}" destId="{C2131201-CF37-42BC-9336-9EF2D38517CB}" srcOrd="2" destOrd="0" parTransId="{CCEBBF2C-B16F-458A-BC26-E09D2C206228}" sibTransId="{E0B4C3BF-3AB9-495C-8A2D-9B8E0B693173}"/>
    <dgm:cxn modelId="{FAFC5DF5-26E1-4B37-831E-1A0115C91365}" type="presOf" srcId="{21425914-7436-40C6-B17A-BDD26ED5FF7F}" destId="{94B6E3C3-7152-4208-B76D-405B833322FA}" srcOrd="0" destOrd="0" presId="urn:microsoft.com/office/officeart/2018/2/layout/IconVerticalSolidList"/>
    <dgm:cxn modelId="{BDFDE59C-E70C-406B-BF94-E69A55573842}" type="presOf" srcId="{C2131201-CF37-42BC-9336-9EF2D38517CB}" destId="{ACD26BAB-65FD-4C1B-BDEF-51370A9564BC}" srcOrd="0" destOrd="0" presId="urn:microsoft.com/office/officeart/2018/2/layout/IconVerticalSolidList"/>
    <dgm:cxn modelId="{20A43E2C-F190-4E0F-BDE7-645CD2FC0752}" srcId="{D1CE6B72-1295-466D-84F4-30EADAEBD589}" destId="{21425914-7436-40C6-B17A-BDD26ED5FF7F}" srcOrd="0" destOrd="0" parTransId="{35640B86-08FE-4E4D-8D16-F2971D4F4380}" sibTransId="{3EDF6519-DAE0-4879-994F-12AFD246524F}"/>
    <dgm:cxn modelId="{613722B4-0EE3-41B9-9F28-2F3340D8E51C}" type="presOf" srcId="{C066E81A-4D1E-488E-9EF1-9546F9C10E38}" destId="{1A6D6723-2B4C-4D2E-B771-8AAFB804599E}" srcOrd="0" destOrd="0" presId="urn:microsoft.com/office/officeart/2018/2/layout/IconVerticalSolidList"/>
    <dgm:cxn modelId="{8687B524-0394-49A5-ACDD-1EB1B2A86DF3}" type="presParOf" srcId="{CB55F75B-E085-4331-A547-6318B3481C28}" destId="{9600B349-EB85-4618-A061-204F5F0737C9}" srcOrd="0" destOrd="0" presId="urn:microsoft.com/office/officeart/2018/2/layout/IconVerticalSolidList"/>
    <dgm:cxn modelId="{760FDEF4-60E5-40C1-9DAA-FFD699CFF195}" type="presParOf" srcId="{9600B349-EB85-4618-A061-204F5F0737C9}" destId="{1675785C-0BF7-4394-A72F-8B2BDBC5FE89}" srcOrd="0" destOrd="0" presId="urn:microsoft.com/office/officeart/2018/2/layout/IconVerticalSolidList"/>
    <dgm:cxn modelId="{31870223-5D08-4DC7-980A-4F4E1D7F7C63}" type="presParOf" srcId="{9600B349-EB85-4618-A061-204F5F0737C9}" destId="{3FE475C5-5D3F-4982-B4E3-91C3FD9A4E53}" srcOrd="1" destOrd="0" presId="urn:microsoft.com/office/officeart/2018/2/layout/IconVerticalSolidList"/>
    <dgm:cxn modelId="{0E450264-4B73-4B54-9E6E-5B38A5A19AAB}" type="presParOf" srcId="{9600B349-EB85-4618-A061-204F5F0737C9}" destId="{7D33F188-5F06-41D5-9D57-A8D737D8BB15}" srcOrd="2" destOrd="0" presId="urn:microsoft.com/office/officeart/2018/2/layout/IconVerticalSolidList"/>
    <dgm:cxn modelId="{5D1E2533-2B5D-4E65-B3E9-9A6C56F16ED8}" type="presParOf" srcId="{9600B349-EB85-4618-A061-204F5F0737C9}" destId="{94B6E3C3-7152-4208-B76D-405B833322FA}" srcOrd="3" destOrd="0" presId="urn:microsoft.com/office/officeart/2018/2/layout/IconVerticalSolidList"/>
    <dgm:cxn modelId="{9D70B2BB-DC15-46FF-986B-7C3555DF6FC8}" type="presParOf" srcId="{CB55F75B-E085-4331-A547-6318B3481C28}" destId="{F9A5FEC3-C48A-4B5C-A45D-CA9511D9E070}" srcOrd="1" destOrd="0" presId="urn:microsoft.com/office/officeart/2018/2/layout/IconVerticalSolidList"/>
    <dgm:cxn modelId="{F7B78AE6-1BA0-45E2-BAA4-2094F22A971C}" type="presParOf" srcId="{CB55F75B-E085-4331-A547-6318B3481C28}" destId="{F66E9AB0-3DD7-4F79-84AD-FE44EDC74AE8}" srcOrd="2" destOrd="0" presId="urn:microsoft.com/office/officeart/2018/2/layout/IconVerticalSolidList"/>
    <dgm:cxn modelId="{CB600DEB-A070-4E6E-A264-61D257055D1D}" type="presParOf" srcId="{F66E9AB0-3DD7-4F79-84AD-FE44EDC74AE8}" destId="{40DB004B-43E8-4695-AF16-0960ABD77060}" srcOrd="0" destOrd="0" presId="urn:microsoft.com/office/officeart/2018/2/layout/IconVerticalSolidList"/>
    <dgm:cxn modelId="{6B7B35E5-6149-45EC-AC75-8188AF0868E0}" type="presParOf" srcId="{F66E9AB0-3DD7-4F79-84AD-FE44EDC74AE8}" destId="{6318F5C4-1EAD-4919-94F5-821BC000F236}" srcOrd="1" destOrd="0" presId="urn:microsoft.com/office/officeart/2018/2/layout/IconVerticalSolidList"/>
    <dgm:cxn modelId="{FB086F87-47DB-4CC4-87C8-6E30358B2D2D}" type="presParOf" srcId="{F66E9AB0-3DD7-4F79-84AD-FE44EDC74AE8}" destId="{3930DF14-49AC-471D-8FF8-5A8FC3D51CAA}" srcOrd="2" destOrd="0" presId="urn:microsoft.com/office/officeart/2018/2/layout/IconVerticalSolidList"/>
    <dgm:cxn modelId="{2A3C5D1E-B0D1-49F9-ACD5-D82CCF97FBC1}" type="presParOf" srcId="{F66E9AB0-3DD7-4F79-84AD-FE44EDC74AE8}" destId="{1A6D6723-2B4C-4D2E-B771-8AAFB804599E}" srcOrd="3" destOrd="0" presId="urn:microsoft.com/office/officeart/2018/2/layout/IconVerticalSolidList"/>
    <dgm:cxn modelId="{62C3E457-3575-4B20-9AF9-526187052456}" type="presParOf" srcId="{CB55F75B-E085-4331-A547-6318B3481C28}" destId="{7862C66D-AE52-4B44-B246-7AE16A8BDE55}" srcOrd="3" destOrd="0" presId="urn:microsoft.com/office/officeart/2018/2/layout/IconVerticalSolidList"/>
    <dgm:cxn modelId="{2F12D492-508F-43AB-A5A7-8085CB04058D}" type="presParOf" srcId="{CB55F75B-E085-4331-A547-6318B3481C28}" destId="{EC1E7E1D-5B27-48B8-A039-58DF826378D1}" srcOrd="4" destOrd="0" presId="urn:microsoft.com/office/officeart/2018/2/layout/IconVerticalSolidList"/>
    <dgm:cxn modelId="{7F779D35-D6F0-4306-BC51-16493281F770}" type="presParOf" srcId="{EC1E7E1D-5B27-48B8-A039-58DF826378D1}" destId="{0BD52930-6EC1-4194-87A0-B274264AC1EE}" srcOrd="0" destOrd="0" presId="urn:microsoft.com/office/officeart/2018/2/layout/IconVerticalSolidList"/>
    <dgm:cxn modelId="{42920964-FF6B-496F-B1AB-4EDB62D197C3}" type="presParOf" srcId="{EC1E7E1D-5B27-48B8-A039-58DF826378D1}" destId="{2171B463-C816-4B8E-A9EE-3BA004CFAD5F}" srcOrd="1" destOrd="0" presId="urn:microsoft.com/office/officeart/2018/2/layout/IconVerticalSolidList"/>
    <dgm:cxn modelId="{5A7059CF-C878-4DE2-B10F-CA200703C395}" type="presParOf" srcId="{EC1E7E1D-5B27-48B8-A039-58DF826378D1}" destId="{0297E7A1-6008-4752-B96E-DC939A5D6291}" srcOrd="2" destOrd="0" presId="urn:microsoft.com/office/officeart/2018/2/layout/IconVerticalSolidList"/>
    <dgm:cxn modelId="{8890819D-3D05-4C7D-B241-30C5391C4C76}" type="presParOf" srcId="{EC1E7E1D-5B27-48B8-A039-58DF826378D1}" destId="{ACD26BAB-65FD-4C1B-BDEF-51370A9564B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184A6D9-4D32-4103-A1D2-180EA71E7A87}"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D4BC746C-9C7E-4EA8-B812-D69059F20F19}">
      <dgm:prSet/>
      <dgm:spPr/>
      <dgm:t>
        <a:bodyPr/>
        <a:lstStyle/>
        <a:p>
          <a:pPr>
            <a:lnSpc>
              <a:spcPct val="100000"/>
            </a:lnSpc>
          </a:pPr>
          <a:r>
            <a:rPr lang="en-GB" dirty="0"/>
            <a:t>Read through this PowerPoint again</a:t>
          </a:r>
          <a:endParaRPr lang="en-US" dirty="0"/>
        </a:p>
      </dgm:t>
    </dgm:pt>
    <dgm:pt modelId="{EA620487-982C-4E9E-903C-0B2E1D114315}" type="parTrans" cxnId="{B78B63CB-CBC4-47D9-B438-C9DEE5471EF2}">
      <dgm:prSet/>
      <dgm:spPr/>
      <dgm:t>
        <a:bodyPr/>
        <a:lstStyle/>
        <a:p>
          <a:endParaRPr lang="en-US"/>
        </a:p>
      </dgm:t>
    </dgm:pt>
    <dgm:pt modelId="{10B25D3F-B371-4001-BE4D-C12042C75643}" type="sibTrans" cxnId="{B78B63CB-CBC4-47D9-B438-C9DEE5471EF2}">
      <dgm:prSet/>
      <dgm:spPr/>
      <dgm:t>
        <a:bodyPr/>
        <a:lstStyle/>
        <a:p>
          <a:endParaRPr lang="en-US"/>
        </a:p>
      </dgm:t>
    </dgm:pt>
    <dgm:pt modelId="{B11AE204-C475-4289-ACDF-B67FDAC5C6E8}">
      <dgm:prSet/>
      <dgm:spPr/>
      <dgm:t>
        <a:bodyPr/>
        <a:lstStyle/>
        <a:p>
          <a:pPr>
            <a:lnSpc>
              <a:spcPct val="100000"/>
            </a:lnSpc>
          </a:pPr>
          <a:r>
            <a:rPr lang="en-GB" dirty="0"/>
            <a:t>Complete the table (on Godalming Online) to summarise your learning for this lesson</a:t>
          </a:r>
          <a:endParaRPr lang="en-US" dirty="0"/>
        </a:p>
      </dgm:t>
    </dgm:pt>
    <dgm:pt modelId="{5ED5209A-1E7B-4287-BD7F-0DA37349962C}" type="parTrans" cxnId="{71BA181C-5468-455B-9099-534A29964124}">
      <dgm:prSet/>
      <dgm:spPr/>
      <dgm:t>
        <a:bodyPr/>
        <a:lstStyle/>
        <a:p>
          <a:endParaRPr lang="en-US"/>
        </a:p>
      </dgm:t>
    </dgm:pt>
    <dgm:pt modelId="{53A5183C-9907-4440-B190-FD519799E6F8}" type="sibTrans" cxnId="{71BA181C-5468-455B-9099-534A29964124}">
      <dgm:prSet/>
      <dgm:spPr/>
      <dgm:t>
        <a:bodyPr/>
        <a:lstStyle/>
        <a:p>
          <a:endParaRPr lang="en-US"/>
        </a:p>
      </dgm:t>
    </dgm:pt>
    <dgm:pt modelId="{7D46533C-7AD1-42AF-9E9D-01735649365B}" type="pres">
      <dgm:prSet presAssocID="{4184A6D9-4D32-4103-A1D2-180EA71E7A87}" presName="root" presStyleCnt="0">
        <dgm:presLayoutVars>
          <dgm:dir/>
          <dgm:resizeHandles val="exact"/>
        </dgm:presLayoutVars>
      </dgm:prSet>
      <dgm:spPr/>
      <dgm:t>
        <a:bodyPr/>
        <a:lstStyle/>
        <a:p>
          <a:endParaRPr lang="en-US"/>
        </a:p>
      </dgm:t>
    </dgm:pt>
    <dgm:pt modelId="{36BC54A5-8EB1-4415-96BF-E7EB65BA662C}" type="pres">
      <dgm:prSet presAssocID="{D4BC746C-9C7E-4EA8-B812-D69059F20F19}" presName="compNode" presStyleCnt="0"/>
      <dgm:spPr/>
    </dgm:pt>
    <dgm:pt modelId="{27B4274B-BC3F-4A10-A06A-AEF949D75C7C}" type="pres">
      <dgm:prSet presAssocID="{D4BC746C-9C7E-4EA8-B812-D69059F20F19}" presName="iconRect" presStyleLbl="node1" presStyleIdx="0" presStyleCnt="2"/>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Books"/>
        </a:ext>
      </dgm:extLst>
    </dgm:pt>
    <dgm:pt modelId="{BD257F15-D74D-40CA-821D-883009163773}" type="pres">
      <dgm:prSet presAssocID="{D4BC746C-9C7E-4EA8-B812-D69059F20F19}" presName="spaceRect" presStyleCnt="0"/>
      <dgm:spPr/>
    </dgm:pt>
    <dgm:pt modelId="{9D29AAEF-5854-44A0-888F-C563FE325F01}" type="pres">
      <dgm:prSet presAssocID="{D4BC746C-9C7E-4EA8-B812-D69059F20F19}" presName="textRect" presStyleLbl="revTx" presStyleIdx="0" presStyleCnt="2">
        <dgm:presLayoutVars>
          <dgm:chMax val="1"/>
          <dgm:chPref val="1"/>
        </dgm:presLayoutVars>
      </dgm:prSet>
      <dgm:spPr/>
      <dgm:t>
        <a:bodyPr/>
        <a:lstStyle/>
        <a:p>
          <a:endParaRPr lang="en-US"/>
        </a:p>
      </dgm:t>
    </dgm:pt>
    <dgm:pt modelId="{35ED881B-77EF-4117-BE16-719A0E07B371}" type="pres">
      <dgm:prSet presAssocID="{10B25D3F-B371-4001-BE4D-C12042C75643}" presName="sibTrans" presStyleCnt="0"/>
      <dgm:spPr/>
    </dgm:pt>
    <dgm:pt modelId="{939C5B01-5597-4C75-B563-7300020F9C2D}" type="pres">
      <dgm:prSet presAssocID="{B11AE204-C475-4289-ACDF-B67FDAC5C6E8}" presName="compNode" presStyleCnt="0"/>
      <dgm:spPr/>
    </dgm:pt>
    <dgm:pt modelId="{F5D38342-1946-40E9-A36B-D23C8CD92576}" type="pres">
      <dgm:prSet presAssocID="{B11AE204-C475-4289-ACDF-B67FDAC5C6E8}" presName="iconRect" presStyleLbl="node1" presStyleIdx="1" presStyleCnt="2"/>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Pencil"/>
        </a:ext>
      </dgm:extLst>
    </dgm:pt>
    <dgm:pt modelId="{4F7F7A2A-3716-47A5-82AF-A46D94D336B0}" type="pres">
      <dgm:prSet presAssocID="{B11AE204-C475-4289-ACDF-B67FDAC5C6E8}" presName="spaceRect" presStyleCnt="0"/>
      <dgm:spPr/>
    </dgm:pt>
    <dgm:pt modelId="{5094B9CC-AEAA-4B73-BD14-BEE561E89ECB}" type="pres">
      <dgm:prSet presAssocID="{B11AE204-C475-4289-ACDF-B67FDAC5C6E8}" presName="textRect" presStyleLbl="revTx" presStyleIdx="1" presStyleCnt="2">
        <dgm:presLayoutVars>
          <dgm:chMax val="1"/>
          <dgm:chPref val="1"/>
        </dgm:presLayoutVars>
      </dgm:prSet>
      <dgm:spPr/>
      <dgm:t>
        <a:bodyPr/>
        <a:lstStyle/>
        <a:p>
          <a:endParaRPr lang="en-US"/>
        </a:p>
      </dgm:t>
    </dgm:pt>
  </dgm:ptLst>
  <dgm:cxnLst>
    <dgm:cxn modelId="{FEADE84F-84E6-4922-ABAE-893799F3EDAE}" type="presOf" srcId="{B11AE204-C475-4289-ACDF-B67FDAC5C6E8}" destId="{5094B9CC-AEAA-4B73-BD14-BEE561E89ECB}" srcOrd="0" destOrd="0" presId="urn:microsoft.com/office/officeart/2018/2/layout/IconLabelList"/>
    <dgm:cxn modelId="{1F5DFC56-D4EE-4180-AED6-2D2A473A43B2}" type="presOf" srcId="{D4BC746C-9C7E-4EA8-B812-D69059F20F19}" destId="{9D29AAEF-5854-44A0-888F-C563FE325F01}" srcOrd="0" destOrd="0" presId="urn:microsoft.com/office/officeart/2018/2/layout/IconLabelList"/>
    <dgm:cxn modelId="{71BA181C-5468-455B-9099-534A29964124}" srcId="{4184A6D9-4D32-4103-A1D2-180EA71E7A87}" destId="{B11AE204-C475-4289-ACDF-B67FDAC5C6E8}" srcOrd="1" destOrd="0" parTransId="{5ED5209A-1E7B-4287-BD7F-0DA37349962C}" sibTransId="{53A5183C-9907-4440-B190-FD519799E6F8}"/>
    <dgm:cxn modelId="{DCDB8CBD-C2E3-48ED-A467-28EBAF2B38A9}" type="presOf" srcId="{4184A6D9-4D32-4103-A1D2-180EA71E7A87}" destId="{7D46533C-7AD1-42AF-9E9D-01735649365B}" srcOrd="0" destOrd="0" presId="urn:microsoft.com/office/officeart/2018/2/layout/IconLabelList"/>
    <dgm:cxn modelId="{B78B63CB-CBC4-47D9-B438-C9DEE5471EF2}" srcId="{4184A6D9-4D32-4103-A1D2-180EA71E7A87}" destId="{D4BC746C-9C7E-4EA8-B812-D69059F20F19}" srcOrd="0" destOrd="0" parTransId="{EA620487-982C-4E9E-903C-0B2E1D114315}" sibTransId="{10B25D3F-B371-4001-BE4D-C12042C75643}"/>
    <dgm:cxn modelId="{AC1A262D-31AA-44ED-953C-3A127A3B43B8}" type="presParOf" srcId="{7D46533C-7AD1-42AF-9E9D-01735649365B}" destId="{36BC54A5-8EB1-4415-96BF-E7EB65BA662C}" srcOrd="0" destOrd="0" presId="urn:microsoft.com/office/officeart/2018/2/layout/IconLabelList"/>
    <dgm:cxn modelId="{AF8BD185-1616-45E7-A5CF-CD97E25613E6}" type="presParOf" srcId="{36BC54A5-8EB1-4415-96BF-E7EB65BA662C}" destId="{27B4274B-BC3F-4A10-A06A-AEF949D75C7C}" srcOrd="0" destOrd="0" presId="urn:microsoft.com/office/officeart/2018/2/layout/IconLabelList"/>
    <dgm:cxn modelId="{F1BD9220-65D7-49DF-B057-6BB066F9811D}" type="presParOf" srcId="{36BC54A5-8EB1-4415-96BF-E7EB65BA662C}" destId="{BD257F15-D74D-40CA-821D-883009163773}" srcOrd="1" destOrd="0" presId="urn:microsoft.com/office/officeart/2018/2/layout/IconLabelList"/>
    <dgm:cxn modelId="{57FFB1DE-2C87-40AA-9E45-E77BFA7C179D}" type="presParOf" srcId="{36BC54A5-8EB1-4415-96BF-E7EB65BA662C}" destId="{9D29AAEF-5854-44A0-888F-C563FE325F01}" srcOrd="2" destOrd="0" presId="urn:microsoft.com/office/officeart/2018/2/layout/IconLabelList"/>
    <dgm:cxn modelId="{9C14FAEF-F14D-4D71-A8E5-092FDB6197D9}" type="presParOf" srcId="{7D46533C-7AD1-42AF-9E9D-01735649365B}" destId="{35ED881B-77EF-4117-BE16-719A0E07B371}" srcOrd="1" destOrd="0" presId="urn:microsoft.com/office/officeart/2018/2/layout/IconLabelList"/>
    <dgm:cxn modelId="{E782D4A7-68AE-4E02-9558-241AEACED118}" type="presParOf" srcId="{7D46533C-7AD1-42AF-9E9D-01735649365B}" destId="{939C5B01-5597-4C75-B563-7300020F9C2D}" srcOrd="2" destOrd="0" presId="urn:microsoft.com/office/officeart/2018/2/layout/IconLabelList"/>
    <dgm:cxn modelId="{A98A13D6-F66A-4B90-BB3A-4E8C5934F318}" type="presParOf" srcId="{939C5B01-5597-4C75-B563-7300020F9C2D}" destId="{F5D38342-1946-40E9-A36B-D23C8CD92576}" srcOrd="0" destOrd="0" presId="urn:microsoft.com/office/officeart/2018/2/layout/IconLabelList"/>
    <dgm:cxn modelId="{BCF76A20-8483-4AA3-92D0-7CF9948F5DBD}" type="presParOf" srcId="{939C5B01-5597-4C75-B563-7300020F9C2D}" destId="{4F7F7A2A-3716-47A5-82AF-A46D94D336B0}" srcOrd="1" destOrd="0" presId="urn:microsoft.com/office/officeart/2018/2/layout/IconLabelList"/>
    <dgm:cxn modelId="{23AB2563-F8A3-40F6-9698-4ADA56329BC1}" type="presParOf" srcId="{939C5B01-5597-4C75-B563-7300020F9C2D}" destId="{5094B9CC-AEAA-4B73-BD14-BEE561E89ECB}"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184A6D9-4D32-4103-A1D2-180EA71E7A87}"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D4BC746C-9C7E-4EA8-B812-D69059F20F19}">
      <dgm:prSet/>
      <dgm:spPr/>
      <dgm:t>
        <a:bodyPr/>
        <a:lstStyle/>
        <a:p>
          <a:r>
            <a:rPr lang="en-GB" dirty="0"/>
            <a:t>Read the info sheet on Godalming Online</a:t>
          </a:r>
          <a:endParaRPr lang="en-US" dirty="0"/>
        </a:p>
      </dgm:t>
    </dgm:pt>
    <dgm:pt modelId="{EA620487-982C-4E9E-903C-0B2E1D114315}" type="parTrans" cxnId="{B78B63CB-CBC4-47D9-B438-C9DEE5471EF2}">
      <dgm:prSet/>
      <dgm:spPr/>
      <dgm:t>
        <a:bodyPr/>
        <a:lstStyle/>
        <a:p>
          <a:endParaRPr lang="en-US"/>
        </a:p>
      </dgm:t>
    </dgm:pt>
    <dgm:pt modelId="{10B25D3F-B371-4001-BE4D-C12042C75643}" type="sibTrans" cxnId="{B78B63CB-CBC4-47D9-B438-C9DEE5471EF2}">
      <dgm:prSet/>
      <dgm:spPr/>
      <dgm:t>
        <a:bodyPr/>
        <a:lstStyle/>
        <a:p>
          <a:endParaRPr lang="en-US"/>
        </a:p>
      </dgm:t>
    </dgm:pt>
    <dgm:pt modelId="{B11AE204-C475-4289-ACDF-B67FDAC5C6E8}">
      <dgm:prSet/>
      <dgm:spPr/>
      <dgm:t>
        <a:bodyPr/>
        <a:lstStyle/>
        <a:p>
          <a:r>
            <a:rPr lang="en-GB" dirty="0"/>
            <a:t>Complete the Fiedler LPC sheet (also on the info sheet)</a:t>
          </a:r>
          <a:endParaRPr lang="en-US" dirty="0"/>
        </a:p>
      </dgm:t>
    </dgm:pt>
    <dgm:pt modelId="{5ED5209A-1E7B-4287-BD7F-0DA37349962C}" type="parTrans" cxnId="{71BA181C-5468-455B-9099-534A29964124}">
      <dgm:prSet/>
      <dgm:spPr/>
      <dgm:t>
        <a:bodyPr/>
        <a:lstStyle/>
        <a:p>
          <a:endParaRPr lang="en-US"/>
        </a:p>
      </dgm:t>
    </dgm:pt>
    <dgm:pt modelId="{53A5183C-9907-4440-B190-FD519799E6F8}" type="sibTrans" cxnId="{71BA181C-5468-455B-9099-534A29964124}">
      <dgm:prSet/>
      <dgm:spPr/>
      <dgm:t>
        <a:bodyPr/>
        <a:lstStyle/>
        <a:p>
          <a:endParaRPr lang="en-US"/>
        </a:p>
      </dgm:t>
    </dgm:pt>
    <dgm:pt modelId="{DF59F2EA-EFD8-47AC-AF50-D6CA92140809}">
      <dgm:prSet/>
      <dgm:spPr/>
      <dgm:t>
        <a:bodyPr/>
        <a:lstStyle/>
        <a:p>
          <a:r>
            <a:rPr lang="en-GB" dirty="0"/>
            <a:t>Complete the other discussion questions at the end of the info sheet</a:t>
          </a:r>
          <a:endParaRPr lang="en-US" dirty="0"/>
        </a:p>
      </dgm:t>
    </dgm:pt>
    <dgm:pt modelId="{4421647B-4A2C-4477-98CD-0AA2EDC2C877}" type="parTrans" cxnId="{A0E6F3DF-28B2-4276-BFDD-4CB448B530CF}">
      <dgm:prSet/>
      <dgm:spPr/>
      <dgm:t>
        <a:bodyPr/>
        <a:lstStyle/>
        <a:p>
          <a:endParaRPr lang="en-US"/>
        </a:p>
      </dgm:t>
    </dgm:pt>
    <dgm:pt modelId="{2CE3FB54-0C12-428F-8E7C-B192580D48DC}" type="sibTrans" cxnId="{A0E6F3DF-28B2-4276-BFDD-4CB448B530CF}">
      <dgm:prSet/>
      <dgm:spPr/>
      <dgm:t>
        <a:bodyPr/>
        <a:lstStyle/>
        <a:p>
          <a:endParaRPr lang="en-US"/>
        </a:p>
      </dgm:t>
    </dgm:pt>
    <dgm:pt modelId="{7D46533C-7AD1-42AF-9E9D-01735649365B}" type="pres">
      <dgm:prSet presAssocID="{4184A6D9-4D32-4103-A1D2-180EA71E7A87}" presName="root" presStyleCnt="0">
        <dgm:presLayoutVars>
          <dgm:dir/>
          <dgm:resizeHandles val="exact"/>
        </dgm:presLayoutVars>
      </dgm:prSet>
      <dgm:spPr/>
      <dgm:t>
        <a:bodyPr/>
        <a:lstStyle/>
        <a:p>
          <a:endParaRPr lang="en-US"/>
        </a:p>
      </dgm:t>
    </dgm:pt>
    <dgm:pt modelId="{36BC54A5-8EB1-4415-96BF-E7EB65BA662C}" type="pres">
      <dgm:prSet presAssocID="{D4BC746C-9C7E-4EA8-B812-D69059F20F19}" presName="compNode" presStyleCnt="0"/>
      <dgm:spPr/>
    </dgm:pt>
    <dgm:pt modelId="{27B4274B-BC3F-4A10-A06A-AEF949D75C7C}" type="pres">
      <dgm:prSet presAssocID="{D4BC746C-9C7E-4EA8-B812-D69059F20F19}"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Books"/>
        </a:ext>
      </dgm:extLst>
    </dgm:pt>
    <dgm:pt modelId="{BD257F15-D74D-40CA-821D-883009163773}" type="pres">
      <dgm:prSet presAssocID="{D4BC746C-9C7E-4EA8-B812-D69059F20F19}" presName="spaceRect" presStyleCnt="0"/>
      <dgm:spPr/>
    </dgm:pt>
    <dgm:pt modelId="{9D29AAEF-5854-44A0-888F-C563FE325F01}" type="pres">
      <dgm:prSet presAssocID="{D4BC746C-9C7E-4EA8-B812-D69059F20F19}" presName="textRect" presStyleLbl="revTx" presStyleIdx="0" presStyleCnt="3">
        <dgm:presLayoutVars>
          <dgm:chMax val="1"/>
          <dgm:chPref val="1"/>
        </dgm:presLayoutVars>
      </dgm:prSet>
      <dgm:spPr/>
      <dgm:t>
        <a:bodyPr/>
        <a:lstStyle/>
        <a:p>
          <a:endParaRPr lang="en-US"/>
        </a:p>
      </dgm:t>
    </dgm:pt>
    <dgm:pt modelId="{35ED881B-77EF-4117-BE16-719A0E07B371}" type="pres">
      <dgm:prSet presAssocID="{10B25D3F-B371-4001-BE4D-C12042C75643}" presName="sibTrans" presStyleCnt="0"/>
      <dgm:spPr/>
    </dgm:pt>
    <dgm:pt modelId="{939C5B01-5597-4C75-B563-7300020F9C2D}" type="pres">
      <dgm:prSet presAssocID="{B11AE204-C475-4289-ACDF-B67FDAC5C6E8}" presName="compNode" presStyleCnt="0"/>
      <dgm:spPr/>
    </dgm:pt>
    <dgm:pt modelId="{F5D38342-1946-40E9-A36B-D23C8CD92576}" type="pres">
      <dgm:prSet presAssocID="{B11AE204-C475-4289-ACDF-B67FDAC5C6E8}"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Pencil"/>
        </a:ext>
      </dgm:extLst>
    </dgm:pt>
    <dgm:pt modelId="{4F7F7A2A-3716-47A5-82AF-A46D94D336B0}" type="pres">
      <dgm:prSet presAssocID="{B11AE204-C475-4289-ACDF-B67FDAC5C6E8}" presName="spaceRect" presStyleCnt="0"/>
      <dgm:spPr/>
    </dgm:pt>
    <dgm:pt modelId="{5094B9CC-AEAA-4B73-BD14-BEE561E89ECB}" type="pres">
      <dgm:prSet presAssocID="{B11AE204-C475-4289-ACDF-B67FDAC5C6E8}" presName="textRect" presStyleLbl="revTx" presStyleIdx="1" presStyleCnt="3">
        <dgm:presLayoutVars>
          <dgm:chMax val="1"/>
          <dgm:chPref val="1"/>
        </dgm:presLayoutVars>
      </dgm:prSet>
      <dgm:spPr/>
      <dgm:t>
        <a:bodyPr/>
        <a:lstStyle/>
        <a:p>
          <a:endParaRPr lang="en-US"/>
        </a:p>
      </dgm:t>
    </dgm:pt>
    <dgm:pt modelId="{1810DE6E-72B3-4C87-AE70-8A93B112BDD7}" type="pres">
      <dgm:prSet presAssocID="{53A5183C-9907-4440-B190-FD519799E6F8}" presName="sibTrans" presStyleCnt="0"/>
      <dgm:spPr/>
    </dgm:pt>
    <dgm:pt modelId="{D454CB7B-DF46-47BD-B3C0-C40920097D05}" type="pres">
      <dgm:prSet presAssocID="{DF59F2EA-EFD8-47AC-AF50-D6CA92140809}" presName="compNode" presStyleCnt="0"/>
      <dgm:spPr/>
    </dgm:pt>
    <dgm:pt modelId="{2B8BC5A0-4E95-4E5A-BAFE-D5B5CD8361FF}" type="pres">
      <dgm:prSet presAssocID="{DF59F2EA-EFD8-47AC-AF50-D6CA92140809}"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Questions"/>
        </a:ext>
      </dgm:extLst>
    </dgm:pt>
    <dgm:pt modelId="{A10A5856-CF3D-4150-BC9F-F8F6D361440E}" type="pres">
      <dgm:prSet presAssocID="{DF59F2EA-EFD8-47AC-AF50-D6CA92140809}" presName="spaceRect" presStyleCnt="0"/>
      <dgm:spPr/>
    </dgm:pt>
    <dgm:pt modelId="{1B39A025-F85D-476C-A5E6-A84EA1EF7579}" type="pres">
      <dgm:prSet presAssocID="{DF59F2EA-EFD8-47AC-AF50-D6CA92140809}" presName="textRect" presStyleLbl="revTx" presStyleIdx="2" presStyleCnt="3">
        <dgm:presLayoutVars>
          <dgm:chMax val="1"/>
          <dgm:chPref val="1"/>
        </dgm:presLayoutVars>
      </dgm:prSet>
      <dgm:spPr/>
      <dgm:t>
        <a:bodyPr/>
        <a:lstStyle/>
        <a:p>
          <a:endParaRPr lang="en-US"/>
        </a:p>
      </dgm:t>
    </dgm:pt>
  </dgm:ptLst>
  <dgm:cxnLst>
    <dgm:cxn modelId="{B78B63CB-CBC4-47D9-B438-C9DEE5471EF2}" srcId="{4184A6D9-4D32-4103-A1D2-180EA71E7A87}" destId="{D4BC746C-9C7E-4EA8-B812-D69059F20F19}" srcOrd="0" destOrd="0" parTransId="{EA620487-982C-4E9E-903C-0B2E1D114315}" sibTransId="{10B25D3F-B371-4001-BE4D-C12042C75643}"/>
    <dgm:cxn modelId="{71BA181C-5468-455B-9099-534A29964124}" srcId="{4184A6D9-4D32-4103-A1D2-180EA71E7A87}" destId="{B11AE204-C475-4289-ACDF-B67FDAC5C6E8}" srcOrd="1" destOrd="0" parTransId="{5ED5209A-1E7B-4287-BD7F-0DA37349962C}" sibTransId="{53A5183C-9907-4440-B190-FD519799E6F8}"/>
    <dgm:cxn modelId="{BC610389-FD87-4074-8A2A-A70F613D1552}" type="presOf" srcId="{DF59F2EA-EFD8-47AC-AF50-D6CA92140809}" destId="{1B39A025-F85D-476C-A5E6-A84EA1EF7579}" srcOrd="0" destOrd="0" presId="urn:microsoft.com/office/officeart/2018/2/layout/IconLabelList"/>
    <dgm:cxn modelId="{DCDB8CBD-C2E3-48ED-A467-28EBAF2B38A9}" type="presOf" srcId="{4184A6D9-4D32-4103-A1D2-180EA71E7A87}" destId="{7D46533C-7AD1-42AF-9E9D-01735649365B}" srcOrd="0" destOrd="0" presId="urn:microsoft.com/office/officeart/2018/2/layout/IconLabelList"/>
    <dgm:cxn modelId="{1F5DFC56-D4EE-4180-AED6-2D2A473A43B2}" type="presOf" srcId="{D4BC746C-9C7E-4EA8-B812-D69059F20F19}" destId="{9D29AAEF-5854-44A0-888F-C563FE325F01}" srcOrd="0" destOrd="0" presId="urn:microsoft.com/office/officeart/2018/2/layout/IconLabelList"/>
    <dgm:cxn modelId="{A0E6F3DF-28B2-4276-BFDD-4CB448B530CF}" srcId="{4184A6D9-4D32-4103-A1D2-180EA71E7A87}" destId="{DF59F2EA-EFD8-47AC-AF50-D6CA92140809}" srcOrd="2" destOrd="0" parTransId="{4421647B-4A2C-4477-98CD-0AA2EDC2C877}" sibTransId="{2CE3FB54-0C12-428F-8E7C-B192580D48DC}"/>
    <dgm:cxn modelId="{FEADE84F-84E6-4922-ABAE-893799F3EDAE}" type="presOf" srcId="{B11AE204-C475-4289-ACDF-B67FDAC5C6E8}" destId="{5094B9CC-AEAA-4B73-BD14-BEE561E89ECB}" srcOrd="0" destOrd="0" presId="urn:microsoft.com/office/officeart/2018/2/layout/IconLabelList"/>
    <dgm:cxn modelId="{AC1A262D-31AA-44ED-953C-3A127A3B43B8}" type="presParOf" srcId="{7D46533C-7AD1-42AF-9E9D-01735649365B}" destId="{36BC54A5-8EB1-4415-96BF-E7EB65BA662C}" srcOrd="0" destOrd="0" presId="urn:microsoft.com/office/officeart/2018/2/layout/IconLabelList"/>
    <dgm:cxn modelId="{AF8BD185-1616-45E7-A5CF-CD97E25613E6}" type="presParOf" srcId="{36BC54A5-8EB1-4415-96BF-E7EB65BA662C}" destId="{27B4274B-BC3F-4A10-A06A-AEF949D75C7C}" srcOrd="0" destOrd="0" presId="urn:microsoft.com/office/officeart/2018/2/layout/IconLabelList"/>
    <dgm:cxn modelId="{F1BD9220-65D7-49DF-B057-6BB066F9811D}" type="presParOf" srcId="{36BC54A5-8EB1-4415-96BF-E7EB65BA662C}" destId="{BD257F15-D74D-40CA-821D-883009163773}" srcOrd="1" destOrd="0" presId="urn:microsoft.com/office/officeart/2018/2/layout/IconLabelList"/>
    <dgm:cxn modelId="{57FFB1DE-2C87-40AA-9E45-E77BFA7C179D}" type="presParOf" srcId="{36BC54A5-8EB1-4415-96BF-E7EB65BA662C}" destId="{9D29AAEF-5854-44A0-888F-C563FE325F01}" srcOrd="2" destOrd="0" presId="urn:microsoft.com/office/officeart/2018/2/layout/IconLabelList"/>
    <dgm:cxn modelId="{9C14FAEF-F14D-4D71-A8E5-092FDB6197D9}" type="presParOf" srcId="{7D46533C-7AD1-42AF-9E9D-01735649365B}" destId="{35ED881B-77EF-4117-BE16-719A0E07B371}" srcOrd="1" destOrd="0" presId="urn:microsoft.com/office/officeart/2018/2/layout/IconLabelList"/>
    <dgm:cxn modelId="{E782D4A7-68AE-4E02-9558-241AEACED118}" type="presParOf" srcId="{7D46533C-7AD1-42AF-9E9D-01735649365B}" destId="{939C5B01-5597-4C75-B563-7300020F9C2D}" srcOrd="2" destOrd="0" presId="urn:microsoft.com/office/officeart/2018/2/layout/IconLabelList"/>
    <dgm:cxn modelId="{A98A13D6-F66A-4B90-BB3A-4E8C5934F318}" type="presParOf" srcId="{939C5B01-5597-4C75-B563-7300020F9C2D}" destId="{F5D38342-1946-40E9-A36B-D23C8CD92576}" srcOrd="0" destOrd="0" presId="urn:microsoft.com/office/officeart/2018/2/layout/IconLabelList"/>
    <dgm:cxn modelId="{BCF76A20-8483-4AA3-92D0-7CF9948F5DBD}" type="presParOf" srcId="{939C5B01-5597-4C75-B563-7300020F9C2D}" destId="{4F7F7A2A-3716-47A5-82AF-A46D94D336B0}" srcOrd="1" destOrd="0" presId="urn:microsoft.com/office/officeart/2018/2/layout/IconLabelList"/>
    <dgm:cxn modelId="{23AB2563-F8A3-40F6-9698-4ADA56329BC1}" type="presParOf" srcId="{939C5B01-5597-4C75-B563-7300020F9C2D}" destId="{5094B9CC-AEAA-4B73-BD14-BEE561E89ECB}" srcOrd="2" destOrd="0" presId="urn:microsoft.com/office/officeart/2018/2/layout/IconLabelList"/>
    <dgm:cxn modelId="{8DAA23EE-1FF4-4DB2-A19F-732491C7C03F}" type="presParOf" srcId="{7D46533C-7AD1-42AF-9E9D-01735649365B}" destId="{1810DE6E-72B3-4C87-AE70-8A93B112BDD7}" srcOrd="3" destOrd="0" presId="urn:microsoft.com/office/officeart/2018/2/layout/IconLabelList"/>
    <dgm:cxn modelId="{EA28F91D-D7CF-4324-AAFC-839B28361717}" type="presParOf" srcId="{7D46533C-7AD1-42AF-9E9D-01735649365B}" destId="{D454CB7B-DF46-47BD-B3C0-C40920097D05}" srcOrd="4" destOrd="0" presId="urn:microsoft.com/office/officeart/2018/2/layout/IconLabelList"/>
    <dgm:cxn modelId="{E6D9D5D4-FB32-4829-8A1D-08B98BD0CBFD}" type="presParOf" srcId="{D454CB7B-DF46-47BD-B3C0-C40920097D05}" destId="{2B8BC5A0-4E95-4E5A-BAFE-D5B5CD8361FF}" srcOrd="0" destOrd="0" presId="urn:microsoft.com/office/officeart/2018/2/layout/IconLabelList"/>
    <dgm:cxn modelId="{51577906-11DF-4B83-9599-EF47FCE83EBE}" type="presParOf" srcId="{D454CB7B-DF46-47BD-B3C0-C40920097D05}" destId="{A10A5856-CF3D-4150-BC9F-F8F6D361440E}" srcOrd="1" destOrd="0" presId="urn:microsoft.com/office/officeart/2018/2/layout/IconLabelList"/>
    <dgm:cxn modelId="{0178CB64-BF93-4762-AB9D-D04372FF1597}" type="presParOf" srcId="{D454CB7B-DF46-47BD-B3C0-C40920097D05}" destId="{1B39A025-F85D-476C-A5E6-A84EA1EF7579}"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010E71B-1D0F-4243-960F-3BD4020A98CA}"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6CEA1812-6732-4004-AE74-AE87303A6773}">
      <dgm:prSet/>
      <dgm:spPr/>
      <dgm:t>
        <a:bodyPr/>
        <a:lstStyle/>
        <a:p>
          <a:r>
            <a:rPr lang="en-GB" dirty="0"/>
            <a:t>the way we do things around here</a:t>
          </a:r>
          <a:endParaRPr lang="en-US" dirty="0"/>
        </a:p>
      </dgm:t>
    </dgm:pt>
    <dgm:pt modelId="{F9FFF9CF-5C36-45D6-AC02-9F7096203400}" type="parTrans" cxnId="{0233A852-1C0A-4A3F-9AEF-AD3D21A9666A}">
      <dgm:prSet/>
      <dgm:spPr/>
      <dgm:t>
        <a:bodyPr/>
        <a:lstStyle/>
        <a:p>
          <a:endParaRPr lang="en-US"/>
        </a:p>
      </dgm:t>
    </dgm:pt>
    <dgm:pt modelId="{6A2A994E-A226-44E7-A03E-6C073139228F}" type="sibTrans" cxnId="{0233A852-1C0A-4A3F-9AEF-AD3D21A9666A}">
      <dgm:prSet/>
      <dgm:spPr/>
      <dgm:t>
        <a:bodyPr/>
        <a:lstStyle/>
        <a:p>
          <a:endParaRPr lang="en-US"/>
        </a:p>
      </dgm:t>
    </dgm:pt>
    <dgm:pt modelId="{F293E03B-E058-430F-BB5A-D7E3539E2DCC}">
      <dgm:prSet/>
      <dgm:spPr/>
      <dgm:t>
        <a:bodyPr/>
        <a:lstStyle/>
        <a:p>
          <a:r>
            <a:rPr lang="en-GB" dirty="0"/>
            <a:t>often defined through the Mission, Vision or Values statements</a:t>
          </a:r>
          <a:endParaRPr lang="en-US" dirty="0"/>
        </a:p>
      </dgm:t>
    </dgm:pt>
    <dgm:pt modelId="{D571A6D6-F093-4EB0-9CC8-98F9B12DBC59}" type="parTrans" cxnId="{28680DDB-2112-4A44-A2F6-A9289995048B}">
      <dgm:prSet/>
      <dgm:spPr/>
      <dgm:t>
        <a:bodyPr/>
        <a:lstStyle/>
        <a:p>
          <a:endParaRPr lang="en-US"/>
        </a:p>
      </dgm:t>
    </dgm:pt>
    <dgm:pt modelId="{B5A5BC1C-60F0-4384-815A-E41A0EBA7DD2}" type="sibTrans" cxnId="{28680DDB-2112-4A44-A2F6-A9289995048B}">
      <dgm:prSet/>
      <dgm:spPr/>
      <dgm:t>
        <a:bodyPr/>
        <a:lstStyle/>
        <a:p>
          <a:endParaRPr lang="en-US"/>
        </a:p>
      </dgm:t>
    </dgm:pt>
    <dgm:pt modelId="{3B94CC67-8276-4D45-822A-CD827D362F22}">
      <dgm:prSet/>
      <dgm:spPr/>
      <dgm:t>
        <a:bodyPr/>
        <a:lstStyle/>
        <a:p>
          <a:r>
            <a:rPr lang="en-GB" b="0" dirty="0"/>
            <a:t>an evolving set of collective beliefs, values and attitudes</a:t>
          </a:r>
          <a:endParaRPr lang="en-US" b="0" dirty="0"/>
        </a:p>
      </dgm:t>
    </dgm:pt>
    <dgm:pt modelId="{EE767413-6462-B143-9AAB-73284563CF72}" type="parTrans" cxnId="{E04A5713-3A2A-3A48-98F7-F5925249E12B}">
      <dgm:prSet/>
      <dgm:spPr/>
      <dgm:t>
        <a:bodyPr/>
        <a:lstStyle/>
        <a:p>
          <a:endParaRPr lang="en-GB"/>
        </a:p>
      </dgm:t>
    </dgm:pt>
    <dgm:pt modelId="{B412BBDD-83FB-534F-AAF1-3B2B9C31D258}" type="sibTrans" cxnId="{E04A5713-3A2A-3A48-98F7-F5925249E12B}">
      <dgm:prSet/>
      <dgm:spPr/>
      <dgm:t>
        <a:bodyPr/>
        <a:lstStyle/>
        <a:p>
          <a:endParaRPr lang="en-US"/>
        </a:p>
      </dgm:t>
    </dgm:pt>
    <dgm:pt modelId="{F9ABC683-4D4A-424E-B777-8B2E48CBB120}" type="pres">
      <dgm:prSet presAssocID="{0010E71B-1D0F-4243-960F-3BD4020A98CA}" presName="vert0" presStyleCnt="0">
        <dgm:presLayoutVars>
          <dgm:dir/>
          <dgm:animOne val="branch"/>
          <dgm:animLvl val="lvl"/>
        </dgm:presLayoutVars>
      </dgm:prSet>
      <dgm:spPr/>
      <dgm:t>
        <a:bodyPr/>
        <a:lstStyle/>
        <a:p>
          <a:endParaRPr lang="en-US"/>
        </a:p>
      </dgm:t>
    </dgm:pt>
    <dgm:pt modelId="{585ACD1B-2BDD-4743-939C-9224CF9A6C96}" type="pres">
      <dgm:prSet presAssocID="{6CEA1812-6732-4004-AE74-AE87303A6773}" presName="thickLine" presStyleLbl="alignNode1" presStyleIdx="0" presStyleCnt="3"/>
      <dgm:spPr/>
    </dgm:pt>
    <dgm:pt modelId="{96994336-2F25-9146-A152-E845EE5035A3}" type="pres">
      <dgm:prSet presAssocID="{6CEA1812-6732-4004-AE74-AE87303A6773}" presName="horz1" presStyleCnt="0"/>
      <dgm:spPr/>
    </dgm:pt>
    <dgm:pt modelId="{A6C37649-302B-FE45-A855-795BF3000942}" type="pres">
      <dgm:prSet presAssocID="{6CEA1812-6732-4004-AE74-AE87303A6773}" presName="tx1" presStyleLbl="revTx" presStyleIdx="0" presStyleCnt="3"/>
      <dgm:spPr/>
      <dgm:t>
        <a:bodyPr/>
        <a:lstStyle/>
        <a:p>
          <a:endParaRPr lang="en-US"/>
        </a:p>
      </dgm:t>
    </dgm:pt>
    <dgm:pt modelId="{F75D5E09-6075-0E4E-A8B5-8719B7EE4869}" type="pres">
      <dgm:prSet presAssocID="{6CEA1812-6732-4004-AE74-AE87303A6773}" presName="vert1" presStyleCnt="0"/>
      <dgm:spPr/>
    </dgm:pt>
    <dgm:pt modelId="{9EBB75FD-6024-6C4C-B065-AF3CCD53DC81}" type="pres">
      <dgm:prSet presAssocID="{3B94CC67-8276-4D45-822A-CD827D362F22}" presName="thickLine" presStyleLbl="alignNode1" presStyleIdx="1" presStyleCnt="3"/>
      <dgm:spPr/>
    </dgm:pt>
    <dgm:pt modelId="{4BC3FB2D-3951-4F4E-9300-408C1823F255}" type="pres">
      <dgm:prSet presAssocID="{3B94CC67-8276-4D45-822A-CD827D362F22}" presName="horz1" presStyleCnt="0"/>
      <dgm:spPr/>
    </dgm:pt>
    <dgm:pt modelId="{BEADA090-741D-0349-AF6A-BD2236569AC8}" type="pres">
      <dgm:prSet presAssocID="{3B94CC67-8276-4D45-822A-CD827D362F22}" presName="tx1" presStyleLbl="revTx" presStyleIdx="1" presStyleCnt="3"/>
      <dgm:spPr/>
      <dgm:t>
        <a:bodyPr/>
        <a:lstStyle/>
        <a:p>
          <a:endParaRPr lang="en-US"/>
        </a:p>
      </dgm:t>
    </dgm:pt>
    <dgm:pt modelId="{89033BC8-4F93-A04C-A93B-1C83351CD266}" type="pres">
      <dgm:prSet presAssocID="{3B94CC67-8276-4D45-822A-CD827D362F22}" presName="vert1" presStyleCnt="0"/>
      <dgm:spPr/>
    </dgm:pt>
    <dgm:pt modelId="{A243555B-EF28-864E-B7BB-8E605F6DED9A}" type="pres">
      <dgm:prSet presAssocID="{F293E03B-E058-430F-BB5A-D7E3539E2DCC}" presName="thickLine" presStyleLbl="alignNode1" presStyleIdx="2" presStyleCnt="3"/>
      <dgm:spPr/>
    </dgm:pt>
    <dgm:pt modelId="{303E08EB-8782-D94D-A265-339D36871FFB}" type="pres">
      <dgm:prSet presAssocID="{F293E03B-E058-430F-BB5A-D7E3539E2DCC}" presName="horz1" presStyleCnt="0"/>
      <dgm:spPr/>
    </dgm:pt>
    <dgm:pt modelId="{3CA00CA6-C94D-7349-9EB6-5790632C673C}" type="pres">
      <dgm:prSet presAssocID="{F293E03B-E058-430F-BB5A-D7E3539E2DCC}" presName="tx1" presStyleLbl="revTx" presStyleIdx="2" presStyleCnt="3"/>
      <dgm:spPr/>
      <dgm:t>
        <a:bodyPr/>
        <a:lstStyle/>
        <a:p>
          <a:endParaRPr lang="en-US"/>
        </a:p>
      </dgm:t>
    </dgm:pt>
    <dgm:pt modelId="{E53783AD-F364-4D4D-8643-98BDB02F5B5C}" type="pres">
      <dgm:prSet presAssocID="{F293E03B-E058-430F-BB5A-D7E3539E2DCC}" presName="vert1" presStyleCnt="0"/>
      <dgm:spPr/>
    </dgm:pt>
  </dgm:ptLst>
  <dgm:cxnLst>
    <dgm:cxn modelId="{958C8587-CEB5-964D-8BB1-8DDCA2721F2C}" type="presOf" srcId="{3B94CC67-8276-4D45-822A-CD827D362F22}" destId="{BEADA090-741D-0349-AF6A-BD2236569AC8}" srcOrd="0" destOrd="0" presId="urn:microsoft.com/office/officeart/2008/layout/LinedList"/>
    <dgm:cxn modelId="{BAA3FF44-F902-924D-9660-A3B9C43F9D7B}" type="presOf" srcId="{6CEA1812-6732-4004-AE74-AE87303A6773}" destId="{A6C37649-302B-FE45-A855-795BF3000942}" srcOrd="0" destOrd="0" presId="urn:microsoft.com/office/officeart/2008/layout/LinedList"/>
    <dgm:cxn modelId="{0233A852-1C0A-4A3F-9AEF-AD3D21A9666A}" srcId="{0010E71B-1D0F-4243-960F-3BD4020A98CA}" destId="{6CEA1812-6732-4004-AE74-AE87303A6773}" srcOrd="0" destOrd="0" parTransId="{F9FFF9CF-5C36-45D6-AC02-9F7096203400}" sibTransId="{6A2A994E-A226-44E7-A03E-6C073139228F}"/>
    <dgm:cxn modelId="{E04A5713-3A2A-3A48-98F7-F5925249E12B}" srcId="{0010E71B-1D0F-4243-960F-3BD4020A98CA}" destId="{3B94CC67-8276-4D45-822A-CD827D362F22}" srcOrd="1" destOrd="0" parTransId="{EE767413-6462-B143-9AAB-73284563CF72}" sibTransId="{B412BBDD-83FB-534F-AAF1-3B2B9C31D258}"/>
    <dgm:cxn modelId="{8F482D1F-934D-C54A-AED9-E866DFDCF986}" type="presOf" srcId="{0010E71B-1D0F-4243-960F-3BD4020A98CA}" destId="{F9ABC683-4D4A-424E-B777-8B2E48CBB120}" srcOrd="0" destOrd="0" presId="urn:microsoft.com/office/officeart/2008/layout/LinedList"/>
    <dgm:cxn modelId="{28680DDB-2112-4A44-A2F6-A9289995048B}" srcId="{0010E71B-1D0F-4243-960F-3BD4020A98CA}" destId="{F293E03B-E058-430F-BB5A-D7E3539E2DCC}" srcOrd="2" destOrd="0" parTransId="{D571A6D6-F093-4EB0-9CC8-98F9B12DBC59}" sibTransId="{B5A5BC1C-60F0-4384-815A-E41A0EBA7DD2}"/>
    <dgm:cxn modelId="{14CD8BA6-EBDB-FD43-A447-3F936C015F47}" type="presOf" srcId="{F293E03B-E058-430F-BB5A-D7E3539E2DCC}" destId="{3CA00CA6-C94D-7349-9EB6-5790632C673C}" srcOrd="0" destOrd="0" presId="urn:microsoft.com/office/officeart/2008/layout/LinedList"/>
    <dgm:cxn modelId="{BEB87FA2-C809-A444-8228-CFD1EB8651CF}" type="presParOf" srcId="{F9ABC683-4D4A-424E-B777-8B2E48CBB120}" destId="{585ACD1B-2BDD-4743-939C-9224CF9A6C96}" srcOrd="0" destOrd="0" presId="urn:microsoft.com/office/officeart/2008/layout/LinedList"/>
    <dgm:cxn modelId="{3F902AB8-9251-6B43-9A0E-63E8964BFB28}" type="presParOf" srcId="{F9ABC683-4D4A-424E-B777-8B2E48CBB120}" destId="{96994336-2F25-9146-A152-E845EE5035A3}" srcOrd="1" destOrd="0" presId="urn:microsoft.com/office/officeart/2008/layout/LinedList"/>
    <dgm:cxn modelId="{80F23BD1-B4F6-7D4A-9DDC-662371E64E53}" type="presParOf" srcId="{96994336-2F25-9146-A152-E845EE5035A3}" destId="{A6C37649-302B-FE45-A855-795BF3000942}" srcOrd="0" destOrd="0" presId="urn:microsoft.com/office/officeart/2008/layout/LinedList"/>
    <dgm:cxn modelId="{0192555F-CEEC-E548-AFF1-5F8776FCDE9E}" type="presParOf" srcId="{96994336-2F25-9146-A152-E845EE5035A3}" destId="{F75D5E09-6075-0E4E-A8B5-8719B7EE4869}" srcOrd="1" destOrd="0" presId="urn:microsoft.com/office/officeart/2008/layout/LinedList"/>
    <dgm:cxn modelId="{0FDD46C5-D0FE-9B43-864D-0123CBBAB7FB}" type="presParOf" srcId="{F9ABC683-4D4A-424E-B777-8B2E48CBB120}" destId="{9EBB75FD-6024-6C4C-B065-AF3CCD53DC81}" srcOrd="2" destOrd="0" presId="urn:microsoft.com/office/officeart/2008/layout/LinedList"/>
    <dgm:cxn modelId="{6CF229B7-FCCE-0043-AD14-E851896F9518}" type="presParOf" srcId="{F9ABC683-4D4A-424E-B777-8B2E48CBB120}" destId="{4BC3FB2D-3951-4F4E-9300-408C1823F255}" srcOrd="3" destOrd="0" presId="urn:microsoft.com/office/officeart/2008/layout/LinedList"/>
    <dgm:cxn modelId="{FEEF0B32-384F-3149-AFAA-6A71ED68A6F5}" type="presParOf" srcId="{4BC3FB2D-3951-4F4E-9300-408C1823F255}" destId="{BEADA090-741D-0349-AF6A-BD2236569AC8}" srcOrd="0" destOrd="0" presId="urn:microsoft.com/office/officeart/2008/layout/LinedList"/>
    <dgm:cxn modelId="{C1B94FDA-9346-C241-AE7A-245E95155453}" type="presParOf" srcId="{4BC3FB2D-3951-4F4E-9300-408C1823F255}" destId="{89033BC8-4F93-A04C-A93B-1C83351CD266}" srcOrd="1" destOrd="0" presId="urn:microsoft.com/office/officeart/2008/layout/LinedList"/>
    <dgm:cxn modelId="{943317CC-0152-1A46-B8F7-D76B593CB3AA}" type="presParOf" srcId="{F9ABC683-4D4A-424E-B777-8B2E48CBB120}" destId="{A243555B-EF28-864E-B7BB-8E605F6DED9A}" srcOrd="4" destOrd="0" presId="urn:microsoft.com/office/officeart/2008/layout/LinedList"/>
    <dgm:cxn modelId="{576C2A92-8B29-7141-9D20-AEBF3C8CF574}" type="presParOf" srcId="{F9ABC683-4D4A-424E-B777-8B2E48CBB120}" destId="{303E08EB-8782-D94D-A265-339D36871FFB}" srcOrd="5" destOrd="0" presId="urn:microsoft.com/office/officeart/2008/layout/LinedList"/>
    <dgm:cxn modelId="{98A59C02-BAE4-3A4E-A1CC-1825253190FD}" type="presParOf" srcId="{303E08EB-8782-D94D-A265-339D36871FFB}" destId="{3CA00CA6-C94D-7349-9EB6-5790632C673C}" srcOrd="0" destOrd="0" presId="urn:microsoft.com/office/officeart/2008/layout/LinedList"/>
    <dgm:cxn modelId="{B73FE2A1-DE56-0F49-9CE3-1C61436C965F}" type="presParOf" srcId="{303E08EB-8782-D94D-A265-339D36871FFB}" destId="{E53783AD-F364-4D4D-8643-98BDB02F5B5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5D8752B-3258-4A86-9E15-045D7E0B81F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210BD86-39BD-4986-A867-A42862B79E70}">
      <dgm:prSet/>
      <dgm:spPr/>
      <dgm:t>
        <a:bodyPr/>
        <a:lstStyle/>
        <a:p>
          <a:r>
            <a:rPr lang="en-GB"/>
            <a:t>Business Vision, mission and values/ethos</a:t>
          </a:r>
          <a:endParaRPr lang="en-US"/>
        </a:p>
      </dgm:t>
    </dgm:pt>
    <dgm:pt modelId="{A3B6369D-0ED0-43F4-AD9E-A6D314A2B82E}" type="parTrans" cxnId="{AEE7FA05-8C5A-4D44-A2F6-9C5A27877C89}">
      <dgm:prSet/>
      <dgm:spPr/>
      <dgm:t>
        <a:bodyPr/>
        <a:lstStyle/>
        <a:p>
          <a:endParaRPr lang="en-US"/>
        </a:p>
      </dgm:t>
    </dgm:pt>
    <dgm:pt modelId="{002BEA1C-940C-4370-B31E-844713A09713}" type="sibTrans" cxnId="{AEE7FA05-8C5A-4D44-A2F6-9C5A27877C89}">
      <dgm:prSet/>
      <dgm:spPr/>
      <dgm:t>
        <a:bodyPr/>
        <a:lstStyle/>
        <a:p>
          <a:endParaRPr lang="en-US"/>
        </a:p>
      </dgm:t>
    </dgm:pt>
    <dgm:pt modelId="{96664F5C-6F96-460D-9878-C1AA3B1794C7}">
      <dgm:prSet/>
      <dgm:spPr/>
      <dgm:t>
        <a:bodyPr/>
        <a:lstStyle/>
        <a:p>
          <a:r>
            <a:rPr lang="en-GB"/>
            <a:t>Management practices</a:t>
          </a:r>
          <a:endParaRPr lang="en-US"/>
        </a:p>
      </dgm:t>
    </dgm:pt>
    <dgm:pt modelId="{C149A923-18AF-49E5-8836-1405E8D6721D}" type="parTrans" cxnId="{D27E02BD-6728-41A4-B4BF-69091A769909}">
      <dgm:prSet/>
      <dgm:spPr/>
      <dgm:t>
        <a:bodyPr/>
        <a:lstStyle/>
        <a:p>
          <a:endParaRPr lang="en-US"/>
        </a:p>
      </dgm:t>
    </dgm:pt>
    <dgm:pt modelId="{17AAA422-81C6-4BD5-9591-25505D2E8993}" type="sibTrans" cxnId="{D27E02BD-6728-41A4-B4BF-69091A769909}">
      <dgm:prSet/>
      <dgm:spPr/>
      <dgm:t>
        <a:bodyPr/>
        <a:lstStyle/>
        <a:p>
          <a:endParaRPr lang="en-US"/>
        </a:p>
      </dgm:t>
    </dgm:pt>
    <dgm:pt modelId="{44DBC8C7-860A-42F6-84A2-83A47BB5B0C3}">
      <dgm:prSet/>
      <dgm:spPr/>
      <dgm:t>
        <a:bodyPr/>
        <a:lstStyle/>
        <a:p>
          <a:r>
            <a:rPr lang="en-GB"/>
            <a:t>Management styles</a:t>
          </a:r>
          <a:endParaRPr lang="en-US"/>
        </a:p>
      </dgm:t>
    </dgm:pt>
    <dgm:pt modelId="{83314536-9B14-45B0-ABA4-D688C235D8E8}" type="parTrans" cxnId="{779D0DD9-38D4-4581-BA50-3A38713F8DF6}">
      <dgm:prSet/>
      <dgm:spPr/>
      <dgm:t>
        <a:bodyPr/>
        <a:lstStyle/>
        <a:p>
          <a:endParaRPr lang="en-US"/>
        </a:p>
      </dgm:t>
    </dgm:pt>
    <dgm:pt modelId="{8ECCD71D-7128-4535-A9B1-B0EA2D297460}" type="sibTrans" cxnId="{779D0DD9-38D4-4581-BA50-3A38713F8DF6}">
      <dgm:prSet/>
      <dgm:spPr/>
      <dgm:t>
        <a:bodyPr/>
        <a:lstStyle/>
        <a:p>
          <a:endParaRPr lang="en-US"/>
        </a:p>
      </dgm:t>
    </dgm:pt>
    <dgm:pt modelId="{ED0967E5-17A4-4E15-90CD-2067B3205797}">
      <dgm:prSet/>
      <dgm:spPr/>
      <dgm:t>
        <a:bodyPr/>
        <a:lstStyle/>
        <a:p>
          <a:r>
            <a:rPr lang="en-GB"/>
            <a:t>Policies and procedures</a:t>
          </a:r>
          <a:endParaRPr lang="en-US"/>
        </a:p>
      </dgm:t>
    </dgm:pt>
    <dgm:pt modelId="{9CB64AD4-DD55-4602-80C8-DD092AE1AD37}" type="parTrans" cxnId="{A1FB203D-D11E-4CA7-9F1A-D557D742DC20}">
      <dgm:prSet/>
      <dgm:spPr/>
      <dgm:t>
        <a:bodyPr/>
        <a:lstStyle/>
        <a:p>
          <a:endParaRPr lang="en-US"/>
        </a:p>
      </dgm:t>
    </dgm:pt>
    <dgm:pt modelId="{EB67D522-27FE-4F1F-AD3B-2959D4695E48}" type="sibTrans" cxnId="{A1FB203D-D11E-4CA7-9F1A-D557D742DC20}">
      <dgm:prSet/>
      <dgm:spPr/>
      <dgm:t>
        <a:bodyPr/>
        <a:lstStyle/>
        <a:p>
          <a:endParaRPr lang="en-US"/>
        </a:p>
      </dgm:t>
    </dgm:pt>
    <dgm:pt modelId="{1C6FC431-6FEB-41F1-9315-FDFA1B7E2A9F}">
      <dgm:prSet/>
      <dgm:spPr/>
      <dgm:t>
        <a:bodyPr/>
        <a:lstStyle/>
        <a:p>
          <a:r>
            <a:rPr lang="en-GB"/>
            <a:t>Structure of the workforce</a:t>
          </a:r>
          <a:endParaRPr lang="en-US"/>
        </a:p>
      </dgm:t>
    </dgm:pt>
    <dgm:pt modelId="{4D1ACFB5-5EA2-4454-9C43-2934EFD1C895}" type="parTrans" cxnId="{9CBA5704-0EBB-4DE0-B33D-2B25E1DEFFB6}">
      <dgm:prSet/>
      <dgm:spPr/>
      <dgm:t>
        <a:bodyPr/>
        <a:lstStyle/>
        <a:p>
          <a:endParaRPr lang="en-US"/>
        </a:p>
      </dgm:t>
    </dgm:pt>
    <dgm:pt modelId="{27494FBD-C52F-405F-A4D8-0A11F7A3DCB1}" type="sibTrans" cxnId="{9CBA5704-0EBB-4DE0-B33D-2B25E1DEFFB6}">
      <dgm:prSet/>
      <dgm:spPr/>
      <dgm:t>
        <a:bodyPr/>
        <a:lstStyle/>
        <a:p>
          <a:endParaRPr lang="en-US"/>
        </a:p>
      </dgm:t>
    </dgm:pt>
    <dgm:pt modelId="{D48E08FE-B86F-4A3A-89BE-CF751E8F1E8F}">
      <dgm:prSet/>
      <dgm:spPr/>
      <dgm:t>
        <a:bodyPr/>
        <a:lstStyle/>
        <a:p>
          <a:r>
            <a:rPr lang="en-GB"/>
            <a:t>How people work</a:t>
          </a:r>
          <a:endParaRPr lang="en-US"/>
        </a:p>
      </dgm:t>
    </dgm:pt>
    <dgm:pt modelId="{45CEB6EE-809F-400A-AF6F-C9F594BF8E54}" type="parTrans" cxnId="{9076DC89-A54C-4BA2-B8CD-6EC3048B8CF1}">
      <dgm:prSet/>
      <dgm:spPr/>
      <dgm:t>
        <a:bodyPr/>
        <a:lstStyle/>
        <a:p>
          <a:endParaRPr lang="en-US"/>
        </a:p>
      </dgm:t>
    </dgm:pt>
    <dgm:pt modelId="{833FB714-703C-4132-96AE-F3200FBE92CE}" type="sibTrans" cxnId="{9076DC89-A54C-4BA2-B8CD-6EC3048B8CF1}">
      <dgm:prSet/>
      <dgm:spPr/>
      <dgm:t>
        <a:bodyPr/>
        <a:lstStyle/>
        <a:p>
          <a:endParaRPr lang="en-US"/>
        </a:p>
      </dgm:t>
    </dgm:pt>
    <dgm:pt modelId="{039FACAF-387E-48FD-BB60-AB32B8C2B77E}" type="pres">
      <dgm:prSet presAssocID="{A5D8752B-3258-4A86-9E15-045D7E0B81FA}" presName="root" presStyleCnt="0">
        <dgm:presLayoutVars>
          <dgm:dir/>
          <dgm:resizeHandles val="exact"/>
        </dgm:presLayoutVars>
      </dgm:prSet>
      <dgm:spPr/>
      <dgm:t>
        <a:bodyPr/>
        <a:lstStyle/>
        <a:p>
          <a:endParaRPr lang="en-US"/>
        </a:p>
      </dgm:t>
    </dgm:pt>
    <dgm:pt modelId="{BC59A8AE-900F-4AE5-8913-50E8B90786FF}" type="pres">
      <dgm:prSet presAssocID="{6210BD86-39BD-4986-A867-A42862B79E70}" presName="compNode" presStyleCnt="0"/>
      <dgm:spPr/>
    </dgm:pt>
    <dgm:pt modelId="{C281270F-2F7A-4B08-A7AF-1930439863CC}" type="pres">
      <dgm:prSet presAssocID="{6210BD86-39BD-4986-A867-A42862B79E70}" presName="bgRect" presStyleLbl="bgShp" presStyleIdx="0" presStyleCnt="6"/>
      <dgm:spPr/>
    </dgm:pt>
    <dgm:pt modelId="{DE5EE62F-18DC-48A7-A1E2-F8431A7998DE}" type="pres">
      <dgm:prSet presAssocID="{6210BD86-39BD-4986-A867-A42862B79E70}" presName="iconRect" presStyleLbl="node1" presStyleIdx="0" presStyleCnt="6"/>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Handshake"/>
        </a:ext>
      </dgm:extLst>
    </dgm:pt>
    <dgm:pt modelId="{B17AF9DC-6AF8-41AD-8871-E61998E9B889}" type="pres">
      <dgm:prSet presAssocID="{6210BD86-39BD-4986-A867-A42862B79E70}" presName="spaceRect" presStyleCnt="0"/>
      <dgm:spPr/>
    </dgm:pt>
    <dgm:pt modelId="{FD3DB10A-979F-4F64-BDA4-7B0AFF55C621}" type="pres">
      <dgm:prSet presAssocID="{6210BD86-39BD-4986-A867-A42862B79E70}" presName="parTx" presStyleLbl="revTx" presStyleIdx="0" presStyleCnt="6">
        <dgm:presLayoutVars>
          <dgm:chMax val="0"/>
          <dgm:chPref val="0"/>
        </dgm:presLayoutVars>
      </dgm:prSet>
      <dgm:spPr/>
      <dgm:t>
        <a:bodyPr/>
        <a:lstStyle/>
        <a:p>
          <a:endParaRPr lang="en-US"/>
        </a:p>
      </dgm:t>
    </dgm:pt>
    <dgm:pt modelId="{E15947D2-BED7-44BA-AAA0-1E123A23B5D4}" type="pres">
      <dgm:prSet presAssocID="{002BEA1C-940C-4370-B31E-844713A09713}" presName="sibTrans" presStyleCnt="0"/>
      <dgm:spPr/>
    </dgm:pt>
    <dgm:pt modelId="{8321858D-7E1E-415B-A497-3EDAAF713110}" type="pres">
      <dgm:prSet presAssocID="{96664F5C-6F96-460D-9878-C1AA3B1794C7}" presName="compNode" presStyleCnt="0"/>
      <dgm:spPr/>
    </dgm:pt>
    <dgm:pt modelId="{70EE3995-AACF-413E-8BF6-9CCB53B6CBA0}" type="pres">
      <dgm:prSet presAssocID="{96664F5C-6F96-460D-9878-C1AA3B1794C7}" presName="bgRect" presStyleLbl="bgShp" presStyleIdx="1" presStyleCnt="6"/>
      <dgm:spPr/>
    </dgm:pt>
    <dgm:pt modelId="{DE5C2518-6A60-4A69-9371-24FEFD17E813}" type="pres">
      <dgm:prSet presAssocID="{96664F5C-6F96-460D-9878-C1AA3B1794C7}" presName="iconRect" presStyleLbl="node1" presStyleIdx="1" presStyleCnt="6"/>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Check List"/>
        </a:ext>
      </dgm:extLst>
    </dgm:pt>
    <dgm:pt modelId="{240F7F5A-61C3-48C1-936C-F3C2EA74429F}" type="pres">
      <dgm:prSet presAssocID="{96664F5C-6F96-460D-9878-C1AA3B1794C7}" presName="spaceRect" presStyleCnt="0"/>
      <dgm:spPr/>
    </dgm:pt>
    <dgm:pt modelId="{A307A20A-1CA2-4A93-97A7-F6F4EABEF3CA}" type="pres">
      <dgm:prSet presAssocID="{96664F5C-6F96-460D-9878-C1AA3B1794C7}" presName="parTx" presStyleLbl="revTx" presStyleIdx="1" presStyleCnt="6">
        <dgm:presLayoutVars>
          <dgm:chMax val="0"/>
          <dgm:chPref val="0"/>
        </dgm:presLayoutVars>
      </dgm:prSet>
      <dgm:spPr/>
      <dgm:t>
        <a:bodyPr/>
        <a:lstStyle/>
        <a:p>
          <a:endParaRPr lang="en-US"/>
        </a:p>
      </dgm:t>
    </dgm:pt>
    <dgm:pt modelId="{1587180D-5863-41F8-81D9-7FB91EC0DEE3}" type="pres">
      <dgm:prSet presAssocID="{17AAA422-81C6-4BD5-9591-25505D2E8993}" presName="sibTrans" presStyleCnt="0"/>
      <dgm:spPr/>
    </dgm:pt>
    <dgm:pt modelId="{FB1F103F-8B80-46F7-95D9-705F72090A36}" type="pres">
      <dgm:prSet presAssocID="{44DBC8C7-860A-42F6-84A2-83A47BB5B0C3}" presName="compNode" presStyleCnt="0"/>
      <dgm:spPr/>
    </dgm:pt>
    <dgm:pt modelId="{DB8D7937-EBD5-4834-A839-BDD7287B557A}" type="pres">
      <dgm:prSet presAssocID="{44DBC8C7-860A-42F6-84A2-83A47BB5B0C3}" presName="bgRect" presStyleLbl="bgShp" presStyleIdx="2" presStyleCnt="6"/>
      <dgm:spPr/>
    </dgm:pt>
    <dgm:pt modelId="{15A1743F-B512-4B38-ABB2-D4CF8213A194}" type="pres">
      <dgm:prSet presAssocID="{44DBC8C7-860A-42F6-84A2-83A47BB5B0C3}" presName="iconRect" presStyleLbl="node1" presStyleIdx="2" presStyleCnt="6"/>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Head with Gears"/>
        </a:ext>
      </dgm:extLst>
    </dgm:pt>
    <dgm:pt modelId="{132FB7B0-D07B-486D-A589-A138ECA9101D}" type="pres">
      <dgm:prSet presAssocID="{44DBC8C7-860A-42F6-84A2-83A47BB5B0C3}" presName="spaceRect" presStyleCnt="0"/>
      <dgm:spPr/>
    </dgm:pt>
    <dgm:pt modelId="{199A9FF1-3E47-40C5-8CB7-76C49E73D7CA}" type="pres">
      <dgm:prSet presAssocID="{44DBC8C7-860A-42F6-84A2-83A47BB5B0C3}" presName="parTx" presStyleLbl="revTx" presStyleIdx="2" presStyleCnt="6">
        <dgm:presLayoutVars>
          <dgm:chMax val="0"/>
          <dgm:chPref val="0"/>
        </dgm:presLayoutVars>
      </dgm:prSet>
      <dgm:spPr/>
      <dgm:t>
        <a:bodyPr/>
        <a:lstStyle/>
        <a:p>
          <a:endParaRPr lang="en-US"/>
        </a:p>
      </dgm:t>
    </dgm:pt>
    <dgm:pt modelId="{F87E8B26-939E-4371-8652-43BF93EEAFC6}" type="pres">
      <dgm:prSet presAssocID="{8ECCD71D-7128-4535-A9B1-B0EA2D297460}" presName="sibTrans" presStyleCnt="0"/>
      <dgm:spPr/>
    </dgm:pt>
    <dgm:pt modelId="{B0ABE6FD-766E-4005-A349-4D4D5674B997}" type="pres">
      <dgm:prSet presAssocID="{ED0967E5-17A4-4E15-90CD-2067B3205797}" presName="compNode" presStyleCnt="0"/>
      <dgm:spPr/>
    </dgm:pt>
    <dgm:pt modelId="{0A89D335-A752-4CAA-A1D4-971E15B0A8BD}" type="pres">
      <dgm:prSet presAssocID="{ED0967E5-17A4-4E15-90CD-2067B3205797}" presName="bgRect" presStyleLbl="bgShp" presStyleIdx="3" presStyleCnt="6"/>
      <dgm:spPr/>
    </dgm:pt>
    <dgm:pt modelId="{E8E145F7-76BF-4544-BEC1-238F1BC33CC3}" type="pres">
      <dgm:prSet presAssocID="{ED0967E5-17A4-4E15-90CD-2067B3205797}" presName="iconRect" presStyleLbl="node1" presStyleIdx="3" presStyleCnt="6"/>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Open Folder"/>
        </a:ext>
      </dgm:extLst>
    </dgm:pt>
    <dgm:pt modelId="{88B33A7B-1413-494E-9606-22CC5455DB10}" type="pres">
      <dgm:prSet presAssocID="{ED0967E5-17A4-4E15-90CD-2067B3205797}" presName="spaceRect" presStyleCnt="0"/>
      <dgm:spPr/>
    </dgm:pt>
    <dgm:pt modelId="{C1510ECF-44B3-4767-9240-16C2C4F0BC4A}" type="pres">
      <dgm:prSet presAssocID="{ED0967E5-17A4-4E15-90CD-2067B3205797}" presName="parTx" presStyleLbl="revTx" presStyleIdx="3" presStyleCnt="6">
        <dgm:presLayoutVars>
          <dgm:chMax val="0"/>
          <dgm:chPref val="0"/>
        </dgm:presLayoutVars>
      </dgm:prSet>
      <dgm:spPr/>
      <dgm:t>
        <a:bodyPr/>
        <a:lstStyle/>
        <a:p>
          <a:endParaRPr lang="en-US"/>
        </a:p>
      </dgm:t>
    </dgm:pt>
    <dgm:pt modelId="{7B2B4C59-139D-426A-934D-E977D68137C5}" type="pres">
      <dgm:prSet presAssocID="{EB67D522-27FE-4F1F-AD3B-2959D4695E48}" presName="sibTrans" presStyleCnt="0"/>
      <dgm:spPr/>
    </dgm:pt>
    <dgm:pt modelId="{D8AFE5C1-9304-4EC7-852B-32506A0E2777}" type="pres">
      <dgm:prSet presAssocID="{1C6FC431-6FEB-41F1-9315-FDFA1B7E2A9F}" presName="compNode" presStyleCnt="0"/>
      <dgm:spPr/>
    </dgm:pt>
    <dgm:pt modelId="{59CA4664-536D-4CBA-B0DD-2D06B385B182}" type="pres">
      <dgm:prSet presAssocID="{1C6FC431-6FEB-41F1-9315-FDFA1B7E2A9F}" presName="bgRect" presStyleLbl="bgShp" presStyleIdx="4" presStyleCnt="6"/>
      <dgm:spPr/>
    </dgm:pt>
    <dgm:pt modelId="{907A3A68-5601-4763-9373-6729F500F450}" type="pres">
      <dgm:prSet presAssocID="{1C6FC431-6FEB-41F1-9315-FDFA1B7E2A9F}" presName="iconRect" presStyleLbl="node1" presStyleIdx="4" presStyleCnt="6"/>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t>
        <a:bodyPr/>
        <a:lstStyle/>
        <a:p>
          <a:endParaRPr lang="en-US"/>
        </a:p>
      </dgm:t>
      <dgm:extLst>
        <a:ext uri="{E40237B7-FDA0-4F09-8148-C483321AD2D9}">
          <dgm14:cNvPr xmlns:dgm14="http://schemas.microsoft.com/office/drawing/2010/diagram" id="0" name="" descr="Cheers"/>
        </a:ext>
      </dgm:extLst>
    </dgm:pt>
    <dgm:pt modelId="{B86A593C-C7C0-4EED-8E3B-E2963823FE64}" type="pres">
      <dgm:prSet presAssocID="{1C6FC431-6FEB-41F1-9315-FDFA1B7E2A9F}" presName="spaceRect" presStyleCnt="0"/>
      <dgm:spPr/>
    </dgm:pt>
    <dgm:pt modelId="{356DAFA0-3D0E-481F-A675-01041CBA39A1}" type="pres">
      <dgm:prSet presAssocID="{1C6FC431-6FEB-41F1-9315-FDFA1B7E2A9F}" presName="parTx" presStyleLbl="revTx" presStyleIdx="4" presStyleCnt="6">
        <dgm:presLayoutVars>
          <dgm:chMax val="0"/>
          <dgm:chPref val="0"/>
        </dgm:presLayoutVars>
      </dgm:prSet>
      <dgm:spPr/>
      <dgm:t>
        <a:bodyPr/>
        <a:lstStyle/>
        <a:p>
          <a:endParaRPr lang="en-US"/>
        </a:p>
      </dgm:t>
    </dgm:pt>
    <dgm:pt modelId="{CCFCCA83-0BCF-4CE0-BA6C-893056EB4F22}" type="pres">
      <dgm:prSet presAssocID="{27494FBD-C52F-405F-A4D8-0A11F7A3DCB1}" presName="sibTrans" presStyleCnt="0"/>
      <dgm:spPr/>
    </dgm:pt>
    <dgm:pt modelId="{C2882343-7F67-4808-9372-BCE05175690F}" type="pres">
      <dgm:prSet presAssocID="{D48E08FE-B86F-4A3A-89BE-CF751E8F1E8F}" presName="compNode" presStyleCnt="0"/>
      <dgm:spPr/>
    </dgm:pt>
    <dgm:pt modelId="{A4CA674D-4125-4AAC-8E72-BE9932FC8C0A}" type="pres">
      <dgm:prSet presAssocID="{D48E08FE-B86F-4A3A-89BE-CF751E8F1E8F}" presName="bgRect" presStyleLbl="bgShp" presStyleIdx="5" presStyleCnt="6"/>
      <dgm:spPr/>
    </dgm:pt>
    <dgm:pt modelId="{232DBFB4-E7C3-459C-8C09-D7B44358C7CB}" type="pres">
      <dgm:prSet presAssocID="{D48E08FE-B86F-4A3A-89BE-CF751E8F1E8F}" presName="iconRect" presStyleLbl="node1" presStyleIdx="5" presStyleCnt="6"/>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dgm:spPr>
      <dgm:t>
        <a:bodyPr/>
        <a:lstStyle/>
        <a:p>
          <a:endParaRPr lang="en-US"/>
        </a:p>
      </dgm:t>
      <dgm:extLst>
        <a:ext uri="{E40237B7-FDA0-4F09-8148-C483321AD2D9}">
          <dgm14:cNvPr xmlns:dgm14="http://schemas.microsoft.com/office/drawing/2010/diagram" id="0" name="" descr="Group"/>
        </a:ext>
      </dgm:extLst>
    </dgm:pt>
    <dgm:pt modelId="{EDB62199-5F10-4A8E-A5B6-5A30EECEC121}" type="pres">
      <dgm:prSet presAssocID="{D48E08FE-B86F-4A3A-89BE-CF751E8F1E8F}" presName="spaceRect" presStyleCnt="0"/>
      <dgm:spPr/>
    </dgm:pt>
    <dgm:pt modelId="{C82816F9-FB0F-4FC5-8997-16149CC943AC}" type="pres">
      <dgm:prSet presAssocID="{D48E08FE-B86F-4A3A-89BE-CF751E8F1E8F}" presName="parTx" presStyleLbl="revTx" presStyleIdx="5" presStyleCnt="6">
        <dgm:presLayoutVars>
          <dgm:chMax val="0"/>
          <dgm:chPref val="0"/>
        </dgm:presLayoutVars>
      </dgm:prSet>
      <dgm:spPr/>
      <dgm:t>
        <a:bodyPr/>
        <a:lstStyle/>
        <a:p>
          <a:endParaRPr lang="en-US"/>
        </a:p>
      </dgm:t>
    </dgm:pt>
  </dgm:ptLst>
  <dgm:cxnLst>
    <dgm:cxn modelId="{9CBA5704-0EBB-4DE0-B33D-2B25E1DEFFB6}" srcId="{A5D8752B-3258-4A86-9E15-045D7E0B81FA}" destId="{1C6FC431-6FEB-41F1-9315-FDFA1B7E2A9F}" srcOrd="4" destOrd="0" parTransId="{4D1ACFB5-5EA2-4454-9C43-2934EFD1C895}" sibTransId="{27494FBD-C52F-405F-A4D8-0A11F7A3DCB1}"/>
    <dgm:cxn modelId="{A1FB203D-D11E-4CA7-9F1A-D557D742DC20}" srcId="{A5D8752B-3258-4A86-9E15-045D7E0B81FA}" destId="{ED0967E5-17A4-4E15-90CD-2067B3205797}" srcOrd="3" destOrd="0" parTransId="{9CB64AD4-DD55-4602-80C8-DD092AE1AD37}" sibTransId="{EB67D522-27FE-4F1F-AD3B-2959D4695E48}"/>
    <dgm:cxn modelId="{AEE7FA05-8C5A-4D44-A2F6-9C5A27877C89}" srcId="{A5D8752B-3258-4A86-9E15-045D7E0B81FA}" destId="{6210BD86-39BD-4986-A867-A42862B79E70}" srcOrd="0" destOrd="0" parTransId="{A3B6369D-0ED0-43F4-AD9E-A6D314A2B82E}" sibTransId="{002BEA1C-940C-4370-B31E-844713A09713}"/>
    <dgm:cxn modelId="{A2A9A6F2-0B39-45A3-877F-D781E01FF250}" type="presOf" srcId="{A5D8752B-3258-4A86-9E15-045D7E0B81FA}" destId="{039FACAF-387E-48FD-BB60-AB32B8C2B77E}" srcOrd="0" destOrd="0" presId="urn:microsoft.com/office/officeart/2018/2/layout/IconVerticalSolidList"/>
    <dgm:cxn modelId="{F553B8AF-4856-4647-86B1-D96CB3B7331A}" type="presOf" srcId="{96664F5C-6F96-460D-9878-C1AA3B1794C7}" destId="{A307A20A-1CA2-4A93-97A7-F6F4EABEF3CA}" srcOrd="0" destOrd="0" presId="urn:microsoft.com/office/officeart/2018/2/layout/IconVerticalSolidList"/>
    <dgm:cxn modelId="{374CE845-C107-4E9C-B424-72754EF0BDDA}" type="presOf" srcId="{1C6FC431-6FEB-41F1-9315-FDFA1B7E2A9F}" destId="{356DAFA0-3D0E-481F-A675-01041CBA39A1}" srcOrd="0" destOrd="0" presId="urn:microsoft.com/office/officeart/2018/2/layout/IconVerticalSolidList"/>
    <dgm:cxn modelId="{76C1354D-BDEC-4C89-AB37-19181AE09648}" type="presOf" srcId="{6210BD86-39BD-4986-A867-A42862B79E70}" destId="{FD3DB10A-979F-4F64-BDA4-7B0AFF55C621}" srcOrd="0" destOrd="0" presId="urn:microsoft.com/office/officeart/2018/2/layout/IconVerticalSolidList"/>
    <dgm:cxn modelId="{D27E02BD-6728-41A4-B4BF-69091A769909}" srcId="{A5D8752B-3258-4A86-9E15-045D7E0B81FA}" destId="{96664F5C-6F96-460D-9878-C1AA3B1794C7}" srcOrd="1" destOrd="0" parTransId="{C149A923-18AF-49E5-8836-1405E8D6721D}" sibTransId="{17AAA422-81C6-4BD5-9591-25505D2E8993}"/>
    <dgm:cxn modelId="{779D0DD9-38D4-4581-BA50-3A38713F8DF6}" srcId="{A5D8752B-3258-4A86-9E15-045D7E0B81FA}" destId="{44DBC8C7-860A-42F6-84A2-83A47BB5B0C3}" srcOrd="2" destOrd="0" parTransId="{83314536-9B14-45B0-ABA4-D688C235D8E8}" sibTransId="{8ECCD71D-7128-4535-A9B1-B0EA2D297460}"/>
    <dgm:cxn modelId="{9076DC89-A54C-4BA2-B8CD-6EC3048B8CF1}" srcId="{A5D8752B-3258-4A86-9E15-045D7E0B81FA}" destId="{D48E08FE-B86F-4A3A-89BE-CF751E8F1E8F}" srcOrd="5" destOrd="0" parTransId="{45CEB6EE-809F-400A-AF6F-C9F594BF8E54}" sibTransId="{833FB714-703C-4132-96AE-F3200FBE92CE}"/>
    <dgm:cxn modelId="{875D51B6-C674-4C08-AE1F-02E004B07F7D}" type="presOf" srcId="{D48E08FE-B86F-4A3A-89BE-CF751E8F1E8F}" destId="{C82816F9-FB0F-4FC5-8997-16149CC943AC}" srcOrd="0" destOrd="0" presId="urn:microsoft.com/office/officeart/2018/2/layout/IconVerticalSolidList"/>
    <dgm:cxn modelId="{69DBC450-8676-432E-99D1-DF2F1382264F}" type="presOf" srcId="{ED0967E5-17A4-4E15-90CD-2067B3205797}" destId="{C1510ECF-44B3-4767-9240-16C2C4F0BC4A}" srcOrd="0" destOrd="0" presId="urn:microsoft.com/office/officeart/2018/2/layout/IconVerticalSolidList"/>
    <dgm:cxn modelId="{9CE2CE54-0477-4D60-B9B7-D8AA91878F06}" type="presOf" srcId="{44DBC8C7-860A-42F6-84A2-83A47BB5B0C3}" destId="{199A9FF1-3E47-40C5-8CB7-76C49E73D7CA}" srcOrd="0" destOrd="0" presId="urn:microsoft.com/office/officeart/2018/2/layout/IconVerticalSolidList"/>
    <dgm:cxn modelId="{A4BF8595-3359-4773-AD46-6A3A95B444E7}" type="presParOf" srcId="{039FACAF-387E-48FD-BB60-AB32B8C2B77E}" destId="{BC59A8AE-900F-4AE5-8913-50E8B90786FF}" srcOrd="0" destOrd="0" presId="urn:microsoft.com/office/officeart/2018/2/layout/IconVerticalSolidList"/>
    <dgm:cxn modelId="{E8330D91-714C-48D3-BF69-9BC6B1E74956}" type="presParOf" srcId="{BC59A8AE-900F-4AE5-8913-50E8B90786FF}" destId="{C281270F-2F7A-4B08-A7AF-1930439863CC}" srcOrd="0" destOrd="0" presId="urn:microsoft.com/office/officeart/2018/2/layout/IconVerticalSolidList"/>
    <dgm:cxn modelId="{8C793D7D-DD79-41DD-BED5-4E341369A18B}" type="presParOf" srcId="{BC59A8AE-900F-4AE5-8913-50E8B90786FF}" destId="{DE5EE62F-18DC-48A7-A1E2-F8431A7998DE}" srcOrd="1" destOrd="0" presId="urn:microsoft.com/office/officeart/2018/2/layout/IconVerticalSolidList"/>
    <dgm:cxn modelId="{BA6CC9EB-E952-47ED-B6B2-166908AFA709}" type="presParOf" srcId="{BC59A8AE-900F-4AE5-8913-50E8B90786FF}" destId="{B17AF9DC-6AF8-41AD-8871-E61998E9B889}" srcOrd="2" destOrd="0" presId="urn:microsoft.com/office/officeart/2018/2/layout/IconVerticalSolidList"/>
    <dgm:cxn modelId="{1D2F108A-4DA6-4CF4-A602-D7AACC165A7B}" type="presParOf" srcId="{BC59A8AE-900F-4AE5-8913-50E8B90786FF}" destId="{FD3DB10A-979F-4F64-BDA4-7B0AFF55C621}" srcOrd="3" destOrd="0" presId="urn:microsoft.com/office/officeart/2018/2/layout/IconVerticalSolidList"/>
    <dgm:cxn modelId="{D78C1E89-0C02-4ABB-BE84-AB7BEA2D9EFE}" type="presParOf" srcId="{039FACAF-387E-48FD-BB60-AB32B8C2B77E}" destId="{E15947D2-BED7-44BA-AAA0-1E123A23B5D4}" srcOrd="1" destOrd="0" presId="urn:microsoft.com/office/officeart/2018/2/layout/IconVerticalSolidList"/>
    <dgm:cxn modelId="{AE8395A6-1D1B-459A-8016-244B5B57DE79}" type="presParOf" srcId="{039FACAF-387E-48FD-BB60-AB32B8C2B77E}" destId="{8321858D-7E1E-415B-A497-3EDAAF713110}" srcOrd="2" destOrd="0" presId="urn:microsoft.com/office/officeart/2018/2/layout/IconVerticalSolidList"/>
    <dgm:cxn modelId="{3F80A5E5-6F85-4441-9C88-C58D30B5BBFE}" type="presParOf" srcId="{8321858D-7E1E-415B-A497-3EDAAF713110}" destId="{70EE3995-AACF-413E-8BF6-9CCB53B6CBA0}" srcOrd="0" destOrd="0" presId="urn:microsoft.com/office/officeart/2018/2/layout/IconVerticalSolidList"/>
    <dgm:cxn modelId="{4331587F-CCAB-4A4E-B552-C1343E184444}" type="presParOf" srcId="{8321858D-7E1E-415B-A497-3EDAAF713110}" destId="{DE5C2518-6A60-4A69-9371-24FEFD17E813}" srcOrd="1" destOrd="0" presId="urn:microsoft.com/office/officeart/2018/2/layout/IconVerticalSolidList"/>
    <dgm:cxn modelId="{E0808BE2-16AA-4AC5-9525-818BC3AC06CE}" type="presParOf" srcId="{8321858D-7E1E-415B-A497-3EDAAF713110}" destId="{240F7F5A-61C3-48C1-936C-F3C2EA74429F}" srcOrd="2" destOrd="0" presId="urn:microsoft.com/office/officeart/2018/2/layout/IconVerticalSolidList"/>
    <dgm:cxn modelId="{2CC3041B-51F3-43FD-9293-93CBB9A0BD6F}" type="presParOf" srcId="{8321858D-7E1E-415B-A497-3EDAAF713110}" destId="{A307A20A-1CA2-4A93-97A7-F6F4EABEF3CA}" srcOrd="3" destOrd="0" presId="urn:microsoft.com/office/officeart/2018/2/layout/IconVerticalSolidList"/>
    <dgm:cxn modelId="{59213EAF-A25F-4699-9FB1-2ED0D8277C90}" type="presParOf" srcId="{039FACAF-387E-48FD-BB60-AB32B8C2B77E}" destId="{1587180D-5863-41F8-81D9-7FB91EC0DEE3}" srcOrd="3" destOrd="0" presId="urn:microsoft.com/office/officeart/2018/2/layout/IconVerticalSolidList"/>
    <dgm:cxn modelId="{1B0DD87B-952F-45BA-8EE4-41D2AF1CE87D}" type="presParOf" srcId="{039FACAF-387E-48FD-BB60-AB32B8C2B77E}" destId="{FB1F103F-8B80-46F7-95D9-705F72090A36}" srcOrd="4" destOrd="0" presId="urn:microsoft.com/office/officeart/2018/2/layout/IconVerticalSolidList"/>
    <dgm:cxn modelId="{EB91E80D-B0D6-4937-8CDA-310F4F2CB564}" type="presParOf" srcId="{FB1F103F-8B80-46F7-95D9-705F72090A36}" destId="{DB8D7937-EBD5-4834-A839-BDD7287B557A}" srcOrd="0" destOrd="0" presId="urn:microsoft.com/office/officeart/2018/2/layout/IconVerticalSolidList"/>
    <dgm:cxn modelId="{084FA0C5-5BFD-469D-A40A-B7191ABBA2B3}" type="presParOf" srcId="{FB1F103F-8B80-46F7-95D9-705F72090A36}" destId="{15A1743F-B512-4B38-ABB2-D4CF8213A194}" srcOrd="1" destOrd="0" presId="urn:microsoft.com/office/officeart/2018/2/layout/IconVerticalSolidList"/>
    <dgm:cxn modelId="{46858A12-DA0E-4779-AE2F-D60233A9B48A}" type="presParOf" srcId="{FB1F103F-8B80-46F7-95D9-705F72090A36}" destId="{132FB7B0-D07B-486D-A589-A138ECA9101D}" srcOrd="2" destOrd="0" presId="urn:microsoft.com/office/officeart/2018/2/layout/IconVerticalSolidList"/>
    <dgm:cxn modelId="{F473260C-20F4-464A-80AC-21DC25B238EB}" type="presParOf" srcId="{FB1F103F-8B80-46F7-95D9-705F72090A36}" destId="{199A9FF1-3E47-40C5-8CB7-76C49E73D7CA}" srcOrd="3" destOrd="0" presId="urn:microsoft.com/office/officeart/2018/2/layout/IconVerticalSolidList"/>
    <dgm:cxn modelId="{699137C3-3A14-445C-BBFC-251717FE8077}" type="presParOf" srcId="{039FACAF-387E-48FD-BB60-AB32B8C2B77E}" destId="{F87E8B26-939E-4371-8652-43BF93EEAFC6}" srcOrd="5" destOrd="0" presId="urn:microsoft.com/office/officeart/2018/2/layout/IconVerticalSolidList"/>
    <dgm:cxn modelId="{C419328E-36D0-4DB2-BD41-EA1CFFDF3BBC}" type="presParOf" srcId="{039FACAF-387E-48FD-BB60-AB32B8C2B77E}" destId="{B0ABE6FD-766E-4005-A349-4D4D5674B997}" srcOrd="6" destOrd="0" presId="urn:microsoft.com/office/officeart/2018/2/layout/IconVerticalSolidList"/>
    <dgm:cxn modelId="{C21AFC35-4F00-4E1D-B868-60227639617D}" type="presParOf" srcId="{B0ABE6FD-766E-4005-A349-4D4D5674B997}" destId="{0A89D335-A752-4CAA-A1D4-971E15B0A8BD}" srcOrd="0" destOrd="0" presId="urn:microsoft.com/office/officeart/2018/2/layout/IconVerticalSolidList"/>
    <dgm:cxn modelId="{4A0F14F5-4891-4AF8-82C1-B2904D5D1F36}" type="presParOf" srcId="{B0ABE6FD-766E-4005-A349-4D4D5674B997}" destId="{E8E145F7-76BF-4544-BEC1-238F1BC33CC3}" srcOrd="1" destOrd="0" presId="urn:microsoft.com/office/officeart/2018/2/layout/IconVerticalSolidList"/>
    <dgm:cxn modelId="{575CC3B1-5D81-4742-9D55-DF96E3B333B9}" type="presParOf" srcId="{B0ABE6FD-766E-4005-A349-4D4D5674B997}" destId="{88B33A7B-1413-494E-9606-22CC5455DB10}" srcOrd="2" destOrd="0" presId="urn:microsoft.com/office/officeart/2018/2/layout/IconVerticalSolidList"/>
    <dgm:cxn modelId="{33D7E36E-DDDF-4795-9260-A5FBC4F557B0}" type="presParOf" srcId="{B0ABE6FD-766E-4005-A349-4D4D5674B997}" destId="{C1510ECF-44B3-4767-9240-16C2C4F0BC4A}" srcOrd="3" destOrd="0" presId="urn:microsoft.com/office/officeart/2018/2/layout/IconVerticalSolidList"/>
    <dgm:cxn modelId="{65AC2F28-8EF6-450F-8BE3-6A768C5F6018}" type="presParOf" srcId="{039FACAF-387E-48FD-BB60-AB32B8C2B77E}" destId="{7B2B4C59-139D-426A-934D-E977D68137C5}" srcOrd="7" destOrd="0" presId="urn:microsoft.com/office/officeart/2018/2/layout/IconVerticalSolidList"/>
    <dgm:cxn modelId="{A0C5A10D-570B-42CE-8681-8647FDDDA8BD}" type="presParOf" srcId="{039FACAF-387E-48FD-BB60-AB32B8C2B77E}" destId="{D8AFE5C1-9304-4EC7-852B-32506A0E2777}" srcOrd="8" destOrd="0" presId="urn:microsoft.com/office/officeart/2018/2/layout/IconVerticalSolidList"/>
    <dgm:cxn modelId="{7216C408-75FE-43CF-925E-BB65C6EDD83C}" type="presParOf" srcId="{D8AFE5C1-9304-4EC7-852B-32506A0E2777}" destId="{59CA4664-536D-4CBA-B0DD-2D06B385B182}" srcOrd="0" destOrd="0" presId="urn:microsoft.com/office/officeart/2018/2/layout/IconVerticalSolidList"/>
    <dgm:cxn modelId="{97E91F96-237D-48EF-9CA3-CC2796890D12}" type="presParOf" srcId="{D8AFE5C1-9304-4EC7-852B-32506A0E2777}" destId="{907A3A68-5601-4763-9373-6729F500F450}" srcOrd="1" destOrd="0" presId="urn:microsoft.com/office/officeart/2018/2/layout/IconVerticalSolidList"/>
    <dgm:cxn modelId="{37DE64BF-ABF6-4275-B610-082D845997C5}" type="presParOf" srcId="{D8AFE5C1-9304-4EC7-852B-32506A0E2777}" destId="{B86A593C-C7C0-4EED-8E3B-E2963823FE64}" srcOrd="2" destOrd="0" presId="urn:microsoft.com/office/officeart/2018/2/layout/IconVerticalSolidList"/>
    <dgm:cxn modelId="{BCF106CA-B296-46E0-A41B-DF7E24D34F50}" type="presParOf" srcId="{D8AFE5C1-9304-4EC7-852B-32506A0E2777}" destId="{356DAFA0-3D0E-481F-A675-01041CBA39A1}" srcOrd="3" destOrd="0" presId="urn:microsoft.com/office/officeart/2018/2/layout/IconVerticalSolidList"/>
    <dgm:cxn modelId="{B0C4C96D-05FA-4DD8-BE74-747D46331F35}" type="presParOf" srcId="{039FACAF-387E-48FD-BB60-AB32B8C2B77E}" destId="{CCFCCA83-0BCF-4CE0-BA6C-893056EB4F22}" srcOrd="9" destOrd="0" presId="urn:microsoft.com/office/officeart/2018/2/layout/IconVerticalSolidList"/>
    <dgm:cxn modelId="{EBFB0E52-B9E5-4A9E-B71C-A4E5157F707D}" type="presParOf" srcId="{039FACAF-387E-48FD-BB60-AB32B8C2B77E}" destId="{C2882343-7F67-4808-9372-BCE05175690F}" srcOrd="10" destOrd="0" presId="urn:microsoft.com/office/officeart/2018/2/layout/IconVerticalSolidList"/>
    <dgm:cxn modelId="{A6A10F14-F6C9-4718-867B-E5AA2C2D1729}" type="presParOf" srcId="{C2882343-7F67-4808-9372-BCE05175690F}" destId="{A4CA674D-4125-4AAC-8E72-BE9932FC8C0A}" srcOrd="0" destOrd="0" presId="urn:microsoft.com/office/officeart/2018/2/layout/IconVerticalSolidList"/>
    <dgm:cxn modelId="{23CEFE7B-F0A5-4B74-943A-95C3DF43D89D}" type="presParOf" srcId="{C2882343-7F67-4808-9372-BCE05175690F}" destId="{232DBFB4-E7C3-459C-8C09-D7B44358C7CB}" srcOrd="1" destOrd="0" presId="urn:microsoft.com/office/officeart/2018/2/layout/IconVerticalSolidList"/>
    <dgm:cxn modelId="{75533223-D29F-4FBB-89A2-EDFF8D392899}" type="presParOf" srcId="{C2882343-7F67-4808-9372-BCE05175690F}" destId="{EDB62199-5F10-4A8E-A5B6-5A30EECEC121}" srcOrd="2" destOrd="0" presId="urn:microsoft.com/office/officeart/2018/2/layout/IconVerticalSolidList"/>
    <dgm:cxn modelId="{7628600B-A8D6-466E-A2EF-58DDE2738960}" type="presParOf" srcId="{C2882343-7F67-4808-9372-BCE05175690F}" destId="{C82816F9-FB0F-4FC5-8997-16149CC943A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9DA57BC-EAA8-4556-B8DC-59C7A5DA6E3C}"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D12E782E-1A1C-473C-938F-EB538AB62431}">
      <dgm:prSet/>
      <dgm:spPr/>
      <dgm:t>
        <a:bodyPr/>
        <a:lstStyle/>
        <a:p>
          <a:r>
            <a:rPr lang="en-GB"/>
            <a:t>Policies and procedures are designed to influence and determine all major decisions and actions, and all activities take place within the boundaries set by them. </a:t>
          </a:r>
          <a:endParaRPr lang="en-US"/>
        </a:p>
      </dgm:t>
    </dgm:pt>
    <dgm:pt modelId="{EE9A6AA6-332A-4CF4-89E5-9DE20D655D6B}" type="parTrans" cxnId="{CCF2BAA9-3D73-430B-B4D1-0A3C9D2679A9}">
      <dgm:prSet/>
      <dgm:spPr/>
      <dgm:t>
        <a:bodyPr/>
        <a:lstStyle/>
        <a:p>
          <a:endParaRPr lang="en-US"/>
        </a:p>
      </dgm:t>
    </dgm:pt>
    <dgm:pt modelId="{DE6D123B-46E6-4D37-B382-F63C94793407}" type="sibTrans" cxnId="{CCF2BAA9-3D73-430B-B4D1-0A3C9D2679A9}">
      <dgm:prSet/>
      <dgm:spPr/>
      <dgm:t>
        <a:bodyPr/>
        <a:lstStyle/>
        <a:p>
          <a:endParaRPr lang="en-US"/>
        </a:p>
      </dgm:t>
    </dgm:pt>
    <dgm:pt modelId="{A3CDAA4E-CD41-4F22-8B61-59E28D9432D1}">
      <dgm:prSet/>
      <dgm:spPr/>
      <dgm:t>
        <a:bodyPr/>
        <a:lstStyle/>
        <a:p>
          <a:r>
            <a:rPr lang="en-GB"/>
            <a:t>Procedures are the specific methods employed to express policies in action in day-to-day operations of the organization</a:t>
          </a:r>
          <a:endParaRPr lang="en-US"/>
        </a:p>
      </dgm:t>
    </dgm:pt>
    <dgm:pt modelId="{D1BF2850-7697-4999-BF71-C52A7D672845}" type="parTrans" cxnId="{2D2D9BB5-CD92-4CD9-A99F-D8B300203205}">
      <dgm:prSet/>
      <dgm:spPr/>
      <dgm:t>
        <a:bodyPr/>
        <a:lstStyle/>
        <a:p>
          <a:endParaRPr lang="en-US"/>
        </a:p>
      </dgm:t>
    </dgm:pt>
    <dgm:pt modelId="{A771E2FB-FB26-4EE1-89AF-A92067216CB7}" type="sibTrans" cxnId="{2D2D9BB5-CD92-4CD9-A99F-D8B300203205}">
      <dgm:prSet/>
      <dgm:spPr/>
      <dgm:t>
        <a:bodyPr/>
        <a:lstStyle/>
        <a:p>
          <a:endParaRPr lang="en-US"/>
        </a:p>
      </dgm:t>
    </dgm:pt>
    <dgm:pt modelId="{F9EED4A6-3CB9-D744-95C0-2F54A79FEC7E}" type="pres">
      <dgm:prSet presAssocID="{59DA57BC-EAA8-4556-B8DC-59C7A5DA6E3C}" presName="outerComposite" presStyleCnt="0">
        <dgm:presLayoutVars>
          <dgm:chMax val="5"/>
          <dgm:dir/>
          <dgm:resizeHandles val="exact"/>
        </dgm:presLayoutVars>
      </dgm:prSet>
      <dgm:spPr/>
      <dgm:t>
        <a:bodyPr/>
        <a:lstStyle/>
        <a:p>
          <a:endParaRPr lang="en-US"/>
        </a:p>
      </dgm:t>
    </dgm:pt>
    <dgm:pt modelId="{39EAD041-833A-7646-BB29-C93686DB7967}" type="pres">
      <dgm:prSet presAssocID="{59DA57BC-EAA8-4556-B8DC-59C7A5DA6E3C}" presName="dummyMaxCanvas" presStyleCnt="0">
        <dgm:presLayoutVars/>
      </dgm:prSet>
      <dgm:spPr/>
    </dgm:pt>
    <dgm:pt modelId="{B23528DF-62D8-794A-808E-9CEFD31BBFF6}" type="pres">
      <dgm:prSet presAssocID="{59DA57BC-EAA8-4556-B8DC-59C7A5DA6E3C}" presName="TwoNodes_1" presStyleLbl="node1" presStyleIdx="0" presStyleCnt="2">
        <dgm:presLayoutVars>
          <dgm:bulletEnabled val="1"/>
        </dgm:presLayoutVars>
      </dgm:prSet>
      <dgm:spPr/>
      <dgm:t>
        <a:bodyPr/>
        <a:lstStyle/>
        <a:p>
          <a:endParaRPr lang="en-US"/>
        </a:p>
      </dgm:t>
    </dgm:pt>
    <dgm:pt modelId="{B4468A29-AE63-F14B-9F0F-B7B172D6CD44}" type="pres">
      <dgm:prSet presAssocID="{59DA57BC-EAA8-4556-B8DC-59C7A5DA6E3C}" presName="TwoNodes_2" presStyleLbl="node1" presStyleIdx="1" presStyleCnt="2">
        <dgm:presLayoutVars>
          <dgm:bulletEnabled val="1"/>
        </dgm:presLayoutVars>
      </dgm:prSet>
      <dgm:spPr/>
      <dgm:t>
        <a:bodyPr/>
        <a:lstStyle/>
        <a:p>
          <a:endParaRPr lang="en-US"/>
        </a:p>
      </dgm:t>
    </dgm:pt>
    <dgm:pt modelId="{E5154162-0CBA-4144-B046-A699BCB83150}" type="pres">
      <dgm:prSet presAssocID="{59DA57BC-EAA8-4556-B8DC-59C7A5DA6E3C}" presName="TwoConn_1-2" presStyleLbl="fgAccFollowNode1" presStyleIdx="0" presStyleCnt="1">
        <dgm:presLayoutVars>
          <dgm:bulletEnabled val="1"/>
        </dgm:presLayoutVars>
      </dgm:prSet>
      <dgm:spPr/>
      <dgm:t>
        <a:bodyPr/>
        <a:lstStyle/>
        <a:p>
          <a:endParaRPr lang="en-US"/>
        </a:p>
      </dgm:t>
    </dgm:pt>
    <dgm:pt modelId="{BDE97DD8-F646-304B-81A8-5392C91BEC5A}" type="pres">
      <dgm:prSet presAssocID="{59DA57BC-EAA8-4556-B8DC-59C7A5DA6E3C}" presName="TwoNodes_1_text" presStyleLbl="node1" presStyleIdx="1" presStyleCnt="2">
        <dgm:presLayoutVars>
          <dgm:bulletEnabled val="1"/>
        </dgm:presLayoutVars>
      </dgm:prSet>
      <dgm:spPr/>
      <dgm:t>
        <a:bodyPr/>
        <a:lstStyle/>
        <a:p>
          <a:endParaRPr lang="en-US"/>
        </a:p>
      </dgm:t>
    </dgm:pt>
    <dgm:pt modelId="{4090557B-ECD2-4440-A317-7B7B4325F132}" type="pres">
      <dgm:prSet presAssocID="{59DA57BC-EAA8-4556-B8DC-59C7A5DA6E3C}" presName="TwoNodes_2_text" presStyleLbl="node1" presStyleIdx="1" presStyleCnt="2">
        <dgm:presLayoutVars>
          <dgm:bulletEnabled val="1"/>
        </dgm:presLayoutVars>
      </dgm:prSet>
      <dgm:spPr/>
      <dgm:t>
        <a:bodyPr/>
        <a:lstStyle/>
        <a:p>
          <a:endParaRPr lang="en-US"/>
        </a:p>
      </dgm:t>
    </dgm:pt>
  </dgm:ptLst>
  <dgm:cxnLst>
    <dgm:cxn modelId="{CCF2BAA9-3D73-430B-B4D1-0A3C9D2679A9}" srcId="{59DA57BC-EAA8-4556-B8DC-59C7A5DA6E3C}" destId="{D12E782E-1A1C-473C-938F-EB538AB62431}" srcOrd="0" destOrd="0" parTransId="{EE9A6AA6-332A-4CF4-89E5-9DE20D655D6B}" sibTransId="{DE6D123B-46E6-4D37-B382-F63C94793407}"/>
    <dgm:cxn modelId="{920FC751-DE5C-154E-8C0C-B85996D022CD}" type="presOf" srcId="{DE6D123B-46E6-4D37-B382-F63C94793407}" destId="{E5154162-0CBA-4144-B046-A699BCB83150}" srcOrd="0" destOrd="0" presId="urn:microsoft.com/office/officeart/2005/8/layout/vProcess5"/>
    <dgm:cxn modelId="{BB29E7FD-87CF-E24A-A8AF-9008360056FD}" type="presOf" srcId="{D12E782E-1A1C-473C-938F-EB538AB62431}" destId="{B23528DF-62D8-794A-808E-9CEFD31BBFF6}" srcOrd="0" destOrd="0" presId="urn:microsoft.com/office/officeart/2005/8/layout/vProcess5"/>
    <dgm:cxn modelId="{2D2D9BB5-CD92-4CD9-A99F-D8B300203205}" srcId="{59DA57BC-EAA8-4556-B8DC-59C7A5DA6E3C}" destId="{A3CDAA4E-CD41-4F22-8B61-59E28D9432D1}" srcOrd="1" destOrd="0" parTransId="{D1BF2850-7697-4999-BF71-C52A7D672845}" sibTransId="{A771E2FB-FB26-4EE1-89AF-A92067216CB7}"/>
    <dgm:cxn modelId="{B9FE25B8-A12B-C64F-8E7B-43F9C7763090}" type="presOf" srcId="{A3CDAA4E-CD41-4F22-8B61-59E28D9432D1}" destId="{4090557B-ECD2-4440-A317-7B7B4325F132}" srcOrd="1" destOrd="0" presId="urn:microsoft.com/office/officeart/2005/8/layout/vProcess5"/>
    <dgm:cxn modelId="{DE7061C3-70E0-7B48-8A4F-85FEE83A5935}" type="presOf" srcId="{D12E782E-1A1C-473C-938F-EB538AB62431}" destId="{BDE97DD8-F646-304B-81A8-5392C91BEC5A}" srcOrd="1" destOrd="0" presId="urn:microsoft.com/office/officeart/2005/8/layout/vProcess5"/>
    <dgm:cxn modelId="{B1AE7298-866C-614D-B601-28780AB3B7D0}" type="presOf" srcId="{59DA57BC-EAA8-4556-B8DC-59C7A5DA6E3C}" destId="{F9EED4A6-3CB9-D744-95C0-2F54A79FEC7E}" srcOrd="0" destOrd="0" presId="urn:microsoft.com/office/officeart/2005/8/layout/vProcess5"/>
    <dgm:cxn modelId="{185D7180-0C84-084E-8E56-52BECCF3DFF0}" type="presOf" srcId="{A3CDAA4E-CD41-4F22-8B61-59E28D9432D1}" destId="{B4468A29-AE63-F14B-9F0F-B7B172D6CD44}" srcOrd="0" destOrd="0" presId="urn:microsoft.com/office/officeart/2005/8/layout/vProcess5"/>
    <dgm:cxn modelId="{77E7D935-5A33-CE4B-A644-E3632762ACD1}" type="presParOf" srcId="{F9EED4A6-3CB9-D744-95C0-2F54A79FEC7E}" destId="{39EAD041-833A-7646-BB29-C93686DB7967}" srcOrd="0" destOrd="0" presId="urn:microsoft.com/office/officeart/2005/8/layout/vProcess5"/>
    <dgm:cxn modelId="{BD8EDA5F-089D-1A4E-BF13-BA73BA6B53BA}" type="presParOf" srcId="{F9EED4A6-3CB9-D744-95C0-2F54A79FEC7E}" destId="{B23528DF-62D8-794A-808E-9CEFD31BBFF6}" srcOrd="1" destOrd="0" presId="urn:microsoft.com/office/officeart/2005/8/layout/vProcess5"/>
    <dgm:cxn modelId="{0B6D8406-B4D9-F844-9D3B-87857BD97C80}" type="presParOf" srcId="{F9EED4A6-3CB9-D744-95C0-2F54A79FEC7E}" destId="{B4468A29-AE63-F14B-9F0F-B7B172D6CD44}" srcOrd="2" destOrd="0" presId="urn:microsoft.com/office/officeart/2005/8/layout/vProcess5"/>
    <dgm:cxn modelId="{24B1FA02-F8C7-6947-B706-9813690BDFE2}" type="presParOf" srcId="{F9EED4A6-3CB9-D744-95C0-2F54A79FEC7E}" destId="{E5154162-0CBA-4144-B046-A699BCB83150}" srcOrd="3" destOrd="0" presId="urn:microsoft.com/office/officeart/2005/8/layout/vProcess5"/>
    <dgm:cxn modelId="{20E08A03-7049-A049-954D-75A7F2DB2C16}" type="presParOf" srcId="{F9EED4A6-3CB9-D744-95C0-2F54A79FEC7E}" destId="{BDE97DD8-F646-304B-81A8-5392C91BEC5A}" srcOrd="4" destOrd="0" presId="urn:microsoft.com/office/officeart/2005/8/layout/vProcess5"/>
    <dgm:cxn modelId="{99C6DD64-D1B0-B542-B476-A5B3BCB37713}" type="presParOf" srcId="{F9EED4A6-3CB9-D744-95C0-2F54A79FEC7E}" destId="{4090557B-ECD2-4440-A317-7B7B4325F132}"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AAC9E0-454F-804E-B0D9-D4EAE253CEE5}">
      <dsp:nvSpPr>
        <dsp:cNvPr id="0" name=""/>
        <dsp:cNvSpPr/>
      </dsp:nvSpPr>
      <dsp:spPr>
        <a:xfrm>
          <a:off x="0" y="600"/>
          <a:ext cx="5641974"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1A73F9-E0C5-774E-9941-D0A7793A8E52}">
      <dsp:nvSpPr>
        <dsp:cNvPr id="0" name=""/>
        <dsp:cNvSpPr/>
      </dsp:nvSpPr>
      <dsp:spPr>
        <a:xfrm>
          <a:off x="0" y="600"/>
          <a:ext cx="5641974" cy="984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GB" sz="2700" kern="1200"/>
            <a:t>Topic 1: Management, Leadership &amp; Culture</a:t>
          </a:r>
          <a:endParaRPr lang="en-US" sz="2700" kern="1200"/>
        </a:p>
      </dsp:txBody>
      <dsp:txXfrm>
        <a:off x="0" y="600"/>
        <a:ext cx="5641974" cy="984009"/>
      </dsp:txXfrm>
    </dsp:sp>
    <dsp:sp modelId="{95348C1B-6895-0A4F-BAD7-9E37EDFF173E}">
      <dsp:nvSpPr>
        <dsp:cNvPr id="0" name=""/>
        <dsp:cNvSpPr/>
      </dsp:nvSpPr>
      <dsp:spPr>
        <a:xfrm>
          <a:off x="0" y="984610"/>
          <a:ext cx="5641974" cy="0"/>
        </a:xfrm>
        <a:prstGeom prst="line">
          <a:avLst/>
        </a:prstGeom>
        <a:solidFill>
          <a:schemeClr val="accent2">
            <a:hueOff val="-361550"/>
            <a:satOff val="-2481"/>
            <a:lumOff val="1275"/>
            <a:alphaOff val="0"/>
          </a:schemeClr>
        </a:solidFill>
        <a:ln w="15875" cap="flat" cmpd="sng" algn="ctr">
          <a:solidFill>
            <a:schemeClr val="accent2">
              <a:hueOff val="-361550"/>
              <a:satOff val="-2481"/>
              <a:lumOff val="127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7DC502-F00E-1B43-AEAD-C87F2B1EB0DF}">
      <dsp:nvSpPr>
        <dsp:cNvPr id="0" name=""/>
        <dsp:cNvSpPr/>
      </dsp:nvSpPr>
      <dsp:spPr>
        <a:xfrm>
          <a:off x="0" y="984610"/>
          <a:ext cx="5641974" cy="984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GB" sz="2700" kern="1200"/>
            <a:t>Topic 2: Human Resources</a:t>
          </a:r>
          <a:endParaRPr lang="en-US" sz="2700" kern="1200"/>
        </a:p>
      </dsp:txBody>
      <dsp:txXfrm>
        <a:off x="0" y="984610"/>
        <a:ext cx="5641974" cy="984009"/>
      </dsp:txXfrm>
    </dsp:sp>
    <dsp:sp modelId="{754D3FA4-E249-1B45-9037-9F8213B17998}">
      <dsp:nvSpPr>
        <dsp:cNvPr id="0" name=""/>
        <dsp:cNvSpPr/>
      </dsp:nvSpPr>
      <dsp:spPr>
        <a:xfrm>
          <a:off x="0" y="1968620"/>
          <a:ext cx="5641974" cy="0"/>
        </a:xfrm>
        <a:prstGeom prst="line">
          <a:avLst/>
        </a:prstGeom>
        <a:solidFill>
          <a:schemeClr val="accent2">
            <a:hueOff val="-723100"/>
            <a:satOff val="-4962"/>
            <a:lumOff val="2549"/>
            <a:alphaOff val="0"/>
          </a:schemeClr>
        </a:solidFill>
        <a:ln w="15875" cap="flat" cmpd="sng" algn="ctr">
          <a:solidFill>
            <a:schemeClr val="accent2">
              <a:hueOff val="-723100"/>
              <a:satOff val="-4962"/>
              <a:lumOff val="254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549A8B-39DA-9E40-AD93-A47C0DEA4231}">
      <dsp:nvSpPr>
        <dsp:cNvPr id="0" name=""/>
        <dsp:cNvSpPr/>
      </dsp:nvSpPr>
      <dsp:spPr>
        <a:xfrm>
          <a:off x="0" y="1968620"/>
          <a:ext cx="5641974" cy="984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GB" sz="2700" kern="1200"/>
            <a:t>Topic 3: Motivation</a:t>
          </a:r>
          <a:endParaRPr lang="en-US" sz="2700" kern="1200"/>
        </a:p>
      </dsp:txBody>
      <dsp:txXfrm>
        <a:off x="0" y="1968620"/>
        <a:ext cx="5641974" cy="984009"/>
      </dsp:txXfrm>
    </dsp:sp>
    <dsp:sp modelId="{D99690D2-A161-FC49-B499-B0662158A002}">
      <dsp:nvSpPr>
        <dsp:cNvPr id="0" name=""/>
        <dsp:cNvSpPr/>
      </dsp:nvSpPr>
      <dsp:spPr>
        <a:xfrm>
          <a:off x="0" y="2952629"/>
          <a:ext cx="5641974" cy="0"/>
        </a:xfrm>
        <a:prstGeom prst="line">
          <a:avLst/>
        </a:prstGeom>
        <a:solidFill>
          <a:schemeClr val="accent2">
            <a:hueOff val="-1084650"/>
            <a:satOff val="-7443"/>
            <a:lumOff val="3824"/>
            <a:alphaOff val="0"/>
          </a:schemeClr>
        </a:solidFill>
        <a:ln w="15875" cap="flat" cmpd="sng" algn="ctr">
          <a:solidFill>
            <a:schemeClr val="accent2">
              <a:hueOff val="-1084650"/>
              <a:satOff val="-7443"/>
              <a:lumOff val="382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FA93D7-661E-BF47-A536-26ED41DC5155}">
      <dsp:nvSpPr>
        <dsp:cNvPr id="0" name=""/>
        <dsp:cNvSpPr/>
      </dsp:nvSpPr>
      <dsp:spPr>
        <a:xfrm>
          <a:off x="0" y="2952629"/>
          <a:ext cx="5641974" cy="984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GB" sz="2700" kern="1200"/>
            <a:t>Topic 4: Total Quality Management (TQM)</a:t>
          </a:r>
          <a:endParaRPr lang="en-US" sz="2700" kern="1200"/>
        </a:p>
      </dsp:txBody>
      <dsp:txXfrm>
        <a:off x="0" y="2952629"/>
        <a:ext cx="5641974" cy="984009"/>
      </dsp:txXfrm>
    </dsp:sp>
    <dsp:sp modelId="{CC11B800-E2D9-9443-B498-5F93B79C3343}">
      <dsp:nvSpPr>
        <dsp:cNvPr id="0" name=""/>
        <dsp:cNvSpPr/>
      </dsp:nvSpPr>
      <dsp:spPr>
        <a:xfrm>
          <a:off x="0" y="3936639"/>
          <a:ext cx="5641974" cy="0"/>
        </a:xfrm>
        <a:prstGeom prst="line">
          <a:avLst/>
        </a:prstGeom>
        <a:solidFill>
          <a:schemeClr val="accent2">
            <a:hueOff val="-1446200"/>
            <a:satOff val="-9924"/>
            <a:lumOff val="5098"/>
            <a:alphaOff val="0"/>
          </a:schemeClr>
        </a:solidFill>
        <a:ln w="15875" cap="flat" cmpd="sng" algn="ctr">
          <a:solidFill>
            <a:schemeClr val="accent2">
              <a:hueOff val="-1446200"/>
              <a:satOff val="-9924"/>
              <a:lumOff val="509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B892E2-CF2C-164F-960F-F4BD053ABB9A}">
      <dsp:nvSpPr>
        <dsp:cNvPr id="0" name=""/>
        <dsp:cNvSpPr/>
      </dsp:nvSpPr>
      <dsp:spPr>
        <a:xfrm>
          <a:off x="0" y="3936639"/>
          <a:ext cx="5641974" cy="984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GB" sz="2700" kern="1200"/>
            <a:t>Topic 5: Managing Change</a:t>
          </a:r>
          <a:endParaRPr lang="en-US" sz="2700" kern="1200"/>
        </a:p>
      </dsp:txBody>
      <dsp:txXfrm>
        <a:off x="0" y="3936639"/>
        <a:ext cx="5641974" cy="98400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68CB20-848B-F74D-8D13-AF25E055B77C}">
      <dsp:nvSpPr>
        <dsp:cNvPr id="0" name=""/>
        <dsp:cNvSpPr/>
      </dsp:nvSpPr>
      <dsp:spPr>
        <a:xfrm>
          <a:off x="1615851" y="2998"/>
          <a:ext cx="3089790" cy="1853874"/>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1" kern="1200" dirty="0"/>
            <a:t>POWER CULTURE: power held by just </a:t>
          </a:r>
          <a:r>
            <a:rPr lang="en-GB" sz="1700" kern="1200" dirty="0"/>
            <a:t>a few people. Typically found in relatively young SME where a single owner founded the firm and is still very much in control</a:t>
          </a:r>
          <a:endParaRPr lang="en-US" sz="1700" kern="1200" dirty="0"/>
        </a:p>
      </dsp:txBody>
      <dsp:txXfrm>
        <a:off x="1615851" y="2998"/>
        <a:ext cx="3089790" cy="1853874"/>
      </dsp:txXfrm>
    </dsp:sp>
    <dsp:sp modelId="{B164EF10-BD8B-2D40-8D39-B58962164172}">
      <dsp:nvSpPr>
        <dsp:cNvPr id="0" name=""/>
        <dsp:cNvSpPr/>
      </dsp:nvSpPr>
      <dsp:spPr>
        <a:xfrm>
          <a:off x="5014620" y="2998"/>
          <a:ext cx="3089790" cy="1853874"/>
        </a:xfrm>
        <a:prstGeom prst="rect">
          <a:avLst/>
        </a:prstGeom>
        <a:solidFill>
          <a:schemeClr val="accent2">
            <a:hueOff val="-482067"/>
            <a:satOff val="-3308"/>
            <a:lumOff val="169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1" kern="1200" dirty="0"/>
            <a:t>ROLE CULTURE: </a:t>
          </a:r>
          <a:r>
            <a:rPr lang="en-GB" sz="1700" kern="1200" dirty="0"/>
            <a:t>staff have clearly defined job titles and authority is associated with a role (marketing director) rather than with individuals. Role cultures are bureaucratic (Civil Service)</a:t>
          </a:r>
          <a:endParaRPr lang="en-US" sz="1700" kern="1200" dirty="0"/>
        </a:p>
      </dsp:txBody>
      <dsp:txXfrm>
        <a:off x="5014620" y="2998"/>
        <a:ext cx="3089790" cy="1853874"/>
      </dsp:txXfrm>
    </dsp:sp>
    <dsp:sp modelId="{52D8A45C-6BE7-6D45-9AE2-97CA98C141E5}">
      <dsp:nvSpPr>
        <dsp:cNvPr id="0" name=""/>
        <dsp:cNvSpPr/>
      </dsp:nvSpPr>
      <dsp:spPr>
        <a:xfrm>
          <a:off x="1615851" y="2165852"/>
          <a:ext cx="3089790" cy="1853874"/>
        </a:xfrm>
        <a:prstGeom prst="rect">
          <a:avLst/>
        </a:prstGeom>
        <a:solidFill>
          <a:schemeClr val="accent2">
            <a:hueOff val="-964133"/>
            <a:satOff val="-6616"/>
            <a:lumOff val="339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1" kern="1200" dirty="0"/>
            <a:t>TASK CULTURE: team working </a:t>
          </a:r>
          <a:r>
            <a:rPr lang="en-GB" sz="1700" kern="1200" dirty="0"/>
            <a:t>is common, power lies with expertise rather than job titles</a:t>
          </a:r>
          <a:endParaRPr lang="en-US" sz="1700" kern="1200" dirty="0"/>
        </a:p>
      </dsp:txBody>
      <dsp:txXfrm>
        <a:off x="1615851" y="2165852"/>
        <a:ext cx="3089790" cy="1853874"/>
      </dsp:txXfrm>
    </dsp:sp>
    <dsp:sp modelId="{C4317380-1E33-234E-8BD1-24A878778912}">
      <dsp:nvSpPr>
        <dsp:cNvPr id="0" name=""/>
        <dsp:cNvSpPr/>
      </dsp:nvSpPr>
      <dsp:spPr>
        <a:xfrm>
          <a:off x="5014620" y="2165852"/>
          <a:ext cx="3089790" cy="1853874"/>
        </a:xfrm>
        <a:prstGeom prst="rect">
          <a:avLst/>
        </a:prstGeom>
        <a:solidFill>
          <a:schemeClr val="accent2">
            <a:hueOff val="-1446200"/>
            <a:satOff val="-9924"/>
            <a:lumOff val="50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1" kern="1200" dirty="0"/>
            <a:t>PERSON CULTURE: </a:t>
          </a:r>
          <a:r>
            <a:rPr lang="en-GB" sz="1700" kern="1200" dirty="0"/>
            <a:t>individuals have expertise but do not necessarily work together closely </a:t>
          </a:r>
          <a:r>
            <a:rPr lang="en-GB" sz="1700" kern="1200" dirty="0" err="1"/>
            <a:t>eg</a:t>
          </a:r>
          <a:r>
            <a:rPr lang="en-GB" sz="1700" kern="1200" dirty="0"/>
            <a:t> accountants doctors lawyers</a:t>
          </a:r>
          <a:endParaRPr lang="en-US" sz="1700" kern="1200" dirty="0"/>
        </a:p>
      </dsp:txBody>
      <dsp:txXfrm>
        <a:off x="5014620" y="2165852"/>
        <a:ext cx="3089790" cy="185387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B4274B-BC3F-4A10-A06A-AEF949D75C7C}">
      <dsp:nvSpPr>
        <dsp:cNvPr id="0" name=""/>
        <dsp:cNvSpPr/>
      </dsp:nvSpPr>
      <dsp:spPr>
        <a:xfrm>
          <a:off x="1350131" y="444245"/>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D29AAEF-5854-44A0-888F-C563FE325F01}">
      <dsp:nvSpPr>
        <dsp:cNvPr id="0" name=""/>
        <dsp:cNvSpPr/>
      </dsp:nvSpPr>
      <dsp:spPr>
        <a:xfrm>
          <a:off x="162131" y="2858479"/>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55650">
            <a:lnSpc>
              <a:spcPct val="100000"/>
            </a:lnSpc>
            <a:spcBef>
              <a:spcPct val="0"/>
            </a:spcBef>
            <a:spcAft>
              <a:spcPct val="35000"/>
            </a:spcAft>
          </a:pPr>
          <a:r>
            <a:rPr lang="en-GB" sz="1700" kern="1200" dirty="0"/>
            <a:t>Read the Snapchat Case study on Godalming Online</a:t>
          </a:r>
          <a:endParaRPr lang="en-US" sz="1700" kern="1200" dirty="0"/>
        </a:p>
      </dsp:txBody>
      <dsp:txXfrm>
        <a:off x="162131" y="2858479"/>
        <a:ext cx="4320000" cy="720000"/>
      </dsp:txXfrm>
    </dsp:sp>
    <dsp:sp modelId="{F5D38342-1946-40E9-A36B-D23C8CD92576}">
      <dsp:nvSpPr>
        <dsp:cNvPr id="0" name=""/>
        <dsp:cNvSpPr/>
      </dsp:nvSpPr>
      <dsp:spPr>
        <a:xfrm>
          <a:off x="6426131" y="444245"/>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094B9CC-AEAA-4B73-BD14-BEE561E89ECB}">
      <dsp:nvSpPr>
        <dsp:cNvPr id="0" name=""/>
        <dsp:cNvSpPr/>
      </dsp:nvSpPr>
      <dsp:spPr>
        <a:xfrm>
          <a:off x="5238131" y="2858479"/>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55650">
            <a:lnSpc>
              <a:spcPct val="100000"/>
            </a:lnSpc>
            <a:spcBef>
              <a:spcPct val="0"/>
            </a:spcBef>
            <a:spcAft>
              <a:spcPct val="35000"/>
            </a:spcAft>
          </a:pPr>
          <a:r>
            <a:rPr lang="en-GB" sz="1700" kern="1200" dirty="0"/>
            <a:t>Using the PowerPoint Case Study Task, complete Activity 1 (the written report) up to 1 side of A4 </a:t>
          </a:r>
          <a:endParaRPr lang="en-US" sz="1700" kern="1200" dirty="0"/>
        </a:p>
      </dsp:txBody>
      <dsp:txXfrm>
        <a:off x="5238131" y="2858479"/>
        <a:ext cx="4320000" cy="7200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8BC5A0-4E95-4E5A-BAFE-D5B5CD8361FF}">
      <dsp:nvSpPr>
        <dsp:cNvPr id="0" name=""/>
        <dsp:cNvSpPr/>
      </dsp:nvSpPr>
      <dsp:spPr>
        <a:xfrm>
          <a:off x="954085" y="849182"/>
          <a:ext cx="1255514" cy="125551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B39A025-F85D-476C-A5E6-A84EA1EF7579}">
      <dsp:nvSpPr>
        <dsp:cNvPr id="0" name=""/>
        <dsp:cNvSpPr/>
      </dsp:nvSpPr>
      <dsp:spPr>
        <a:xfrm>
          <a:off x="186826" y="2453542"/>
          <a:ext cx="279003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66750">
            <a:lnSpc>
              <a:spcPct val="100000"/>
            </a:lnSpc>
            <a:spcBef>
              <a:spcPct val="0"/>
            </a:spcBef>
            <a:spcAft>
              <a:spcPct val="35000"/>
            </a:spcAft>
          </a:pPr>
          <a:r>
            <a:rPr lang="en-GB" sz="1500" kern="1200" dirty="0"/>
            <a:t>Monday 18/5/20 Log on to teams to have a recap on the work so far</a:t>
          </a:r>
          <a:endParaRPr lang="en-US" sz="1500" kern="1200" dirty="0"/>
        </a:p>
      </dsp:txBody>
      <dsp:txXfrm>
        <a:off x="186826" y="2453542"/>
        <a:ext cx="2790032" cy="720000"/>
      </dsp:txXfrm>
    </dsp:sp>
    <dsp:sp modelId="{27B4274B-BC3F-4A10-A06A-AEF949D75C7C}">
      <dsp:nvSpPr>
        <dsp:cNvPr id="0" name=""/>
        <dsp:cNvSpPr/>
      </dsp:nvSpPr>
      <dsp:spPr>
        <a:xfrm>
          <a:off x="4232373" y="849182"/>
          <a:ext cx="1255514" cy="125551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D29AAEF-5854-44A0-888F-C563FE325F01}">
      <dsp:nvSpPr>
        <dsp:cNvPr id="0" name=""/>
        <dsp:cNvSpPr/>
      </dsp:nvSpPr>
      <dsp:spPr>
        <a:xfrm>
          <a:off x="3465114" y="2453542"/>
          <a:ext cx="279003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66750">
            <a:lnSpc>
              <a:spcPct val="100000"/>
            </a:lnSpc>
            <a:spcBef>
              <a:spcPct val="0"/>
            </a:spcBef>
            <a:spcAft>
              <a:spcPct val="35000"/>
            </a:spcAft>
          </a:pPr>
          <a:r>
            <a:rPr lang="en-GB" sz="1500" kern="1200" dirty="0"/>
            <a:t>Read SnapChat case study again on Godalming Online</a:t>
          </a:r>
          <a:endParaRPr lang="en-US" sz="1500" kern="1200" dirty="0"/>
        </a:p>
      </dsp:txBody>
      <dsp:txXfrm>
        <a:off x="3465114" y="2453542"/>
        <a:ext cx="2790032" cy="720000"/>
      </dsp:txXfrm>
    </dsp:sp>
    <dsp:sp modelId="{F5D38342-1946-40E9-A36B-D23C8CD92576}">
      <dsp:nvSpPr>
        <dsp:cNvPr id="0" name=""/>
        <dsp:cNvSpPr/>
      </dsp:nvSpPr>
      <dsp:spPr>
        <a:xfrm>
          <a:off x="7510662" y="849182"/>
          <a:ext cx="1255514" cy="1255514"/>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094B9CC-AEAA-4B73-BD14-BEE561E89ECB}">
      <dsp:nvSpPr>
        <dsp:cNvPr id="0" name=""/>
        <dsp:cNvSpPr/>
      </dsp:nvSpPr>
      <dsp:spPr>
        <a:xfrm>
          <a:off x="6743403" y="2453542"/>
          <a:ext cx="279003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66750">
            <a:lnSpc>
              <a:spcPct val="100000"/>
            </a:lnSpc>
            <a:spcBef>
              <a:spcPct val="0"/>
            </a:spcBef>
            <a:spcAft>
              <a:spcPct val="35000"/>
            </a:spcAft>
          </a:pPr>
          <a:r>
            <a:rPr lang="en-GB" sz="1500" kern="1200" dirty="0"/>
            <a:t>Using the PowerPoint Case Study Task, complete Activity 2 (the presentation) up to 6 ppt slides</a:t>
          </a:r>
          <a:endParaRPr lang="en-US" sz="1500" kern="1200" dirty="0"/>
        </a:p>
      </dsp:txBody>
      <dsp:txXfrm>
        <a:off x="6743403" y="2453542"/>
        <a:ext cx="2790032"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AA7150-9DB0-0140-8E8E-98A53987BB21}">
      <dsp:nvSpPr>
        <dsp:cNvPr id="0" name=""/>
        <dsp:cNvSpPr/>
      </dsp:nvSpPr>
      <dsp:spPr>
        <a:xfrm>
          <a:off x="0" y="403360"/>
          <a:ext cx="5641974" cy="202702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100000"/>
            </a:lnSpc>
            <a:spcBef>
              <a:spcPct val="0"/>
            </a:spcBef>
            <a:spcAft>
              <a:spcPct val="35000"/>
            </a:spcAft>
          </a:pPr>
          <a:r>
            <a:rPr lang="en-GB" sz="2100" b="1" kern="1200"/>
            <a:t>Leadership</a:t>
          </a:r>
          <a:r>
            <a:rPr lang="en-GB" sz="2100" kern="1200"/>
            <a:t> is about aligning people to a vision, which means buy-in and communication, motivation and inspiration. Leaders have people who follow them.</a:t>
          </a:r>
          <a:endParaRPr lang="en-US" sz="2100" kern="1200"/>
        </a:p>
      </dsp:txBody>
      <dsp:txXfrm>
        <a:off x="98951" y="502311"/>
        <a:ext cx="5444072" cy="1829123"/>
      </dsp:txXfrm>
    </dsp:sp>
    <dsp:sp modelId="{8DFFDC43-0A58-7D4C-8B9D-B5DA7FB5C93B}">
      <dsp:nvSpPr>
        <dsp:cNvPr id="0" name=""/>
        <dsp:cNvSpPr/>
      </dsp:nvSpPr>
      <dsp:spPr>
        <a:xfrm>
          <a:off x="0" y="2490865"/>
          <a:ext cx="5641974" cy="2027025"/>
        </a:xfrm>
        <a:prstGeom prst="roundRect">
          <a:avLst/>
        </a:prstGeom>
        <a:solidFill>
          <a:schemeClr val="accent2">
            <a:hueOff val="-1446200"/>
            <a:satOff val="-9924"/>
            <a:lumOff val="50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100000"/>
            </a:lnSpc>
            <a:spcBef>
              <a:spcPct val="0"/>
            </a:spcBef>
            <a:spcAft>
              <a:spcPct val="35000"/>
            </a:spcAft>
          </a:pPr>
          <a:r>
            <a:rPr lang="en-GB" sz="2100" b="1" kern="1200"/>
            <a:t>Management </a:t>
          </a:r>
          <a:r>
            <a:rPr lang="en-GB" sz="2100" kern="1200"/>
            <a:t>is needed to keep an organisation functioning. This involves planning, budgeting, staffing, clarifying jobs, measuring performance, and problem-solving when results do not go to plan. Managers have people who work for them.</a:t>
          </a:r>
          <a:endParaRPr lang="en-US" sz="2100" kern="1200"/>
        </a:p>
      </dsp:txBody>
      <dsp:txXfrm>
        <a:off x="98951" y="2589816"/>
        <a:ext cx="5444072" cy="18291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121589-DFC3-A24B-BD27-18F6FB051CBD}">
      <dsp:nvSpPr>
        <dsp:cNvPr id="0" name=""/>
        <dsp:cNvSpPr/>
      </dsp:nvSpPr>
      <dsp:spPr>
        <a:xfrm>
          <a:off x="538577" y="1337"/>
          <a:ext cx="2010024" cy="1206014"/>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a:t>setting objectives (SMART)</a:t>
          </a:r>
          <a:endParaRPr lang="en-US" sz="2100" kern="1200"/>
        </a:p>
      </dsp:txBody>
      <dsp:txXfrm>
        <a:off x="538577" y="1337"/>
        <a:ext cx="2010024" cy="1206014"/>
      </dsp:txXfrm>
    </dsp:sp>
    <dsp:sp modelId="{BB16DD59-11E1-C84B-89FA-F3438B0D0D12}">
      <dsp:nvSpPr>
        <dsp:cNvPr id="0" name=""/>
        <dsp:cNvSpPr/>
      </dsp:nvSpPr>
      <dsp:spPr>
        <a:xfrm>
          <a:off x="2749604" y="1337"/>
          <a:ext cx="2010024" cy="1206014"/>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a:t>decision making</a:t>
          </a:r>
          <a:endParaRPr lang="en-US" sz="2100" kern="1200"/>
        </a:p>
      </dsp:txBody>
      <dsp:txXfrm>
        <a:off x="2749604" y="1337"/>
        <a:ext cx="2010024" cy="1206014"/>
      </dsp:txXfrm>
    </dsp:sp>
    <dsp:sp modelId="{AA5F7333-E3B0-B344-9F22-0399036C447C}">
      <dsp:nvSpPr>
        <dsp:cNvPr id="0" name=""/>
        <dsp:cNvSpPr/>
      </dsp:nvSpPr>
      <dsp:spPr>
        <a:xfrm>
          <a:off x="4960632" y="1337"/>
          <a:ext cx="2010024" cy="1206014"/>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a:t>communicating</a:t>
          </a:r>
          <a:endParaRPr lang="en-US" sz="2100" kern="1200"/>
        </a:p>
      </dsp:txBody>
      <dsp:txXfrm>
        <a:off x="4960632" y="1337"/>
        <a:ext cx="2010024" cy="1206014"/>
      </dsp:txXfrm>
    </dsp:sp>
    <dsp:sp modelId="{8E945CF8-2E62-2B43-9351-1EA5D237A7CA}">
      <dsp:nvSpPr>
        <dsp:cNvPr id="0" name=""/>
        <dsp:cNvSpPr/>
      </dsp:nvSpPr>
      <dsp:spPr>
        <a:xfrm>
          <a:off x="7171659" y="1337"/>
          <a:ext cx="2010024" cy="1206014"/>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a:t>motivating</a:t>
          </a:r>
          <a:endParaRPr lang="en-US" sz="2100" kern="1200"/>
        </a:p>
      </dsp:txBody>
      <dsp:txXfrm>
        <a:off x="7171659" y="1337"/>
        <a:ext cx="2010024" cy="1206014"/>
      </dsp:txXfrm>
    </dsp:sp>
    <dsp:sp modelId="{FB43E1C2-08C7-6448-980A-33993D920D88}">
      <dsp:nvSpPr>
        <dsp:cNvPr id="0" name=""/>
        <dsp:cNvSpPr/>
      </dsp:nvSpPr>
      <dsp:spPr>
        <a:xfrm>
          <a:off x="538577" y="1408355"/>
          <a:ext cx="2010024" cy="1206014"/>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a:t>team building</a:t>
          </a:r>
          <a:endParaRPr lang="en-US" sz="2100" kern="1200"/>
        </a:p>
      </dsp:txBody>
      <dsp:txXfrm>
        <a:off x="538577" y="1408355"/>
        <a:ext cx="2010024" cy="1206014"/>
      </dsp:txXfrm>
    </dsp:sp>
    <dsp:sp modelId="{B1039591-EEC3-B144-B7F3-58AC625158E3}">
      <dsp:nvSpPr>
        <dsp:cNvPr id="0" name=""/>
        <dsp:cNvSpPr/>
      </dsp:nvSpPr>
      <dsp:spPr>
        <a:xfrm>
          <a:off x="2749604" y="1408355"/>
          <a:ext cx="2010024" cy="1206014"/>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a:t>valuing and supporting others</a:t>
          </a:r>
          <a:endParaRPr lang="en-US" sz="2100" kern="1200"/>
        </a:p>
      </dsp:txBody>
      <dsp:txXfrm>
        <a:off x="2749604" y="1408355"/>
        <a:ext cx="2010024" cy="1206014"/>
      </dsp:txXfrm>
    </dsp:sp>
    <dsp:sp modelId="{0A91852B-AC5B-A945-A61F-26412D6072BE}">
      <dsp:nvSpPr>
        <dsp:cNvPr id="0" name=""/>
        <dsp:cNvSpPr/>
      </dsp:nvSpPr>
      <dsp:spPr>
        <a:xfrm>
          <a:off x="4960632" y="1408355"/>
          <a:ext cx="2010024" cy="1206014"/>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a:t>consulting</a:t>
          </a:r>
          <a:endParaRPr lang="en-US" sz="2100" kern="1200"/>
        </a:p>
      </dsp:txBody>
      <dsp:txXfrm>
        <a:off x="4960632" y="1408355"/>
        <a:ext cx="2010024" cy="1206014"/>
      </dsp:txXfrm>
    </dsp:sp>
    <dsp:sp modelId="{1E61A938-7B18-FA4A-AF03-7A84A1D115D7}">
      <dsp:nvSpPr>
        <dsp:cNvPr id="0" name=""/>
        <dsp:cNvSpPr/>
      </dsp:nvSpPr>
      <dsp:spPr>
        <a:xfrm>
          <a:off x="7171659" y="1408355"/>
          <a:ext cx="2010024" cy="1206014"/>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a:t>problem solving</a:t>
          </a:r>
          <a:endParaRPr lang="en-US" sz="2100" kern="1200"/>
        </a:p>
      </dsp:txBody>
      <dsp:txXfrm>
        <a:off x="7171659" y="1408355"/>
        <a:ext cx="2010024" cy="1206014"/>
      </dsp:txXfrm>
    </dsp:sp>
    <dsp:sp modelId="{876C6FD4-EBE8-2043-BE37-E0C11115B472}">
      <dsp:nvSpPr>
        <dsp:cNvPr id="0" name=""/>
        <dsp:cNvSpPr/>
      </dsp:nvSpPr>
      <dsp:spPr>
        <a:xfrm>
          <a:off x="1644091" y="2815372"/>
          <a:ext cx="2010024" cy="1206014"/>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a:t>using emotional intelligence</a:t>
          </a:r>
          <a:endParaRPr lang="en-US" sz="2100" kern="1200"/>
        </a:p>
      </dsp:txBody>
      <dsp:txXfrm>
        <a:off x="1644091" y="2815372"/>
        <a:ext cx="2010024" cy="1206014"/>
      </dsp:txXfrm>
    </dsp:sp>
    <dsp:sp modelId="{8BDD7534-D786-664F-99F6-8479630C095E}">
      <dsp:nvSpPr>
        <dsp:cNvPr id="0" name=""/>
        <dsp:cNvSpPr/>
      </dsp:nvSpPr>
      <dsp:spPr>
        <a:xfrm>
          <a:off x="3855118" y="2815372"/>
          <a:ext cx="2010024" cy="1206014"/>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a:t>managing conflict</a:t>
          </a:r>
          <a:endParaRPr lang="en-US" sz="2100" kern="1200"/>
        </a:p>
      </dsp:txBody>
      <dsp:txXfrm>
        <a:off x="3855118" y="2815372"/>
        <a:ext cx="2010024" cy="1206014"/>
      </dsp:txXfrm>
    </dsp:sp>
    <dsp:sp modelId="{617F4D1E-133F-A34F-B0D4-4480B5244623}">
      <dsp:nvSpPr>
        <dsp:cNvPr id="0" name=""/>
        <dsp:cNvSpPr/>
      </dsp:nvSpPr>
      <dsp:spPr>
        <a:xfrm>
          <a:off x="6066145" y="2815372"/>
          <a:ext cx="2010024" cy="1206014"/>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a:t>building positive interpersonal relationships</a:t>
          </a:r>
          <a:endParaRPr lang="en-US" sz="2100" kern="1200"/>
        </a:p>
      </dsp:txBody>
      <dsp:txXfrm>
        <a:off x="6066145" y="2815372"/>
        <a:ext cx="2010024" cy="12060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5785C-0BF7-4394-A72F-8B2BDBC5FE89}">
      <dsp:nvSpPr>
        <dsp:cNvPr id="0" name=""/>
        <dsp:cNvSpPr/>
      </dsp:nvSpPr>
      <dsp:spPr>
        <a:xfrm>
          <a:off x="0" y="600"/>
          <a:ext cx="5641974" cy="14057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E475C5-5D3F-4982-B4E3-91C3FD9A4E53}">
      <dsp:nvSpPr>
        <dsp:cNvPr id="0" name=""/>
        <dsp:cNvSpPr/>
      </dsp:nvSpPr>
      <dsp:spPr>
        <a:xfrm>
          <a:off x="425232" y="316889"/>
          <a:ext cx="773150" cy="77315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4B6E3C3-7152-4208-B76D-405B833322FA}">
      <dsp:nvSpPr>
        <dsp:cNvPr id="0" name=""/>
        <dsp:cNvSpPr/>
      </dsp:nvSpPr>
      <dsp:spPr>
        <a:xfrm>
          <a:off x="1623616" y="600"/>
          <a:ext cx="4018358" cy="1405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773" tIns="148773" rIns="148773" bIns="148773" numCol="1" spcCol="1270" anchor="ctr" anchorCtr="0">
          <a:noAutofit/>
        </a:bodyPr>
        <a:lstStyle/>
        <a:p>
          <a:pPr lvl="0" algn="l" defTabSz="1111250">
            <a:lnSpc>
              <a:spcPct val="90000"/>
            </a:lnSpc>
            <a:spcBef>
              <a:spcPct val="0"/>
            </a:spcBef>
            <a:spcAft>
              <a:spcPct val="35000"/>
            </a:spcAft>
          </a:pPr>
          <a:r>
            <a:rPr lang="en-GB" sz="2500" kern="1200"/>
            <a:t>Management by Objectives</a:t>
          </a:r>
          <a:endParaRPr lang="en-US" sz="2500" kern="1200"/>
        </a:p>
      </dsp:txBody>
      <dsp:txXfrm>
        <a:off x="1623616" y="600"/>
        <a:ext cx="4018358" cy="1405728"/>
      </dsp:txXfrm>
    </dsp:sp>
    <dsp:sp modelId="{40DB004B-43E8-4695-AF16-0960ABD77060}">
      <dsp:nvSpPr>
        <dsp:cNvPr id="0" name=""/>
        <dsp:cNvSpPr/>
      </dsp:nvSpPr>
      <dsp:spPr>
        <a:xfrm>
          <a:off x="0" y="1757760"/>
          <a:ext cx="5641974" cy="14057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18F5C4-1EAD-4919-94F5-821BC000F236}">
      <dsp:nvSpPr>
        <dsp:cNvPr id="0" name=""/>
        <dsp:cNvSpPr/>
      </dsp:nvSpPr>
      <dsp:spPr>
        <a:xfrm>
          <a:off x="425232" y="2074049"/>
          <a:ext cx="773150" cy="77315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6D6723-2B4C-4D2E-B771-8AAFB804599E}">
      <dsp:nvSpPr>
        <dsp:cNvPr id="0" name=""/>
        <dsp:cNvSpPr/>
      </dsp:nvSpPr>
      <dsp:spPr>
        <a:xfrm>
          <a:off x="1623616" y="1757760"/>
          <a:ext cx="4018358" cy="1405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773" tIns="148773" rIns="148773" bIns="148773" numCol="1" spcCol="1270" anchor="ctr" anchorCtr="0">
          <a:noAutofit/>
        </a:bodyPr>
        <a:lstStyle/>
        <a:p>
          <a:pPr lvl="0" algn="l" defTabSz="1111250">
            <a:lnSpc>
              <a:spcPct val="90000"/>
            </a:lnSpc>
            <a:spcBef>
              <a:spcPct val="0"/>
            </a:spcBef>
            <a:spcAft>
              <a:spcPct val="35000"/>
            </a:spcAft>
          </a:pPr>
          <a:r>
            <a:rPr lang="en-GB" sz="2500" kern="1200"/>
            <a:t>Functional Management</a:t>
          </a:r>
          <a:endParaRPr lang="en-US" sz="2500" kern="1200"/>
        </a:p>
      </dsp:txBody>
      <dsp:txXfrm>
        <a:off x="1623616" y="1757760"/>
        <a:ext cx="4018358" cy="1405728"/>
      </dsp:txXfrm>
    </dsp:sp>
    <dsp:sp modelId="{0BD52930-6EC1-4194-87A0-B274264AC1EE}">
      <dsp:nvSpPr>
        <dsp:cNvPr id="0" name=""/>
        <dsp:cNvSpPr/>
      </dsp:nvSpPr>
      <dsp:spPr>
        <a:xfrm>
          <a:off x="0" y="3514921"/>
          <a:ext cx="5641974" cy="14057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71B463-C816-4B8E-A9EE-3BA004CFAD5F}">
      <dsp:nvSpPr>
        <dsp:cNvPr id="0" name=""/>
        <dsp:cNvSpPr/>
      </dsp:nvSpPr>
      <dsp:spPr>
        <a:xfrm>
          <a:off x="425232" y="3831209"/>
          <a:ext cx="773150" cy="773150"/>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CD26BAB-65FD-4C1B-BDEF-51370A9564BC}">
      <dsp:nvSpPr>
        <dsp:cNvPr id="0" name=""/>
        <dsp:cNvSpPr/>
      </dsp:nvSpPr>
      <dsp:spPr>
        <a:xfrm>
          <a:off x="1623616" y="3514921"/>
          <a:ext cx="4018358" cy="1405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773" tIns="148773" rIns="148773" bIns="148773" numCol="1" spcCol="1270" anchor="ctr" anchorCtr="0">
          <a:noAutofit/>
        </a:bodyPr>
        <a:lstStyle/>
        <a:p>
          <a:pPr lvl="0" algn="l" defTabSz="1111250">
            <a:lnSpc>
              <a:spcPct val="90000"/>
            </a:lnSpc>
            <a:spcBef>
              <a:spcPct val="0"/>
            </a:spcBef>
            <a:spcAft>
              <a:spcPct val="35000"/>
            </a:spcAft>
          </a:pPr>
          <a:r>
            <a:rPr lang="en-GB" sz="2500" kern="1200"/>
            <a:t>Transformational and Transactional</a:t>
          </a:r>
          <a:endParaRPr lang="en-US" sz="2500" kern="1200"/>
        </a:p>
      </dsp:txBody>
      <dsp:txXfrm>
        <a:off x="1623616" y="3514921"/>
        <a:ext cx="4018358" cy="14057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B4274B-BC3F-4A10-A06A-AEF949D75C7C}">
      <dsp:nvSpPr>
        <dsp:cNvPr id="0" name=""/>
        <dsp:cNvSpPr/>
      </dsp:nvSpPr>
      <dsp:spPr>
        <a:xfrm>
          <a:off x="760227" y="681936"/>
          <a:ext cx="1199812" cy="1199812"/>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D29AAEF-5854-44A0-888F-C563FE325F01}">
      <dsp:nvSpPr>
        <dsp:cNvPr id="0" name=""/>
        <dsp:cNvSpPr/>
      </dsp:nvSpPr>
      <dsp:spPr>
        <a:xfrm>
          <a:off x="27009" y="2220738"/>
          <a:ext cx="266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66750">
            <a:lnSpc>
              <a:spcPct val="100000"/>
            </a:lnSpc>
            <a:spcBef>
              <a:spcPct val="0"/>
            </a:spcBef>
            <a:spcAft>
              <a:spcPct val="35000"/>
            </a:spcAft>
          </a:pPr>
          <a:r>
            <a:rPr lang="en-GB" sz="1500" kern="1200" dirty="0"/>
            <a:t>Read through this PowerPoint again</a:t>
          </a:r>
          <a:endParaRPr lang="en-US" sz="1500" kern="1200" dirty="0"/>
        </a:p>
      </dsp:txBody>
      <dsp:txXfrm>
        <a:off x="27009" y="2220738"/>
        <a:ext cx="2666250" cy="720000"/>
      </dsp:txXfrm>
    </dsp:sp>
    <dsp:sp modelId="{F5D38342-1946-40E9-A36B-D23C8CD92576}">
      <dsp:nvSpPr>
        <dsp:cNvPr id="0" name=""/>
        <dsp:cNvSpPr/>
      </dsp:nvSpPr>
      <dsp:spPr>
        <a:xfrm>
          <a:off x="3893071" y="681936"/>
          <a:ext cx="1199812" cy="1199812"/>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094B9CC-AEAA-4B73-BD14-BEE561E89ECB}">
      <dsp:nvSpPr>
        <dsp:cNvPr id="0" name=""/>
        <dsp:cNvSpPr/>
      </dsp:nvSpPr>
      <dsp:spPr>
        <a:xfrm>
          <a:off x="3159852" y="2220738"/>
          <a:ext cx="266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66750">
            <a:lnSpc>
              <a:spcPct val="100000"/>
            </a:lnSpc>
            <a:spcBef>
              <a:spcPct val="0"/>
            </a:spcBef>
            <a:spcAft>
              <a:spcPct val="35000"/>
            </a:spcAft>
          </a:pPr>
          <a:r>
            <a:rPr lang="en-GB" sz="1500" kern="1200" dirty="0"/>
            <a:t>Complete the table (on Godalming Online) to summarise your learning for this lesson</a:t>
          </a:r>
          <a:endParaRPr lang="en-US" sz="1500" kern="1200" dirty="0"/>
        </a:p>
      </dsp:txBody>
      <dsp:txXfrm>
        <a:off x="3159852" y="2220738"/>
        <a:ext cx="2666250"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B4274B-BC3F-4A10-A06A-AEF949D75C7C}">
      <dsp:nvSpPr>
        <dsp:cNvPr id="0" name=""/>
        <dsp:cNvSpPr/>
      </dsp:nvSpPr>
      <dsp:spPr>
        <a:xfrm>
          <a:off x="954085" y="849182"/>
          <a:ext cx="1255514" cy="125551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D29AAEF-5854-44A0-888F-C563FE325F01}">
      <dsp:nvSpPr>
        <dsp:cNvPr id="0" name=""/>
        <dsp:cNvSpPr/>
      </dsp:nvSpPr>
      <dsp:spPr>
        <a:xfrm>
          <a:off x="186826" y="2453542"/>
          <a:ext cx="279003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55650">
            <a:lnSpc>
              <a:spcPct val="90000"/>
            </a:lnSpc>
            <a:spcBef>
              <a:spcPct val="0"/>
            </a:spcBef>
            <a:spcAft>
              <a:spcPct val="35000"/>
            </a:spcAft>
          </a:pPr>
          <a:r>
            <a:rPr lang="en-GB" sz="1700" kern="1200" dirty="0"/>
            <a:t>Read the info sheet on Godalming Online</a:t>
          </a:r>
          <a:endParaRPr lang="en-US" sz="1700" kern="1200" dirty="0"/>
        </a:p>
      </dsp:txBody>
      <dsp:txXfrm>
        <a:off x="186826" y="2453542"/>
        <a:ext cx="2790032" cy="720000"/>
      </dsp:txXfrm>
    </dsp:sp>
    <dsp:sp modelId="{F5D38342-1946-40E9-A36B-D23C8CD92576}">
      <dsp:nvSpPr>
        <dsp:cNvPr id="0" name=""/>
        <dsp:cNvSpPr/>
      </dsp:nvSpPr>
      <dsp:spPr>
        <a:xfrm>
          <a:off x="4232373" y="849182"/>
          <a:ext cx="1255514" cy="125551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094B9CC-AEAA-4B73-BD14-BEE561E89ECB}">
      <dsp:nvSpPr>
        <dsp:cNvPr id="0" name=""/>
        <dsp:cNvSpPr/>
      </dsp:nvSpPr>
      <dsp:spPr>
        <a:xfrm>
          <a:off x="3465114" y="2453542"/>
          <a:ext cx="279003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55650">
            <a:lnSpc>
              <a:spcPct val="90000"/>
            </a:lnSpc>
            <a:spcBef>
              <a:spcPct val="0"/>
            </a:spcBef>
            <a:spcAft>
              <a:spcPct val="35000"/>
            </a:spcAft>
          </a:pPr>
          <a:r>
            <a:rPr lang="en-GB" sz="1700" kern="1200" dirty="0"/>
            <a:t>Complete the Fiedler LPC sheet (also on the info sheet)</a:t>
          </a:r>
          <a:endParaRPr lang="en-US" sz="1700" kern="1200" dirty="0"/>
        </a:p>
      </dsp:txBody>
      <dsp:txXfrm>
        <a:off x="3465114" y="2453542"/>
        <a:ext cx="2790032" cy="720000"/>
      </dsp:txXfrm>
    </dsp:sp>
    <dsp:sp modelId="{2B8BC5A0-4E95-4E5A-BAFE-D5B5CD8361FF}">
      <dsp:nvSpPr>
        <dsp:cNvPr id="0" name=""/>
        <dsp:cNvSpPr/>
      </dsp:nvSpPr>
      <dsp:spPr>
        <a:xfrm>
          <a:off x="7510662" y="849182"/>
          <a:ext cx="1255514" cy="1255514"/>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B39A025-F85D-476C-A5E6-A84EA1EF7579}">
      <dsp:nvSpPr>
        <dsp:cNvPr id="0" name=""/>
        <dsp:cNvSpPr/>
      </dsp:nvSpPr>
      <dsp:spPr>
        <a:xfrm>
          <a:off x="6743403" y="2453542"/>
          <a:ext cx="279003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55650">
            <a:lnSpc>
              <a:spcPct val="90000"/>
            </a:lnSpc>
            <a:spcBef>
              <a:spcPct val="0"/>
            </a:spcBef>
            <a:spcAft>
              <a:spcPct val="35000"/>
            </a:spcAft>
          </a:pPr>
          <a:r>
            <a:rPr lang="en-GB" sz="1700" kern="1200" dirty="0"/>
            <a:t>Complete the other discussion questions at the end of the info sheet</a:t>
          </a:r>
          <a:endParaRPr lang="en-US" sz="1700" kern="1200" dirty="0"/>
        </a:p>
      </dsp:txBody>
      <dsp:txXfrm>
        <a:off x="6743403" y="2453542"/>
        <a:ext cx="2790032" cy="72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5ACD1B-2BDD-4743-939C-9224CF9A6C96}">
      <dsp:nvSpPr>
        <dsp:cNvPr id="0" name=""/>
        <dsp:cNvSpPr/>
      </dsp:nvSpPr>
      <dsp:spPr>
        <a:xfrm>
          <a:off x="0" y="2402"/>
          <a:ext cx="616902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C37649-302B-FE45-A855-795BF3000942}">
      <dsp:nvSpPr>
        <dsp:cNvPr id="0" name=""/>
        <dsp:cNvSpPr/>
      </dsp:nvSpPr>
      <dsp:spPr>
        <a:xfrm>
          <a:off x="0" y="2402"/>
          <a:ext cx="6169025" cy="1638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l" defTabSz="1466850">
            <a:lnSpc>
              <a:spcPct val="90000"/>
            </a:lnSpc>
            <a:spcBef>
              <a:spcPct val="0"/>
            </a:spcBef>
            <a:spcAft>
              <a:spcPct val="35000"/>
            </a:spcAft>
          </a:pPr>
          <a:r>
            <a:rPr lang="en-GB" sz="3300" kern="1200" dirty="0"/>
            <a:t>the way we do things around here</a:t>
          </a:r>
          <a:endParaRPr lang="en-US" sz="3300" kern="1200" dirty="0"/>
        </a:p>
      </dsp:txBody>
      <dsp:txXfrm>
        <a:off x="0" y="2402"/>
        <a:ext cx="6169025" cy="1638814"/>
      </dsp:txXfrm>
    </dsp:sp>
    <dsp:sp modelId="{9EBB75FD-6024-6C4C-B065-AF3CCD53DC81}">
      <dsp:nvSpPr>
        <dsp:cNvPr id="0" name=""/>
        <dsp:cNvSpPr/>
      </dsp:nvSpPr>
      <dsp:spPr>
        <a:xfrm>
          <a:off x="0" y="1641217"/>
          <a:ext cx="6169025" cy="0"/>
        </a:xfrm>
        <a:prstGeom prst="line">
          <a:avLst/>
        </a:prstGeom>
        <a:solidFill>
          <a:schemeClr val="accent2">
            <a:hueOff val="-723100"/>
            <a:satOff val="-4962"/>
            <a:lumOff val="2549"/>
            <a:alphaOff val="0"/>
          </a:schemeClr>
        </a:solidFill>
        <a:ln w="15875" cap="flat" cmpd="sng" algn="ctr">
          <a:solidFill>
            <a:schemeClr val="accent2">
              <a:hueOff val="-723100"/>
              <a:satOff val="-4962"/>
              <a:lumOff val="254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ADA090-741D-0349-AF6A-BD2236569AC8}">
      <dsp:nvSpPr>
        <dsp:cNvPr id="0" name=""/>
        <dsp:cNvSpPr/>
      </dsp:nvSpPr>
      <dsp:spPr>
        <a:xfrm>
          <a:off x="0" y="1641217"/>
          <a:ext cx="6169025" cy="1638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l" defTabSz="1466850">
            <a:lnSpc>
              <a:spcPct val="90000"/>
            </a:lnSpc>
            <a:spcBef>
              <a:spcPct val="0"/>
            </a:spcBef>
            <a:spcAft>
              <a:spcPct val="35000"/>
            </a:spcAft>
          </a:pPr>
          <a:r>
            <a:rPr lang="en-GB" sz="3300" b="0" kern="1200" dirty="0"/>
            <a:t>an evolving set of collective beliefs, values and attitudes</a:t>
          </a:r>
          <a:endParaRPr lang="en-US" sz="3300" b="0" kern="1200" dirty="0"/>
        </a:p>
      </dsp:txBody>
      <dsp:txXfrm>
        <a:off x="0" y="1641217"/>
        <a:ext cx="6169025" cy="1638814"/>
      </dsp:txXfrm>
    </dsp:sp>
    <dsp:sp modelId="{A243555B-EF28-864E-B7BB-8E605F6DED9A}">
      <dsp:nvSpPr>
        <dsp:cNvPr id="0" name=""/>
        <dsp:cNvSpPr/>
      </dsp:nvSpPr>
      <dsp:spPr>
        <a:xfrm>
          <a:off x="0" y="3280032"/>
          <a:ext cx="6169025" cy="0"/>
        </a:xfrm>
        <a:prstGeom prst="line">
          <a:avLst/>
        </a:prstGeom>
        <a:solidFill>
          <a:schemeClr val="accent2">
            <a:hueOff val="-1446200"/>
            <a:satOff val="-9924"/>
            <a:lumOff val="5098"/>
            <a:alphaOff val="0"/>
          </a:schemeClr>
        </a:solidFill>
        <a:ln w="15875" cap="flat" cmpd="sng" algn="ctr">
          <a:solidFill>
            <a:schemeClr val="accent2">
              <a:hueOff val="-1446200"/>
              <a:satOff val="-9924"/>
              <a:lumOff val="509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A00CA6-C94D-7349-9EB6-5790632C673C}">
      <dsp:nvSpPr>
        <dsp:cNvPr id="0" name=""/>
        <dsp:cNvSpPr/>
      </dsp:nvSpPr>
      <dsp:spPr>
        <a:xfrm>
          <a:off x="0" y="3280032"/>
          <a:ext cx="6169025" cy="1638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l" defTabSz="1466850">
            <a:lnSpc>
              <a:spcPct val="90000"/>
            </a:lnSpc>
            <a:spcBef>
              <a:spcPct val="0"/>
            </a:spcBef>
            <a:spcAft>
              <a:spcPct val="35000"/>
            </a:spcAft>
          </a:pPr>
          <a:r>
            <a:rPr lang="en-GB" sz="3300" kern="1200" dirty="0"/>
            <a:t>often defined through the Mission, Vision or Values statements</a:t>
          </a:r>
          <a:endParaRPr lang="en-US" sz="3300" kern="1200" dirty="0"/>
        </a:p>
      </dsp:txBody>
      <dsp:txXfrm>
        <a:off x="0" y="3280032"/>
        <a:ext cx="6169025" cy="163881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81270F-2F7A-4B08-A7AF-1930439863CC}">
      <dsp:nvSpPr>
        <dsp:cNvPr id="0" name=""/>
        <dsp:cNvSpPr/>
      </dsp:nvSpPr>
      <dsp:spPr>
        <a:xfrm>
          <a:off x="0" y="1591"/>
          <a:ext cx="5641974" cy="6783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5EE62F-18DC-48A7-A1E2-F8431A7998DE}">
      <dsp:nvSpPr>
        <dsp:cNvPr id="0" name=""/>
        <dsp:cNvSpPr/>
      </dsp:nvSpPr>
      <dsp:spPr>
        <a:xfrm>
          <a:off x="205202" y="154221"/>
          <a:ext cx="373094" cy="37309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D3DB10A-979F-4F64-BDA4-7B0AFF55C621}">
      <dsp:nvSpPr>
        <dsp:cNvPr id="0" name=""/>
        <dsp:cNvSpPr/>
      </dsp:nvSpPr>
      <dsp:spPr>
        <a:xfrm>
          <a:off x="783498" y="1591"/>
          <a:ext cx="4858476" cy="678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792" tIns="71792" rIns="71792" bIns="71792" numCol="1" spcCol="1270" anchor="ctr" anchorCtr="0">
          <a:noAutofit/>
        </a:bodyPr>
        <a:lstStyle/>
        <a:p>
          <a:pPr lvl="0" algn="l" defTabSz="844550">
            <a:lnSpc>
              <a:spcPct val="90000"/>
            </a:lnSpc>
            <a:spcBef>
              <a:spcPct val="0"/>
            </a:spcBef>
            <a:spcAft>
              <a:spcPct val="35000"/>
            </a:spcAft>
          </a:pPr>
          <a:r>
            <a:rPr lang="en-GB" sz="1900" kern="1200"/>
            <a:t>Business Vision, mission and values/ethos</a:t>
          </a:r>
          <a:endParaRPr lang="en-US" sz="1900" kern="1200"/>
        </a:p>
      </dsp:txBody>
      <dsp:txXfrm>
        <a:off x="783498" y="1591"/>
        <a:ext cx="4858476" cy="678353"/>
      </dsp:txXfrm>
    </dsp:sp>
    <dsp:sp modelId="{70EE3995-AACF-413E-8BF6-9CCB53B6CBA0}">
      <dsp:nvSpPr>
        <dsp:cNvPr id="0" name=""/>
        <dsp:cNvSpPr/>
      </dsp:nvSpPr>
      <dsp:spPr>
        <a:xfrm>
          <a:off x="0" y="849534"/>
          <a:ext cx="5641974" cy="6783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5C2518-6A60-4A69-9371-24FEFD17E813}">
      <dsp:nvSpPr>
        <dsp:cNvPr id="0" name=""/>
        <dsp:cNvSpPr/>
      </dsp:nvSpPr>
      <dsp:spPr>
        <a:xfrm>
          <a:off x="205202" y="1002164"/>
          <a:ext cx="373094" cy="37309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307A20A-1CA2-4A93-97A7-F6F4EABEF3CA}">
      <dsp:nvSpPr>
        <dsp:cNvPr id="0" name=""/>
        <dsp:cNvSpPr/>
      </dsp:nvSpPr>
      <dsp:spPr>
        <a:xfrm>
          <a:off x="783498" y="849534"/>
          <a:ext cx="4858476" cy="678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792" tIns="71792" rIns="71792" bIns="71792" numCol="1" spcCol="1270" anchor="ctr" anchorCtr="0">
          <a:noAutofit/>
        </a:bodyPr>
        <a:lstStyle/>
        <a:p>
          <a:pPr lvl="0" algn="l" defTabSz="844550">
            <a:lnSpc>
              <a:spcPct val="90000"/>
            </a:lnSpc>
            <a:spcBef>
              <a:spcPct val="0"/>
            </a:spcBef>
            <a:spcAft>
              <a:spcPct val="35000"/>
            </a:spcAft>
          </a:pPr>
          <a:r>
            <a:rPr lang="en-GB" sz="1900" kern="1200"/>
            <a:t>Management practices</a:t>
          </a:r>
          <a:endParaRPr lang="en-US" sz="1900" kern="1200"/>
        </a:p>
      </dsp:txBody>
      <dsp:txXfrm>
        <a:off x="783498" y="849534"/>
        <a:ext cx="4858476" cy="678353"/>
      </dsp:txXfrm>
    </dsp:sp>
    <dsp:sp modelId="{DB8D7937-EBD5-4834-A839-BDD7287B557A}">
      <dsp:nvSpPr>
        <dsp:cNvPr id="0" name=""/>
        <dsp:cNvSpPr/>
      </dsp:nvSpPr>
      <dsp:spPr>
        <a:xfrm>
          <a:off x="0" y="1697476"/>
          <a:ext cx="5641974" cy="6783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A1743F-B512-4B38-ABB2-D4CF8213A194}">
      <dsp:nvSpPr>
        <dsp:cNvPr id="0" name=""/>
        <dsp:cNvSpPr/>
      </dsp:nvSpPr>
      <dsp:spPr>
        <a:xfrm>
          <a:off x="205202" y="1850106"/>
          <a:ext cx="373094" cy="373094"/>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99A9FF1-3E47-40C5-8CB7-76C49E73D7CA}">
      <dsp:nvSpPr>
        <dsp:cNvPr id="0" name=""/>
        <dsp:cNvSpPr/>
      </dsp:nvSpPr>
      <dsp:spPr>
        <a:xfrm>
          <a:off x="783498" y="1697476"/>
          <a:ext cx="4858476" cy="678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792" tIns="71792" rIns="71792" bIns="71792" numCol="1" spcCol="1270" anchor="ctr" anchorCtr="0">
          <a:noAutofit/>
        </a:bodyPr>
        <a:lstStyle/>
        <a:p>
          <a:pPr lvl="0" algn="l" defTabSz="844550">
            <a:lnSpc>
              <a:spcPct val="90000"/>
            </a:lnSpc>
            <a:spcBef>
              <a:spcPct val="0"/>
            </a:spcBef>
            <a:spcAft>
              <a:spcPct val="35000"/>
            </a:spcAft>
          </a:pPr>
          <a:r>
            <a:rPr lang="en-GB" sz="1900" kern="1200"/>
            <a:t>Management styles</a:t>
          </a:r>
          <a:endParaRPr lang="en-US" sz="1900" kern="1200"/>
        </a:p>
      </dsp:txBody>
      <dsp:txXfrm>
        <a:off x="783498" y="1697476"/>
        <a:ext cx="4858476" cy="678353"/>
      </dsp:txXfrm>
    </dsp:sp>
    <dsp:sp modelId="{0A89D335-A752-4CAA-A1D4-971E15B0A8BD}">
      <dsp:nvSpPr>
        <dsp:cNvPr id="0" name=""/>
        <dsp:cNvSpPr/>
      </dsp:nvSpPr>
      <dsp:spPr>
        <a:xfrm>
          <a:off x="0" y="2545419"/>
          <a:ext cx="5641974" cy="6783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E145F7-76BF-4544-BEC1-238F1BC33CC3}">
      <dsp:nvSpPr>
        <dsp:cNvPr id="0" name=""/>
        <dsp:cNvSpPr/>
      </dsp:nvSpPr>
      <dsp:spPr>
        <a:xfrm>
          <a:off x="205202" y="2698048"/>
          <a:ext cx="373094" cy="373094"/>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1510ECF-44B3-4767-9240-16C2C4F0BC4A}">
      <dsp:nvSpPr>
        <dsp:cNvPr id="0" name=""/>
        <dsp:cNvSpPr/>
      </dsp:nvSpPr>
      <dsp:spPr>
        <a:xfrm>
          <a:off x="783498" y="2545419"/>
          <a:ext cx="4858476" cy="678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792" tIns="71792" rIns="71792" bIns="71792" numCol="1" spcCol="1270" anchor="ctr" anchorCtr="0">
          <a:noAutofit/>
        </a:bodyPr>
        <a:lstStyle/>
        <a:p>
          <a:pPr lvl="0" algn="l" defTabSz="844550">
            <a:lnSpc>
              <a:spcPct val="90000"/>
            </a:lnSpc>
            <a:spcBef>
              <a:spcPct val="0"/>
            </a:spcBef>
            <a:spcAft>
              <a:spcPct val="35000"/>
            </a:spcAft>
          </a:pPr>
          <a:r>
            <a:rPr lang="en-GB" sz="1900" kern="1200"/>
            <a:t>Policies and procedures</a:t>
          </a:r>
          <a:endParaRPr lang="en-US" sz="1900" kern="1200"/>
        </a:p>
      </dsp:txBody>
      <dsp:txXfrm>
        <a:off x="783498" y="2545419"/>
        <a:ext cx="4858476" cy="678353"/>
      </dsp:txXfrm>
    </dsp:sp>
    <dsp:sp modelId="{59CA4664-536D-4CBA-B0DD-2D06B385B182}">
      <dsp:nvSpPr>
        <dsp:cNvPr id="0" name=""/>
        <dsp:cNvSpPr/>
      </dsp:nvSpPr>
      <dsp:spPr>
        <a:xfrm>
          <a:off x="0" y="3393361"/>
          <a:ext cx="5641974" cy="6783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7A3A68-5601-4763-9373-6729F500F450}">
      <dsp:nvSpPr>
        <dsp:cNvPr id="0" name=""/>
        <dsp:cNvSpPr/>
      </dsp:nvSpPr>
      <dsp:spPr>
        <a:xfrm>
          <a:off x="205202" y="3545991"/>
          <a:ext cx="373094" cy="373094"/>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56DAFA0-3D0E-481F-A675-01041CBA39A1}">
      <dsp:nvSpPr>
        <dsp:cNvPr id="0" name=""/>
        <dsp:cNvSpPr/>
      </dsp:nvSpPr>
      <dsp:spPr>
        <a:xfrm>
          <a:off x="783498" y="3393361"/>
          <a:ext cx="4858476" cy="678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792" tIns="71792" rIns="71792" bIns="71792" numCol="1" spcCol="1270" anchor="ctr" anchorCtr="0">
          <a:noAutofit/>
        </a:bodyPr>
        <a:lstStyle/>
        <a:p>
          <a:pPr lvl="0" algn="l" defTabSz="844550">
            <a:lnSpc>
              <a:spcPct val="90000"/>
            </a:lnSpc>
            <a:spcBef>
              <a:spcPct val="0"/>
            </a:spcBef>
            <a:spcAft>
              <a:spcPct val="35000"/>
            </a:spcAft>
          </a:pPr>
          <a:r>
            <a:rPr lang="en-GB" sz="1900" kern="1200"/>
            <a:t>Structure of the workforce</a:t>
          </a:r>
          <a:endParaRPr lang="en-US" sz="1900" kern="1200"/>
        </a:p>
      </dsp:txBody>
      <dsp:txXfrm>
        <a:off x="783498" y="3393361"/>
        <a:ext cx="4858476" cy="678353"/>
      </dsp:txXfrm>
    </dsp:sp>
    <dsp:sp modelId="{A4CA674D-4125-4AAC-8E72-BE9932FC8C0A}">
      <dsp:nvSpPr>
        <dsp:cNvPr id="0" name=""/>
        <dsp:cNvSpPr/>
      </dsp:nvSpPr>
      <dsp:spPr>
        <a:xfrm>
          <a:off x="0" y="4241304"/>
          <a:ext cx="5641974" cy="6783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2DBFB4-E7C3-459C-8C09-D7B44358C7CB}">
      <dsp:nvSpPr>
        <dsp:cNvPr id="0" name=""/>
        <dsp:cNvSpPr/>
      </dsp:nvSpPr>
      <dsp:spPr>
        <a:xfrm>
          <a:off x="205202" y="4393933"/>
          <a:ext cx="373094" cy="373094"/>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2816F9-FB0F-4FC5-8997-16149CC943AC}">
      <dsp:nvSpPr>
        <dsp:cNvPr id="0" name=""/>
        <dsp:cNvSpPr/>
      </dsp:nvSpPr>
      <dsp:spPr>
        <a:xfrm>
          <a:off x="783498" y="4241304"/>
          <a:ext cx="4858476" cy="678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792" tIns="71792" rIns="71792" bIns="71792" numCol="1" spcCol="1270" anchor="ctr" anchorCtr="0">
          <a:noAutofit/>
        </a:bodyPr>
        <a:lstStyle/>
        <a:p>
          <a:pPr lvl="0" algn="l" defTabSz="844550">
            <a:lnSpc>
              <a:spcPct val="90000"/>
            </a:lnSpc>
            <a:spcBef>
              <a:spcPct val="0"/>
            </a:spcBef>
            <a:spcAft>
              <a:spcPct val="35000"/>
            </a:spcAft>
          </a:pPr>
          <a:r>
            <a:rPr lang="en-GB" sz="1900" kern="1200"/>
            <a:t>How people work</a:t>
          </a:r>
          <a:endParaRPr lang="en-US" sz="1900" kern="1200"/>
        </a:p>
      </dsp:txBody>
      <dsp:txXfrm>
        <a:off x="783498" y="4241304"/>
        <a:ext cx="4858476" cy="67835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3528DF-62D8-794A-808E-9CEFD31BBFF6}">
      <dsp:nvSpPr>
        <dsp:cNvPr id="0" name=""/>
        <dsp:cNvSpPr/>
      </dsp:nvSpPr>
      <dsp:spPr>
        <a:xfrm>
          <a:off x="0" y="0"/>
          <a:ext cx="8262222" cy="1810226"/>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GB" sz="2600" kern="1200"/>
            <a:t>Policies and procedures are designed to influence and determine all major decisions and actions, and all activities take place within the boundaries set by them. </a:t>
          </a:r>
          <a:endParaRPr lang="en-US" sz="2600" kern="1200"/>
        </a:p>
      </dsp:txBody>
      <dsp:txXfrm>
        <a:off x="53020" y="53020"/>
        <a:ext cx="6391212" cy="1704186"/>
      </dsp:txXfrm>
    </dsp:sp>
    <dsp:sp modelId="{B4468A29-AE63-F14B-9F0F-B7B172D6CD44}">
      <dsp:nvSpPr>
        <dsp:cNvPr id="0" name=""/>
        <dsp:cNvSpPr/>
      </dsp:nvSpPr>
      <dsp:spPr>
        <a:xfrm>
          <a:off x="1458039" y="2212498"/>
          <a:ext cx="8262222" cy="1810226"/>
        </a:xfrm>
        <a:prstGeom prst="roundRect">
          <a:avLst>
            <a:gd name="adj" fmla="val 10000"/>
          </a:avLst>
        </a:prstGeom>
        <a:solidFill>
          <a:schemeClr val="accent2">
            <a:hueOff val="-1446200"/>
            <a:satOff val="-9924"/>
            <a:lumOff val="50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GB" sz="2600" kern="1200"/>
            <a:t>Procedures are the specific methods employed to express policies in action in day-to-day operations of the organization</a:t>
          </a:r>
          <a:endParaRPr lang="en-US" sz="2600" kern="1200"/>
        </a:p>
      </dsp:txBody>
      <dsp:txXfrm>
        <a:off x="1511059" y="2265518"/>
        <a:ext cx="5521496" cy="1704186"/>
      </dsp:txXfrm>
    </dsp:sp>
    <dsp:sp modelId="{E5154162-0CBA-4144-B046-A699BCB83150}">
      <dsp:nvSpPr>
        <dsp:cNvPr id="0" name=""/>
        <dsp:cNvSpPr/>
      </dsp:nvSpPr>
      <dsp:spPr>
        <a:xfrm>
          <a:off x="7085575" y="1423038"/>
          <a:ext cx="1176647" cy="1176647"/>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7350321" y="1423038"/>
        <a:ext cx="647155" cy="88542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layout1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2EA5FB1D-B314-4759-9019-44463D13C370}" type="datetimeFigureOut">
              <a:rPr lang="en-GB" smtClean="0"/>
              <a:t>15/10/2020</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68150F3-5711-410B-B423-D514DCBDCFD0}" type="slidenum">
              <a:rPr lang="en-GB" smtClean="0"/>
              <a:t>‹#›</a:t>
            </a:fld>
            <a:endParaRPr lang="en-GB"/>
          </a:p>
        </p:txBody>
      </p:sp>
    </p:spTree>
    <p:extLst>
      <p:ext uri="{BB962C8B-B14F-4D97-AF65-F5344CB8AC3E}">
        <p14:creationId xmlns:p14="http://schemas.microsoft.com/office/powerpoint/2010/main" val="19789979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2170F64-DEF7-471C-B5C0-F3312127FD85}" type="datetimeFigureOut">
              <a:rPr lang="en-GB" smtClean="0"/>
              <a:t>15/10/2020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8470B9F-12AD-47C2-A6EF-6FE3F0355880}" type="slidenum">
              <a:rPr lang="en-GB" smtClean="0"/>
              <a:t>‹#›</a:t>
            </a:fld>
            <a:endParaRPr lang="en-GB"/>
          </a:p>
        </p:txBody>
      </p:sp>
    </p:spTree>
    <p:extLst>
      <p:ext uri="{BB962C8B-B14F-4D97-AF65-F5344CB8AC3E}">
        <p14:creationId xmlns:p14="http://schemas.microsoft.com/office/powerpoint/2010/main" val="622523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n.wikipedia.org/wiki/Management"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en.wikipedia.org/wiki/Functional_management#cite_note-1" TargetMode="External"/><Relationship Id="rId4" Type="http://schemas.openxmlformats.org/officeDocument/2006/relationships/hyperlink" Target="https://en.wikipedia.org/wiki/Chief_strategy_officer"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leadershipthoughts.com/sustaining-change/"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leadershipthoughts.com/hersey-blanchard-situational-leadership-theory-model/"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en.wikipedia.org/wiki/Joseph_Nye"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www.mindtools.com/pages/article/transformational-leadership.htm" TargetMode="External"/><Relationship Id="rId5" Type="http://schemas.openxmlformats.org/officeDocument/2006/relationships/hyperlink" Target="https://www.leadershipthoughts.com/clumsy-solutions-for-wicked-problems/" TargetMode="External"/><Relationship Id="rId4" Type="http://schemas.openxmlformats.org/officeDocument/2006/relationships/hyperlink" Target="https://www.leadershipthoughts.com/respect-and-leadership/"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en.wikipedia.org/wiki/Situational_leadership_theory#cite_note-hersey1977-3"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en.wikipedia.org/wiki/Leadership_style"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leadershipthoughts.com/10-signs-of-micromanagement/"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leadershipthoughts.com/10-tips-for-managing-your-time-effectively-and-getting-things-done/"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leadershipthoughts.com/10-signs-of-micromanagement/"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leadershipthoughts.com/10-tips-for-managing-your-time-effectively-and-getting-things-done/"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psycnet.apa.org/index.cfm?fa=search.displayRecord&amp;UID=1939-05843-001"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www.mindtools.com/pages/article/transformational-leadership.htm" TargetMode="External"/><Relationship Id="rId5" Type="http://schemas.openxmlformats.org/officeDocument/2006/relationships/hyperlink" Target="https://www.mindtools.com/pages/article/newLDR_84.htm" TargetMode="External"/><Relationship Id="rId4" Type="http://schemas.openxmlformats.org/officeDocument/2006/relationships/hyperlink" Target="https://www.mindtools.com/pages/article/leadership-theories.htm"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theguardian.com/careers/difference-between-leadership-managemen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jobs.telegraph.co.uk/"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www.businesscasestudies.co.uk (A series of real-life business cases studies on a variety of management-related issues.)</a:t>
            </a:r>
          </a:p>
          <a:p>
            <a:pPr lvl="0"/>
            <a:r>
              <a:rPr lang="en-GB" sz="1200" kern="1200" dirty="0">
                <a:solidFill>
                  <a:schemeClr val="tx1"/>
                </a:solidFill>
                <a:effectLst/>
                <a:latin typeface="+mn-lt"/>
                <a:ea typeface="+mn-ea"/>
                <a:cs typeface="+mn-cs"/>
              </a:rPr>
              <a:t>http://www2.cipd.co.uk/toolclicks/management/training-tools/setting-objectives/default.aspx</a:t>
            </a:r>
          </a:p>
          <a:p>
            <a:pPr lvl="0"/>
            <a:endParaRPr lang="en-GB" sz="1200" kern="1200" dirty="0">
              <a:solidFill>
                <a:schemeClr val="tx1"/>
              </a:solidFill>
              <a:effectLst/>
              <a:latin typeface="+mn-lt"/>
              <a:ea typeface="+mn-ea"/>
              <a:cs typeface="+mn-cs"/>
            </a:endParaRPr>
          </a:p>
          <a:p>
            <a:r>
              <a:rPr lang="en-GB" dirty="0"/>
              <a:t>There are a number of different versions of the acronym with different terms associated with some of the letters as indicated in the table below. They should be based on organisational strategy and be aligned with corporate vision, mission and values. </a:t>
            </a:r>
          </a:p>
          <a:p>
            <a:r>
              <a:rPr lang="en-GB" dirty="0"/>
              <a:t>They can be set at the level of the whole organisation or at divisional, department, team or individual levels.</a:t>
            </a:r>
          </a:p>
          <a:p>
            <a:r>
              <a:rPr lang="en-GB" b="1" dirty="0"/>
              <a:t>SMART</a:t>
            </a:r>
            <a:r>
              <a:rPr lang="en-GB" dirty="0"/>
              <a:t> objectives came into place back in 1955 and are now firmly established within most successful companies and sit comfortably alongside most end of year appraisals.</a:t>
            </a:r>
          </a:p>
          <a:p>
            <a:r>
              <a:rPr lang="en-GB" dirty="0"/>
              <a:t>An </a:t>
            </a:r>
            <a:r>
              <a:rPr lang="en-GB" b="1" dirty="0"/>
              <a:t>objective</a:t>
            </a:r>
            <a:r>
              <a:rPr lang="en-GB" dirty="0"/>
              <a:t> is a statement which describes what an individual, team or organisation is hoping to achieve. </a:t>
            </a:r>
          </a:p>
        </p:txBody>
      </p:sp>
      <p:sp>
        <p:nvSpPr>
          <p:cNvPr id="4" name="Slide Number Placeholder 3"/>
          <p:cNvSpPr>
            <a:spLocks noGrp="1"/>
          </p:cNvSpPr>
          <p:nvPr>
            <p:ph type="sldNum" sz="quarter" idx="10"/>
          </p:nvPr>
        </p:nvSpPr>
        <p:spPr/>
        <p:txBody>
          <a:bodyPr/>
          <a:lstStyle/>
          <a:p>
            <a:fld id="{D8470B9F-12AD-47C2-A6EF-6FE3F0355880}" type="slidenum">
              <a:rPr lang="en-GB" smtClean="0"/>
              <a:t>1</a:t>
            </a:fld>
            <a:endParaRPr lang="en-GB"/>
          </a:p>
        </p:txBody>
      </p:sp>
    </p:spTree>
    <p:extLst>
      <p:ext uri="{BB962C8B-B14F-4D97-AF65-F5344CB8AC3E}">
        <p14:creationId xmlns:p14="http://schemas.microsoft.com/office/powerpoint/2010/main" val="4043174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http://www.bized.co.uk (Leadership and management)</a:t>
            </a:r>
          </a:p>
          <a:p>
            <a:pPr lvl="0"/>
            <a:r>
              <a:rPr lang="en-GB" sz="1200" kern="1200" dirty="0">
                <a:solidFill>
                  <a:schemeClr val="tx1"/>
                </a:solidFill>
                <a:effectLst/>
                <a:latin typeface="+mn-lt"/>
                <a:ea typeface="+mn-ea"/>
                <a:cs typeface="+mn-cs"/>
              </a:rPr>
              <a:t>www.mindtools.com</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29F4BC-4AA2-45A7-85AD-4DB632E925E7}" type="slidenum">
              <a:rPr lang="en-GB" smtClean="0"/>
              <a:t>10</a:t>
            </a:fld>
            <a:endParaRPr lang="en-GB"/>
          </a:p>
        </p:txBody>
      </p:sp>
    </p:spTree>
    <p:extLst>
      <p:ext uri="{BB962C8B-B14F-4D97-AF65-F5344CB8AC3E}">
        <p14:creationId xmlns:p14="http://schemas.microsoft.com/office/powerpoint/2010/main" val="2022453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Peter Drucker (1955)</a:t>
            </a:r>
            <a:br>
              <a:rPr lang="en-GB" dirty="0"/>
            </a:br>
            <a:r>
              <a:rPr lang="en-GB" sz="1200" kern="1200" dirty="0">
                <a:solidFill>
                  <a:schemeClr val="tx1"/>
                </a:solidFill>
                <a:effectLst/>
                <a:latin typeface="+mn-lt"/>
                <a:ea typeface="+mn-ea"/>
                <a:cs typeface="+mn-cs"/>
              </a:rPr>
              <a:t>http://</a:t>
            </a:r>
            <a:r>
              <a:rPr lang="en-GB" sz="1200" kern="1200" dirty="0" err="1">
                <a:solidFill>
                  <a:schemeClr val="tx1"/>
                </a:solidFill>
                <a:effectLst/>
                <a:latin typeface="+mn-lt"/>
                <a:ea typeface="+mn-ea"/>
                <a:cs typeface="+mn-cs"/>
              </a:rPr>
              <a:t>www.bized.co.uk</a:t>
            </a:r>
            <a:r>
              <a:rPr lang="en-GB" sz="1200" kern="1200" dirty="0">
                <a:solidFill>
                  <a:schemeClr val="tx1"/>
                </a:solidFill>
                <a:effectLst/>
                <a:latin typeface="+mn-lt"/>
                <a:ea typeface="+mn-ea"/>
                <a:cs typeface="+mn-cs"/>
              </a:rPr>
              <a:t> (Leadership and management)</a:t>
            </a:r>
          </a:p>
          <a:p>
            <a:endParaRPr lang="en-US" dirty="0"/>
          </a:p>
        </p:txBody>
      </p:sp>
      <p:sp>
        <p:nvSpPr>
          <p:cNvPr id="4" name="Slide Number Placeholder 3"/>
          <p:cNvSpPr>
            <a:spLocks noGrp="1"/>
          </p:cNvSpPr>
          <p:nvPr>
            <p:ph type="sldNum" sz="quarter" idx="5"/>
          </p:nvPr>
        </p:nvSpPr>
        <p:spPr/>
        <p:txBody>
          <a:bodyPr/>
          <a:lstStyle/>
          <a:p>
            <a:fld id="{D8470B9F-12AD-47C2-A6EF-6FE3F0355880}" type="slidenum">
              <a:rPr lang="en-GB" smtClean="0"/>
              <a:t>11</a:t>
            </a:fld>
            <a:endParaRPr lang="en-GB"/>
          </a:p>
        </p:txBody>
      </p:sp>
    </p:spTree>
    <p:extLst>
      <p:ext uri="{BB962C8B-B14F-4D97-AF65-F5344CB8AC3E}">
        <p14:creationId xmlns:p14="http://schemas.microsoft.com/office/powerpoint/2010/main" val="1034615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Peter Drucker (1955)</a:t>
            </a:r>
            <a:br>
              <a:rPr lang="en-GB" dirty="0"/>
            </a:br>
            <a:r>
              <a:rPr lang="en-GB" sz="1800" kern="1200" dirty="0">
                <a:solidFill>
                  <a:schemeClr val="tx1"/>
                </a:solidFill>
                <a:effectLst/>
                <a:latin typeface="+mn-lt"/>
                <a:ea typeface="+mn-ea"/>
                <a:cs typeface="+mn-cs"/>
              </a:rPr>
              <a:t>http://www.bized.co.uk (Leadership and management)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rgbClr val="FFFF00"/>
              </a:solidFill>
            </a:endParaRPr>
          </a:p>
          <a:p>
            <a:endParaRPr lang="en-GB" dirty="0"/>
          </a:p>
        </p:txBody>
      </p:sp>
      <p:sp>
        <p:nvSpPr>
          <p:cNvPr id="4" name="Slide Number Placeholder 3"/>
          <p:cNvSpPr>
            <a:spLocks noGrp="1"/>
          </p:cNvSpPr>
          <p:nvPr>
            <p:ph type="sldNum" sz="quarter" idx="10"/>
          </p:nvPr>
        </p:nvSpPr>
        <p:spPr/>
        <p:txBody>
          <a:bodyPr/>
          <a:lstStyle/>
          <a:p>
            <a:fld id="{0629F4BC-4AA2-45A7-85AD-4DB632E925E7}" type="slidenum">
              <a:rPr lang="en-GB" smtClean="0"/>
              <a:t>12</a:t>
            </a:fld>
            <a:endParaRPr lang="en-GB"/>
          </a:p>
        </p:txBody>
      </p:sp>
    </p:spTree>
    <p:extLst>
      <p:ext uri="{BB962C8B-B14F-4D97-AF65-F5344CB8AC3E}">
        <p14:creationId xmlns:p14="http://schemas.microsoft.com/office/powerpoint/2010/main" val="1705091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Peter Drucker (1955)</a:t>
            </a:r>
            <a:br>
              <a:rPr lang="en-GB" dirty="0"/>
            </a:br>
            <a:r>
              <a:rPr lang="en-GB" sz="1800" kern="1200" dirty="0">
                <a:solidFill>
                  <a:schemeClr val="tx1"/>
                </a:solidFill>
                <a:effectLst/>
                <a:latin typeface="+mn-lt"/>
                <a:ea typeface="+mn-ea"/>
                <a:cs typeface="+mn-cs"/>
              </a:rPr>
              <a:t>http://www.bized.co.uk (Leadership and management)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rgbClr val="FFFF00"/>
              </a:solidFill>
            </a:endParaRPr>
          </a:p>
          <a:p>
            <a:endParaRPr lang="en-GB" dirty="0"/>
          </a:p>
        </p:txBody>
      </p:sp>
      <p:sp>
        <p:nvSpPr>
          <p:cNvPr id="4" name="Slide Number Placeholder 3"/>
          <p:cNvSpPr>
            <a:spLocks noGrp="1"/>
          </p:cNvSpPr>
          <p:nvPr>
            <p:ph type="sldNum" sz="quarter" idx="10"/>
          </p:nvPr>
        </p:nvSpPr>
        <p:spPr/>
        <p:txBody>
          <a:bodyPr/>
          <a:lstStyle/>
          <a:p>
            <a:fld id="{0629F4BC-4AA2-45A7-85AD-4DB632E925E7}" type="slidenum">
              <a:rPr lang="en-GB" smtClean="0"/>
              <a:t>13</a:t>
            </a:fld>
            <a:endParaRPr lang="en-GB"/>
          </a:p>
        </p:txBody>
      </p:sp>
    </p:spTree>
    <p:extLst>
      <p:ext uri="{BB962C8B-B14F-4D97-AF65-F5344CB8AC3E}">
        <p14:creationId xmlns:p14="http://schemas.microsoft.com/office/powerpoint/2010/main" val="4183243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b="1" dirty="0"/>
              <a:t>Functional management</a:t>
            </a:r>
            <a:r>
              <a:rPr lang="en-GB" dirty="0"/>
              <a:t> is the most common type of organizational </a:t>
            </a:r>
            <a:r>
              <a:rPr lang="en-GB" dirty="0">
                <a:hlinkClick r:id="rId3" tooltip="Management"/>
              </a:rPr>
              <a:t>management</a:t>
            </a:r>
            <a:r>
              <a:rPr lang="en-GB" dirty="0"/>
              <a:t>. The organization is grouped by areas of speciality within different functional areas (e.g., finance, marketing, and engineering). Some refer to a functional area as a "silo". Besides the heads of a firm's product and/or geographic units the company's top management team typically consists of several functional heads such as the chief financial officer, the chief operating officer, and the </a:t>
            </a:r>
            <a:r>
              <a:rPr lang="en-GB" dirty="0">
                <a:hlinkClick r:id="rId4" tooltip="Chief strategy officer"/>
              </a:rPr>
              <a:t>chief strategy officer</a:t>
            </a:r>
            <a:r>
              <a:rPr lang="en-GB" dirty="0"/>
              <a:t>.</a:t>
            </a:r>
            <a:r>
              <a:rPr lang="en-GB" baseline="30000" dirty="0">
                <a:hlinkClick r:id="rId5"/>
              </a:rPr>
              <a:t>[1]</a:t>
            </a:r>
            <a:r>
              <a:rPr lang="en-GB" dirty="0"/>
              <a:t> </a:t>
            </a:r>
          </a:p>
          <a:p>
            <a:pPr rtl="0"/>
            <a:endParaRPr lang="en-GB" dirty="0"/>
          </a:p>
          <a:p>
            <a:pPr rtl="0"/>
            <a:r>
              <a:rPr lang="en-GB" dirty="0"/>
              <a:t>Communication generally occurs within a single department. If information or project work is needed from another department, a request is transmitted up to the department head, who communicates the request to the other department head. Otherwise, communication stays within the department. Team members complete project work in addition to normal department work.</a:t>
            </a:r>
          </a:p>
          <a:p>
            <a:pPr rtl="0"/>
            <a:endParaRPr lang="en-GB" dirty="0"/>
          </a:p>
          <a:p>
            <a:pPr rtl="0"/>
            <a:r>
              <a:rPr lang="en-GB" dirty="0"/>
              <a:t>The main advantage of this type of organization is that each employee has only one manager, thus simplifying the chain of command.</a:t>
            </a:r>
          </a:p>
        </p:txBody>
      </p:sp>
      <p:sp>
        <p:nvSpPr>
          <p:cNvPr id="4" name="Slide Number Placeholder 3"/>
          <p:cNvSpPr>
            <a:spLocks noGrp="1"/>
          </p:cNvSpPr>
          <p:nvPr>
            <p:ph type="sldNum" sz="quarter" idx="10"/>
          </p:nvPr>
        </p:nvSpPr>
        <p:spPr/>
        <p:txBody>
          <a:bodyPr/>
          <a:lstStyle/>
          <a:p>
            <a:fld id="{0629F4BC-4AA2-45A7-85AD-4DB632E925E7}" type="slidenum">
              <a:rPr lang="en-GB" smtClean="0"/>
              <a:t>14</a:t>
            </a:fld>
            <a:endParaRPr lang="en-GB"/>
          </a:p>
        </p:txBody>
      </p:sp>
    </p:spTree>
    <p:extLst>
      <p:ext uri="{BB962C8B-B14F-4D97-AF65-F5344CB8AC3E}">
        <p14:creationId xmlns:p14="http://schemas.microsoft.com/office/powerpoint/2010/main" val="1187882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http://www.bized.co.uk (Leadership and management)</a:t>
            </a:r>
          </a:p>
          <a:p>
            <a:pPr lvl="0"/>
            <a:r>
              <a:rPr lang="en-GB" sz="1200" kern="1200" dirty="0">
                <a:solidFill>
                  <a:schemeClr val="tx1"/>
                </a:solidFill>
                <a:effectLst/>
                <a:latin typeface="+mn-lt"/>
                <a:ea typeface="+mn-ea"/>
                <a:cs typeface="+mn-cs"/>
              </a:rPr>
              <a:t/>
            </a:r>
            <a:br>
              <a:rPr lang="en-GB" sz="1200" kern="1200" dirty="0">
                <a:solidFill>
                  <a:schemeClr val="tx1"/>
                </a:solidFill>
                <a:effectLst/>
                <a:latin typeface="+mn-lt"/>
                <a:ea typeface="+mn-ea"/>
                <a:cs typeface="+mn-cs"/>
              </a:rPr>
            </a:br>
            <a:r>
              <a:rPr lang="en-GB" dirty="0"/>
              <a:t>https://www.mindtools.com/pages/article/transformational-leadership.htm</a:t>
            </a:r>
          </a:p>
          <a:p>
            <a:pPr lvl="0"/>
            <a:endParaRPr lang="en-GB" dirty="0"/>
          </a:p>
          <a:p>
            <a:pPr lvl="0"/>
            <a:r>
              <a:rPr lang="en-GB" b="1" dirty="0"/>
              <a:t>Transformational?</a:t>
            </a:r>
          </a:p>
          <a:p>
            <a:pPr lvl="0"/>
            <a:r>
              <a:rPr lang="en-GB" dirty="0"/>
              <a:t>Harriet Green – Thomas Cook</a:t>
            </a:r>
          </a:p>
          <a:p>
            <a:pPr lvl="0"/>
            <a:r>
              <a:rPr lang="en-GB" dirty="0"/>
              <a:t>George Davies</a:t>
            </a:r>
            <a:r>
              <a:rPr lang="en-GB" baseline="0" dirty="0"/>
              <a:t> – Next, Asda</a:t>
            </a:r>
          </a:p>
          <a:p>
            <a:pPr lvl="0"/>
            <a:r>
              <a:rPr lang="en-GB" dirty="0"/>
              <a:t>Nelson</a:t>
            </a:r>
            <a:r>
              <a:rPr lang="en-GB" baseline="0" dirty="0"/>
              <a:t> Mandela</a:t>
            </a:r>
          </a:p>
          <a:p>
            <a:pPr lvl="0"/>
            <a:r>
              <a:rPr lang="en-GB" baseline="0" dirty="0"/>
              <a:t>Alex Ferguson</a:t>
            </a:r>
          </a:p>
          <a:p>
            <a:pPr lvl="0"/>
            <a:r>
              <a:rPr lang="en-GB" baseline="0" dirty="0"/>
              <a:t>Ronaldo</a:t>
            </a:r>
          </a:p>
          <a:p>
            <a:pPr lvl="0"/>
            <a:r>
              <a:rPr lang="en-GB" baseline="0" dirty="0"/>
              <a:t>Beckham</a:t>
            </a:r>
          </a:p>
          <a:p>
            <a:pPr lvl="0"/>
            <a:r>
              <a:rPr lang="en-GB" baseline="0" dirty="0"/>
              <a:t>Steve Jobs</a:t>
            </a:r>
          </a:p>
          <a:p>
            <a:pPr lvl="0"/>
            <a:endParaRPr lang="en-GB" baseline="0" dirty="0"/>
          </a:p>
          <a:p>
            <a:pPr lvl="0"/>
            <a:r>
              <a:rPr lang="en-GB" b="1" dirty="0"/>
              <a:t>Transactional?</a:t>
            </a:r>
          </a:p>
          <a:p>
            <a:pPr lvl="0"/>
            <a:r>
              <a:rPr lang="en-GB" dirty="0"/>
              <a:t>Theresa May</a:t>
            </a:r>
          </a:p>
          <a:p>
            <a:pPr lvl="0"/>
            <a:r>
              <a:rPr lang="en-GB" baseline="0" dirty="0"/>
              <a:t>John Scully (ousted Steve Jobs from Apple)</a:t>
            </a:r>
          </a:p>
          <a:p>
            <a:pPr lvl="0"/>
            <a:endParaRPr lang="en-GB" baseline="0" dirty="0"/>
          </a:p>
          <a:p>
            <a:pPr lvl="0"/>
            <a:endParaRPr lang="en-GB" baseline="0" dirty="0"/>
          </a:p>
          <a:p>
            <a:pPr lvl="0"/>
            <a:endParaRPr lang="en-GB" baseline="0" dirty="0"/>
          </a:p>
          <a:p>
            <a:pPr lvl="0"/>
            <a:endParaRPr lang="en-GB" baseline="0" dirty="0"/>
          </a:p>
          <a:p>
            <a:pPr lvl="0"/>
            <a:endParaRPr lang="en-GB" dirty="0"/>
          </a:p>
        </p:txBody>
      </p:sp>
      <p:sp>
        <p:nvSpPr>
          <p:cNvPr id="4" name="Slide Number Placeholder 3"/>
          <p:cNvSpPr>
            <a:spLocks noGrp="1"/>
          </p:cNvSpPr>
          <p:nvPr>
            <p:ph type="sldNum" sz="quarter" idx="10"/>
          </p:nvPr>
        </p:nvSpPr>
        <p:spPr/>
        <p:txBody>
          <a:bodyPr/>
          <a:lstStyle/>
          <a:p>
            <a:fld id="{0629F4BC-4AA2-45A7-85AD-4DB632E925E7}" type="slidenum">
              <a:rPr lang="en-GB" smtClean="0"/>
              <a:t>15</a:t>
            </a:fld>
            <a:endParaRPr lang="en-GB"/>
          </a:p>
        </p:txBody>
      </p:sp>
    </p:spTree>
    <p:extLst>
      <p:ext uri="{BB962C8B-B14F-4D97-AF65-F5344CB8AC3E}">
        <p14:creationId xmlns:p14="http://schemas.microsoft.com/office/powerpoint/2010/main" val="2826054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i="0" dirty="0">
                <a:solidFill>
                  <a:schemeClr val="accent2">
                    <a:lumMod val="75000"/>
                  </a:schemeClr>
                </a:solidFill>
              </a:rPr>
              <a:t>If people are good only because they fear punishment, and hope for reward, then we are a sorry lot indeed.  (Albert Einstein)</a:t>
            </a:r>
          </a:p>
          <a:p>
            <a:endParaRPr lang="en-GB" sz="1400" i="0" dirty="0">
              <a:solidFill>
                <a:schemeClr val="accent2">
                  <a:lumMod val="75000"/>
                </a:schemeClr>
              </a:solidFill>
            </a:endParaRPr>
          </a:p>
          <a:p>
            <a:r>
              <a:rPr lang="en-GB" sz="1200" kern="1200" dirty="0">
                <a:solidFill>
                  <a:schemeClr val="tx1"/>
                </a:solidFill>
                <a:effectLst/>
                <a:latin typeface="+mn-lt"/>
                <a:ea typeface="+mn-ea"/>
                <a:cs typeface="+mn-cs"/>
              </a:rPr>
              <a:t>Transactional Leadership isn’t. </a:t>
            </a:r>
            <a:r>
              <a:rPr lang="en-GB" sz="1200" u="none" kern="1200" dirty="0">
                <a:solidFill>
                  <a:schemeClr val="tx1"/>
                </a:solidFill>
                <a:effectLst/>
                <a:latin typeface="+mn-lt"/>
                <a:ea typeface="+mn-ea"/>
                <a:cs typeface="+mn-cs"/>
              </a:rPr>
              <a:t>about </a:t>
            </a:r>
            <a:r>
              <a:rPr lang="en-GB" sz="1200" u="none" strike="noStrike" kern="1200" dirty="0">
                <a:solidFill>
                  <a:schemeClr val="tx1"/>
                </a:solidFill>
                <a:effectLst/>
                <a:latin typeface="+mn-lt"/>
                <a:ea typeface="+mn-ea"/>
                <a:cs typeface="+mn-cs"/>
                <a:hlinkClick r:id="rId3" tooltip="How to Sustain Organisational Change — These 5 Vital Ways"/>
              </a:rPr>
              <a:t>changing the future</a:t>
            </a:r>
            <a:r>
              <a:rPr lang="en-GB" sz="1200" u="none"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It’s about getting the job done. For the most part, it is a directive leadership style.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Directive behaviour is telling people what to do, how to do it, where to do it, and when to do it.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Also, directive behaviour as we learn from </a:t>
            </a:r>
            <a:r>
              <a:rPr lang="en-GB" sz="1200" u="none" strike="noStrike" kern="1200" dirty="0">
                <a:solidFill>
                  <a:schemeClr val="tx1"/>
                </a:solidFill>
                <a:effectLst/>
                <a:latin typeface="+mn-lt"/>
                <a:ea typeface="+mn-ea"/>
                <a:cs typeface="+mn-cs"/>
                <a:hlinkClick r:id="rId4" tooltip="Situational Leadership Theory — A Rough Guide to Leadership Models and Theories"/>
              </a:rPr>
              <a:t>Hersey and Blanchard</a:t>
            </a:r>
            <a:r>
              <a:rPr lang="en-GB" sz="1200" kern="1200" dirty="0">
                <a:solidFill>
                  <a:schemeClr val="tx1"/>
                </a:solidFill>
                <a:effectLst/>
                <a:latin typeface="+mn-lt"/>
                <a:ea typeface="+mn-ea"/>
                <a:cs typeface="+mn-cs"/>
              </a:rPr>
              <a:t> — is characterised by the close supervision of performance</a:t>
            </a:r>
            <a:endParaRPr lang="en-GB" sz="1400" i="0" dirty="0">
              <a:solidFill>
                <a:schemeClr val="accent2">
                  <a:lumMod val="75000"/>
                </a:schemeClr>
              </a:solidFill>
            </a:endParaRPr>
          </a:p>
        </p:txBody>
      </p:sp>
      <p:sp>
        <p:nvSpPr>
          <p:cNvPr id="4" name="Slide Number Placeholder 3"/>
          <p:cNvSpPr>
            <a:spLocks noGrp="1"/>
          </p:cNvSpPr>
          <p:nvPr>
            <p:ph type="sldNum" sz="quarter" idx="10"/>
          </p:nvPr>
        </p:nvSpPr>
        <p:spPr/>
        <p:txBody>
          <a:bodyPr/>
          <a:lstStyle/>
          <a:p>
            <a:fld id="{0629F4BC-4AA2-45A7-85AD-4DB632E925E7}" type="slidenum">
              <a:rPr lang="en-GB" smtClean="0"/>
              <a:t>16</a:t>
            </a:fld>
            <a:endParaRPr lang="en-GB"/>
          </a:p>
        </p:txBody>
      </p:sp>
    </p:spTree>
    <p:extLst>
      <p:ext uri="{BB962C8B-B14F-4D97-AF65-F5344CB8AC3E}">
        <p14:creationId xmlns:p14="http://schemas.microsoft.com/office/powerpoint/2010/main" val="2837888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https://</a:t>
            </a:r>
            <a:r>
              <a:rPr lang="en-GB" sz="1400" dirty="0" err="1"/>
              <a:t>www.leadershipthoughts.com</a:t>
            </a:r>
            <a:r>
              <a:rPr lang="en-GB" sz="1400" dirty="0"/>
              <a:t>/transformational-leadership-guide-models-theories/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https://</a:t>
            </a:r>
            <a:r>
              <a:rPr lang="en-GB" sz="1400" dirty="0" err="1"/>
              <a:t>www.mindtools.com</a:t>
            </a:r>
            <a:r>
              <a:rPr lang="en-GB" sz="1400" dirty="0"/>
              <a:t>/pages/article/transformational-</a:t>
            </a:r>
            <a:r>
              <a:rPr lang="en-GB" sz="1400" dirty="0" err="1"/>
              <a:t>leadership.htm</a:t>
            </a:r>
            <a:endParaRPr lang="en-GB"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p>
          <a:p>
            <a:endParaRPr lang="en-GB" sz="1400" b="1" kern="1200" dirty="0">
              <a:solidFill>
                <a:schemeClr val="tx1"/>
              </a:solidFill>
              <a:effectLst/>
              <a:latin typeface="+mn-lt"/>
              <a:ea typeface="+mn-ea"/>
              <a:cs typeface="+mn-cs"/>
            </a:endParaRPr>
          </a:p>
          <a:p>
            <a:r>
              <a:rPr lang="en-GB" sz="1400" b="1" kern="1200" dirty="0">
                <a:solidFill>
                  <a:schemeClr val="tx1"/>
                </a:solidFill>
                <a:effectLst/>
                <a:latin typeface="+mn-lt"/>
                <a:ea typeface="+mn-ea"/>
                <a:cs typeface="+mn-cs"/>
              </a:rPr>
              <a:t>Seven Characteristics of the Transformational Leader</a:t>
            </a:r>
          </a:p>
          <a:p>
            <a:r>
              <a:rPr lang="en-GB" sz="1400" dirty="0">
                <a:effectLst/>
              </a:rPr>
              <a:t>In a nutshell, the transforming leader is excited by the challenges of leading high performing teams. The transformational leader is a </a:t>
            </a:r>
            <a:r>
              <a:rPr lang="en-GB" sz="1400" b="1" dirty="0">
                <a:effectLst/>
              </a:rPr>
              <a:t>role model</a:t>
            </a:r>
            <a:r>
              <a:rPr lang="en-GB" sz="1400" dirty="0">
                <a:effectLst/>
              </a:rPr>
              <a:t>.</a:t>
            </a:r>
          </a:p>
          <a:p>
            <a:endParaRPr lang="en-GB" sz="1400" dirty="0">
              <a:effectLst/>
            </a:endParaRPr>
          </a:p>
          <a:p>
            <a:r>
              <a:rPr lang="en-GB" sz="1400" b="1" dirty="0">
                <a:effectLst/>
              </a:rPr>
              <a:t>Transformational leaders are important because they make choices that most other leaders would not. – </a:t>
            </a:r>
            <a:r>
              <a:rPr lang="en-GB" sz="1400" b="1" dirty="0">
                <a:effectLst/>
                <a:hlinkClick r:id="rId3" tooltip="Joseph Nye"/>
              </a:rPr>
              <a:t>Joseph Nye</a:t>
            </a:r>
            <a:endParaRPr lang="en-GB" sz="1400" b="1" dirty="0">
              <a:effectLst/>
            </a:endParaRPr>
          </a:p>
          <a:p>
            <a:endParaRPr lang="en-GB" sz="1400" dirty="0">
              <a:effectLst/>
            </a:endParaRPr>
          </a:p>
          <a:p>
            <a:r>
              <a:rPr lang="en-GB" sz="1400" dirty="0">
                <a:effectLst/>
              </a:rPr>
              <a:t>And, they publicly display the following leadership characteristics:</a:t>
            </a:r>
          </a:p>
          <a:p>
            <a:r>
              <a:rPr lang="en-GB" sz="1400" dirty="0">
                <a:effectLst/>
              </a:rPr>
              <a:t>They clearly see themselves as change agents.</a:t>
            </a:r>
          </a:p>
          <a:p>
            <a:r>
              <a:rPr lang="en-GB" sz="1400" dirty="0">
                <a:effectLst/>
              </a:rPr>
              <a:t>They are </a:t>
            </a:r>
            <a:r>
              <a:rPr lang="en-GB" sz="1400" dirty="0">
                <a:effectLst/>
                <a:hlinkClick r:id="rId4" tooltip="Respect and Leadership"/>
              </a:rPr>
              <a:t>courageous</a:t>
            </a:r>
            <a:r>
              <a:rPr lang="en-GB" sz="1400" dirty="0">
                <a:effectLst/>
              </a:rPr>
              <a:t>.</a:t>
            </a:r>
          </a:p>
          <a:p>
            <a:r>
              <a:rPr lang="en-GB" sz="1400" dirty="0">
                <a:effectLst/>
              </a:rPr>
              <a:t>They believe in people.</a:t>
            </a:r>
          </a:p>
          <a:p>
            <a:r>
              <a:rPr lang="en-GB" sz="1400" dirty="0">
                <a:effectLst/>
              </a:rPr>
              <a:t>They are driven by a strong set of values.</a:t>
            </a:r>
          </a:p>
          <a:p>
            <a:r>
              <a:rPr lang="en-GB" sz="1400" dirty="0">
                <a:effectLst/>
              </a:rPr>
              <a:t>They are lifelong learners.</a:t>
            </a:r>
          </a:p>
          <a:p>
            <a:r>
              <a:rPr lang="en-GB" sz="1400" dirty="0">
                <a:effectLst/>
              </a:rPr>
              <a:t>The can cope with </a:t>
            </a:r>
            <a:r>
              <a:rPr lang="en-GB" sz="1400" dirty="0">
                <a:effectLst/>
                <a:hlinkClick r:id="rId5" tooltip="What Keith Grint Taught Me About Solving Wicked Problems"/>
              </a:rPr>
              <a:t>complexity, ambiguity and uncertainty</a:t>
            </a:r>
            <a:r>
              <a:rPr lang="en-GB" sz="1400" dirty="0">
                <a:effectLst/>
              </a:rPr>
              <a:t>.</a:t>
            </a:r>
          </a:p>
          <a:p>
            <a:r>
              <a:rPr lang="en-GB" sz="1400" dirty="0">
                <a:effectLst/>
              </a:rPr>
              <a:t>They are visionaries.</a:t>
            </a:r>
          </a:p>
          <a:p>
            <a:endParaRPr lang="en-GB" sz="14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hlinkClick r:id="rId6"/>
              </a:rPr>
              <a:t>https://www.mindtools.com/pages/article/transformational-leadership.htm</a:t>
            </a:r>
            <a:endParaRPr lang="en-GB" sz="1400" dirty="0"/>
          </a:p>
          <a:p>
            <a:endParaRPr lang="en-GB" sz="1400" dirty="0"/>
          </a:p>
          <a:p>
            <a:r>
              <a:rPr lang="en-GB" sz="1400" kern="1200" dirty="0">
                <a:solidFill>
                  <a:schemeClr val="tx1"/>
                </a:solidFill>
                <a:effectLst/>
                <a:latin typeface="+mn-lt"/>
                <a:ea typeface="+mn-ea"/>
                <a:cs typeface="+mn-cs"/>
              </a:rPr>
              <a:t>Transformational leadership is a style of leadership where a leader works with subordinates to identify needed change, creating a vision to guide the change through inspiration, and executing the change in tandem with committed members of a group. </a:t>
            </a:r>
          </a:p>
          <a:p>
            <a:endParaRPr lang="en-GB" sz="1400" kern="1200" dirty="0">
              <a:solidFill>
                <a:schemeClr val="tx1"/>
              </a:solidFill>
              <a:effectLst/>
              <a:latin typeface="+mn-lt"/>
              <a:ea typeface="+mn-ea"/>
              <a:cs typeface="+mn-cs"/>
            </a:endParaRPr>
          </a:p>
          <a:p>
            <a:r>
              <a:rPr lang="en-GB" sz="1400" kern="1200" dirty="0">
                <a:solidFill>
                  <a:schemeClr val="tx1"/>
                </a:solidFill>
                <a:effectLst/>
                <a:latin typeface="+mn-lt"/>
                <a:ea typeface="+mn-ea"/>
                <a:cs typeface="+mn-cs"/>
              </a:rPr>
              <a:t>Transformational leadership serves to enhance the motivation, morale, and job performance of followers through a variety of mechanisms; these include connecting the follower's sense of identity and self to a project and to the collective identity of the organization; being a role model for followers in order to inspire them and to raise their interest in the project; challenging followers to take greater ownership for their work, and understanding the strengths and weaknesses of followers, allowing the leader to align followers with tasks that enhance their performance.</a:t>
            </a:r>
          </a:p>
          <a:p>
            <a:endParaRPr lang="en-GB" sz="1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https://</a:t>
            </a:r>
            <a:r>
              <a:rPr lang="en-GB" sz="1400" dirty="0" err="1"/>
              <a:t>www.leadershipthoughts.com</a:t>
            </a:r>
            <a:r>
              <a:rPr lang="en-GB" sz="1400" dirty="0"/>
              <a:t>/transformational-leadership-guide-models-theories/</a:t>
            </a:r>
          </a:p>
          <a:p>
            <a:endParaRPr lang="en-GB" sz="1400" b="1" kern="1200" dirty="0">
              <a:solidFill>
                <a:schemeClr val="tx1"/>
              </a:solidFill>
              <a:effectLst/>
              <a:latin typeface="+mn-lt"/>
              <a:ea typeface="+mn-ea"/>
              <a:cs typeface="+mn-cs"/>
            </a:endParaRPr>
          </a:p>
          <a:p>
            <a:r>
              <a:rPr lang="en-GB" sz="1400" b="1" kern="1200" dirty="0">
                <a:solidFill>
                  <a:schemeClr val="tx1"/>
                </a:solidFill>
                <a:effectLst/>
                <a:latin typeface="+mn-lt"/>
                <a:ea typeface="+mn-ea"/>
                <a:cs typeface="+mn-cs"/>
              </a:rPr>
              <a:t>Seven Characteristics of the Transformational Leader</a:t>
            </a:r>
          </a:p>
          <a:p>
            <a:r>
              <a:rPr lang="en-GB" sz="1400" dirty="0">
                <a:effectLst/>
              </a:rPr>
              <a:t>In a nutshell, the transforming leader is excited by the challenges of leading high performing teams. The transformational leader is a </a:t>
            </a:r>
            <a:r>
              <a:rPr lang="en-GB" sz="1400" b="1" dirty="0">
                <a:effectLst/>
              </a:rPr>
              <a:t>role model</a:t>
            </a:r>
            <a:r>
              <a:rPr lang="en-GB" sz="1400" dirty="0">
                <a:effectLst/>
              </a:rPr>
              <a:t>.</a:t>
            </a:r>
          </a:p>
          <a:p>
            <a:endParaRPr lang="en-GB" sz="1400" dirty="0">
              <a:effectLst/>
            </a:endParaRPr>
          </a:p>
          <a:p>
            <a:r>
              <a:rPr lang="en-GB" sz="1400" b="1" dirty="0">
                <a:effectLst/>
              </a:rPr>
              <a:t>Transformational leaders are important because they make choices that most other leaders would not. – </a:t>
            </a:r>
            <a:r>
              <a:rPr lang="en-GB" sz="1400" b="1" dirty="0">
                <a:effectLst/>
                <a:hlinkClick r:id="rId3" tooltip="Joseph Nye"/>
              </a:rPr>
              <a:t>Joseph Nye</a:t>
            </a:r>
            <a:endParaRPr lang="en-GB" sz="1400" b="1" dirty="0">
              <a:effectLst/>
            </a:endParaRPr>
          </a:p>
          <a:p>
            <a:endParaRPr lang="en-GB" sz="1400" dirty="0">
              <a:effectLst/>
            </a:endParaRPr>
          </a:p>
          <a:p>
            <a:r>
              <a:rPr lang="en-GB" sz="1400" dirty="0">
                <a:effectLst/>
              </a:rPr>
              <a:t>And, they publicly display the following leadership characteristics:</a:t>
            </a:r>
          </a:p>
          <a:p>
            <a:r>
              <a:rPr lang="en-GB" sz="1400" dirty="0">
                <a:effectLst/>
              </a:rPr>
              <a:t>They clearly see themselves as change agents.</a:t>
            </a:r>
          </a:p>
          <a:p>
            <a:r>
              <a:rPr lang="en-GB" sz="1400" dirty="0">
                <a:effectLst/>
              </a:rPr>
              <a:t>They are </a:t>
            </a:r>
            <a:r>
              <a:rPr lang="en-GB" sz="1400" dirty="0">
                <a:effectLst/>
                <a:hlinkClick r:id="rId4" tooltip="Respect and Leadership"/>
              </a:rPr>
              <a:t>courageous</a:t>
            </a:r>
            <a:r>
              <a:rPr lang="en-GB" sz="1400" dirty="0">
                <a:effectLst/>
              </a:rPr>
              <a:t>.</a:t>
            </a:r>
          </a:p>
          <a:p>
            <a:r>
              <a:rPr lang="en-GB" sz="1400" dirty="0">
                <a:effectLst/>
              </a:rPr>
              <a:t>They believe in people.</a:t>
            </a:r>
          </a:p>
          <a:p>
            <a:r>
              <a:rPr lang="en-GB" sz="1400" dirty="0">
                <a:effectLst/>
              </a:rPr>
              <a:t>They are driven by a strong set of values.</a:t>
            </a:r>
          </a:p>
          <a:p>
            <a:r>
              <a:rPr lang="en-GB" sz="1400" dirty="0">
                <a:effectLst/>
              </a:rPr>
              <a:t>They are lifelong learners.</a:t>
            </a:r>
          </a:p>
          <a:p>
            <a:r>
              <a:rPr lang="en-GB" sz="1400" dirty="0">
                <a:effectLst/>
              </a:rPr>
              <a:t>The can cope with </a:t>
            </a:r>
            <a:r>
              <a:rPr lang="en-GB" sz="1400" dirty="0">
                <a:effectLst/>
                <a:hlinkClick r:id="rId5" tooltip="What Keith Grint Taught Me About Solving Wicked Problems"/>
              </a:rPr>
              <a:t>complexity, ambiguity and uncertainty</a:t>
            </a:r>
            <a:r>
              <a:rPr lang="en-GB" sz="1400" dirty="0">
                <a:effectLst/>
              </a:rPr>
              <a:t>.</a:t>
            </a:r>
          </a:p>
          <a:p>
            <a:r>
              <a:rPr lang="en-GB" sz="1400" dirty="0">
                <a:effectLst/>
              </a:rPr>
              <a:t>They are visionaries.</a:t>
            </a:r>
          </a:p>
          <a:p>
            <a:endParaRPr lang="en-GB" sz="1400" dirty="0">
              <a:effectLst/>
            </a:endParaRPr>
          </a:p>
          <a:p>
            <a:endParaRPr lang="en-GB" sz="1400" dirty="0"/>
          </a:p>
          <a:p>
            <a:endParaRPr lang="en-GB" sz="14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p>
        </p:txBody>
      </p:sp>
      <p:sp>
        <p:nvSpPr>
          <p:cNvPr id="4" name="Slide Number Placeholder 3"/>
          <p:cNvSpPr>
            <a:spLocks noGrp="1"/>
          </p:cNvSpPr>
          <p:nvPr>
            <p:ph type="sldNum" sz="quarter" idx="10"/>
          </p:nvPr>
        </p:nvSpPr>
        <p:spPr/>
        <p:txBody>
          <a:bodyPr/>
          <a:lstStyle/>
          <a:p>
            <a:fld id="{0629F4BC-4AA2-45A7-85AD-4DB632E925E7}" type="slidenum">
              <a:rPr lang="en-GB" smtClean="0"/>
              <a:t>17</a:t>
            </a:fld>
            <a:endParaRPr lang="en-GB"/>
          </a:p>
        </p:txBody>
      </p:sp>
    </p:spTree>
    <p:extLst>
      <p:ext uri="{BB962C8B-B14F-4D97-AF65-F5344CB8AC3E}">
        <p14:creationId xmlns:p14="http://schemas.microsoft.com/office/powerpoint/2010/main" val="27095924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When managing Manchester United in the 1990’s, </a:t>
            </a:r>
            <a:r>
              <a:rPr lang="en-GB" sz="1200" b="1" kern="1200" dirty="0" err="1">
                <a:solidFill>
                  <a:schemeClr val="tx1"/>
                </a:solidFill>
                <a:effectLst/>
                <a:latin typeface="+mn-lt"/>
                <a:ea typeface="+mn-ea"/>
                <a:cs typeface="+mn-cs"/>
              </a:rPr>
              <a:t>Fergsuon</a:t>
            </a:r>
            <a:r>
              <a:rPr lang="en-GB" sz="1200" b="1" kern="1200" dirty="0">
                <a:solidFill>
                  <a:schemeClr val="tx1"/>
                </a:solidFill>
                <a:effectLst/>
                <a:latin typeface="+mn-lt"/>
                <a:ea typeface="+mn-ea"/>
                <a:cs typeface="+mn-cs"/>
              </a:rPr>
              <a:t> sold </a:t>
            </a:r>
            <a:r>
              <a:rPr lang="en-GB" sz="1200" b="1" kern="1200" dirty="0" err="1">
                <a:solidFill>
                  <a:schemeClr val="tx1"/>
                </a:solidFill>
                <a:effectLst/>
                <a:latin typeface="+mn-lt"/>
                <a:ea typeface="+mn-ea"/>
                <a:cs typeface="+mn-cs"/>
              </a:rPr>
              <a:t>establised</a:t>
            </a:r>
            <a:r>
              <a:rPr lang="en-GB" sz="1200" b="1" kern="1200" dirty="0">
                <a:solidFill>
                  <a:schemeClr val="tx1"/>
                </a:solidFill>
                <a:effectLst/>
                <a:latin typeface="+mn-lt"/>
                <a:ea typeface="+mn-ea"/>
                <a:cs typeface="+mn-cs"/>
              </a:rPr>
              <a:t> Man United stars Paul </a:t>
            </a:r>
            <a:r>
              <a:rPr lang="en-GB" sz="1200" b="1" kern="1200" dirty="0" err="1">
                <a:solidFill>
                  <a:schemeClr val="tx1"/>
                </a:solidFill>
                <a:effectLst/>
                <a:latin typeface="+mn-lt"/>
                <a:ea typeface="+mn-ea"/>
                <a:cs typeface="+mn-cs"/>
              </a:rPr>
              <a:t>Ince</a:t>
            </a:r>
            <a:r>
              <a:rPr lang="en-GB" sz="1200" b="1" kern="1200" dirty="0">
                <a:solidFill>
                  <a:schemeClr val="tx1"/>
                </a:solidFill>
                <a:effectLst/>
                <a:latin typeface="+mn-lt"/>
                <a:ea typeface="+mn-ea"/>
                <a:cs typeface="+mn-cs"/>
              </a:rPr>
              <a:t>, Lee Sharpe, Mark Hughes and other players and began the evolution of a new generation dubbed “the class of 92”</a:t>
            </a:r>
            <a:r>
              <a:rPr lang="en-GB" sz="1200" b="1" kern="1200" baseline="0" dirty="0">
                <a:solidFill>
                  <a:schemeClr val="tx1"/>
                </a:solidFill>
                <a:effectLst/>
                <a:latin typeface="+mn-lt"/>
                <a:ea typeface="+mn-ea"/>
                <a:cs typeface="+mn-cs"/>
              </a:rPr>
              <a:t> </a:t>
            </a:r>
            <a:r>
              <a:rPr lang="en-GB" dirty="0"/>
              <a:t>http://www.liveandlearnconsultancy.co.uk/top-5-leadership-tips-from-sir-alex-ferguson/</a:t>
            </a:r>
          </a:p>
          <a:p>
            <a:endParaRPr lang="en-GB" dirty="0"/>
          </a:p>
          <a:p>
            <a:r>
              <a:rPr lang="en-GB" b="1" dirty="0" err="1"/>
              <a:t>Abramovitch</a:t>
            </a:r>
            <a:r>
              <a:rPr lang="en-GB" b="1" dirty="0"/>
              <a:t>, huge</a:t>
            </a:r>
            <a:r>
              <a:rPr lang="en-GB" b="1" baseline="0" dirty="0"/>
              <a:t> cash injection into Chelsea and appoints </a:t>
            </a:r>
            <a:r>
              <a:rPr lang="en-GB" b="1" baseline="0" dirty="0" err="1"/>
              <a:t>Morinho</a:t>
            </a:r>
            <a:r>
              <a:rPr lang="en-GB" b="1" baseline="0" dirty="0"/>
              <a:t> who chooses the players and determines the strategy – Chelsea rise to the top</a:t>
            </a:r>
          </a:p>
          <a:p>
            <a:r>
              <a:rPr lang="en-GB" b="1" baseline="0" dirty="0"/>
              <a:t> </a:t>
            </a:r>
            <a:r>
              <a:rPr lang="en-GB" dirty="0"/>
              <a:t>http://www.liveandlearnconsultancy.co.uk/top-5-leadership-tips-from-jose-mourinho/</a:t>
            </a:r>
          </a:p>
        </p:txBody>
      </p:sp>
      <p:sp>
        <p:nvSpPr>
          <p:cNvPr id="4" name="Slide Number Placeholder 3"/>
          <p:cNvSpPr>
            <a:spLocks noGrp="1"/>
          </p:cNvSpPr>
          <p:nvPr>
            <p:ph type="sldNum" sz="quarter" idx="10"/>
          </p:nvPr>
        </p:nvSpPr>
        <p:spPr/>
        <p:txBody>
          <a:bodyPr/>
          <a:lstStyle/>
          <a:p>
            <a:fld id="{0629F4BC-4AA2-45A7-85AD-4DB632E925E7}" type="slidenum">
              <a:rPr lang="en-GB" smtClean="0"/>
              <a:t>18</a:t>
            </a:fld>
            <a:endParaRPr lang="en-GB"/>
          </a:p>
        </p:txBody>
      </p:sp>
    </p:spTree>
    <p:extLst>
      <p:ext uri="{BB962C8B-B14F-4D97-AF65-F5344CB8AC3E}">
        <p14:creationId xmlns:p14="http://schemas.microsoft.com/office/powerpoint/2010/main" val="289056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29F4BC-4AA2-45A7-85AD-4DB632E925E7}" type="slidenum">
              <a:rPr lang="en-GB" smtClean="0"/>
              <a:t>19</a:t>
            </a:fld>
            <a:endParaRPr lang="en-GB"/>
          </a:p>
        </p:txBody>
      </p:sp>
    </p:spTree>
    <p:extLst>
      <p:ext uri="{BB962C8B-B14F-4D97-AF65-F5344CB8AC3E}">
        <p14:creationId xmlns:p14="http://schemas.microsoft.com/office/powerpoint/2010/main" val="1972310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dirty="0"/>
          </a:p>
        </p:txBody>
      </p:sp>
      <p:sp>
        <p:nvSpPr>
          <p:cNvPr id="4" name="Slide Number Placeholder 3"/>
          <p:cNvSpPr>
            <a:spLocks noGrp="1"/>
          </p:cNvSpPr>
          <p:nvPr>
            <p:ph type="sldNum" sz="quarter" idx="10"/>
          </p:nvPr>
        </p:nvSpPr>
        <p:spPr/>
        <p:txBody>
          <a:bodyPr/>
          <a:lstStyle/>
          <a:p>
            <a:fld id="{D8470B9F-12AD-47C2-A6EF-6FE3F0355880}" type="slidenum">
              <a:rPr lang="en-GB" smtClean="0"/>
              <a:t>2</a:t>
            </a:fld>
            <a:endParaRPr lang="en-GB"/>
          </a:p>
        </p:txBody>
      </p:sp>
    </p:spTree>
    <p:extLst>
      <p:ext uri="{BB962C8B-B14F-4D97-AF65-F5344CB8AC3E}">
        <p14:creationId xmlns:p14="http://schemas.microsoft.com/office/powerpoint/2010/main" val="32028410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8470B9F-12AD-47C2-A6EF-6FE3F0355880}" type="slidenum">
              <a:rPr lang="en-GB" smtClean="0"/>
              <a:t>20</a:t>
            </a:fld>
            <a:endParaRPr lang="en-GB"/>
          </a:p>
        </p:txBody>
      </p:sp>
    </p:spTree>
    <p:extLst>
      <p:ext uri="{BB962C8B-B14F-4D97-AF65-F5344CB8AC3E}">
        <p14:creationId xmlns:p14="http://schemas.microsoft.com/office/powerpoint/2010/main" val="22909914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http://www.bized.co.uk (Leadership and management)</a:t>
            </a:r>
          </a:p>
          <a:p>
            <a:pPr lvl="0"/>
            <a:r>
              <a:rPr lang="en-GB" sz="1200" kern="1200" dirty="0">
                <a:solidFill>
                  <a:schemeClr val="tx1"/>
                </a:solidFill>
                <a:effectLst/>
                <a:latin typeface="+mn-lt"/>
                <a:ea typeface="+mn-ea"/>
                <a:cs typeface="+mn-cs"/>
              </a:rPr>
              <a:t>www.mindtools.com</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29F4BC-4AA2-45A7-85AD-4DB632E925E7}" type="slidenum">
              <a:rPr lang="en-GB" smtClean="0"/>
              <a:t>21</a:t>
            </a:fld>
            <a:endParaRPr lang="en-GB"/>
          </a:p>
        </p:txBody>
      </p:sp>
    </p:spTree>
    <p:extLst>
      <p:ext uri="{BB962C8B-B14F-4D97-AF65-F5344CB8AC3E}">
        <p14:creationId xmlns:p14="http://schemas.microsoft.com/office/powerpoint/2010/main" val="24757049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http://www.bized.co.uk (Leadership and management)</a:t>
            </a:r>
          </a:p>
          <a:p>
            <a:pPr lvl="0"/>
            <a:r>
              <a:rPr lang="en-GB" sz="1200" kern="1200" dirty="0">
                <a:solidFill>
                  <a:schemeClr val="tx1"/>
                </a:solidFill>
                <a:effectLst/>
                <a:latin typeface="+mn-lt"/>
                <a:ea typeface="+mn-ea"/>
                <a:cs typeface="+mn-cs"/>
              </a:rPr>
              <a:t>www.mindtools.com</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(Fiedler’s contingency model)</a:t>
            </a:r>
          </a:p>
          <a:p>
            <a:pPr lvl="0"/>
            <a:endParaRPr lang="en-GB" sz="1200" kern="1200" dirty="0">
              <a:solidFill>
                <a:schemeClr val="tx1"/>
              </a:solidFill>
              <a:effectLst/>
              <a:latin typeface="+mn-lt"/>
              <a:ea typeface="+mn-ea"/>
              <a:cs typeface="+mn-cs"/>
            </a:endParaRPr>
          </a:p>
          <a:p>
            <a:r>
              <a:rPr lang="en-GB" dirty="0"/>
              <a:t>The fundamental underpinning of the Situational Leadership Model is that there is no single "best" style of leadership. Effective leadership is task-relevant, and the most successful leaders are those who adapt their leadership style to the Performance Readiness (ability and willingness) of the individual or group they are attempting to lead or influence. Effective leadership varies, not only with the person or group that is being influenced, but it also depends on the task, job or function that needs to be accomplished.</a:t>
            </a:r>
            <a:r>
              <a:rPr lang="en-GB" baseline="30000" dirty="0">
                <a:hlinkClick r:id="rId3"/>
              </a:rPr>
              <a:t>[3]</a:t>
            </a:r>
            <a:endParaRPr lang="en-GB" dirty="0"/>
          </a:p>
          <a:p>
            <a:r>
              <a:rPr lang="en-GB" dirty="0"/>
              <a:t>The Situational Leadership Model rests on two fundamental concepts; </a:t>
            </a:r>
            <a:r>
              <a:rPr lang="en-GB" dirty="0">
                <a:hlinkClick r:id="rId4" tooltip="Leadership style"/>
              </a:rPr>
              <a:t>leadership style</a:t>
            </a:r>
            <a:r>
              <a:rPr lang="en-GB" dirty="0"/>
              <a:t> and the individual or group's Performance Readiness level</a:t>
            </a:r>
          </a:p>
          <a:p>
            <a:endParaRPr lang="en-GB" dirty="0"/>
          </a:p>
          <a:p>
            <a:r>
              <a:rPr lang="en-GB" sz="1200" kern="1200" dirty="0">
                <a:solidFill>
                  <a:schemeClr val="tx1"/>
                </a:solidFill>
                <a:effectLst/>
                <a:latin typeface="+mn-lt"/>
                <a:ea typeface="+mn-ea"/>
                <a:cs typeface="+mn-cs"/>
              </a:rPr>
              <a:t>The Fiedler Contingency Model was created in the mid-1960s by Fred Fiedler, a scientist who studied the personality and characteristics of leaders.</a:t>
            </a:r>
          </a:p>
          <a:p>
            <a:r>
              <a:rPr lang="en-GB" sz="1200" kern="1200" dirty="0">
                <a:solidFill>
                  <a:schemeClr val="tx1"/>
                </a:solidFill>
                <a:effectLst/>
                <a:latin typeface="+mn-lt"/>
                <a:ea typeface="+mn-ea"/>
                <a:cs typeface="+mn-cs"/>
              </a:rPr>
              <a:t>The model states that there is no one best style of leadership. Instead, a leader's effectiveness is based on the situation. This is the result of two factors – "leadership style" and "situational </a:t>
            </a:r>
            <a:r>
              <a:rPr lang="en-GB" sz="1200" kern="1200" dirty="0" err="1">
                <a:solidFill>
                  <a:schemeClr val="tx1"/>
                </a:solidFill>
                <a:effectLst/>
                <a:latin typeface="+mn-lt"/>
                <a:ea typeface="+mn-ea"/>
                <a:cs typeface="+mn-cs"/>
              </a:rPr>
              <a:t>favorableness</a:t>
            </a:r>
            <a:r>
              <a:rPr lang="en-GB" sz="1200" kern="1200" dirty="0">
                <a:solidFill>
                  <a:schemeClr val="tx1"/>
                </a:solidFill>
                <a:effectLst/>
                <a:latin typeface="+mn-lt"/>
                <a:ea typeface="+mn-ea"/>
                <a:cs typeface="+mn-cs"/>
              </a:rPr>
              <a:t>" (later called "situational control").</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model says that task-oriented leaders usually view their LPCs more negatively, resulting in a lower score. Fiedler called these low LPC-leaders. He said that low LPCs are very effective at completing tasks. They're quick to organize a group to get tasks and projects done. Relationship-building is a low priority.</a:t>
            </a:r>
          </a:p>
          <a:p>
            <a:r>
              <a:rPr lang="en-GB" sz="1200" kern="1200" dirty="0">
                <a:solidFill>
                  <a:schemeClr val="tx1"/>
                </a:solidFill>
                <a:effectLst/>
                <a:latin typeface="+mn-lt"/>
                <a:ea typeface="+mn-ea"/>
                <a:cs typeface="+mn-cs"/>
              </a:rPr>
              <a:t>However, relationship-oriented leaders usually view their LPCs more positively, giving them a higher score. These are high-LPC leaders. High LPCs focus more on personal connections, and they're good at avoiding and managing conflict. They're better able to make complex decisions.</a:t>
            </a:r>
          </a:p>
          <a:p>
            <a:endParaRPr lang="en-GB" sz="1200" kern="1200" dirty="0">
              <a:solidFill>
                <a:schemeClr val="tx1"/>
              </a:solidFill>
              <a:effectLst/>
              <a:latin typeface="+mn-lt"/>
              <a:ea typeface="+mn-ea"/>
              <a:cs typeface="+mn-cs"/>
            </a:endParaRPr>
          </a:p>
          <a:p>
            <a:endParaRPr lang="en-GB" dirty="0"/>
          </a:p>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29F4BC-4AA2-45A7-85AD-4DB632E925E7}" type="slidenum">
              <a:rPr lang="en-GB" smtClean="0"/>
              <a:t>22</a:t>
            </a:fld>
            <a:endParaRPr lang="en-GB"/>
          </a:p>
        </p:txBody>
      </p:sp>
    </p:spTree>
    <p:extLst>
      <p:ext uri="{BB962C8B-B14F-4D97-AF65-F5344CB8AC3E}">
        <p14:creationId xmlns:p14="http://schemas.microsoft.com/office/powerpoint/2010/main" val="11542305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http://www.bized.co.uk (Leadership and management)</a:t>
            </a:r>
          </a:p>
          <a:p>
            <a:pPr lvl="0"/>
            <a:r>
              <a:rPr lang="en-GB" sz="1200" kern="1200" dirty="0">
                <a:solidFill>
                  <a:schemeClr val="tx1"/>
                </a:solidFill>
                <a:effectLst/>
                <a:latin typeface="+mn-lt"/>
                <a:ea typeface="+mn-ea"/>
                <a:cs typeface="+mn-cs"/>
              </a:rPr>
              <a:t>www.mindtools.com</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(Fiedler’s contingency model)</a:t>
            </a:r>
          </a:p>
          <a:p>
            <a:pPr lvl="0"/>
            <a:r>
              <a:rPr lang="en-GB" sz="1200" kern="1200" dirty="0">
                <a:solidFill>
                  <a:schemeClr val="tx1"/>
                </a:solidFill>
                <a:effectLst/>
                <a:latin typeface="+mn-lt"/>
                <a:ea typeface="+mn-ea"/>
                <a:cs typeface="+mn-cs"/>
              </a:rPr>
              <a:t>www.businessballs.com (Action centred leadership)</a:t>
            </a:r>
          </a:p>
          <a:p>
            <a:pPr lvl="0"/>
            <a:r>
              <a:rPr lang="en-GB" sz="1200" kern="1200" dirty="0">
                <a:solidFill>
                  <a:schemeClr val="tx1"/>
                </a:solidFill>
                <a:effectLst/>
                <a:latin typeface="+mn-lt"/>
                <a:ea typeface="+mn-ea"/>
                <a:cs typeface="+mn-cs"/>
              </a:rPr>
              <a:t>www.johnadair.co.uk (Articles and media on Adair’s work)</a:t>
            </a:r>
          </a:p>
        </p:txBody>
      </p:sp>
      <p:sp>
        <p:nvSpPr>
          <p:cNvPr id="4" name="Slide Number Placeholder 3"/>
          <p:cNvSpPr>
            <a:spLocks noGrp="1"/>
          </p:cNvSpPr>
          <p:nvPr>
            <p:ph type="sldNum" sz="quarter" idx="10"/>
          </p:nvPr>
        </p:nvSpPr>
        <p:spPr/>
        <p:txBody>
          <a:bodyPr/>
          <a:lstStyle/>
          <a:p>
            <a:fld id="{0629F4BC-4AA2-45A7-85AD-4DB632E925E7}" type="slidenum">
              <a:rPr lang="en-GB" smtClean="0"/>
              <a:t>23</a:t>
            </a:fld>
            <a:endParaRPr lang="en-GB"/>
          </a:p>
        </p:txBody>
      </p:sp>
    </p:spTree>
    <p:extLst>
      <p:ext uri="{BB962C8B-B14F-4D97-AF65-F5344CB8AC3E}">
        <p14:creationId xmlns:p14="http://schemas.microsoft.com/office/powerpoint/2010/main" val="32773505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http://www.bized.co.uk (Leadership and management)</a:t>
            </a:r>
          </a:p>
          <a:p>
            <a:pPr lvl="0"/>
            <a:r>
              <a:rPr lang="en-GB" sz="1200" kern="1200" dirty="0">
                <a:solidFill>
                  <a:schemeClr val="tx1"/>
                </a:solidFill>
                <a:effectLst/>
                <a:latin typeface="+mn-lt"/>
                <a:ea typeface="+mn-ea"/>
                <a:cs typeface="+mn-cs"/>
              </a:rPr>
              <a:t>www.mindtools.com</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29F4BC-4AA2-45A7-85AD-4DB632E925E7}" type="slidenum">
              <a:rPr lang="en-GB" smtClean="0"/>
              <a:t>24</a:t>
            </a:fld>
            <a:endParaRPr lang="en-GB"/>
          </a:p>
        </p:txBody>
      </p:sp>
    </p:spTree>
    <p:extLst>
      <p:ext uri="{BB962C8B-B14F-4D97-AF65-F5344CB8AC3E}">
        <p14:creationId xmlns:p14="http://schemas.microsoft.com/office/powerpoint/2010/main" val="42444249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r>
            <a:br>
              <a:rPr lang="en-GB" sz="1200" kern="1200" dirty="0">
                <a:solidFill>
                  <a:schemeClr val="tx1"/>
                </a:solidFill>
                <a:effectLst/>
                <a:latin typeface="+mn-lt"/>
                <a:ea typeface="+mn-ea"/>
                <a:cs typeface="+mn-cs"/>
              </a:rPr>
            </a:br>
            <a:r>
              <a:rPr lang="en-GB" dirty="0"/>
              <a:t>Hersey &amp; Blanchard</a:t>
            </a:r>
          </a:p>
          <a:p>
            <a:endParaRPr lang="en-GB" dirty="0"/>
          </a:p>
          <a:p>
            <a:r>
              <a:rPr lang="en-GB" sz="1200" b="1" kern="1200" dirty="0">
                <a:solidFill>
                  <a:schemeClr val="tx1"/>
                </a:solidFill>
                <a:effectLst/>
                <a:latin typeface="+mn-lt"/>
                <a:ea typeface="+mn-ea"/>
                <a:cs typeface="+mn-cs"/>
              </a:rPr>
              <a:t>Paul Hersey and Ken Blanchard created their popular leadership model from the observation and premise that leadership is made up of two kinds of behaviour:</a:t>
            </a:r>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directive</a:t>
            </a:r>
            <a:r>
              <a:rPr lang="en-GB" sz="1200" kern="1200" dirty="0">
                <a:solidFill>
                  <a:schemeClr val="tx1"/>
                </a:solidFill>
                <a:effectLst/>
                <a:latin typeface="+mn-lt"/>
                <a:ea typeface="+mn-ea"/>
                <a:cs typeface="+mn-cs"/>
              </a:rPr>
              <a:t>, and</a:t>
            </a:r>
          </a:p>
          <a:p>
            <a:pPr lvl="0"/>
            <a:r>
              <a:rPr lang="en-GB" sz="1200" b="1" kern="1200" dirty="0">
                <a:solidFill>
                  <a:schemeClr val="tx1"/>
                </a:solidFill>
                <a:effectLst/>
                <a:latin typeface="+mn-lt"/>
                <a:ea typeface="+mn-ea"/>
                <a:cs typeface="+mn-cs"/>
              </a:rPr>
              <a:t>supportive</a:t>
            </a:r>
            <a:r>
              <a:rPr lang="en-GB" sz="1200" kern="1200" dirty="0">
                <a:solidFill>
                  <a:schemeClr val="tx1"/>
                </a:solidFill>
                <a:effectLst/>
                <a:latin typeface="+mn-lt"/>
                <a:ea typeface="+mn-ea"/>
                <a:cs typeface="+mn-cs"/>
              </a:rPr>
              <a:t>.</a:t>
            </a:r>
          </a:p>
          <a:p>
            <a:pPr lvl="0"/>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They say directive behaviour includes telling people what to do, how to do it, where to do it, when to do it, and so on. What’s more, such behaviour is characterised by the close supervision of performance. Some may say this is </a:t>
            </a:r>
            <a:r>
              <a:rPr lang="en-GB" sz="1200" u="none" strike="noStrike" kern="1200" dirty="0">
                <a:solidFill>
                  <a:schemeClr val="tx1"/>
                </a:solidFill>
                <a:effectLst/>
                <a:latin typeface="+mn-lt"/>
                <a:ea typeface="+mn-ea"/>
                <a:cs typeface="+mn-cs"/>
                <a:hlinkClick r:id="rId3" tooltip="10 Signs of Micromanagement — Strategies for Dealing With Micromanagers"/>
              </a:rPr>
              <a:t>micromanagement</a:t>
            </a:r>
            <a:r>
              <a:rPr lang="en-GB" sz="1200"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In contrast, supportive behaviour involves listening, providing positive support and encouraging people to </a:t>
            </a:r>
            <a:r>
              <a:rPr lang="en-GB" sz="1200" u="none" strike="noStrike" kern="1200" dirty="0">
                <a:solidFill>
                  <a:schemeClr val="tx1"/>
                </a:solidFill>
                <a:effectLst/>
                <a:latin typeface="+mn-lt"/>
                <a:ea typeface="+mn-ea"/>
                <a:cs typeface="+mn-cs"/>
                <a:hlinkClick r:id="rId4" tooltip="Top 10 Tips for Managing Your Time Effectively and Getting Things Done"/>
              </a:rPr>
              <a:t>get things done</a:t>
            </a:r>
            <a:r>
              <a:rPr lang="en-GB" sz="1200" kern="1200" dirty="0">
                <a:solidFill>
                  <a:schemeClr val="tx1"/>
                </a:solidFill>
                <a:effectLst/>
                <a:latin typeface="+mn-lt"/>
                <a:ea typeface="+mn-ea"/>
                <a:cs typeface="+mn-cs"/>
              </a:rPr>
              <a:t> by themselves. Supportive behaviour is characterised by the leader involving people in problem solving and decision making.</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29F4BC-4AA2-45A7-85AD-4DB632E925E7}" type="slidenum">
              <a:rPr lang="en-GB" smtClean="0"/>
              <a:t>25</a:t>
            </a:fld>
            <a:endParaRPr lang="en-GB"/>
          </a:p>
        </p:txBody>
      </p:sp>
    </p:spTree>
    <p:extLst>
      <p:ext uri="{BB962C8B-B14F-4D97-AF65-F5344CB8AC3E}">
        <p14:creationId xmlns:p14="http://schemas.microsoft.com/office/powerpoint/2010/main" val="34649223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r>
            <a:br>
              <a:rPr lang="en-GB" sz="1200" kern="1200" dirty="0">
                <a:solidFill>
                  <a:schemeClr val="tx1"/>
                </a:solidFill>
                <a:effectLst/>
                <a:latin typeface="+mn-lt"/>
                <a:ea typeface="+mn-ea"/>
                <a:cs typeface="+mn-cs"/>
              </a:rPr>
            </a:br>
            <a:r>
              <a:rPr lang="en-GB" dirty="0"/>
              <a:t>Hersey &amp; Blanchard</a:t>
            </a:r>
          </a:p>
          <a:p>
            <a:endParaRPr lang="en-GB" dirty="0"/>
          </a:p>
          <a:p>
            <a:r>
              <a:rPr lang="en-GB" sz="1200" b="1" kern="1200" dirty="0">
                <a:solidFill>
                  <a:schemeClr val="tx1"/>
                </a:solidFill>
                <a:effectLst/>
                <a:latin typeface="+mn-lt"/>
                <a:ea typeface="+mn-ea"/>
                <a:cs typeface="+mn-cs"/>
              </a:rPr>
              <a:t>Paul Hersey and Ken Blanchard created their popular leadership model from the observation and premise that leadership is made up of two kinds of behaviour:</a:t>
            </a:r>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directive</a:t>
            </a:r>
            <a:r>
              <a:rPr lang="en-GB" sz="1200" kern="1200" dirty="0">
                <a:solidFill>
                  <a:schemeClr val="tx1"/>
                </a:solidFill>
                <a:effectLst/>
                <a:latin typeface="+mn-lt"/>
                <a:ea typeface="+mn-ea"/>
                <a:cs typeface="+mn-cs"/>
              </a:rPr>
              <a:t>, and</a:t>
            </a:r>
          </a:p>
          <a:p>
            <a:pPr lvl="0"/>
            <a:r>
              <a:rPr lang="en-GB" sz="1200" b="1" kern="1200" dirty="0">
                <a:solidFill>
                  <a:schemeClr val="tx1"/>
                </a:solidFill>
                <a:effectLst/>
                <a:latin typeface="+mn-lt"/>
                <a:ea typeface="+mn-ea"/>
                <a:cs typeface="+mn-cs"/>
              </a:rPr>
              <a:t>supportive</a:t>
            </a:r>
            <a:r>
              <a:rPr lang="en-GB" sz="1200" kern="1200" dirty="0">
                <a:solidFill>
                  <a:schemeClr val="tx1"/>
                </a:solidFill>
                <a:effectLst/>
                <a:latin typeface="+mn-lt"/>
                <a:ea typeface="+mn-ea"/>
                <a:cs typeface="+mn-cs"/>
              </a:rPr>
              <a:t>.</a:t>
            </a:r>
          </a:p>
          <a:p>
            <a:pPr lvl="0"/>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They say directive behaviour includes telling people what to do, how to do it, where to do it, when to do it, and so on. What’s more, such behaviour is characterised by the close supervision of performance. Some may say this is </a:t>
            </a:r>
            <a:r>
              <a:rPr lang="en-GB" sz="1200" u="none" strike="noStrike" kern="1200" dirty="0">
                <a:solidFill>
                  <a:schemeClr val="tx1"/>
                </a:solidFill>
                <a:effectLst/>
                <a:latin typeface="+mn-lt"/>
                <a:ea typeface="+mn-ea"/>
                <a:cs typeface="+mn-cs"/>
                <a:hlinkClick r:id="rId3" tooltip="10 Signs of Micromanagement — Strategies for Dealing With Micromanagers"/>
              </a:rPr>
              <a:t>micromanagement</a:t>
            </a:r>
            <a:r>
              <a:rPr lang="en-GB" sz="1200"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In contrast, supportive behaviour involves listening, providing positive support and encouraging people to </a:t>
            </a:r>
            <a:r>
              <a:rPr lang="en-GB" sz="1200" u="none" strike="noStrike" kern="1200" dirty="0">
                <a:solidFill>
                  <a:schemeClr val="tx1"/>
                </a:solidFill>
                <a:effectLst/>
                <a:latin typeface="+mn-lt"/>
                <a:ea typeface="+mn-ea"/>
                <a:cs typeface="+mn-cs"/>
                <a:hlinkClick r:id="rId4" tooltip="Top 10 Tips for Managing Your Time Effectively and Getting Things Done"/>
              </a:rPr>
              <a:t>get things done</a:t>
            </a:r>
            <a:r>
              <a:rPr lang="en-GB" sz="1200" kern="1200" dirty="0">
                <a:solidFill>
                  <a:schemeClr val="tx1"/>
                </a:solidFill>
                <a:effectLst/>
                <a:latin typeface="+mn-lt"/>
                <a:ea typeface="+mn-ea"/>
                <a:cs typeface="+mn-cs"/>
              </a:rPr>
              <a:t> by themselves. Supportive behaviour is characterised by the leader involving people in problem solving and decision making.</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29F4BC-4AA2-45A7-85AD-4DB632E925E7}" type="slidenum">
              <a:rPr lang="en-GB" smtClean="0"/>
              <a:t>26</a:t>
            </a:fld>
            <a:endParaRPr lang="en-GB"/>
          </a:p>
        </p:txBody>
      </p:sp>
    </p:spTree>
    <p:extLst>
      <p:ext uri="{BB962C8B-B14F-4D97-AF65-F5344CB8AC3E}">
        <p14:creationId xmlns:p14="http://schemas.microsoft.com/office/powerpoint/2010/main" val="5115843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Tannenbaum-Schmidt Continuum shows where a manager's approach lies on a continuum, running from the manager exerting rigid authority at one extreme, through to the team having full freedom to act at the other. </a:t>
            </a:r>
          </a:p>
          <a:p>
            <a:pPr lvl="0"/>
            <a:endParaRPr lang="en-GB"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Hersey &amp; Blanchard and Tannenbaum-Schmidt Continuum expressing similar concepts</a:t>
            </a:r>
          </a:p>
        </p:txBody>
      </p:sp>
      <p:sp>
        <p:nvSpPr>
          <p:cNvPr id="4" name="Slide Number Placeholder 3"/>
          <p:cNvSpPr>
            <a:spLocks noGrp="1"/>
          </p:cNvSpPr>
          <p:nvPr>
            <p:ph type="sldNum" sz="quarter" idx="10"/>
          </p:nvPr>
        </p:nvSpPr>
        <p:spPr/>
        <p:txBody>
          <a:bodyPr/>
          <a:lstStyle/>
          <a:p>
            <a:fld id="{0629F4BC-4AA2-45A7-85AD-4DB632E925E7}" type="slidenum">
              <a:rPr lang="en-GB" smtClean="0"/>
              <a:t>27</a:t>
            </a:fld>
            <a:endParaRPr lang="en-GB"/>
          </a:p>
        </p:txBody>
      </p:sp>
    </p:spTree>
    <p:extLst>
      <p:ext uri="{BB962C8B-B14F-4D97-AF65-F5344CB8AC3E}">
        <p14:creationId xmlns:p14="http://schemas.microsoft.com/office/powerpoint/2010/main" val="38288606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Tannenbaum-Schmidt Continuum shows where a manager's approach lies on a continuum, running from the manager exerting rigid authority at one extreme, through to the team having full freedom to act at the other. </a:t>
            </a:r>
          </a:p>
          <a:p>
            <a:pPr lvl="0"/>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One popular approach to leadership, the "contingency" approach, argues that your choice should be based on the situation, and not on your personal preferences (here, "contingency" means that your approach is dependent on, or contingent upon, the situation).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1958, contingency theorists Robert Tannenbaum and Warren Schmidt identified a continuum of seven distinct leadership styles, which they published in the Harvard Business Review. By understanding this continuum, you can see some of the options available to you, and these help you think about which leadership style is most appropriate in a given situation.</a:t>
            </a:r>
          </a:p>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29F4BC-4AA2-45A7-85AD-4DB632E925E7}" type="slidenum">
              <a:rPr lang="en-GB" smtClean="0"/>
              <a:t>28</a:t>
            </a:fld>
            <a:endParaRPr lang="en-GB"/>
          </a:p>
        </p:txBody>
      </p:sp>
    </p:spTree>
    <p:extLst>
      <p:ext uri="{BB962C8B-B14F-4D97-AF65-F5344CB8AC3E}">
        <p14:creationId xmlns:p14="http://schemas.microsoft.com/office/powerpoint/2010/main" val="30077822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http://www.bized.co.uk (Leadership and management)</a:t>
            </a:r>
          </a:p>
          <a:p>
            <a:pPr lvl="0"/>
            <a:r>
              <a:rPr lang="en-GB" sz="1200" kern="1200" dirty="0">
                <a:solidFill>
                  <a:schemeClr val="tx1"/>
                </a:solidFill>
                <a:effectLst/>
                <a:latin typeface="+mn-lt"/>
                <a:ea typeface="+mn-ea"/>
                <a:cs typeface="+mn-cs"/>
              </a:rPr>
              <a:t>www.mindtools.com</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29F4BC-4AA2-45A7-85AD-4DB632E925E7}" type="slidenum">
              <a:rPr lang="en-GB" smtClean="0"/>
              <a:t>29</a:t>
            </a:fld>
            <a:endParaRPr lang="en-GB"/>
          </a:p>
        </p:txBody>
      </p:sp>
    </p:spTree>
    <p:extLst>
      <p:ext uri="{BB962C8B-B14F-4D97-AF65-F5344CB8AC3E}">
        <p14:creationId xmlns:p14="http://schemas.microsoft.com/office/powerpoint/2010/main" val="3251698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8470B9F-12AD-47C2-A6EF-6FE3F0355880}" type="slidenum">
              <a:rPr lang="en-GB" smtClean="0"/>
              <a:t>3</a:t>
            </a:fld>
            <a:endParaRPr lang="en-GB"/>
          </a:p>
        </p:txBody>
      </p:sp>
    </p:spTree>
    <p:extLst>
      <p:ext uri="{BB962C8B-B14F-4D97-AF65-F5344CB8AC3E}">
        <p14:creationId xmlns:p14="http://schemas.microsoft.com/office/powerpoint/2010/main" val="28783093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Lewin's Leadership Styles Framework</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Three Core Leadership Styles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In 1939, psychologist Kurt Lewin led a </a:t>
            </a:r>
            <a:r>
              <a:rPr lang="en-GB" sz="1200" b="1" u="none" strike="noStrike" kern="1200" dirty="0">
                <a:solidFill>
                  <a:schemeClr val="tx1"/>
                </a:solidFill>
                <a:effectLst/>
                <a:latin typeface="+mn-lt"/>
                <a:ea typeface="+mn-ea"/>
                <a:cs typeface="+mn-cs"/>
                <a:hlinkClick r:id="rId3"/>
              </a:rPr>
              <a:t>study</a:t>
            </a:r>
            <a:r>
              <a:rPr lang="en-GB" sz="1200" kern="1200" dirty="0">
                <a:solidFill>
                  <a:schemeClr val="tx1"/>
                </a:solidFill>
                <a:effectLst/>
                <a:latin typeface="+mn-lt"/>
                <a:ea typeface="+mn-ea"/>
                <a:cs typeface="+mn-cs"/>
              </a:rPr>
              <a:t> that identified three core styles of leadership, and outlined the effect that each style had on team members. His research also showed that leaders get different results when they lead their teams in different ways.</a:t>
            </a:r>
          </a:p>
          <a:p>
            <a:r>
              <a:rPr lang="en-GB" sz="1200" kern="1200" dirty="0">
                <a:solidFill>
                  <a:schemeClr val="tx1"/>
                </a:solidFill>
                <a:effectLst/>
                <a:latin typeface="+mn-lt"/>
                <a:ea typeface="+mn-ea"/>
                <a:cs typeface="+mn-cs"/>
              </a:rPr>
              <a:t>Although Lewin conducted this study many decades ago, his findings have influenced many of today's leadership </a:t>
            </a:r>
            <a:r>
              <a:rPr lang="en-GB" sz="1200" b="1" u="none" strike="noStrike" kern="1200" dirty="0">
                <a:solidFill>
                  <a:schemeClr val="tx1"/>
                </a:solidFill>
                <a:effectLst/>
                <a:latin typeface="+mn-lt"/>
                <a:ea typeface="+mn-ea"/>
                <a:cs typeface="+mn-cs"/>
                <a:hlinkClick r:id="rId4"/>
              </a:rPr>
              <a:t>theories</a:t>
            </a:r>
            <a:r>
              <a:rPr lang="en-GB" sz="1200" kern="1200" dirty="0">
                <a:solidFill>
                  <a:schemeClr val="tx1"/>
                </a:solidFill>
                <a:effectLst/>
                <a:latin typeface="+mn-lt"/>
                <a:ea typeface="+mn-ea"/>
                <a:cs typeface="+mn-cs"/>
              </a:rPr>
              <a:t> and </a:t>
            </a:r>
            <a:r>
              <a:rPr lang="en-GB" sz="1200" b="1" u="none" strike="noStrike" kern="1200" dirty="0">
                <a:solidFill>
                  <a:schemeClr val="tx1"/>
                </a:solidFill>
                <a:effectLst/>
                <a:latin typeface="+mn-lt"/>
                <a:ea typeface="+mn-ea"/>
                <a:cs typeface="+mn-cs"/>
                <a:hlinkClick r:id="rId5"/>
              </a:rPr>
              <a:t>approaches</a:t>
            </a:r>
            <a:r>
              <a:rPr lang="en-GB" sz="1200" kern="1200" dirty="0">
                <a:solidFill>
                  <a:schemeClr val="tx1"/>
                </a:solidFill>
                <a:effectLst/>
                <a:latin typeface="+mn-lt"/>
                <a:ea typeface="+mn-ea"/>
                <a:cs typeface="+mn-cs"/>
              </a:rPr>
              <a:t> , including </a:t>
            </a:r>
            <a:r>
              <a:rPr lang="en-GB" sz="1200" b="1" u="none" strike="noStrike" kern="1200" dirty="0">
                <a:solidFill>
                  <a:schemeClr val="tx1"/>
                </a:solidFill>
                <a:effectLst/>
                <a:latin typeface="+mn-lt"/>
                <a:ea typeface="+mn-ea"/>
                <a:cs typeface="+mn-cs"/>
                <a:hlinkClick r:id="rId6"/>
              </a:rPr>
              <a:t>transformational leadership</a:t>
            </a:r>
            <a:r>
              <a:rPr lang="en-GB" sz="1200" kern="1200" dirty="0">
                <a:solidFill>
                  <a:schemeClr val="tx1"/>
                </a:solidFill>
                <a:effectLst/>
                <a:latin typeface="+mn-lt"/>
                <a:ea typeface="+mn-ea"/>
                <a:cs typeface="+mn-cs"/>
              </a:rPr>
              <a:t> (which, we believe, is often the most effective leadership style to use in business).</a:t>
            </a:r>
          </a:p>
          <a:p>
            <a:r>
              <a:rPr lang="en-GB" sz="1200" kern="1200" dirty="0">
                <a:solidFill>
                  <a:schemeClr val="tx1"/>
                </a:solidFill>
                <a:effectLst/>
                <a:latin typeface="+mn-lt"/>
                <a:ea typeface="+mn-ea"/>
                <a:cs typeface="+mn-cs"/>
              </a:rPr>
              <a:t>The three core leadership styles he identified were:</a:t>
            </a:r>
          </a:p>
          <a:p>
            <a:pPr lvl="0"/>
            <a:r>
              <a:rPr lang="en-GB" sz="1200" kern="1200" dirty="0">
                <a:solidFill>
                  <a:schemeClr val="tx1"/>
                </a:solidFill>
                <a:effectLst/>
                <a:latin typeface="+mn-lt"/>
                <a:ea typeface="+mn-ea"/>
                <a:cs typeface="+mn-cs"/>
              </a:rPr>
              <a:t>Authoritarian (autocratic) leadership.</a:t>
            </a:r>
          </a:p>
          <a:p>
            <a:pPr lvl="0"/>
            <a:r>
              <a:rPr lang="en-GB" sz="1200" kern="1200" dirty="0">
                <a:solidFill>
                  <a:schemeClr val="tx1"/>
                </a:solidFill>
                <a:effectLst/>
                <a:latin typeface="+mn-lt"/>
                <a:ea typeface="+mn-ea"/>
                <a:cs typeface="+mn-cs"/>
              </a:rPr>
              <a:t>Participative (democratic) leadership.</a:t>
            </a:r>
          </a:p>
          <a:p>
            <a:pPr lvl="0"/>
            <a:r>
              <a:rPr lang="en-GB" sz="1200" kern="1200" dirty="0">
                <a:solidFill>
                  <a:schemeClr val="tx1"/>
                </a:solidFill>
                <a:effectLst/>
                <a:latin typeface="+mn-lt"/>
                <a:ea typeface="+mn-ea"/>
                <a:cs typeface="+mn-cs"/>
              </a:rPr>
              <a:t>Delegative (laissez-faire) leadership.</a:t>
            </a:r>
          </a:p>
          <a:p>
            <a:r>
              <a:rPr lang="en-GB" sz="1200" kern="1200" dirty="0">
                <a:solidFill>
                  <a:schemeClr val="tx1"/>
                </a:solidFill>
                <a:effectLst/>
                <a:latin typeface="+mn-lt"/>
                <a:ea typeface="+mn-ea"/>
                <a:cs typeface="+mn-cs"/>
              </a:rPr>
              <a:t>It's important to understand the advantages and disadvantages of each style, so that you can recognize your own natural leadership style, and adapt your approach to fit your situation.</a:t>
            </a:r>
          </a:p>
          <a:p>
            <a:r>
              <a:rPr lang="en-GB" sz="1200" kern="1200" dirty="0">
                <a:solidFill>
                  <a:schemeClr val="tx1"/>
                </a:solidFill>
                <a:effectLst/>
                <a:latin typeface="+mn-lt"/>
                <a:ea typeface="+mn-ea"/>
                <a:cs typeface="+mn-cs"/>
              </a:rPr>
              <a:t>When you understand each style, you will also know what behaviours to avoid if you want to get the best from your people</a:t>
            </a:r>
          </a:p>
          <a:p>
            <a:r>
              <a:rPr lang="en-GB"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0629F4BC-4AA2-45A7-85AD-4DB632E925E7}" type="slidenum">
              <a:rPr lang="en-GB" smtClean="0"/>
              <a:t>30</a:t>
            </a:fld>
            <a:endParaRPr lang="en-GB"/>
          </a:p>
        </p:txBody>
      </p:sp>
    </p:spTree>
    <p:extLst>
      <p:ext uri="{BB962C8B-B14F-4D97-AF65-F5344CB8AC3E}">
        <p14:creationId xmlns:p14="http://schemas.microsoft.com/office/powerpoint/2010/main" val="10110826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29F4BC-4AA2-45A7-85AD-4DB632E925E7}" type="slidenum">
              <a:rPr lang="en-GB" smtClean="0"/>
              <a:t>31</a:t>
            </a:fld>
            <a:endParaRPr lang="en-GB"/>
          </a:p>
        </p:txBody>
      </p:sp>
    </p:spTree>
    <p:extLst>
      <p:ext uri="{BB962C8B-B14F-4D97-AF65-F5344CB8AC3E}">
        <p14:creationId xmlns:p14="http://schemas.microsoft.com/office/powerpoint/2010/main" val="12999176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29F4BC-4AA2-45A7-85AD-4DB632E925E7}" type="slidenum">
              <a:rPr lang="en-GB" smtClean="0"/>
              <a:t>32</a:t>
            </a:fld>
            <a:endParaRPr lang="en-GB"/>
          </a:p>
        </p:txBody>
      </p:sp>
    </p:spTree>
    <p:extLst>
      <p:ext uri="{BB962C8B-B14F-4D97-AF65-F5344CB8AC3E}">
        <p14:creationId xmlns:p14="http://schemas.microsoft.com/office/powerpoint/2010/main" val="29924812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8470B9F-12AD-47C2-A6EF-6FE3F0355880}" type="slidenum">
              <a:rPr lang="en-GB" smtClean="0"/>
              <a:t>33</a:t>
            </a:fld>
            <a:endParaRPr lang="en-GB"/>
          </a:p>
        </p:txBody>
      </p:sp>
    </p:spTree>
    <p:extLst>
      <p:ext uri="{BB962C8B-B14F-4D97-AF65-F5344CB8AC3E}">
        <p14:creationId xmlns:p14="http://schemas.microsoft.com/office/powerpoint/2010/main" val="36449362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Culture illustrates the accepted norms and values and traditional behaviour of a group.</a:t>
            </a:r>
          </a:p>
          <a:p>
            <a:r>
              <a:rPr lang="en-GB" sz="1200" dirty="0"/>
              <a:t>One definition of culture by Deal and Kennedy is </a:t>
            </a:r>
            <a:r>
              <a:rPr lang="en-GB" sz="1200" i="1" dirty="0"/>
              <a:t>“the way a we do things around here”</a:t>
            </a:r>
            <a:r>
              <a:rPr lang="en-GB" sz="1200" dirty="0"/>
              <a:t>. However, culture also evolves over time. </a:t>
            </a:r>
          </a:p>
          <a:p>
            <a:r>
              <a:rPr lang="en-GB" sz="1200" dirty="0"/>
              <a:t>The culture of each country has its own beliefs, values and activities. </a:t>
            </a:r>
          </a:p>
          <a:p>
            <a:r>
              <a:rPr lang="en-GB" sz="1200" b="1" dirty="0"/>
              <a:t>In other words culture can be defined as an evolving set of collective beliefs, values and attitudes.</a:t>
            </a:r>
          </a:p>
          <a:p>
            <a:endParaRPr lang="en-GB" sz="1200" b="1" dirty="0"/>
          </a:p>
          <a:p>
            <a:r>
              <a:rPr lang="en-GB" dirty="0"/>
              <a:t>Culture is a key component in business and has an impact on the strategic direction of business.</a:t>
            </a:r>
          </a:p>
          <a:p>
            <a:r>
              <a:rPr lang="en-GB" dirty="0"/>
              <a:t>Culture influences management, decisions and all business functions from accounting to production. </a:t>
            </a:r>
          </a:p>
          <a:p>
            <a:endParaRPr lang="en-GB" dirty="0"/>
          </a:p>
          <a:p>
            <a:r>
              <a:rPr lang="en-GB" b="1" dirty="0"/>
              <a:t>National culture </a:t>
            </a:r>
            <a:r>
              <a:rPr lang="en-GB" dirty="0"/>
              <a:t>is only one aspect</a:t>
            </a:r>
          </a:p>
          <a:p>
            <a:r>
              <a:rPr lang="en-GB" sz="1200" b="1" dirty="0">
                <a:solidFill>
                  <a:schemeClr val="accent2">
                    <a:lumMod val="75000"/>
                  </a:schemeClr>
                </a:solidFill>
              </a:rPr>
              <a:t>Business culture is its own unique dimension that includes getting off on the right foot, meetings, negotiation, formalities, social media use, internships and work placements</a:t>
            </a:r>
          </a:p>
        </p:txBody>
      </p:sp>
      <p:sp>
        <p:nvSpPr>
          <p:cNvPr id="4" name="Slide Number Placeholder 3"/>
          <p:cNvSpPr>
            <a:spLocks noGrp="1"/>
          </p:cNvSpPr>
          <p:nvPr>
            <p:ph type="sldNum" sz="quarter" idx="10"/>
          </p:nvPr>
        </p:nvSpPr>
        <p:spPr/>
        <p:txBody>
          <a:bodyPr/>
          <a:lstStyle/>
          <a:p>
            <a:fld id="{D8470B9F-12AD-47C2-A6EF-6FE3F0355880}" type="slidenum">
              <a:rPr lang="en-GB" smtClean="0"/>
              <a:t>34</a:t>
            </a:fld>
            <a:endParaRPr lang="en-GB"/>
          </a:p>
        </p:txBody>
      </p:sp>
    </p:spTree>
    <p:extLst>
      <p:ext uri="{BB962C8B-B14F-4D97-AF65-F5344CB8AC3E}">
        <p14:creationId xmlns:p14="http://schemas.microsoft.com/office/powerpoint/2010/main" val="8358075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err="1">
                <a:solidFill>
                  <a:srgbClr val="000000"/>
                </a:solidFill>
                <a:latin typeface="Verdana" panose="020B0604030504040204" pitchFamily="34" charset="0"/>
                <a:ea typeface="Times New Roman" panose="02020603050405020304" pitchFamily="18" charset="0"/>
                <a:cs typeface="Arial" panose="020B0604020202020204" pitchFamily="34" charset="0"/>
              </a:rPr>
              <a:t>www.businessballs.com</a:t>
            </a:r>
            <a:endParaRPr lang="en-GB" dirty="0">
              <a:solidFill>
                <a:srgbClr val="000000"/>
              </a:solidFill>
              <a:latin typeface="Verdana" panose="020B0604030504040204" pitchFamily="34" charset="0"/>
              <a:ea typeface="Times New Roman" panose="02020603050405020304" pitchFamily="18" charset="0"/>
              <a:cs typeface="Arial" panose="020B0604020202020204" pitchFamily="34" charset="0"/>
            </a:endParaRPr>
          </a:p>
          <a:p>
            <a:pPr marL="0" indent="0">
              <a:buNone/>
            </a:pPr>
            <a:endParaRPr lang="en-GB" sz="1200" b="1" dirty="0">
              <a:solidFill>
                <a:srgbClr val="000000"/>
              </a:solidFill>
              <a:latin typeface="Verdana" panose="020B0604030504040204" pitchFamily="34" charset="0"/>
              <a:cs typeface="Arial" panose="020B0604020202020204" pitchFamily="34" charset="0"/>
            </a:endParaRPr>
          </a:p>
          <a:p>
            <a:pPr marL="0" indent="0">
              <a:buNone/>
            </a:pPr>
            <a:r>
              <a:rPr lang="en-GB" sz="1200" b="1" dirty="0"/>
              <a:t>Starbucks</a:t>
            </a:r>
            <a:r>
              <a:rPr lang="en-GB" sz="1200" dirty="0"/>
              <a:t> Coffee’s website states that the company’s mission statement is “To inspire and nurture the human spirit – one person, one cup and one </a:t>
            </a:r>
            <a:r>
              <a:rPr lang="en-GB" sz="1200" dirty="0" err="1"/>
              <a:t>neighborhood</a:t>
            </a:r>
            <a:r>
              <a:rPr lang="en-GB" sz="1200" dirty="0"/>
              <a:t> at a time. ” </a:t>
            </a:r>
          </a:p>
          <a:p>
            <a:pPr marL="0" indent="0">
              <a:buNone/>
            </a:pPr>
            <a:r>
              <a:rPr lang="en-GB" sz="1200" b="1" dirty="0"/>
              <a:t>Microsoft’s mission statement is </a:t>
            </a:r>
            <a:r>
              <a:rPr lang="en-GB" sz="1200" dirty="0"/>
              <a:t>to provide individuals and businesses with technologies and products to increase efficiency, capability, speed and innovation both in the workplace and in the home. </a:t>
            </a:r>
          </a:p>
          <a:p>
            <a:pPr marL="0" indent="0">
              <a:buNone/>
            </a:pPr>
            <a:r>
              <a:rPr lang="en-GB" sz="1200" b="1" dirty="0"/>
              <a:t>Facebook Mission </a:t>
            </a:r>
            <a:r>
              <a:rPr lang="en-GB" sz="1200" dirty="0"/>
              <a:t>"Give people the power to build community and bring the world closer together."</a:t>
            </a:r>
          </a:p>
          <a:p>
            <a:pPr marL="0" lvl="0" indent="0">
              <a:spcBef>
                <a:spcPts val="400"/>
              </a:spcBef>
              <a:spcAft>
                <a:spcPts val="400"/>
              </a:spcAft>
              <a:buSzPts val="1000"/>
              <a:buNone/>
            </a:pPr>
            <a:r>
              <a:rPr lang="en-GB" sz="1200" b="1" dirty="0"/>
              <a:t>Nike’s mission statement is </a:t>
            </a:r>
            <a:r>
              <a:rPr lang="en-GB" sz="1200" dirty="0"/>
              <a:t>"To bring inspiration and innovation to every athlete in the world."</a:t>
            </a:r>
          </a:p>
          <a:p>
            <a:r>
              <a:rPr lang="en-GB" dirty="0"/>
              <a:t>Mission statements define the organization's purpose and primary objectives. These statements are set in the present tense, and they explain why you exist as a business, both to members of the organization and to people outside it. Mission statements tend to be short, clear and powerful.</a:t>
            </a:r>
          </a:p>
          <a:p>
            <a:r>
              <a:rPr lang="en-GB" dirty="0"/>
              <a:t>Vision statements also define your organization's purpose, but they focus on its goals and aspirations. These statements are designed to be uplifting and inspiring. They're also timeless: even if the organization changes its strategy, the vision will often stay the same.</a:t>
            </a:r>
          </a:p>
          <a:p>
            <a:endParaRPr lang="en-GB" dirty="0"/>
          </a:p>
          <a:p>
            <a:r>
              <a:rPr lang="en-GB" dirty="0"/>
              <a:t>Next, identify what you, your customers and other stakeholders value the most about how your organization will achieve this mission Some examples of values include excellence, integrity, teamwork, originality, equality, honesty, freedom, service, and strength</a:t>
            </a:r>
            <a:endParaRPr lang="en-GB" dirty="0">
              <a:effectLst/>
            </a:endParaRPr>
          </a:p>
          <a:p>
            <a:pPr marL="342900" lvl="0" indent="-342900">
              <a:spcBef>
                <a:spcPts val="400"/>
              </a:spcBef>
              <a:spcAft>
                <a:spcPts val="400"/>
              </a:spcAft>
              <a:buSzPts val="1000"/>
              <a:buFont typeface="Symbol" panose="05050102010706020507" pitchFamily="18" charset="2"/>
              <a:buChar char=""/>
            </a:pPr>
            <a:endParaRPr lang="en-GB"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8470B9F-12AD-47C2-A6EF-6FE3F0355880}" type="slidenum">
              <a:rPr lang="en-GB" smtClean="0"/>
              <a:t>35</a:t>
            </a:fld>
            <a:endParaRPr lang="en-GB"/>
          </a:p>
        </p:txBody>
      </p:sp>
    </p:spTree>
    <p:extLst>
      <p:ext uri="{BB962C8B-B14F-4D97-AF65-F5344CB8AC3E}">
        <p14:creationId xmlns:p14="http://schemas.microsoft.com/office/powerpoint/2010/main" val="3501102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dirty="0"/>
              <a:t>Policies and procedures are designed to influence and determine all major decisions and actions, and all activities take place within the boundaries set by them. </a:t>
            </a:r>
          </a:p>
          <a:p>
            <a:pPr lvl="0"/>
            <a:r>
              <a:rPr lang="en-GB" sz="1200" dirty="0"/>
              <a:t>Procedures are the specific methods employed to express policies in action in day-to-day operations of the organization</a:t>
            </a:r>
          </a:p>
        </p:txBody>
      </p:sp>
      <p:sp>
        <p:nvSpPr>
          <p:cNvPr id="4" name="Slide Number Placeholder 3"/>
          <p:cNvSpPr>
            <a:spLocks noGrp="1"/>
          </p:cNvSpPr>
          <p:nvPr>
            <p:ph type="sldNum" sz="quarter" idx="10"/>
          </p:nvPr>
        </p:nvSpPr>
        <p:spPr/>
        <p:txBody>
          <a:bodyPr/>
          <a:lstStyle/>
          <a:p>
            <a:fld id="{D8470B9F-12AD-47C2-A6EF-6FE3F0355880}" type="slidenum">
              <a:rPr lang="en-GB" smtClean="0"/>
              <a:t>37</a:t>
            </a:fld>
            <a:endParaRPr lang="en-GB"/>
          </a:p>
        </p:txBody>
      </p:sp>
    </p:spTree>
    <p:extLst>
      <p:ext uri="{BB962C8B-B14F-4D97-AF65-F5344CB8AC3E}">
        <p14:creationId xmlns:p14="http://schemas.microsoft.com/office/powerpoint/2010/main" val="9599391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Bef>
                <a:spcPts val="400"/>
              </a:spcBef>
              <a:spcAft>
                <a:spcPts val="400"/>
              </a:spcAft>
              <a:buSzPts val="1000"/>
              <a:buFont typeface="Symbol" panose="05050102010706020507" pitchFamily="18" charset="2"/>
              <a:buChar char=""/>
            </a:pPr>
            <a:endParaRPr lang="en-GB"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8470B9F-12AD-47C2-A6EF-6FE3F0355880}" type="slidenum">
              <a:rPr lang="en-GB" smtClean="0"/>
              <a:t>38</a:t>
            </a:fld>
            <a:endParaRPr lang="en-GB"/>
          </a:p>
        </p:txBody>
      </p:sp>
    </p:spTree>
    <p:extLst>
      <p:ext uri="{BB962C8B-B14F-4D97-AF65-F5344CB8AC3E}">
        <p14:creationId xmlns:p14="http://schemas.microsoft.com/office/powerpoint/2010/main" val="18681010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Charles Handy </a:t>
            </a:r>
            <a:r>
              <a:rPr lang="en-US" sz="1200" dirty="0"/>
              <a:t>Understanding </a:t>
            </a:r>
            <a:r>
              <a:rPr lang="en-US" sz="1200" dirty="0" err="1"/>
              <a:t>Organisations</a:t>
            </a:r>
            <a:r>
              <a:rPr lang="en-US" sz="1200" dirty="0"/>
              <a:t> (1981) </a:t>
            </a:r>
            <a:endParaRPr lang="en-GB" dirty="0"/>
          </a:p>
        </p:txBody>
      </p:sp>
      <p:sp>
        <p:nvSpPr>
          <p:cNvPr id="4" name="Slide Number Placeholder 3"/>
          <p:cNvSpPr>
            <a:spLocks noGrp="1"/>
          </p:cNvSpPr>
          <p:nvPr>
            <p:ph type="sldNum" sz="quarter" idx="10"/>
          </p:nvPr>
        </p:nvSpPr>
        <p:spPr/>
        <p:txBody>
          <a:bodyPr/>
          <a:lstStyle/>
          <a:p>
            <a:fld id="{D8470B9F-12AD-47C2-A6EF-6FE3F0355880}" type="slidenum">
              <a:rPr lang="en-GB" smtClean="0"/>
              <a:t>39</a:t>
            </a:fld>
            <a:endParaRPr lang="en-GB"/>
          </a:p>
        </p:txBody>
      </p:sp>
    </p:spTree>
    <p:extLst>
      <p:ext uri="{BB962C8B-B14F-4D97-AF65-F5344CB8AC3E}">
        <p14:creationId xmlns:p14="http://schemas.microsoft.com/office/powerpoint/2010/main" val="34903823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29F4BC-4AA2-45A7-85AD-4DB632E925E7}" type="slidenum">
              <a:rPr lang="en-GB" smtClean="0"/>
              <a:t>40</a:t>
            </a:fld>
            <a:endParaRPr lang="en-GB"/>
          </a:p>
        </p:txBody>
      </p:sp>
    </p:spTree>
    <p:extLst>
      <p:ext uri="{BB962C8B-B14F-4D97-AF65-F5344CB8AC3E}">
        <p14:creationId xmlns:p14="http://schemas.microsoft.com/office/powerpoint/2010/main" val="1343673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u="sng" dirty="0">
                <a:hlinkClick r:id="rId3"/>
              </a:rPr>
              <a:t>https://www.theguardian.com/careers/difference-between-leadership-management</a:t>
            </a:r>
            <a:endParaRPr lang="en-GB" dirty="0"/>
          </a:p>
        </p:txBody>
      </p:sp>
      <p:sp>
        <p:nvSpPr>
          <p:cNvPr id="4" name="Slide Number Placeholder 3"/>
          <p:cNvSpPr>
            <a:spLocks noGrp="1"/>
          </p:cNvSpPr>
          <p:nvPr>
            <p:ph type="sldNum" sz="quarter" idx="10"/>
          </p:nvPr>
        </p:nvSpPr>
        <p:spPr/>
        <p:txBody>
          <a:bodyPr/>
          <a:lstStyle/>
          <a:p>
            <a:fld id="{D8470B9F-12AD-47C2-A6EF-6FE3F0355880}" type="slidenum">
              <a:rPr lang="en-GB" smtClean="0"/>
              <a:t>4</a:t>
            </a:fld>
            <a:endParaRPr lang="en-GB"/>
          </a:p>
        </p:txBody>
      </p:sp>
    </p:spTree>
    <p:extLst>
      <p:ext uri="{BB962C8B-B14F-4D97-AF65-F5344CB8AC3E}">
        <p14:creationId xmlns:p14="http://schemas.microsoft.com/office/powerpoint/2010/main" val="42857593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29F4BC-4AA2-45A7-85AD-4DB632E925E7}" type="slidenum">
              <a:rPr lang="en-GB" smtClean="0"/>
              <a:t>41</a:t>
            </a:fld>
            <a:endParaRPr lang="en-GB"/>
          </a:p>
        </p:txBody>
      </p:sp>
    </p:spTree>
    <p:extLst>
      <p:ext uri="{BB962C8B-B14F-4D97-AF65-F5344CB8AC3E}">
        <p14:creationId xmlns:p14="http://schemas.microsoft.com/office/powerpoint/2010/main" val="1319624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8470B9F-12AD-47C2-A6EF-6FE3F0355880}" type="slidenum">
              <a:rPr lang="en-GB" smtClean="0"/>
              <a:t>5</a:t>
            </a:fld>
            <a:endParaRPr lang="en-GB"/>
          </a:p>
        </p:txBody>
      </p:sp>
    </p:spTree>
    <p:extLst>
      <p:ext uri="{BB962C8B-B14F-4D97-AF65-F5344CB8AC3E}">
        <p14:creationId xmlns:p14="http://schemas.microsoft.com/office/powerpoint/2010/main" val="2142646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err="1">
                <a:solidFill>
                  <a:schemeClr val="tx1"/>
                </a:solidFill>
                <a:effectLst/>
                <a:latin typeface="+mn-lt"/>
                <a:ea typeface="+mn-ea"/>
                <a:cs typeface="+mn-cs"/>
              </a:rPr>
              <a:t>www.businesscasestudies.co.uk</a:t>
            </a:r>
            <a:r>
              <a:rPr lang="en-GB" sz="1200" kern="1200" dirty="0">
                <a:solidFill>
                  <a:schemeClr val="tx1"/>
                </a:solidFill>
                <a:effectLst/>
                <a:latin typeface="+mn-lt"/>
                <a:ea typeface="+mn-ea"/>
                <a:cs typeface="+mn-cs"/>
              </a:rPr>
              <a:t> (A series of real-life business cases studies on a variety of management-related issues.)</a:t>
            </a:r>
          </a:p>
          <a:p>
            <a:pPr lvl="0"/>
            <a:endParaRPr lang="en-GB" sz="1200" kern="1200" dirty="0">
              <a:solidFill>
                <a:schemeClr val="tx1"/>
              </a:solidFill>
              <a:effectLst/>
              <a:latin typeface="+mn-lt"/>
              <a:ea typeface="+mn-ea"/>
              <a:cs typeface="+mn-cs"/>
            </a:endParaRPr>
          </a:p>
          <a:p>
            <a:r>
              <a:rPr lang="en-GB" b="1" dirty="0"/>
              <a:t>Leadership: The eight essential skills</a:t>
            </a:r>
            <a:r>
              <a:rPr lang="en-GB" dirty="0"/>
              <a:t> </a:t>
            </a:r>
          </a:p>
          <a:p>
            <a:r>
              <a:rPr lang="en-GB" dirty="0"/>
              <a:t>1. Give a clear sense of direction </a:t>
            </a:r>
          </a:p>
          <a:p>
            <a:r>
              <a:rPr lang="en-GB" dirty="0"/>
              <a:t>2. Bring the customer into the boardroom </a:t>
            </a:r>
          </a:p>
          <a:p>
            <a:r>
              <a:rPr lang="en-GB" dirty="0"/>
              <a:t>3. Communicate clearly - inside and out </a:t>
            </a:r>
          </a:p>
          <a:p>
            <a:r>
              <a:rPr lang="en-GB" dirty="0"/>
              <a:t>4. Be flexible but not floppy </a:t>
            </a:r>
          </a:p>
          <a:p>
            <a:r>
              <a:rPr lang="en-GB" dirty="0"/>
              <a:t>5. Take risks but don’t bet the company </a:t>
            </a:r>
          </a:p>
          <a:p>
            <a:r>
              <a:rPr lang="en-GB" dirty="0"/>
              <a:t>6. </a:t>
            </a:r>
            <a:r>
              <a:rPr lang="en-GB" b="1" dirty="0">
                <a:hlinkClick r:id="rId3"/>
              </a:rPr>
              <a:t>Build the team</a:t>
            </a:r>
            <a:r>
              <a:rPr lang="en-GB" dirty="0"/>
              <a:t> around you </a:t>
            </a:r>
          </a:p>
          <a:p>
            <a:r>
              <a:rPr lang="en-GB" dirty="0"/>
              <a:t>7. Listen with humility, act with courage </a:t>
            </a:r>
          </a:p>
          <a:p>
            <a:r>
              <a:rPr lang="en-GB" dirty="0"/>
              <a:t>8. Earn your reward through building trust</a:t>
            </a:r>
          </a:p>
          <a:p>
            <a:pPr lvl="0"/>
            <a:endParaRPr lang="en-GB" sz="1200" kern="1200" dirty="0">
              <a:solidFill>
                <a:schemeClr val="tx1"/>
              </a:solidFill>
              <a:effectLst/>
              <a:latin typeface="+mn-lt"/>
              <a:ea typeface="+mn-ea"/>
              <a:cs typeface="+mn-cs"/>
            </a:endParaRPr>
          </a:p>
          <a:p>
            <a:endParaRPr lang="en-GB" dirty="0"/>
          </a:p>
          <a:p>
            <a:pPr lvl="0"/>
            <a:endParaRPr lang="en-GB" dirty="0"/>
          </a:p>
        </p:txBody>
      </p:sp>
      <p:sp>
        <p:nvSpPr>
          <p:cNvPr id="4" name="Slide Number Placeholder 3"/>
          <p:cNvSpPr>
            <a:spLocks noGrp="1"/>
          </p:cNvSpPr>
          <p:nvPr>
            <p:ph type="sldNum" sz="quarter" idx="10"/>
          </p:nvPr>
        </p:nvSpPr>
        <p:spPr/>
        <p:txBody>
          <a:bodyPr/>
          <a:lstStyle/>
          <a:p>
            <a:fld id="{D8470B9F-12AD-47C2-A6EF-6FE3F0355880}" type="slidenum">
              <a:rPr lang="en-GB" smtClean="0"/>
              <a:t>6</a:t>
            </a:fld>
            <a:endParaRPr lang="en-GB"/>
          </a:p>
        </p:txBody>
      </p:sp>
    </p:spTree>
    <p:extLst>
      <p:ext uri="{BB962C8B-B14F-4D97-AF65-F5344CB8AC3E}">
        <p14:creationId xmlns:p14="http://schemas.microsoft.com/office/powerpoint/2010/main" val="3070673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dirty="0"/>
          </a:p>
        </p:txBody>
      </p:sp>
      <p:sp>
        <p:nvSpPr>
          <p:cNvPr id="4" name="Slide Number Placeholder 3"/>
          <p:cNvSpPr>
            <a:spLocks noGrp="1"/>
          </p:cNvSpPr>
          <p:nvPr>
            <p:ph type="sldNum" sz="quarter" idx="10"/>
          </p:nvPr>
        </p:nvSpPr>
        <p:spPr/>
        <p:txBody>
          <a:bodyPr/>
          <a:lstStyle/>
          <a:p>
            <a:fld id="{D8470B9F-12AD-47C2-A6EF-6FE3F0355880}" type="slidenum">
              <a:rPr lang="en-GB" smtClean="0"/>
              <a:t>7</a:t>
            </a:fld>
            <a:endParaRPr lang="en-GB"/>
          </a:p>
        </p:txBody>
      </p:sp>
    </p:spTree>
    <p:extLst>
      <p:ext uri="{BB962C8B-B14F-4D97-AF65-F5344CB8AC3E}">
        <p14:creationId xmlns:p14="http://schemas.microsoft.com/office/powerpoint/2010/main" val="489080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dirty="0"/>
          </a:p>
        </p:txBody>
      </p:sp>
      <p:sp>
        <p:nvSpPr>
          <p:cNvPr id="4" name="Slide Number Placeholder 3"/>
          <p:cNvSpPr>
            <a:spLocks noGrp="1"/>
          </p:cNvSpPr>
          <p:nvPr>
            <p:ph type="sldNum" sz="quarter" idx="10"/>
          </p:nvPr>
        </p:nvSpPr>
        <p:spPr/>
        <p:txBody>
          <a:bodyPr/>
          <a:lstStyle/>
          <a:p>
            <a:fld id="{D8470B9F-12AD-47C2-A6EF-6FE3F0355880}" type="slidenum">
              <a:rPr lang="en-GB" smtClean="0"/>
              <a:t>8</a:t>
            </a:fld>
            <a:endParaRPr lang="en-GB"/>
          </a:p>
        </p:txBody>
      </p:sp>
    </p:spTree>
    <p:extLst>
      <p:ext uri="{BB962C8B-B14F-4D97-AF65-F5344CB8AC3E}">
        <p14:creationId xmlns:p14="http://schemas.microsoft.com/office/powerpoint/2010/main" val="2100311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8470B9F-12AD-47C2-A6EF-6FE3F0355880}" type="slidenum">
              <a:rPr lang="en-GB" smtClean="0"/>
              <a:t>9</a:t>
            </a:fld>
            <a:endParaRPr lang="en-GB"/>
          </a:p>
        </p:txBody>
      </p:sp>
    </p:spTree>
    <p:extLst>
      <p:ext uri="{BB962C8B-B14F-4D97-AF65-F5344CB8AC3E}">
        <p14:creationId xmlns:p14="http://schemas.microsoft.com/office/powerpoint/2010/main" val="3685779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03B2F057-F298-4B01-AA13-16093950E2B4}" type="datetimeFigureOut">
              <a:rPr lang="en-GB" smtClean="0"/>
              <a:t>15/10/2020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8C2EA8-41C8-4380-BA87-E30AE7C22D45}" type="slidenum">
              <a:rPr lang="en-GB" smtClean="0"/>
              <a:t>‹#›</a:t>
            </a:fld>
            <a:endParaRPr lang="en-GB"/>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3320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B2F057-F298-4B01-AA13-16093950E2B4}" type="datetimeFigureOut">
              <a:rPr lang="en-GB" smtClean="0"/>
              <a:t>15/10/2020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8C2EA8-41C8-4380-BA87-E30AE7C22D45}" type="slidenum">
              <a:rPr lang="en-GB" smtClean="0"/>
              <a:t>‹#›</a:t>
            </a:fld>
            <a:endParaRPr lang="en-GB"/>
          </a:p>
        </p:txBody>
      </p:sp>
    </p:spTree>
    <p:extLst>
      <p:ext uri="{BB962C8B-B14F-4D97-AF65-F5344CB8AC3E}">
        <p14:creationId xmlns:p14="http://schemas.microsoft.com/office/powerpoint/2010/main" val="4044107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B2F057-F298-4B01-AA13-16093950E2B4}" type="datetimeFigureOut">
              <a:rPr lang="en-GB" smtClean="0"/>
              <a:t>15/10/2020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8C2EA8-41C8-4380-BA87-E30AE7C22D45}" type="slidenum">
              <a:rPr lang="en-GB" smtClean="0"/>
              <a:t>‹#›</a:t>
            </a:fld>
            <a:endParaRPr lang="en-GB"/>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2588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B2F057-F298-4B01-AA13-16093950E2B4}" type="datetimeFigureOut">
              <a:rPr lang="en-GB" smtClean="0"/>
              <a:t>15/10/2020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8C2EA8-41C8-4380-BA87-E30AE7C22D45}" type="slidenum">
              <a:rPr lang="en-GB" smtClean="0"/>
              <a:t>‹#›</a:t>
            </a:fld>
            <a:endParaRPr lang="en-GB"/>
          </a:p>
        </p:txBody>
      </p:sp>
    </p:spTree>
    <p:extLst>
      <p:ext uri="{BB962C8B-B14F-4D97-AF65-F5344CB8AC3E}">
        <p14:creationId xmlns:p14="http://schemas.microsoft.com/office/powerpoint/2010/main" val="501105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B2F057-F298-4B01-AA13-16093950E2B4}" type="datetimeFigureOut">
              <a:rPr lang="en-GB" smtClean="0"/>
              <a:t>15/10/2020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8C2EA8-41C8-4380-BA87-E30AE7C22D45}" type="slidenum">
              <a:rPr lang="en-GB" smtClean="0"/>
              <a:t>‹#›</a:t>
            </a:fld>
            <a:endParaRPr lang="en-GB"/>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3841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B2F057-F298-4B01-AA13-16093950E2B4}" type="datetimeFigureOut">
              <a:rPr lang="en-GB" smtClean="0"/>
              <a:t>15/10/2020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8C2EA8-41C8-4380-BA87-E30AE7C22D45}" type="slidenum">
              <a:rPr lang="en-GB" smtClean="0"/>
              <a:t>‹#›</a:t>
            </a:fld>
            <a:endParaRPr lang="en-GB"/>
          </a:p>
        </p:txBody>
      </p:sp>
    </p:spTree>
    <p:extLst>
      <p:ext uri="{BB962C8B-B14F-4D97-AF65-F5344CB8AC3E}">
        <p14:creationId xmlns:p14="http://schemas.microsoft.com/office/powerpoint/2010/main" val="16399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B2F057-F298-4B01-AA13-16093950E2B4}" type="datetimeFigureOut">
              <a:rPr lang="en-GB" smtClean="0"/>
              <a:t>15/10/2020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88C2EA8-41C8-4380-BA87-E30AE7C22D45}" type="slidenum">
              <a:rPr lang="en-GB" smtClean="0"/>
              <a:t>‹#›</a:t>
            </a:fld>
            <a:endParaRPr lang="en-GB"/>
          </a:p>
        </p:txBody>
      </p:sp>
    </p:spTree>
    <p:extLst>
      <p:ext uri="{BB962C8B-B14F-4D97-AF65-F5344CB8AC3E}">
        <p14:creationId xmlns:p14="http://schemas.microsoft.com/office/powerpoint/2010/main" val="1026975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B2F057-F298-4B01-AA13-16093950E2B4}" type="datetimeFigureOut">
              <a:rPr lang="en-GB" smtClean="0"/>
              <a:t>15/10/2020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88C2EA8-41C8-4380-BA87-E30AE7C22D45}" type="slidenum">
              <a:rPr lang="en-GB" smtClean="0"/>
              <a:t>‹#›</a:t>
            </a:fld>
            <a:endParaRPr lang="en-GB"/>
          </a:p>
        </p:txBody>
      </p:sp>
    </p:spTree>
    <p:extLst>
      <p:ext uri="{BB962C8B-B14F-4D97-AF65-F5344CB8AC3E}">
        <p14:creationId xmlns:p14="http://schemas.microsoft.com/office/powerpoint/2010/main" val="1528186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B2F057-F298-4B01-AA13-16093950E2B4}" type="datetimeFigureOut">
              <a:rPr lang="en-GB" smtClean="0"/>
              <a:t>15/10/2020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88C2EA8-41C8-4380-BA87-E30AE7C22D45}" type="slidenum">
              <a:rPr lang="en-GB" smtClean="0"/>
              <a:t>‹#›</a:t>
            </a:fld>
            <a:endParaRPr lang="en-GB"/>
          </a:p>
        </p:txBody>
      </p:sp>
    </p:spTree>
    <p:extLst>
      <p:ext uri="{BB962C8B-B14F-4D97-AF65-F5344CB8AC3E}">
        <p14:creationId xmlns:p14="http://schemas.microsoft.com/office/powerpoint/2010/main" val="3679613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B2F057-F298-4B01-AA13-16093950E2B4}" type="datetimeFigureOut">
              <a:rPr lang="en-GB" smtClean="0"/>
              <a:t>15/10/2020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8C2EA8-41C8-4380-BA87-E30AE7C22D45}" type="slidenum">
              <a:rPr lang="en-GB" smtClean="0"/>
              <a:t>‹#›</a:t>
            </a:fld>
            <a:endParaRPr lang="en-GB"/>
          </a:p>
        </p:txBody>
      </p:sp>
    </p:spTree>
    <p:extLst>
      <p:ext uri="{BB962C8B-B14F-4D97-AF65-F5344CB8AC3E}">
        <p14:creationId xmlns:p14="http://schemas.microsoft.com/office/powerpoint/2010/main" val="1628226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B2F057-F298-4B01-AA13-16093950E2B4}" type="datetimeFigureOut">
              <a:rPr lang="en-GB" smtClean="0"/>
              <a:t>15/10/2020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8C2EA8-41C8-4380-BA87-E30AE7C22D45}" type="slidenum">
              <a:rPr lang="en-GB" smtClean="0"/>
              <a:t>‹#›</a:t>
            </a:fld>
            <a:endParaRPr lang="en-GB"/>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4867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03B2F057-F298-4B01-AA13-16093950E2B4}" type="datetimeFigureOut">
              <a:rPr lang="en-GB" smtClean="0"/>
              <a:t>15/10/2020</a:t>
            </a:fld>
            <a:endParaRPr lang="en-GB"/>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GB"/>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088C2EA8-41C8-4380-BA87-E30AE7C22D45}" type="slidenum">
              <a:rPr lang="en-GB" smtClean="0"/>
              <a:t>‹#›</a:t>
            </a:fld>
            <a:endParaRPr lang="en-GB"/>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934273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C695245-44E3-4A14-900A-D06036644A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8" y="643467"/>
            <a:ext cx="3415612" cy="1890183"/>
          </a:xfrm>
        </p:spPr>
        <p:txBody>
          <a:bodyPr>
            <a:normAutofit/>
          </a:bodyPr>
          <a:lstStyle/>
          <a:p>
            <a:pPr lvl="0"/>
            <a:r>
              <a:rPr lang="en-US" b="1" dirty="0">
                <a:solidFill>
                  <a:schemeClr val="tx1"/>
                </a:solidFill>
                <a:latin typeface="+mn-lt"/>
              </a:rPr>
              <a:t>Starting unit 6</a:t>
            </a:r>
            <a:endParaRPr lang="en-GB" b="1" dirty="0">
              <a:solidFill>
                <a:schemeClr val="tx1"/>
              </a:solidFill>
              <a:latin typeface="+mn-lt"/>
            </a:endParaRPr>
          </a:p>
        </p:txBody>
      </p:sp>
      <p:graphicFrame>
        <p:nvGraphicFramePr>
          <p:cNvPr id="15" name="Content Placeholder 2">
            <a:extLst>
              <a:ext uri="{FF2B5EF4-FFF2-40B4-BE49-F238E27FC236}">
                <a16:creationId xmlns:a16="http://schemas.microsoft.com/office/drawing/2014/main" id="{73E3BF67-855B-44A7-8DCB-57939F462E5E}"/>
              </a:ext>
            </a:extLst>
          </p:cNvPr>
          <p:cNvGraphicFramePr/>
          <p:nvPr>
            <p:extLst>
              <p:ext uri="{D42A27DB-BD31-4B8C-83A1-F6EECF244321}">
                <p14:modId xmlns:p14="http://schemas.microsoft.com/office/powerpoint/2010/main" val="2690013759"/>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Content Placeholder 2">
            <a:extLst>
              <a:ext uri="{FF2B5EF4-FFF2-40B4-BE49-F238E27FC236}">
                <a16:creationId xmlns:a16="http://schemas.microsoft.com/office/drawing/2014/main" id="{E00FE75E-AD04-A24B-A933-1775F30786A0}"/>
              </a:ext>
            </a:extLst>
          </p:cNvPr>
          <p:cNvSpPr>
            <a:spLocks noGrp="1"/>
          </p:cNvSpPr>
          <p:nvPr>
            <p:ph idx="1"/>
          </p:nvPr>
        </p:nvSpPr>
        <p:spPr>
          <a:xfrm>
            <a:off x="573611" y="2533650"/>
            <a:ext cx="3034951" cy="2990850"/>
          </a:xfrm>
        </p:spPr>
        <p:txBody>
          <a:bodyPr/>
          <a:lstStyle/>
          <a:p>
            <a:r>
              <a:rPr lang="en-GB" sz="2400" dirty="0">
                <a:solidFill>
                  <a:schemeClr val="bg1"/>
                </a:solidFill>
              </a:rPr>
              <a:t>Set up folders (paper based and on user area)</a:t>
            </a:r>
          </a:p>
          <a:p>
            <a:endParaRPr lang="en-GB" sz="2400" dirty="0">
              <a:solidFill>
                <a:schemeClr val="bg1"/>
              </a:solidFill>
            </a:endParaRPr>
          </a:p>
          <a:p>
            <a:r>
              <a:rPr lang="en-GB" sz="2400" b="1" dirty="0">
                <a:solidFill>
                  <a:schemeClr val="bg1"/>
                </a:solidFill>
              </a:rPr>
              <a:t>MAIN FOLDER: </a:t>
            </a:r>
          </a:p>
          <a:p>
            <a:r>
              <a:rPr lang="en-GB" sz="2400" dirty="0">
                <a:solidFill>
                  <a:schemeClr val="bg1"/>
                </a:solidFill>
              </a:rPr>
              <a:t>UNIT 6 Management &amp; Leadership (AAW)</a:t>
            </a:r>
          </a:p>
          <a:p>
            <a:r>
              <a:rPr lang="en-GB" sz="2400" dirty="0">
                <a:solidFill>
                  <a:schemeClr val="bg1"/>
                </a:solidFill>
              </a:rPr>
              <a:t>Then 5 sub folders</a:t>
            </a:r>
          </a:p>
          <a:p>
            <a:endParaRPr lang="en-US" dirty="0"/>
          </a:p>
        </p:txBody>
      </p:sp>
    </p:spTree>
    <p:extLst>
      <p:ext uri="{BB962C8B-B14F-4D97-AF65-F5344CB8AC3E}">
        <p14:creationId xmlns:p14="http://schemas.microsoft.com/office/powerpoint/2010/main" val="2012332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695245-44E3-4A14-900A-D06036644A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8" y="643467"/>
            <a:ext cx="3415612" cy="5571066"/>
          </a:xfrm>
        </p:spPr>
        <p:txBody>
          <a:bodyPr>
            <a:normAutofit/>
          </a:bodyPr>
          <a:lstStyle/>
          <a:p>
            <a:r>
              <a:rPr lang="en-GB" sz="3900" b="1">
                <a:solidFill>
                  <a:srgbClr val="FFFFFF"/>
                </a:solidFill>
              </a:rPr>
              <a:t>types of management &amp; leadership</a:t>
            </a:r>
          </a:p>
        </p:txBody>
      </p:sp>
      <p:graphicFrame>
        <p:nvGraphicFramePr>
          <p:cNvPr id="5" name="Content Placeholder 2">
            <a:extLst>
              <a:ext uri="{FF2B5EF4-FFF2-40B4-BE49-F238E27FC236}">
                <a16:creationId xmlns:a16="http://schemas.microsoft.com/office/drawing/2014/main" id="{9E16B6E5-193E-458D-8920-C06F8227092A}"/>
              </a:ext>
            </a:extLst>
          </p:cNvPr>
          <p:cNvGraphicFramePr>
            <a:graphicFrameLocks noGrp="1"/>
          </p:cNvGraphicFramePr>
          <p:nvPr>
            <p:ph idx="1"/>
            <p:extLst>
              <p:ext uri="{D42A27DB-BD31-4B8C-83A1-F6EECF244321}">
                <p14:modId xmlns:p14="http://schemas.microsoft.com/office/powerpoint/2010/main" val="488186103"/>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4521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DBA921-012F-0241-9A06-F7E5BF92C9B8}"/>
              </a:ext>
            </a:extLst>
          </p:cNvPr>
          <p:cNvPicPr>
            <a:picLocks noChangeAspect="1"/>
          </p:cNvPicPr>
          <p:nvPr/>
        </p:nvPicPr>
        <p:blipFill rotWithShape="1">
          <a:blip r:embed="rId3"/>
          <a:srcRect l="4328" r="4084" b="4"/>
          <a:stretch/>
        </p:blipFill>
        <p:spPr>
          <a:xfrm>
            <a:off x="2533232" y="639592"/>
            <a:ext cx="6896936" cy="5578816"/>
          </a:xfrm>
          <a:prstGeom prst="rect">
            <a:avLst/>
          </a:prstGeom>
        </p:spPr>
      </p:pic>
      <p:sp>
        <p:nvSpPr>
          <p:cNvPr id="4" name="Rectangle 3">
            <a:extLst>
              <a:ext uri="{FF2B5EF4-FFF2-40B4-BE49-F238E27FC236}">
                <a16:creationId xmlns:a16="http://schemas.microsoft.com/office/drawing/2014/main" id="{28E071B1-5C9A-5A40-8CB9-91B7A8F7A6D8}"/>
              </a:ext>
            </a:extLst>
          </p:cNvPr>
          <p:cNvSpPr/>
          <p:nvPr/>
        </p:nvSpPr>
        <p:spPr>
          <a:xfrm>
            <a:off x="4857750" y="751255"/>
            <a:ext cx="2228850" cy="5224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sp>
        <p:nvSpPr>
          <p:cNvPr id="3" name="Title 1">
            <a:extLst>
              <a:ext uri="{FF2B5EF4-FFF2-40B4-BE49-F238E27FC236}">
                <a16:creationId xmlns:a16="http://schemas.microsoft.com/office/drawing/2014/main" id="{E50FED3D-4B68-E547-803E-C561842595C8}"/>
              </a:ext>
            </a:extLst>
          </p:cNvPr>
          <p:cNvSpPr txBox="1">
            <a:spLocks/>
          </p:cNvSpPr>
          <p:nvPr/>
        </p:nvSpPr>
        <p:spPr>
          <a:xfrm>
            <a:off x="2863653" y="734842"/>
            <a:ext cx="6452215" cy="372892"/>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a:lstStyle>
          <a:p>
            <a:pPr algn="ctr"/>
            <a:r>
              <a:rPr lang="en-US" sz="2400" b="1" spc="200" dirty="0">
                <a:solidFill>
                  <a:schemeClr val="accent2">
                    <a:lumMod val="75000"/>
                  </a:schemeClr>
                </a:solidFill>
                <a:latin typeface="+mn-lt"/>
              </a:rPr>
              <a:t>management by objectives (Drucker) </a:t>
            </a:r>
          </a:p>
        </p:txBody>
      </p:sp>
    </p:spTree>
    <p:extLst>
      <p:ext uri="{BB962C8B-B14F-4D97-AF65-F5344CB8AC3E}">
        <p14:creationId xmlns:p14="http://schemas.microsoft.com/office/powerpoint/2010/main" val="2280996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0890400-BB8B-4A44-AB63-65C7CA223E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30B780B8-F344-D941-AF09-B4CD47683D09}"/>
              </a:ext>
            </a:extLst>
          </p:cNvPr>
          <p:cNvSpPr>
            <a:spLocks noGrp="1"/>
          </p:cNvSpPr>
          <p:nvPr>
            <p:ph type="title"/>
          </p:nvPr>
        </p:nvSpPr>
        <p:spPr>
          <a:xfrm>
            <a:off x="495302" y="804333"/>
            <a:ext cx="3861386" cy="5249334"/>
          </a:xfrm>
        </p:spPr>
        <p:txBody>
          <a:bodyPr>
            <a:normAutofit/>
          </a:bodyPr>
          <a:lstStyle/>
          <a:p>
            <a:pPr algn="r"/>
            <a:r>
              <a:rPr lang="en-GB" sz="3500" b="1" dirty="0">
                <a:latin typeface="+mn-lt"/>
              </a:rPr>
              <a:t>Advantages of Management by objectives</a:t>
            </a:r>
          </a:p>
        </p:txBody>
      </p:sp>
      <p:cxnSp>
        <p:nvCxnSpPr>
          <p:cNvPr id="18" name="Straight Connector 17">
            <a:extLst>
              <a:ext uri="{FF2B5EF4-FFF2-40B4-BE49-F238E27FC236}">
                <a16:creationId xmlns:a16="http://schemas.microsoft.com/office/drawing/2014/main" id="{4D39B797-CDC6-4529-8A36-9CBFC981633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3">
            <a:extLst>
              <a:ext uri="{FF2B5EF4-FFF2-40B4-BE49-F238E27FC236}">
                <a16:creationId xmlns:a16="http://schemas.microsoft.com/office/drawing/2014/main" id="{55ABEA43-B2ED-894B-AC12-52A2AF209B5E}"/>
              </a:ext>
            </a:extLst>
          </p:cNvPr>
          <p:cNvSpPr>
            <a:spLocks noGrp="1"/>
          </p:cNvSpPr>
          <p:nvPr>
            <p:ph idx="1"/>
          </p:nvPr>
        </p:nvSpPr>
        <p:spPr>
          <a:xfrm>
            <a:off x="5145483" y="1299633"/>
            <a:ext cx="6257721" cy="5249334"/>
          </a:xfrm>
        </p:spPr>
        <p:txBody>
          <a:bodyPr anchor="ctr">
            <a:normAutofit/>
          </a:bodyPr>
          <a:lstStyle/>
          <a:p>
            <a:pPr marL="0" lvl="0" indent="0">
              <a:buNone/>
            </a:pPr>
            <a:r>
              <a:rPr lang="en-GB" sz="2000" b="1" dirty="0"/>
              <a:t>Management control </a:t>
            </a:r>
          </a:p>
          <a:p>
            <a:pPr marL="0" lvl="0" indent="0">
              <a:buNone/>
            </a:pPr>
            <a:r>
              <a:rPr lang="en-GB" sz="2000" dirty="0"/>
              <a:t>Departments and managers are coordinated, everyone is working towards a common goal. Clear target setting.</a:t>
            </a:r>
            <a:endParaRPr lang="en-US" sz="2000" dirty="0"/>
          </a:p>
          <a:p>
            <a:pPr marL="0" lvl="0" indent="0">
              <a:buNone/>
            </a:pPr>
            <a:r>
              <a:rPr lang="en-GB" sz="2000" dirty="0"/>
              <a:t>Improved financial control</a:t>
            </a:r>
            <a:endParaRPr lang="en-US" sz="2000" dirty="0"/>
          </a:p>
          <a:p>
            <a:pPr marL="0" indent="0">
              <a:buNone/>
            </a:pPr>
            <a:r>
              <a:rPr lang="en-GB" sz="2000" dirty="0"/>
              <a:t>It can motivate the workforce </a:t>
            </a:r>
          </a:p>
          <a:p>
            <a:pPr marL="0" indent="0">
              <a:buNone/>
            </a:pPr>
            <a:r>
              <a:rPr lang="en-GB" sz="2000" dirty="0"/>
              <a:t>When managers at all levels are involved in setting and agreeing objectives they will have a commitment to ensuring the goals are achieved. </a:t>
            </a:r>
          </a:p>
          <a:p>
            <a:pPr marL="0" indent="0">
              <a:buNone/>
            </a:pPr>
            <a:r>
              <a:rPr lang="en-GB" sz="2000" dirty="0"/>
              <a:t>Involving all employees in the process gives employees empowerment, increases job satisfaction and commitment</a:t>
            </a:r>
          </a:p>
          <a:p>
            <a:pPr marL="0" indent="0">
              <a:buNone/>
            </a:pPr>
            <a:r>
              <a:rPr lang="en-GB" sz="2000" dirty="0"/>
              <a:t>Opportunities to improve communication both up and down the hierarchy.</a:t>
            </a:r>
          </a:p>
          <a:p>
            <a:pPr lvl="0">
              <a:buFont typeface="Arial" panose="020B0604020202020204" pitchFamily="34" charset="0"/>
              <a:buChar char="•"/>
            </a:pPr>
            <a:endParaRPr lang="en-GB" sz="2000" dirty="0"/>
          </a:p>
          <a:p>
            <a:pPr>
              <a:buFont typeface="Arial" panose="020B0604020202020204" pitchFamily="34" charset="0"/>
              <a:buChar char="•"/>
            </a:pPr>
            <a:endParaRPr lang="en-US" sz="2000" dirty="0"/>
          </a:p>
        </p:txBody>
      </p:sp>
    </p:spTree>
    <p:extLst>
      <p:ext uri="{BB962C8B-B14F-4D97-AF65-F5344CB8AC3E}">
        <p14:creationId xmlns:p14="http://schemas.microsoft.com/office/powerpoint/2010/main" val="2388923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0890400-BB8B-4A44-AB63-65C7CA223E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30B780B8-F344-D941-AF09-B4CD47683D09}"/>
              </a:ext>
            </a:extLst>
          </p:cNvPr>
          <p:cNvSpPr>
            <a:spLocks noGrp="1"/>
          </p:cNvSpPr>
          <p:nvPr>
            <p:ph type="title"/>
          </p:nvPr>
        </p:nvSpPr>
        <p:spPr>
          <a:xfrm>
            <a:off x="495305" y="804333"/>
            <a:ext cx="3861383" cy="5249334"/>
          </a:xfrm>
        </p:spPr>
        <p:txBody>
          <a:bodyPr>
            <a:normAutofit/>
          </a:bodyPr>
          <a:lstStyle/>
          <a:p>
            <a:pPr algn="r"/>
            <a:r>
              <a:rPr lang="en-GB" sz="3100" b="1" dirty="0">
                <a:latin typeface="+mn-lt"/>
              </a:rPr>
              <a:t>Dis-Advantages of Management by objectives</a:t>
            </a:r>
          </a:p>
        </p:txBody>
      </p:sp>
      <p:cxnSp>
        <p:nvCxnSpPr>
          <p:cNvPr id="18" name="Straight Connector 17">
            <a:extLst>
              <a:ext uri="{FF2B5EF4-FFF2-40B4-BE49-F238E27FC236}">
                <a16:creationId xmlns:a16="http://schemas.microsoft.com/office/drawing/2014/main" id="{4D39B797-CDC6-4529-8A36-9CBFC981633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3">
            <a:extLst>
              <a:ext uri="{FF2B5EF4-FFF2-40B4-BE49-F238E27FC236}">
                <a16:creationId xmlns:a16="http://schemas.microsoft.com/office/drawing/2014/main" id="{55ABEA43-B2ED-894B-AC12-52A2AF209B5E}"/>
              </a:ext>
            </a:extLst>
          </p:cNvPr>
          <p:cNvSpPr>
            <a:spLocks noGrp="1"/>
          </p:cNvSpPr>
          <p:nvPr>
            <p:ph idx="1"/>
          </p:nvPr>
        </p:nvSpPr>
        <p:spPr>
          <a:xfrm>
            <a:off x="4999330" y="1600199"/>
            <a:ext cx="6257721" cy="4453467"/>
          </a:xfrm>
        </p:spPr>
        <p:txBody>
          <a:bodyPr anchor="ctr">
            <a:normAutofit/>
          </a:bodyPr>
          <a:lstStyle/>
          <a:p>
            <a:pPr marL="0" lvl="0" indent="0">
              <a:buNone/>
            </a:pPr>
            <a:r>
              <a:rPr lang="en-GB" sz="2000" dirty="0"/>
              <a:t>Time spent on setting objectives rather than managing the organisation</a:t>
            </a:r>
          </a:p>
          <a:p>
            <a:pPr marL="0" lvl="0" indent="0">
              <a:buNone/>
            </a:pPr>
            <a:r>
              <a:rPr lang="en-GB" sz="2000" dirty="0"/>
              <a:t>Goals might change and objectives may no longer be appropriate</a:t>
            </a:r>
          </a:p>
          <a:p>
            <a:pPr marL="0" lvl="0" indent="0">
              <a:buNone/>
            </a:pPr>
            <a:r>
              <a:rPr lang="en-GB" sz="2000" dirty="0"/>
              <a:t>Objectives not met can be demotivating</a:t>
            </a:r>
          </a:p>
          <a:p>
            <a:pPr marL="0" lvl="0" indent="0">
              <a:buNone/>
            </a:pPr>
            <a:r>
              <a:rPr lang="en-GB" sz="2000" dirty="0"/>
              <a:t>Everyone has to feel part of the target setting</a:t>
            </a:r>
          </a:p>
          <a:p>
            <a:pPr marL="0" lvl="0" indent="0">
              <a:buNone/>
            </a:pPr>
            <a:r>
              <a:rPr lang="en-GB" sz="2000" dirty="0"/>
              <a:t>Managers can get stuck on short term targets and lose track of the overall long term goals</a:t>
            </a:r>
          </a:p>
          <a:p>
            <a:pPr lvl="0">
              <a:buFont typeface="Arial" panose="020B0604020202020204" pitchFamily="34" charset="0"/>
              <a:buChar char="•"/>
            </a:pPr>
            <a:endParaRPr lang="en-GB" sz="2000"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3414299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70">
            <a:extLst>
              <a:ext uri="{FF2B5EF4-FFF2-40B4-BE49-F238E27FC236}">
                <a16:creationId xmlns:a16="http://schemas.microsoft.com/office/drawing/2014/main" id="{C51136FD-BBB2-4EB4-A240-3E21EECF73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4129" y="585216"/>
            <a:ext cx="3779085" cy="1499616"/>
          </a:xfrm>
        </p:spPr>
        <p:txBody>
          <a:bodyPr>
            <a:normAutofit/>
          </a:bodyPr>
          <a:lstStyle/>
          <a:p>
            <a:pPr lvl="0"/>
            <a:r>
              <a:rPr lang="en-GB" sz="3900" b="1">
                <a:solidFill>
                  <a:srgbClr val="FFFFFF"/>
                </a:solidFill>
                <a:latin typeface="+mn-lt"/>
              </a:rPr>
              <a:t>Functional management</a:t>
            </a:r>
          </a:p>
        </p:txBody>
      </p:sp>
      <p:cxnSp>
        <p:nvCxnSpPr>
          <p:cNvPr id="2057" name="Straight Connector 72">
            <a:extLst>
              <a:ext uri="{FF2B5EF4-FFF2-40B4-BE49-F238E27FC236}">
                <a16:creationId xmlns:a16="http://schemas.microsoft.com/office/drawing/2014/main" id="{C6826B28-36B0-4CC1-8EC8-EF9B88B3564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28652" y="2286000"/>
            <a:ext cx="4457685" cy="3931920"/>
          </a:xfrm>
        </p:spPr>
        <p:txBody>
          <a:bodyPr>
            <a:normAutofit/>
          </a:bodyPr>
          <a:lstStyle/>
          <a:p>
            <a:r>
              <a:rPr lang="en-GB" sz="2400" b="1" dirty="0">
                <a:solidFill>
                  <a:srgbClr val="FFFFFF"/>
                </a:solidFill>
              </a:rPr>
              <a:t>The most common type of organisational management. </a:t>
            </a:r>
          </a:p>
          <a:p>
            <a:r>
              <a:rPr lang="en-GB" sz="2400" dirty="0">
                <a:solidFill>
                  <a:srgbClr val="FFFFFF"/>
                </a:solidFill>
              </a:rPr>
              <a:t>The organization is grouped by functional areas (departments) </a:t>
            </a:r>
          </a:p>
          <a:p>
            <a:r>
              <a:rPr lang="en-GB" sz="2400" dirty="0">
                <a:solidFill>
                  <a:srgbClr val="FFFFFF"/>
                </a:solidFill>
              </a:rPr>
              <a:t>Management and communication generally occurs within a single department</a:t>
            </a:r>
          </a:p>
        </p:txBody>
      </p:sp>
      <p:pic>
        <p:nvPicPr>
          <p:cNvPr id="15" name="Picture 2" descr="http://www.baffledbee.co.uk/uploads/1/5/3/2/15321380/functional-areas-better_orig.png">
            <a:extLst>
              <a:ext uri="{FF2B5EF4-FFF2-40B4-BE49-F238E27FC236}">
                <a16:creationId xmlns:a16="http://schemas.microsoft.com/office/drawing/2014/main" id="{46A8742A-800B-E847-90F0-5017D107B5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69" r="1" b="1"/>
          <a:stretch/>
        </p:blipFill>
        <p:spPr bwMode="auto">
          <a:xfrm>
            <a:off x="5848337" y="933145"/>
            <a:ext cx="5945369" cy="528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641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0889" y="599965"/>
            <a:ext cx="9720072" cy="1499616"/>
          </a:xfrm>
        </p:spPr>
        <p:txBody>
          <a:bodyPr>
            <a:normAutofit/>
          </a:bodyPr>
          <a:lstStyle/>
          <a:p>
            <a:pPr lvl="0"/>
            <a:r>
              <a:rPr lang="en-GB" sz="4000" b="1" dirty="0">
                <a:solidFill>
                  <a:schemeClr val="accent2">
                    <a:lumMod val="75000"/>
                  </a:schemeClr>
                </a:solidFill>
                <a:latin typeface="+mn-lt"/>
              </a:rPr>
              <a:t>Transformational and Transactional</a:t>
            </a:r>
          </a:p>
        </p:txBody>
      </p:sp>
      <p:sp>
        <p:nvSpPr>
          <p:cNvPr id="5" name="Rectangle 4"/>
          <p:cNvSpPr/>
          <p:nvPr/>
        </p:nvSpPr>
        <p:spPr>
          <a:xfrm>
            <a:off x="920889" y="2471654"/>
            <a:ext cx="10007666" cy="3385542"/>
          </a:xfrm>
          <a:prstGeom prst="rect">
            <a:avLst/>
          </a:prstGeom>
        </p:spPr>
        <p:txBody>
          <a:bodyPr wrap="square">
            <a:spAutoFit/>
          </a:bodyPr>
          <a:lstStyle/>
          <a:p>
            <a:r>
              <a:rPr lang="en-GB" sz="2800" b="1" dirty="0"/>
              <a:t>Transactional leaders</a:t>
            </a:r>
            <a:r>
              <a:rPr lang="en-GB" sz="2800" dirty="0"/>
              <a:t> focus on the role of supervision, organisation, and group performance. They are concerned about the status quo and day-to-day progress toward goals. </a:t>
            </a:r>
          </a:p>
          <a:p>
            <a:endParaRPr lang="en-GB" sz="2800" b="1" dirty="0"/>
          </a:p>
          <a:p>
            <a:r>
              <a:rPr lang="en-GB" sz="2800" b="1" dirty="0"/>
              <a:t>Transformational leaders</a:t>
            </a:r>
            <a:r>
              <a:rPr lang="en-GB" sz="2800" dirty="0"/>
              <a:t> work to enhance the motivation and engagement of followers by directing their behaviour toward a shared vision</a:t>
            </a:r>
            <a:endParaRPr lang="en-GB" sz="2800" b="1" dirty="0">
              <a:latin typeface="ProximaNova-b7"/>
            </a:endParaRPr>
          </a:p>
          <a:p>
            <a:endParaRPr lang="en-GB" b="1" dirty="0">
              <a:effectLst/>
              <a:latin typeface="ProximaNova-b7"/>
            </a:endParaRPr>
          </a:p>
        </p:txBody>
      </p:sp>
    </p:spTree>
    <p:extLst>
      <p:ext uri="{BB962C8B-B14F-4D97-AF65-F5344CB8AC3E}">
        <p14:creationId xmlns:p14="http://schemas.microsoft.com/office/powerpoint/2010/main" val="2909155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0890400-BB8B-4A44-AB63-65C7CA223E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4" y="804333"/>
            <a:ext cx="3747084" cy="5249334"/>
          </a:xfrm>
        </p:spPr>
        <p:txBody>
          <a:bodyPr vert="horz" lIns="91440" tIns="45720" rIns="91440" bIns="45720" rtlCol="0" anchor="ctr">
            <a:normAutofit/>
          </a:bodyPr>
          <a:lstStyle/>
          <a:p>
            <a:pPr lvl="0" algn="r"/>
            <a:r>
              <a:rPr lang="en-US" sz="3500" b="1" dirty="0">
                <a:latin typeface="+mn-lt"/>
              </a:rPr>
              <a:t>Transactional leaders </a:t>
            </a:r>
            <a:br>
              <a:rPr lang="en-US" sz="3500" b="1" dirty="0">
                <a:latin typeface="+mn-lt"/>
              </a:rPr>
            </a:br>
            <a:endParaRPr lang="en-US" sz="2400" dirty="0">
              <a:latin typeface="+mn-lt"/>
            </a:endParaRPr>
          </a:p>
        </p:txBody>
      </p:sp>
      <p:cxnSp>
        <p:nvCxnSpPr>
          <p:cNvPr id="12" name="Straight Connector 11">
            <a:extLst>
              <a:ext uri="{FF2B5EF4-FFF2-40B4-BE49-F238E27FC236}">
                <a16:creationId xmlns:a16="http://schemas.microsoft.com/office/drawing/2014/main" id="{4D39B797-CDC6-4529-8A36-9CBFC981633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5031183" y="1375833"/>
            <a:ext cx="6257721" cy="5249334"/>
          </a:xfrm>
          <a:prstGeom prst="rect">
            <a:avLst/>
          </a:prstGeom>
        </p:spPr>
        <p:txBody>
          <a:bodyPr vert="horz" lIns="45720" tIns="45720" rIns="45720" bIns="45720" rtlCol="0" anchor="ctr">
            <a:normAutofit/>
          </a:bodyPr>
          <a:lstStyle/>
          <a:p>
            <a:pPr>
              <a:lnSpc>
                <a:spcPct val="90000"/>
              </a:lnSpc>
              <a:spcAft>
                <a:spcPts val="600"/>
              </a:spcAft>
              <a:buClr>
                <a:schemeClr val="accent2"/>
              </a:buClr>
            </a:pPr>
            <a:r>
              <a:rPr lang="en-US" sz="2400" dirty="0"/>
              <a:t>Transactional leaders use an </a:t>
            </a:r>
            <a:r>
              <a:rPr lang="en-US" sz="2400" b="1" dirty="0"/>
              <a:t>exchange</a:t>
            </a:r>
            <a:r>
              <a:rPr lang="en-US" sz="2400" dirty="0"/>
              <a:t> model, where performance is monitored and either rewarded or punished, according to the quality or quantity of work produced.</a:t>
            </a:r>
          </a:p>
          <a:p>
            <a:pPr>
              <a:lnSpc>
                <a:spcPct val="90000"/>
              </a:lnSpc>
              <a:spcAft>
                <a:spcPts val="600"/>
              </a:spcAft>
              <a:buClr>
                <a:schemeClr val="accent2"/>
              </a:buClr>
            </a:pPr>
            <a:endParaRPr lang="en-US" sz="2400" dirty="0"/>
          </a:p>
          <a:p>
            <a:pPr>
              <a:lnSpc>
                <a:spcPct val="90000"/>
              </a:lnSpc>
              <a:spcAft>
                <a:spcPts val="600"/>
              </a:spcAft>
              <a:buClr>
                <a:schemeClr val="accent2"/>
              </a:buClr>
            </a:pPr>
            <a:r>
              <a:rPr lang="en-US" sz="2400" dirty="0"/>
              <a:t>In other words, the transactional leader exchanges </a:t>
            </a:r>
            <a:r>
              <a:rPr lang="en-US" sz="2400" b="1" dirty="0"/>
              <a:t>tangible</a:t>
            </a:r>
            <a:r>
              <a:rPr lang="en-US" sz="2400" dirty="0"/>
              <a:t> rewards for the work and loyalty of their followers.</a:t>
            </a:r>
          </a:p>
          <a:p>
            <a:pPr>
              <a:lnSpc>
                <a:spcPct val="90000"/>
              </a:lnSpc>
              <a:spcAft>
                <a:spcPts val="600"/>
              </a:spcAft>
              <a:buClr>
                <a:schemeClr val="accent2"/>
              </a:buClr>
            </a:pPr>
            <a:endParaRPr lang="en-US" sz="2400" dirty="0"/>
          </a:p>
          <a:p>
            <a:pPr>
              <a:lnSpc>
                <a:spcPct val="90000"/>
              </a:lnSpc>
              <a:spcAft>
                <a:spcPts val="600"/>
              </a:spcAft>
              <a:buClr>
                <a:schemeClr val="accent2"/>
              </a:buClr>
            </a:pPr>
            <a:r>
              <a:rPr lang="en-US" sz="2400" b="1" dirty="0"/>
              <a:t>Discussion: Does this relate to your part time job? How?</a:t>
            </a:r>
          </a:p>
          <a:p>
            <a:pPr>
              <a:lnSpc>
                <a:spcPct val="90000"/>
              </a:lnSpc>
              <a:spcAft>
                <a:spcPts val="600"/>
              </a:spcAft>
              <a:buClr>
                <a:schemeClr val="accent2"/>
              </a:buClr>
            </a:pPr>
            <a:endParaRPr lang="en-US" sz="2400" dirty="0"/>
          </a:p>
          <a:p>
            <a:pPr>
              <a:lnSpc>
                <a:spcPct val="90000"/>
              </a:lnSpc>
              <a:spcAft>
                <a:spcPts val="600"/>
              </a:spcAft>
              <a:buClr>
                <a:schemeClr val="accent2"/>
              </a:buClr>
            </a:pPr>
            <a:endParaRPr lang="en-US" sz="2400" dirty="0"/>
          </a:p>
          <a:p>
            <a:pPr>
              <a:lnSpc>
                <a:spcPct val="90000"/>
              </a:lnSpc>
              <a:spcAft>
                <a:spcPts val="600"/>
              </a:spcAft>
              <a:buClr>
                <a:schemeClr val="accent2"/>
              </a:buClr>
            </a:pPr>
            <a:endParaRPr lang="en-US" sz="2400" dirty="0"/>
          </a:p>
        </p:txBody>
      </p:sp>
    </p:spTree>
    <p:extLst>
      <p:ext uri="{BB962C8B-B14F-4D97-AF65-F5344CB8AC3E}">
        <p14:creationId xmlns:p14="http://schemas.microsoft.com/office/powerpoint/2010/main" val="3323204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0890400-BB8B-4A44-AB63-65C7CA223E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9557" y="804333"/>
            <a:ext cx="4147131" cy="5249334"/>
          </a:xfrm>
        </p:spPr>
        <p:txBody>
          <a:bodyPr vert="horz" lIns="91440" tIns="45720" rIns="91440" bIns="45720" rtlCol="0" anchor="ctr">
            <a:normAutofit/>
          </a:bodyPr>
          <a:lstStyle/>
          <a:p>
            <a:pPr lvl="0" algn="r"/>
            <a:r>
              <a:rPr lang="en-GB" sz="3200" b="1" dirty="0">
                <a:solidFill>
                  <a:schemeClr val="tx1"/>
                </a:solidFill>
                <a:latin typeface="+mn-lt"/>
              </a:rPr>
              <a:t>Transformational</a:t>
            </a:r>
            <a:r>
              <a:rPr lang="en-US" sz="3500" b="1" dirty="0">
                <a:solidFill>
                  <a:schemeClr val="tx1"/>
                </a:solidFill>
                <a:latin typeface="+mn-lt"/>
              </a:rPr>
              <a:t> leaders </a:t>
            </a:r>
            <a:r>
              <a:rPr lang="en-US" sz="3500" b="1" dirty="0">
                <a:latin typeface="+mn-lt"/>
              </a:rPr>
              <a:t/>
            </a:r>
            <a:br>
              <a:rPr lang="en-US" sz="3500" b="1" dirty="0">
                <a:latin typeface="+mn-lt"/>
              </a:rPr>
            </a:br>
            <a:endParaRPr lang="en-US" sz="2400" dirty="0">
              <a:latin typeface="+mn-lt"/>
            </a:endParaRPr>
          </a:p>
        </p:txBody>
      </p:sp>
      <p:cxnSp>
        <p:nvCxnSpPr>
          <p:cNvPr id="12" name="Straight Connector 11">
            <a:extLst>
              <a:ext uri="{FF2B5EF4-FFF2-40B4-BE49-F238E27FC236}">
                <a16:creationId xmlns:a16="http://schemas.microsoft.com/office/drawing/2014/main" id="{4D39B797-CDC6-4529-8A36-9CBFC981633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5031183" y="1375833"/>
            <a:ext cx="6951260" cy="5249334"/>
          </a:xfrm>
          <a:prstGeom prst="rect">
            <a:avLst/>
          </a:prstGeom>
        </p:spPr>
        <p:txBody>
          <a:bodyPr vert="horz" lIns="45720" tIns="45720" rIns="45720" bIns="45720" rtlCol="0" anchor="ctr">
            <a:normAutofit/>
          </a:bodyPr>
          <a:lstStyle/>
          <a:p>
            <a:endParaRPr lang="en-GB" sz="2400" dirty="0"/>
          </a:p>
          <a:p>
            <a:pPr lvl="0" eaLnBrk="0" fontAlgn="base" hangingPunct="0">
              <a:spcBef>
                <a:spcPct val="0"/>
              </a:spcBef>
              <a:spcAft>
                <a:spcPct val="0"/>
              </a:spcAft>
            </a:pPr>
            <a:r>
              <a:rPr lang="en-US" altLang="en-US" sz="2400" dirty="0"/>
              <a:t>They see themselves as change agents</a:t>
            </a:r>
          </a:p>
          <a:p>
            <a:pPr lvl="0" eaLnBrk="0" fontAlgn="base" hangingPunct="0">
              <a:spcBef>
                <a:spcPct val="0"/>
              </a:spcBef>
              <a:spcAft>
                <a:spcPct val="0"/>
              </a:spcAft>
            </a:pPr>
            <a:r>
              <a:rPr lang="en-US" altLang="en-US" sz="2400" dirty="0"/>
              <a:t>They are courageous</a:t>
            </a:r>
          </a:p>
          <a:p>
            <a:pPr lvl="0" eaLnBrk="0" fontAlgn="base" hangingPunct="0">
              <a:spcBef>
                <a:spcPct val="0"/>
              </a:spcBef>
              <a:spcAft>
                <a:spcPct val="0"/>
              </a:spcAft>
            </a:pPr>
            <a:r>
              <a:rPr lang="en-US" altLang="en-US" sz="2400" dirty="0"/>
              <a:t>They believe in people and role models</a:t>
            </a:r>
          </a:p>
          <a:p>
            <a:pPr lvl="0" eaLnBrk="0" fontAlgn="base" hangingPunct="0">
              <a:spcBef>
                <a:spcPct val="0"/>
              </a:spcBef>
              <a:spcAft>
                <a:spcPct val="0"/>
              </a:spcAft>
            </a:pPr>
            <a:r>
              <a:rPr lang="en-US" altLang="en-US" sz="2400" dirty="0"/>
              <a:t>They are driven by a strong set of values</a:t>
            </a:r>
          </a:p>
          <a:p>
            <a:pPr lvl="0" eaLnBrk="0" fontAlgn="base" hangingPunct="0">
              <a:spcBef>
                <a:spcPct val="0"/>
              </a:spcBef>
              <a:spcAft>
                <a:spcPct val="0"/>
              </a:spcAft>
            </a:pPr>
            <a:r>
              <a:rPr lang="en-US" altLang="en-US" sz="2400" dirty="0"/>
              <a:t>They are lifelong learners</a:t>
            </a:r>
          </a:p>
          <a:p>
            <a:pPr lvl="0" eaLnBrk="0" fontAlgn="base" hangingPunct="0">
              <a:spcBef>
                <a:spcPct val="0"/>
              </a:spcBef>
              <a:spcAft>
                <a:spcPct val="0"/>
              </a:spcAft>
            </a:pPr>
            <a:r>
              <a:rPr lang="en-US" altLang="en-US" sz="2400" dirty="0"/>
              <a:t>They cope with complexity, ambiguity and uncertainty</a:t>
            </a:r>
          </a:p>
          <a:p>
            <a:pPr lvl="0" eaLnBrk="0" fontAlgn="base" hangingPunct="0">
              <a:spcBef>
                <a:spcPct val="0"/>
              </a:spcBef>
              <a:spcAft>
                <a:spcPct val="0"/>
              </a:spcAft>
            </a:pPr>
            <a:r>
              <a:rPr lang="en-US" altLang="en-US" sz="2400" dirty="0"/>
              <a:t>They are visionaries </a:t>
            </a:r>
          </a:p>
          <a:p>
            <a:pPr lvl="0" eaLnBrk="0" fontAlgn="base" hangingPunct="0">
              <a:spcBef>
                <a:spcPct val="0"/>
              </a:spcBef>
              <a:spcAft>
                <a:spcPct val="0"/>
              </a:spcAft>
            </a:pPr>
            <a:r>
              <a:rPr lang="en-GB" sz="2400" b="1" dirty="0"/>
              <a:t>Transformational leaders are important because they make choices that most other leaders would not</a:t>
            </a:r>
            <a:endParaRPr lang="en-US" altLang="en-US" sz="2400" dirty="0"/>
          </a:p>
          <a:p>
            <a:pPr>
              <a:lnSpc>
                <a:spcPct val="90000"/>
              </a:lnSpc>
              <a:spcAft>
                <a:spcPts val="600"/>
              </a:spcAft>
              <a:buClr>
                <a:schemeClr val="accent2"/>
              </a:buClr>
            </a:pPr>
            <a:endParaRPr lang="en-US" sz="2400" dirty="0"/>
          </a:p>
          <a:p>
            <a:pPr>
              <a:lnSpc>
                <a:spcPct val="90000"/>
              </a:lnSpc>
              <a:spcAft>
                <a:spcPts val="600"/>
              </a:spcAft>
              <a:buClr>
                <a:schemeClr val="accent2"/>
              </a:buClr>
            </a:pPr>
            <a:endParaRPr lang="en-US" sz="2400" dirty="0"/>
          </a:p>
          <a:p>
            <a:pPr>
              <a:lnSpc>
                <a:spcPct val="90000"/>
              </a:lnSpc>
              <a:spcAft>
                <a:spcPts val="600"/>
              </a:spcAft>
              <a:buClr>
                <a:schemeClr val="accent2"/>
              </a:buClr>
            </a:pPr>
            <a:endParaRPr lang="en-US" sz="2400" dirty="0"/>
          </a:p>
        </p:txBody>
      </p:sp>
    </p:spTree>
    <p:extLst>
      <p:ext uri="{BB962C8B-B14F-4D97-AF65-F5344CB8AC3E}">
        <p14:creationId xmlns:p14="http://schemas.microsoft.com/office/powerpoint/2010/main" val="2044840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688" y="2343775"/>
            <a:ext cx="1805956" cy="1769936"/>
          </a:xfrm>
          <a:prstGeom prst="rect">
            <a:avLst/>
          </a:prstGeom>
        </p:spPr>
      </p:pic>
      <p:pic>
        <p:nvPicPr>
          <p:cNvPr id="4" name="Picture 3"/>
          <p:cNvPicPr>
            <a:picLocks noChangeAspect="1"/>
          </p:cNvPicPr>
          <p:nvPr/>
        </p:nvPicPr>
        <p:blipFill>
          <a:blip r:embed="rId4"/>
          <a:stretch>
            <a:fillRect/>
          </a:stretch>
        </p:blipFill>
        <p:spPr>
          <a:xfrm>
            <a:off x="6158840" y="2370239"/>
            <a:ext cx="2661309" cy="1776784"/>
          </a:xfrm>
          <a:prstGeom prst="rect">
            <a:avLst/>
          </a:prstGeom>
        </p:spPr>
      </p:pic>
      <p:pic>
        <p:nvPicPr>
          <p:cNvPr id="5124" name="Picture 4" descr="http://2.bp.blogspot.com/-gdvBgyBZQUY/UVttKh_0rAI/AAAAAAAABVU/xcSoQcx3WU4/s1600/mandel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62635" y="2343775"/>
            <a:ext cx="1179957" cy="176993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media1.s-nbcnews.com/j/newscms/2016_02/1374066/160112-obama-1101p_1d16238ca868f5d9b1eb70c950d8f03f.nbcnews-fp-1200-80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57436" y="2343776"/>
            <a:ext cx="2704872" cy="1803248"/>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1492988" y="1022467"/>
            <a:ext cx="9720072" cy="749183"/>
          </a:xfrm>
          <a:prstGeom prst="rect">
            <a:avLst/>
          </a:prstGeom>
        </p:spPr>
        <p:txBody>
          <a:bodyPr>
            <a:normAutofit/>
          </a:bodyPr>
          <a:lst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a:lstStyle>
          <a:p>
            <a:r>
              <a:rPr lang="en-GB" sz="3600" dirty="0">
                <a:solidFill>
                  <a:schemeClr val="tx1"/>
                </a:solidFill>
              </a:rPr>
              <a:t>Transformational or transactional?</a:t>
            </a:r>
          </a:p>
        </p:txBody>
      </p:sp>
      <p:pic>
        <p:nvPicPr>
          <p:cNvPr id="11" name="Picture 4" descr="http://static.independent.co.uk/s3fs-public/thumbnails/image/2015/11/02/20/1-teresa-may-get.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12962" y="2370239"/>
            <a:ext cx="2359914" cy="176993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9E328C73-D233-644F-89FB-EDC2FD56ABE5}"/>
              </a:ext>
            </a:extLst>
          </p:cNvPr>
          <p:cNvSpPr/>
          <p:nvPr/>
        </p:nvSpPr>
        <p:spPr>
          <a:xfrm>
            <a:off x="488830" y="4285726"/>
            <a:ext cx="11187620" cy="400110"/>
          </a:xfrm>
          <a:prstGeom prst="rect">
            <a:avLst/>
          </a:prstGeom>
        </p:spPr>
        <p:txBody>
          <a:bodyPr wrap="square">
            <a:spAutoFit/>
          </a:bodyPr>
          <a:lstStyle/>
          <a:p>
            <a:r>
              <a:rPr lang="en-GB" sz="2000" b="1" dirty="0">
                <a:solidFill>
                  <a:schemeClr val="bg1">
                    <a:lumMod val="50000"/>
                  </a:schemeClr>
                </a:solidFill>
                <a:latin typeface="+mj-lt"/>
              </a:rPr>
              <a:t>     Steve Jobs     Nelson Mandela 	Theresa May 	             Jose </a:t>
            </a:r>
            <a:r>
              <a:rPr lang="en-GB" sz="2000" b="1" dirty="0" err="1">
                <a:solidFill>
                  <a:schemeClr val="bg1">
                    <a:lumMod val="50000"/>
                  </a:schemeClr>
                </a:solidFill>
                <a:latin typeface="+mj-lt"/>
              </a:rPr>
              <a:t>Morinho</a:t>
            </a:r>
            <a:r>
              <a:rPr lang="en-GB" sz="2000" b="1" dirty="0">
                <a:solidFill>
                  <a:schemeClr val="bg1">
                    <a:lumMod val="50000"/>
                  </a:schemeClr>
                </a:solidFill>
                <a:latin typeface="+mj-lt"/>
              </a:rPr>
              <a:t>                       Barack Obama </a:t>
            </a:r>
            <a:endParaRPr lang="en-US" altLang="en-US" sz="2000" dirty="0">
              <a:solidFill>
                <a:schemeClr val="bg1">
                  <a:lumMod val="50000"/>
                </a:schemeClr>
              </a:solidFill>
              <a:latin typeface="+mj-lt"/>
            </a:endParaRPr>
          </a:p>
        </p:txBody>
      </p:sp>
    </p:spTree>
    <p:extLst>
      <p:ext uri="{BB962C8B-B14F-4D97-AF65-F5344CB8AC3E}">
        <p14:creationId xmlns:p14="http://schemas.microsoft.com/office/powerpoint/2010/main" val="1287006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normAutofit/>
          </a:bodyPr>
          <a:lstStyle/>
          <a:p>
            <a:pPr lvl="0"/>
            <a:r>
              <a:rPr lang="en-GB" sz="4000" b="1" dirty="0"/>
              <a:t>Task at the end of Lesson 1</a:t>
            </a:r>
            <a:endParaRPr lang="en-GB" sz="4000" dirty="0"/>
          </a:p>
        </p:txBody>
      </p:sp>
      <p:graphicFrame>
        <p:nvGraphicFramePr>
          <p:cNvPr id="7" name="Content Placeholder 3">
            <a:extLst>
              <a:ext uri="{FF2B5EF4-FFF2-40B4-BE49-F238E27FC236}">
                <a16:creationId xmlns:a16="http://schemas.microsoft.com/office/drawing/2014/main" id="{DE8E68AF-FF96-439D-B1AF-4969643170D7}"/>
              </a:ext>
            </a:extLst>
          </p:cNvPr>
          <p:cNvGraphicFramePr>
            <a:graphicFrameLocks noGrp="1"/>
          </p:cNvGraphicFramePr>
          <p:nvPr>
            <p:ph idx="1"/>
            <p:extLst>
              <p:ext uri="{D42A27DB-BD31-4B8C-83A1-F6EECF244321}">
                <p14:modId xmlns:p14="http://schemas.microsoft.com/office/powerpoint/2010/main" val="747506002"/>
              </p:ext>
            </p:extLst>
          </p:nvPr>
        </p:nvGraphicFramePr>
        <p:xfrm>
          <a:off x="986028" y="2324100"/>
          <a:ext cx="5853112" cy="3622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F921CCBC-8C9B-F747-9C0F-A46C6A8215A8}"/>
              </a:ext>
            </a:extLst>
          </p:cNvPr>
          <p:cNvPicPr>
            <a:picLocks noChangeAspect="1"/>
          </p:cNvPicPr>
          <p:nvPr/>
        </p:nvPicPr>
        <p:blipFill>
          <a:blip r:embed="rId8"/>
          <a:stretch>
            <a:fillRect/>
          </a:stretch>
        </p:blipFill>
        <p:spPr>
          <a:xfrm>
            <a:off x="7174477" y="2599181"/>
            <a:ext cx="3569723" cy="2449069"/>
          </a:xfrm>
          <a:prstGeom prst="rect">
            <a:avLst/>
          </a:prstGeom>
        </p:spPr>
      </p:pic>
    </p:spTree>
    <p:extLst>
      <p:ext uri="{BB962C8B-B14F-4D97-AF65-F5344CB8AC3E}">
        <p14:creationId xmlns:p14="http://schemas.microsoft.com/office/powerpoint/2010/main" val="220828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4788" y="804333"/>
            <a:ext cx="3302412" cy="1916007"/>
          </a:xfrm>
        </p:spPr>
        <p:txBody>
          <a:bodyPr>
            <a:normAutofit/>
          </a:bodyPr>
          <a:lstStyle/>
          <a:p>
            <a:pPr algn="r"/>
            <a:r>
              <a:rPr lang="en-GB" sz="3500" b="1" dirty="0">
                <a:solidFill>
                  <a:srgbClr val="FFFFFF"/>
                </a:solidFill>
                <a:latin typeface="+mn-lt"/>
              </a:rPr>
              <a:t/>
            </a:r>
            <a:br>
              <a:rPr lang="en-GB" sz="3500" b="1" dirty="0">
                <a:solidFill>
                  <a:srgbClr val="FFFFFF"/>
                </a:solidFill>
                <a:latin typeface="+mn-lt"/>
              </a:rPr>
            </a:br>
            <a:r>
              <a:rPr lang="en-GB" sz="3500" b="1" dirty="0">
                <a:solidFill>
                  <a:srgbClr val="FFFFFF"/>
                </a:solidFill>
                <a:latin typeface="+mn-lt"/>
              </a:rPr>
              <a:t/>
            </a:r>
            <a:br>
              <a:rPr lang="en-GB" sz="3500" b="1" dirty="0">
                <a:solidFill>
                  <a:srgbClr val="FFFFFF"/>
                </a:solidFill>
                <a:latin typeface="+mn-lt"/>
              </a:rPr>
            </a:br>
            <a:r>
              <a:rPr lang="en-GB" sz="3500" b="1" dirty="0">
                <a:solidFill>
                  <a:srgbClr val="FFFFFF"/>
                </a:solidFill>
                <a:latin typeface="+mn-lt"/>
              </a:rPr>
              <a:t>Topic 1: Management, Leadership and Culture </a:t>
            </a:r>
          </a:p>
        </p:txBody>
      </p:sp>
      <p:sp>
        <p:nvSpPr>
          <p:cNvPr id="3" name="Content Placeholder 2"/>
          <p:cNvSpPr>
            <a:spLocks noGrp="1"/>
          </p:cNvSpPr>
          <p:nvPr>
            <p:ph idx="1"/>
          </p:nvPr>
        </p:nvSpPr>
        <p:spPr>
          <a:xfrm>
            <a:off x="5394269" y="1467273"/>
            <a:ext cx="6147169" cy="5390727"/>
          </a:xfrm>
        </p:spPr>
        <p:txBody>
          <a:bodyPr anchor="ctr">
            <a:normAutofit/>
          </a:bodyPr>
          <a:lstStyle/>
          <a:p>
            <a:r>
              <a:rPr lang="en-GB" sz="2400" b="1" dirty="0"/>
              <a:t>Syllabus sections A1, A2, B1, B2, A3 </a:t>
            </a:r>
            <a:r>
              <a:rPr lang="en-GB" sz="2400" dirty="0"/>
              <a:t/>
            </a:r>
            <a:br>
              <a:rPr lang="en-GB" sz="2400" dirty="0"/>
            </a:br>
            <a:endParaRPr lang="en-GB" sz="2400" dirty="0"/>
          </a:p>
          <a:p>
            <a:r>
              <a:rPr lang="en-GB" sz="2400" dirty="0"/>
              <a:t>These sections overlap however the key issues are to be able to understand the difference between management and leadership, the skills required, a range of management and leadership styles and how these determine the culture of the organisation</a:t>
            </a:r>
          </a:p>
          <a:p>
            <a:endParaRPr lang="en-GB" sz="2400" dirty="0"/>
          </a:p>
          <a:p>
            <a:r>
              <a:rPr lang="en-GB" sz="2400" b="1" dirty="0">
                <a:solidFill>
                  <a:srgbClr val="C00000"/>
                </a:solidFill>
              </a:rPr>
              <a:t>Lessons online at normal lesson times</a:t>
            </a:r>
          </a:p>
          <a:p>
            <a:r>
              <a:rPr lang="en-GB" sz="2400" dirty="0">
                <a:solidFill>
                  <a:srgbClr val="C00000"/>
                </a:solidFill>
              </a:rPr>
              <a:t>Week 1 11</a:t>
            </a:r>
            <a:r>
              <a:rPr lang="en-GB" sz="2400" baseline="30000" dirty="0">
                <a:solidFill>
                  <a:srgbClr val="C00000"/>
                </a:solidFill>
              </a:rPr>
              <a:t>th</a:t>
            </a:r>
            <a:r>
              <a:rPr lang="en-GB" sz="2400" dirty="0">
                <a:solidFill>
                  <a:srgbClr val="C00000"/>
                </a:solidFill>
              </a:rPr>
              <a:t> -15</a:t>
            </a:r>
            <a:r>
              <a:rPr lang="en-GB" sz="2400" baseline="30000" dirty="0">
                <a:solidFill>
                  <a:srgbClr val="C00000"/>
                </a:solidFill>
              </a:rPr>
              <a:t>th</a:t>
            </a:r>
            <a:r>
              <a:rPr lang="en-GB" sz="2400" dirty="0">
                <a:solidFill>
                  <a:srgbClr val="C00000"/>
                </a:solidFill>
              </a:rPr>
              <a:t> May 2020 Tasks 1-3</a:t>
            </a:r>
          </a:p>
          <a:p>
            <a:r>
              <a:rPr lang="en-GB" sz="2400" dirty="0">
                <a:solidFill>
                  <a:srgbClr val="C00000"/>
                </a:solidFill>
              </a:rPr>
              <a:t>Week 2 18</a:t>
            </a:r>
            <a:r>
              <a:rPr lang="en-GB" sz="2400" baseline="30000" dirty="0">
                <a:solidFill>
                  <a:srgbClr val="C00000"/>
                </a:solidFill>
              </a:rPr>
              <a:t>th</a:t>
            </a:r>
            <a:r>
              <a:rPr lang="en-GB" sz="2400" dirty="0">
                <a:solidFill>
                  <a:srgbClr val="C00000"/>
                </a:solidFill>
              </a:rPr>
              <a:t> -22</a:t>
            </a:r>
            <a:r>
              <a:rPr lang="en-GB" sz="2400" baseline="30000" dirty="0">
                <a:solidFill>
                  <a:srgbClr val="C00000"/>
                </a:solidFill>
              </a:rPr>
              <a:t>nd</a:t>
            </a:r>
            <a:r>
              <a:rPr lang="en-GB" sz="2400" dirty="0">
                <a:solidFill>
                  <a:srgbClr val="C00000"/>
                </a:solidFill>
              </a:rPr>
              <a:t> May 2020 Task 4</a:t>
            </a:r>
          </a:p>
          <a:p>
            <a:endParaRPr lang="en-GB" sz="2400" b="1" dirty="0"/>
          </a:p>
          <a:p>
            <a:r>
              <a:rPr lang="en-GB" sz="2400" dirty="0"/>
              <a:t> </a:t>
            </a:r>
          </a:p>
          <a:p>
            <a:pPr lvl="0"/>
            <a:endParaRPr lang="en-GB" dirty="0"/>
          </a:p>
        </p:txBody>
      </p:sp>
      <p:sp>
        <p:nvSpPr>
          <p:cNvPr id="11" name="Content Placeholder 2">
            <a:extLst>
              <a:ext uri="{FF2B5EF4-FFF2-40B4-BE49-F238E27FC236}">
                <a16:creationId xmlns:a16="http://schemas.microsoft.com/office/drawing/2014/main" id="{E4B87833-F7B1-6B41-859C-E28021FC9BC7}"/>
              </a:ext>
            </a:extLst>
          </p:cNvPr>
          <p:cNvSpPr txBox="1">
            <a:spLocks/>
          </p:cNvSpPr>
          <p:nvPr/>
        </p:nvSpPr>
        <p:spPr>
          <a:xfrm>
            <a:off x="5109882" y="5520690"/>
            <a:ext cx="5780995" cy="1065954"/>
          </a:xfrm>
          <a:prstGeom prst="rect">
            <a:avLst/>
          </a:prstGeom>
        </p:spPr>
        <p:txBody>
          <a:bodyPr vert="horz" lIns="45720" tIns="45720" rIns="45720" bIns="45720" rtlCol="0" anchor="ctr">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endParaRPr lang="en-GB" sz="2400" dirty="0"/>
          </a:p>
          <a:p>
            <a:endParaRPr lang="en-GB" dirty="0"/>
          </a:p>
        </p:txBody>
      </p:sp>
    </p:spTree>
    <p:extLst>
      <p:ext uri="{BB962C8B-B14F-4D97-AF65-F5344CB8AC3E}">
        <p14:creationId xmlns:p14="http://schemas.microsoft.com/office/powerpoint/2010/main" val="25144862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ormAutofit/>
          </a:bodyPr>
          <a:lstStyle/>
          <a:p>
            <a:r>
              <a:rPr lang="en-GB" sz="3600" dirty="0">
                <a:latin typeface="+mn-lt"/>
              </a:rPr>
              <a:t>Leadership &amp; Management theories &amp; styles</a:t>
            </a:r>
          </a:p>
        </p:txBody>
      </p:sp>
      <p:sp>
        <p:nvSpPr>
          <p:cNvPr id="3" name="Subtitle 2"/>
          <p:cNvSpPr>
            <a:spLocks noGrp="1"/>
          </p:cNvSpPr>
          <p:nvPr>
            <p:ph type="subTitle" idx="1"/>
          </p:nvPr>
        </p:nvSpPr>
        <p:spPr>
          <a:xfrm>
            <a:off x="8610600" y="4960137"/>
            <a:ext cx="3200400" cy="1463040"/>
          </a:xfrm>
        </p:spPr>
        <p:txBody>
          <a:bodyPr>
            <a:normAutofit/>
          </a:bodyPr>
          <a:lstStyle/>
          <a:p>
            <a:r>
              <a:rPr lang="en-GB" sz="2400" b="1" dirty="0">
                <a:solidFill>
                  <a:schemeClr val="accent2">
                    <a:lumMod val="75000"/>
                  </a:schemeClr>
                </a:solidFill>
              </a:rPr>
              <a:t>Unit 6 Week 1 </a:t>
            </a:r>
            <a:r>
              <a:rPr lang="en-GB" sz="2400" b="1" dirty="0">
                <a:solidFill>
                  <a:schemeClr val="tx1"/>
                </a:solidFill>
              </a:rPr>
              <a:t>Lesson 2</a:t>
            </a:r>
          </a:p>
          <a:p>
            <a:r>
              <a:rPr lang="en-GB" sz="2400" dirty="0">
                <a:solidFill>
                  <a:schemeClr val="accent2">
                    <a:lumMod val="75000"/>
                  </a:schemeClr>
                </a:solidFill>
              </a:rPr>
              <a:t>Learning Aims A1, B1</a:t>
            </a:r>
            <a:endParaRPr lang="en-GB" sz="2400" dirty="0">
              <a:solidFill>
                <a:schemeClr val="accent2">
                  <a:lumMod val="75000"/>
                </a:schemeClr>
              </a:solidFill>
              <a:latin typeface="Calibri" panose="020F0502020204030204" pitchFamily="34" charset="0"/>
            </a:endParaRPr>
          </a:p>
        </p:txBody>
      </p:sp>
      <p:pic>
        <p:nvPicPr>
          <p:cNvPr id="6" name="Picture 5">
            <a:extLst>
              <a:ext uri="{FF2B5EF4-FFF2-40B4-BE49-F238E27FC236}">
                <a16:creationId xmlns:a16="http://schemas.microsoft.com/office/drawing/2014/main" id="{5E64418F-B814-3443-9E07-26B2E2F4B70A}"/>
              </a:ext>
            </a:extLst>
          </p:cNvPr>
          <p:cNvPicPr>
            <a:picLocks noChangeAspect="1"/>
          </p:cNvPicPr>
          <p:nvPr/>
        </p:nvPicPr>
        <p:blipFill rotWithShape="1">
          <a:blip r:embed="rId3"/>
          <a:srcRect t="33587" b="1196"/>
          <a:stretch/>
        </p:blipFill>
        <p:spPr>
          <a:xfrm>
            <a:off x="20" y="10"/>
            <a:ext cx="12191980" cy="4571990"/>
          </a:xfrm>
          <a:prstGeom prst="rect">
            <a:avLst/>
          </a:prstGeom>
        </p:spPr>
      </p:pic>
    </p:spTree>
    <p:extLst>
      <p:ext uri="{BB962C8B-B14F-4D97-AF65-F5344CB8AC3E}">
        <p14:creationId xmlns:p14="http://schemas.microsoft.com/office/powerpoint/2010/main" val="2042863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81CE8CA9-D6D2-4C46-8070-9566F894E5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4129" y="585216"/>
            <a:ext cx="3779085" cy="1499616"/>
          </a:xfrm>
        </p:spPr>
        <p:txBody>
          <a:bodyPr>
            <a:normAutofit/>
          </a:bodyPr>
          <a:lstStyle/>
          <a:p>
            <a:r>
              <a:rPr lang="en-GB" sz="3700" b="1" dirty="0">
                <a:solidFill>
                  <a:schemeClr val="bg1"/>
                </a:solidFill>
                <a:latin typeface="+mn-lt"/>
              </a:rPr>
              <a:t>leadership</a:t>
            </a:r>
            <a:br>
              <a:rPr lang="en-GB" sz="3700" b="1" dirty="0">
                <a:solidFill>
                  <a:schemeClr val="bg1"/>
                </a:solidFill>
                <a:latin typeface="+mn-lt"/>
              </a:rPr>
            </a:br>
            <a:r>
              <a:rPr lang="en-GB" sz="3700" b="1" dirty="0">
                <a:solidFill>
                  <a:schemeClr val="bg1"/>
                </a:solidFill>
                <a:latin typeface="+mn-lt"/>
              </a:rPr>
              <a:t>theories</a:t>
            </a:r>
          </a:p>
        </p:txBody>
      </p:sp>
      <p:cxnSp>
        <p:nvCxnSpPr>
          <p:cNvPr id="7" name="Straight Connector 10">
            <a:extLst>
              <a:ext uri="{FF2B5EF4-FFF2-40B4-BE49-F238E27FC236}">
                <a16:creationId xmlns:a16="http://schemas.microsoft.com/office/drawing/2014/main" id="{72B31CF5-BEC2-457D-A52F-6A5CCB066FE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1024129" y="2286000"/>
            <a:ext cx="3791711" cy="3931920"/>
          </a:xfrm>
        </p:spPr>
        <p:txBody>
          <a:bodyPr>
            <a:normAutofit/>
          </a:bodyPr>
          <a:lstStyle/>
          <a:p>
            <a:r>
              <a:rPr lang="en-GB" sz="2400" b="1" dirty="0">
                <a:solidFill>
                  <a:srgbClr val="FFFFFF"/>
                </a:solidFill>
              </a:rPr>
              <a:t>Fiedler’s Situational Contingency Theory</a:t>
            </a:r>
          </a:p>
          <a:p>
            <a:r>
              <a:rPr lang="en-GB" sz="2400" b="1" dirty="0">
                <a:solidFill>
                  <a:srgbClr val="FFFFFF"/>
                </a:solidFill>
              </a:rPr>
              <a:t>The Concept of Leadership Continuum for Management Behaviour</a:t>
            </a:r>
          </a:p>
          <a:p>
            <a:r>
              <a:rPr lang="en-GB" sz="2400" b="1" dirty="0">
                <a:solidFill>
                  <a:srgbClr val="FFFFFF"/>
                </a:solidFill>
              </a:rPr>
              <a:t>Hersey &amp; Blanchard</a:t>
            </a:r>
          </a:p>
          <a:p>
            <a:r>
              <a:rPr lang="en-GB" sz="2400" b="1" dirty="0">
                <a:solidFill>
                  <a:srgbClr val="FFFFFF"/>
                </a:solidFill>
              </a:rPr>
              <a:t>McGregor X and Y Manager Theory</a:t>
            </a:r>
          </a:p>
          <a:p>
            <a:endParaRPr lang="en-GB" dirty="0">
              <a:solidFill>
                <a:srgbClr val="FFFFFF"/>
              </a:solidFill>
            </a:endParaRPr>
          </a:p>
          <a:p>
            <a:pPr lvl="0"/>
            <a:endParaRPr lang="en-GB" dirty="0">
              <a:solidFill>
                <a:srgbClr val="FFFFFF"/>
              </a:solidFill>
            </a:endParaRPr>
          </a:p>
        </p:txBody>
      </p:sp>
      <p:pic>
        <p:nvPicPr>
          <p:cNvPr id="4" name="Picture 2" descr="http://4.bp.blogspot.com/-GxxIPTOY1iI/Tbhus4WHg0I/AAAAAAAAADQ/-Xb82V9Docs/s1600/leading.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23454" y="1740724"/>
            <a:ext cx="4745886" cy="3673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655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sz="4000" b="1" dirty="0">
                <a:solidFill>
                  <a:schemeClr val="accent2">
                    <a:lumMod val="75000"/>
                  </a:schemeClr>
                </a:solidFill>
                <a:latin typeface="+mn-lt"/>
              </a:rPr>
              <a:t>Fiedler: Situational Contingency</a:t>
            </a:r>
          </a:p>
        </p:txBody>
      </p:sp>
      <p:sp>
        <p:nvSpPr>
          <p:cNvPr id="3" name="Content Placeholder 2"/>
          <p:cNvSpPr>
            <a:spLocks noGrp="1"/>
          </p:cNvSpPr>
          <p:nvPr>
            <p:ph idx="1"/>
          </p:nvPr>
        </p:nvSpPr>
        <p:spPr>
          <a:xfrm>
            <a:off x="3275408" y="2289674"/>
            <a:ext cx="8301549" cy="3849868"/>
          </a:xfrm>
        </p:spPr>
        <p:txBody>
          <a:bodyPr>
            <a:normAutofit/>
          </a:bodyPr>
          <a:lstStyle/>
          <a:p>
            <a:r>
              <a:rPr lang="en-GB" sz="2000" dirty="0"/>
              <a:t>The Fiedler Contingency Model was created in the mid-1960s by Fred Fiedler, a scientist who studied the personality and characteristics of leaders.</a:t>
            </a:r>
          </a:p>
          <a:p>
            <a:r>
              <a:rPr lang="en-GB" sz="2000" dirty="0"/>
              <a:t>Fiedler believed that </a:t>
            </a:r>
            <a:r>
              <a:rPr lang="en-GB" sz="2000" b="1" dirty="0"/>
              <a:t>leadership style is fixed</a:t>
            </a:r>
            <a:r>
              <a:rPr lang="en-GB" sz="2000" dirty="0"/>
              <a:t>, and it can be measured using a scale he developed called Least-Preferred Co-Worker (LPC) Scale</a:t>
            </a:r>
          </a:p>
          <a:p>
            <a:r>
              <a:rPr lang="en-GB" sz="2000" dirty="0"/>
              <a:t>The model states that there is </a:t>
            </a:r>
            <a:r>
              <a:rPr lang="en-GB" sz="2000" b="1" dirty="0"/>
              <a:t>no one best style of leadershi</a:t>
            </a:r>
            <a:r>
              <a:rPr lang="en-GB" sz="2000" dirty="0"/>
              <a:t>p. Instead, a leader's effectiveness is based on a combination of </a:t>
            </a:r>
            <a:r>
              <a:rPr lang="en-GB" sz="2000" b="1" dirty="0"/>
              <a:t>the situation and the style of the leader. </a:t>
            </a:r>
          </a:p>
          <a:p>
            <a:pPr lvl="0"/>
            <a:r>
              <a:rPr lang="en-GB" sz="2000" b="1" dirty="0">
                <a:solidFill>
                  <a:schemeClr val="accent2">
                    <a:lumMod val="75000"/>
                  </a:schemeClr>
                </a:solidFill>
              </a:rPr>
              <a:t>He devised a method for identifying what type of leader you are and what type of leader is best for a range of situations</a:t>
            </a:r>
          </a:p>
        </p:txBody>
      </p:sp>
      <p:pic>
        <p:nvPicPr>
          <p:cNvPr id="1026" name="Picture 2" descr="http://www.toolshero.com/wp-content/uploads/fred_edward_fiedl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653" y="2272391"/>
            <a:ext cx="2155761" cy="3018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48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4099664" cy="1499616"/>
          </a:xfrm>
        </p:spPr>
        <p:txBody>
          <a:bodyPr>
            <a:normAutofit fontScale="90000"/>
          </a:bodyPr>
          <a:lstStyle/>
          <a:p>
            <a:r>
              <a:rPr lang="en-GB" sz="4000" b="1" dirty="0">
                <a:solidFill>
                  <a:schemeClr val="accent2">
                    <a:lumMod val="75000"/>
                  </a:schemeClr>
                </a:solidFill>
              </a:rPr>
              <a:t>Least-Preferred Co-Worker Scale</a:t>
            </a:r>
          </a:p>
        </p:txBody>
      </p:sp>
      <p:pic>
        <p:nvPicPr>
          <p:cNvPr id="6" name="Content Placeholder 5"/>
          <p:cNvPicPr>
            <a:picLocks noGrp="1" noChangeAspect="1"/>
          </p:cNvPicPr>
          <p:nvPr>
            <p:ph idx="1"/>
          </p:nvPr>
        </p:nvPicPr>
        <p:blipFill>
          <a:blip r:embed="rId3"/>
          <a:stretch>
            <a:fillRect/>
          </a:stretch>
        </p:blipFill>
        <p:spPr>
          <a:xfrm>
            <a:off x="6509321" y="207008"/>
            <a:ext cx="4367478" cy="6443983"/>
          </a:xfrm>
          <a:prstGeom prst="rect">
            <a:avLst/>
          </a:prstGeom>
        </p:spPr>
      </p:pic>
      <p:sp>
        <p:nvSpPr>
          <p:cNvPr id="7" name="Rectangle 6"/>
          <p:cNvSpPr/>
          <p:nvPr/>
        </p:nvSpPr>
        <p:spPr>
          <a:xfrm>
            <a:off x="914557" y="2153555"/>
            <a:ext cx="4951004" cy="3477875"/>
          </a:xfrm>
          <a:prstGeom prst="rect">
            <a:avLst/>
          </a:prstGeom>
        </p:spPr>
        <p:txBody>
          <a:bodyPr wrap="square">
            <a:spAutoFit/>
          </a:bodyPr>
          <a:lstStyle/>
          <a:p>
            <a:r>
              <a:rPr lang="en-GB" sz="2000" dirty="0"/>
              <a:t>Think about the person who you've </a:t>
            </a:r>
            <a:r>
              <a:rPr lang="en-GB" sz="2000" b="1" dirty="0"/>
              <a:t>least enjoyed working with </a:t>
            </a:r>
          </a:p>
          <a:p>
            <a:endParaRPr lang="en-GB" sz="2000" b="1" dirty="0"/>
          </a:p>
          <a:p>
            <a:r>
              <a:rPr lang="en-GB" sz="2000" dirty="0"/>
              <a:t>Rate how you feel about this person for each factor, and add up your scores. </a:t>
            </a:r>
          </a:p>
          <a:p>
            <a:endParaRPr lang="en-GB" sz="2000" dirty="0"/>
          </a:p>
          <a:p>
            <a:r>
              <a:rPr lang="en-GB" sz="2000" dirty="0"/>
              <a:t>If your total score is high, you're likely to be a </a:t>
            </a:r>
            <a:r>
              <a:rPr lang="en-GB" sz="2000" b="1" dirty="0"/>
              <a:t>relationship-orientated</a:t>
            </a:r>
            <a:r>
              <a:rPr lang="en-GB" sz="2000" dirty="0"/>
              <a:t> leader. </a:t>
            </a:r>
          </a:p>
          <a:p>
            <a:endParaRPr lang="en-GB" sz="2000" dirty="0"/>
          </a:p>
          <a:p>
            <a:r>
              <a:rPr lang="en-GB" sz="2000" dirty="0"/>
              <a:t>If your total score is low, you're more likely to be </a:t>
            </a:r>
            <a:r>
              <a:rPr lang="en-GB" sz="2000" b="1" dirty="0"/>
              <a:t>task-orientated</a:t>
            </a:r>
            <a:r>
              <a:rPr lang="en-GB" sz="2000" dirty="0"/>
              <a:t> leader</a:t>
            </a:r>
          </a:p>
        </p:txBody>
      </p:sp>
    </p:spTree>
    <p:extLst>
      <p:ext uri="{BB962C8B-B14F-4D97-AF65-F5344CB8AC3E}">
        <p14:creationId xmlns:p14="http://schemas.microsoft.com/office/powerpoint/2010/main" val="3583534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81CE8CA9-D6D2-4C46-8070-9566F894E5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4129" y="585216"/>
            <a:ext cx="3779085" cy="1499616"/>
          </a:xfrm>
        </p:spPr>
        <p:txBody>
          <a:bodyPr>
            <a:normAutofit/>
          </a:bodyPr>
          <a:lstStyle/>
          <a:p>
            <a:r>
              <a:rPr lang="en-GB" sz="2800" b="1" dirty="0">
                <a:solidFill>
                  <a:schemeClr val="bg1"/>
                </a:solidFill>
                <a:latin typeface="+mn-lt"/>
              </a:rPr>
              <a:t>Two more leadership models to consider…</a:t>
            </a:r>
          </a:p>
        </p:txBody>
      </p:sp>
      <p:cxnSp>
        <p:nvCxnSpPr>
          <p:cNvPr id="7" name="Straight Connector 10">
            <a:extLst>
              <a:ext uri="{FF2B5EF4-FFF2-40B4-BE49-F238E27FC236}">
                <a16:creationId xmlns:a16="http://schemas.microsoft.com/office/drawing/2014/main" id="{72B31CF5-BEC2-457D-A52F-6A5CCB066FE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1024129" y="2286000"/>
            <a:ext cx="3791711" cy="3931920"/>
          </a:xfrm>
        </p:spPr>
        <p:txBody>
          <a:bodyPr>
            <a:normAutofit/>
          </a:bodyPr>
          <a:lstStyle/>
          <a:p>
            <a:r>
              <a:rPr lang="en-GB" sz="2800" dirty="0">
                <a:solidFill>
                  <a:srgbClr val="FFFFFF"/>
                </a:solidFill>
              </a:rPr>
              <a:t>Hersey &amp; Blanchard</a:t>
            </a:r>
          </a:p>
          <a:p>
            <a:r>
              <a:rPr lang="en-GB" sz="2800" dirty="0">
                <a:solidFill>
                  <a:srgbClr val="FFFFFF"/>
                </a:solidFill>
              </a:rPr>
              <a:t>Tannenbaum-Schmidt</a:t>
            </a:r>
          </a:p>
          <a:p>
            <a:endParaRPr lang="en-GB" sz="2800" dirty="0">
              <a:solidFill>
                <a:srgbClr val="FFFFFF"/>
              </a:solidFill>
            </a:endParaRPr>
          </a:p>
          <a:p>
            <a:pPr lvl="0"/>
            <a:endParaRPr lang="en-GB" dirty="0">
              <a:solidFill>
                <a:srgbClr val="FFFFFF"/>
              </a:solidFill>
            </a:endParaRPr>
          </a:p>
        </p:txBody>
      </p:sp>
      <p:pic>
        <p:nvPicPr>
          <p:cNvPr id="4" name="Picture 2" descr="http://4.bp.blogspot.com/-GxxIPTOY1iI/Tbhus4WHg0I/AAAAAAAAADQ/-Xb82V9Docs/s1600/leading.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6000" y="1317254"/>
            <a:ext cx="5455921" cy="4223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056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828" y="677401"/>
            <a:ext cx="11218984" cy="1499616"/>
          </a:xfrm>
        </p:spPr>
        <p:txBody>
          <a:bodyPr>
            <a:normAutofit/>
          </a:bodyPr>
          <a:lstStyle/>
          <a:p>
            <a:r>
              <a:rPr lang="en-GB" sz="3200" b="1" dirty="0">
                <a:solidFill>
                  <a:schemeClr val="accent2">
                    <a:lumMod val="75000"/>
                  </a:schemeClr>
                </a:solidFill>
                <a:latin typeface="+mn-lt"/>
              </a:rPr>
              <a:t>Hersey &amp; Blanchard</a:t>
            </a:r>
            <a:br>
              <a:rPr lang="en-GB" sz="3200" b="1" dirty="0">
                <a:solidFill>
                  <a:schemeClr val="accent2">
                    <a:lumMod val="75000"/>
                  </a:schemeClr>
                </a:solidFill>
                <a:latin typeface="+mn-lt"/>
              </a:rPr>
            </a:br>
            <a:r>
              <a:rPr lang="en-GB" sz="3200" dirty="0">
                <a:solidFill>
                  <a:schemeClr val="accent2">
                    <a:lumMod val="75000"/>
                  </a:schemeClr>
                </a:solidFill>
                <a:latin typeface="+mn-lt"/>
              </a:rPr>
              <a:t>leadership model</a:t>
            </a:r>
            <a:r>
              <a:rPr lang="en-GB" sz="3200" dirty="0">
                <a:latin typeface="+mn-lt"/>
              </a:rPr>
              <a:t/>
            </a:r>
            <a:br>
              <a:rPr lang="en-GB" sz="3200" dirty="0">
                <a:latin typeface="+mn-lt"/>
              </a:rPr>
            </a:br>
            <a:endParaRPr lang="en-GB" sz="3200" b="1" dirty="0">
              <a:solidFill>
                <a:srgbClr val="0070C0"/>
              </a:solidFill>
              <a:latin typeface="+mn-lt"/>
            </a:endParaRP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6865166" y="1790605"/>
            <a:ext cx="4467006" cy="4015836"/>
          </a:xfrm>
          <a:prstGeom prst="rect">
            <a:avLst/>
          </a:prstGeom>
        </p:spPr>
      </p:pic>
      <p:sp>
        <p:nvSpPr>
          <p:cNvPr id="5" name="Rectangle 4"/>
          <p:cNvSpPr/>
          <p:nvPr/>
        </p:nvSpPr>
        <p:spPr>
          <a:xfrm>
            <a:off x="837769" y="2319093"/>
            <a:ext cx="5441420" cy="4893647"/>
          </a:xfrm>
          <a:prstGeom prst="rect">
            <a:avLst/>
          </a:prstGeom>
        </p:spPr>
        <p:txBody>
          <a:bodyPr wrap="square">
            <a:spAutoFit/>
          </a:bodyPr>
          <a:lstStyle/>
          <a:p>
            <a:r>
              <a:rPr lang="en-GB" sz="2400" dirty="0"/>
              <a:t>Leadership is </a:t>
            </a:r>
            <a:r>
              <a:rPr lang="en-GB" sz="2400" b="1" dirty="0"/>
              <a:t>Directive</a:t>
            </a:r>
            <a:r>
              <a:rPr lang="en-GB" sz="2400" dirty="0"/>
              <a:t> or </a:t>
            </a:r>
            <a:r>
              <a:rPr lang="en-GB" sz="2400" b="1" dirty="0"/>
              <a:t>Supportive</a:t>
            </a:r>
          </a:p>
          <a:p>
            <a:pPr lvl="0"/>
            <a:endParaRPr lang="en-GB" sz="2400" dirty="0"/>
          </a:p>
          <a:p>
            <a:r>
              <a:rPr lang="en-GB" sz="2400" b="1" dirty="0"/>
              <a:t>Directive behaviour </a:t>
            </a:r>
            <a:r>
              <a:rPr lang="en-GB" sz="2400" dirty="0"/>
              <a:t>includes telling people what to do, how to do it, where to do it, when to do it, and so on. </a:t>
            </a:r>
          </a:p>
          <a:p>
            <a:endParaRPr lang="en-GB" sz="2400" dirty="0"/>
          </a:p>
          <a:p>
            <a:r>
              <a:rPr lang="en-GB" sz="2400" b="1" dirty="0">
                <a:solidFill>
                  <a:schemeClr val="accent3">
                    <a:lumMod val="75000"/>
                  </a:schemeClr>
                </a:solidFill>
              </a:rPr>
              <a:t>DIRECTIVE behaviour is characterised by the close supervision of performance. (micromanagement)</a:t>
            </a:r>
          </a:p>
          <a:p>
            <a:endParaRPr lang="en-GB" sz="2400" dirty="0"/>
          </a:p>
          <a:p>
            <a:pPr lvl="0"/>
            <a:endParaRPr lang="en-GB" sz="2400" dirty="0"/>
          </a:p>
          <a:p>
            <a:pPr lvl="0"/>
            <a:endParaRPr lang="en-GB" sz="2400" dirty="0"/>
          </a:p>
          <a:p>
            <a:pPr lvl="0"/>
            <a:endParaRPr lang="en-GB" sz="2400" dirty="0"/>
          </a:p>
        </p:txBody>
      </p:sp>
    </p:spTree>
    <p:extLst>
      <p:ext uri="{BB962C8B-B14F-4D97-AF65-F5344CB8AC3E}">
        <p14:creationId xmlns:p14="http://schemas.microsoft.com/office/powerpoint/2010/main" val="20637092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062" y="695578"/>
            <a:ext cx="11218984" cy="1499616"/>
          </a:xfrm>
        </p:spPr>
        <p:txBody>
          <a:bodyPr>
            <a:normAutofit/>
          </a:bodyPr>
          <a:lstStyle/>
          <a:p>
            <a:r>
              <a:rPr lang="en-GB" sz="3200" b="1" dirty="0">
                <a:solidFill>
                  <a:schemeClr val="accent2">
                    <a:lumMod val="75000"/>
                  </a:schemeClr>
                </a:solidFill>
                <a:latin typeface="+mn-lt"/>
              </a:rPr>
              <a:t>Hersey &amp; Blanchard</a:t>
            </a:r>
            <a:br>
              <a:rPr lang="en-GB" sz="3200" b="1" dirty="0">
                <a:solidFill>
                  <a:schemeClr val="accent2">
                    <a:lumMod val="75000"/>
                  </a:schemeClr>
                </a:solidFill>
                <a:latin typeface="+mn-lt"/>
              </a:rPr>
            </a:br>
            <a:r>
              <a:rPr lang="en-GB" sz="3200" dirty="0">
                <a:solidFill>
                  <a:schemeClr val="accent2">
                    <a:lumMod val="75000"/>
                  </a:schemeClr>
                </a:solidFill>
                <a:latin typeface="+mn-lt"/>
              </a:rPr>
              <a:t>leadership model</a:t>
            </a:r>
            <a:r>
              <a:rPr lang="en-GB" sz="3200" dirty="0">
                <a:latin typeface="+mn-lt"/>
              </a:rPr>
              <a:t/>
            </a:r>
            <a:br>
              <a:rPr lang="en-GB" sz="3200" dirty="0">
                <a:latin typeface="+mn-lt"/>
              </a:rPr>
            </a:br>
            <a:endParaRPr lang="en-GB" sz="3200" b="1" dirty="0">
              <a:solidFill>
                <a:srgbClr val="0070C0"/>
              </a:solidFill>
              <a:latin typeface="+mn-lt"/>
            </a:endParaRPr>
          </a:p>
        </p:txBody>
      </p:sp>
      <p:sp>
        <p:nvSpPr>
          <p:cNvPr id="5" name="Rectangle 4"/>
          <p:cNvSpPr/>
          <p:nvPr/>
        </p:nvSpPr>
        <p:spPr>
          <a:xfrm>
            <a:off x="844062" y="2359152"/>
            <a:ext cx="5146500" cy="4524315"/>
          </a:xfrm>
          <a:prstGeom prst="rect">
            <a:avLst/>
          </a:prstGeom>
        </p:spPr>
        <p:txBody>
          <a:bodyPr wrap="square">
            <a:spAutoFit/>
          </a:bodyPr>
          <a:lstStyle/>
          <a:p>
            <a:r>
              <a:rPr lang="en-GB" sz="2400" dirty="0"/>
              <a:t>In contrast, </a:t>
            </a:r>
            <a:r>
              <a:rPr lang="en-GB" sz="2400" b="1" dirty="0"/>
              <a:t>Supportive</a:t>
            </a:r>
            <a:r>
              <a:rPr lang="en-GB" sz="2400" dirty="0"/>
              <a:t> behaviour involves listening, providing positive support and encouraging people to get things done by themselves. </a:t>
            </a:r>
          </a:p>
          <a:p>
            <a:endParaRPr lang="en-GB" sz="2400" dirty="0"/>
          </a:p>
          <a:p>
            <a:r>
              <a:rPr lang="en-GB" sz="2400" b="1" dirty="0">
                <a:solidFill>
                  <a:schemeClr val="accent3">
                    <a:lumMod val="75000"/>
                  </a:schemeClr>
                </a:solidFill>
              </a:rPr>
              <a:t>SUPPORTIVE behaviour </a:t>
            </a:r>
            <a:r>
              <a:rPr lang="en-GB" sz="2400" dirty="0">
                <a:solidFill>
                  <a:schemeClr val="accent3">
                    <a:lumMod val="75000"/>
                  </a:schemeClr>
                </a:solidFill>
              </a:rPr>
              <a:t>is characterised by the leader involving people in problem solving and decision making</a:t>
            </a:r>
          </a:p>
          <a:p>
            <a:endParaRPr lang="en-GB" sz="2400" dirty="0">
              <a:solidFill>
                <a:schemeClr val="accent3">
                  <a:lumMod val="75000"/>
                </a:schemeClr>
              </a:solidFill>
            </a:endParaRPr>
          </a:p>
          <a:p>
            <a:pPr lvl="0"/>
            <a:endParaRPr lang="en-GB" sz="2400" dirty="0"/>
          </a:p>
          <a:p>
            <a:pPr lvl="0"/>
            <a:endParaRPr lang="en-GB" sz="2400" dirty="0"/>
          </a:p>
          <a:p>
            <a:pPr lvl="0"/>
            <a:endParaRPr lang="en-GB" sz="2400" dirty="0"/>
          </a:p>
        </p:txBody>
      </p:sp>
      <p:pic>
        <p:nvPicPr>
          <p:cNvPr id="6" name="Picture 5">
            <a:extLst>
              <a:ext uri="{FF2B5EF4-FFF2-40B4-BE49-F238E27FC236}">
                <a16:creationId xmlns:a16="http://schemas.microsoft.com/office/drawing/2014/main" id="{9A58DD50-673D-C34E-A827-FBC7A07DA0FD}"/>
              </a:ext>
            </a:extLst>
          </p:cNvPr>
          <p:cNvPicPr/>
          <p:nvPr/>
        </p:nvPicPr>
        <p:blipFill>
          <a:blip r:embed="rId3">
            <a:extLst>
              <a:ext uri="{28A0092B-C50C-407E-A947-70E740481C1C}">
                <a14:useLocalDpi xmlns:a14="http://schemas.microsoft.com/office/drawing/2010/main" val="0"/>
              </a:ext>
            </a:extLst>
          </a:blip>
          <a:stretch>
            <a:fillRect/>
          </a:stretch>
        </p:blipFill>
        <p:spPr>
          <a:xfrm>
            <a:off x="6865166" y="1790605"/>
            <a:ext cx="4467006" cy="4015836"/>
          </a:xfrm>
          <a:prstGeom prst="rect">
            <a:avLst/>
          </a:prstGeom>
        </p:spPr>
      </p:pic>
    </p:spTree>
    <p:extLst>
      <p:ext uri="{BB962C8B-B14F-4D97-AF65-F5344CB8AC3E}">
        <p14:creationId xmlns:p14="http://schemas.microsoft.com/office/powerpoint/2010/main" val="20405168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062" y="585216"/>
            <a:ext cx="11218984" cy="1499616"/>
          </a:xfrm>
        </p:spPr>
        <p:txBody>
          <a:bodyPr>
            <a:normAutofit/>
          </a:bodyPr>
          <a:lstStyle/>
          <a:p>
            <a:r>
              <a:rPr lang="en-GB" sz="3200" b="1" dirty="0">
                <a:solidFill>
                  <a:schemeClr val="accent2">
                    <a:lumMod val="75000"/>
                  </a:schemeClr>
                </a:solidFill>
                <a:latin typeface="+mn-lt"/>
              </a:rPr>
              <a:t>Tannenbaum-Schmidt</a:t>
            </a:r>
            <a:br>
              <a:rPr lang="en-GB" sz="3200" b="1" dirty="0">
                <a:solidFill>
                  <a:schemeClr val="accent2">
                    <a:lumMod val="75000"/>
                  </a:schemeClr>
                </a:solidFill>
                <a:latin typeface="+mn-lt"/>
              </a:rPr>
            </a:br>
            <a:r>
              <a:rPr lang="en-GB" sz="3200" dirty="0">
                <a:solidFill>
                  <a:schemeClr val="accent2">
                    <a:lumMod val="75000"/>
                  </a:schemeClr>
                </a:solidFill>
                <a:latin typeface="+mn-lt"/>
              </a:rPr>
              <a:t>leadership continuum for management behaviour </a:t>
            </a:r>
            <a:r>
              <a:rPr lang="en-GB" sz="3200" dirty="0">
                <a:latin typeface="+mn-lt"/>
              </a:rPr>
              <a:t/>
            </a:r>
            <a:br>
              <a:rPr lang="en-GB" sz="3200" dirty="0">
                <a:latin typeface="+mn-lt"/>
              </a:rPr>
            </a:br>
            <a:endParaRPr lang="en-GB" sz="3200" b="1" dirty="0">
              <a:solidFill>
                <a:srgbClr val="0070C0"/>
              </a:solidFill>
              <a:latin typeface="+mn-lt"/>
            </a:endParaRP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1919189" y="2542032"/>
            <a:ext cx="8353622" cy="2688337"/>
          </a:xfrm>
          <a:prstGeom prst="rect">
            <a:avLst/>
          </a:prstGeom>
        </p:spPr>
      </p:pic>
    </p:spTree>
    <p:extLst>
      <p:ext uri="{BB962C8B-B14F-4D97-AF65-F5344CB8AC3E}">
        <p14:creationId xmlns:p14="http://schemas.microsoft.com/office/powerpoint/2010/main" val="39252807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062" y="727106"/>
            <a:ext cx="11218984" cy="1499616"/>
          </a:xfrm>
        </p:spPr>
        <p:txBody>
          <a:bodyPr>
            <a:normAutofit/>
          </a:bodyPr>
          <a:lstStyle/>
          <a:p>
            <a:r>
              <a:rPr lang="en-GB" sz="3200" b="1" dirty="0">
                <a:solidFill>
                  <a:schemeClr val="accent2">
                    <a:lumMod val="75000"/>
                  </a:schemeClr>
                </a:solidFill>
                <a:latin typeface="+mn-lt"/>
              </a:rPr>
              <a:t>Tannenbaum-Schmidt</a:t>
            </a:r>
            <a:br>
              <a:rPr lang="en-GB" sz="3200" b="1" dirty="0">
                <a:solidFill>
                  <a:schemeClr val="accent2">
                    <a:lumMod val="75000"/>
                  </a:schemeClr>
                </a:solidFill>
                <a:latin typeface="+mn-lt"/>
              </a:rPr>
            </a:br>
            <a:r>
              <a:rPr lang="en-GB" sz="3200" dirty="0">
                <a:solidFill>
                  <a:schemeClr val="accent2">
                    <a:lumMod val="75000"/>
                  </a:schemeClr>
                </a:solidFill>
                <a:latin typeface="+mn-lt"/>
              </a:rPr>
              <a:t>leadership continuum for management behaviour </a:t>
            </a:r>
            <a:r>
              <a:rPr lang="en-GB" sz="3200" dirty="0">
                <a:latin typeface="+mn-lt"/>
              </a:rPr>
              <a:t/>
            </a:r>
            <a:br>
              <a:rPr lang="en-GB" sz="3200" dirty="0">
                <a:latin typeface="+mn-lt"/>
              </a:rPr>
            </a:br>
            <a:endParaRPr lang="en-GB" sz="3200" b="1" dirty="0">
              <a:solidFill>
                <a:srgbClr val="0070C0"/>
              </a:solidFill>
              <a:latin typeface="+mn-lt"/>
            </a:endParaRPr>
          </a:p>
        </p:txBody>
      </p:sp>
      <p:pic>
        <p:nvPicPr>
          <p:cNvPr id="6" name="Picture 5"/>
          <p:cNvPicPr>
            <a:picLocks noChangeAspect="1"/>
          </p:cNvPicPr>
          <p:nvPr/>
        </p:nvPicPr>
        <p:blipFill>
          <a:blip r:embed="rId3"/>
          <a:stretch>
            <a:fillRect/>
          </a:stretch>
        </p:blipFill>
        <p:spPr>
          <a:xfrm>
            <a:off x="716936" y="1827733"/>
            <a:ext cx="10334455" cy="4642340"/>
          </a:xfrm>
          <a:prstGeom prst="rect">
            <a:avLst/>
          </a:prstGeom>
        </p:spPr>
      </p:pic>
    </p:spTree>
    <p:extLst>
      <p:ext uri="{BB962C8B-B14F-4D97-AF65-F5344CB8AC3E}">
        <p14:creationId xmlns:p14="http://schemas.microsoft.com/office/powerpoint/2010/main" val="7845836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1CE8CA9-D6D2-4C46-8070-9566F894E5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4129" y="585216"/>
            <a:ext cx="3779085" cy="1499616"/>
          </a:xfrm>
        </p:spPr>
        <p:txBody>
          <a:bodyPr>
            <a:normAutofit/>
          </a:bodyPr>
          <a:lstStyle/>
          <a:p>
            <a:r>
              <a:rPr lang="en-GB" sz="2800" b="1" dirty="0">
                <a:solidFill>
                  <a:schemeClr val="bg1"/>
                </a:solidFill>
                <a:latin typeface="+mn-lt"/>
              </a:rPr>
              <a:t>So are there types of managers &amp; leaders?</a:t>
            </a:r>
          </a:p>
        </p:txBody>
      </p:sp>
      <p:cxnSp>
        <p:nvCxnSpPr>
          <p:cNvPr id="11" name="Straight Connector 10">
            <a:extLst>
              <a:ext uri="{FF2B5EF4-FFF2-40B4-BE49-F238E27FC236}">
                <a16:creationId xmlns:a16="http://schemas.microsoft.com/office/drawing/2014/main" id="{72B31CF5-BEC2-457D-A52F-6A5CCB066FE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1024129" y="2286000"/>
            <a:ext cx="3791711" cy="3931920"/>
          </a:xfrm>
        </p:spPr>
        <p:txBody>
          <a:bodyPr>
            <a:normAutofit/>
          </a:bodyPr>
          <a:lstStyle/>
          <a:p>
            <a:r>
              <a:rPr lang="en-GB" sz="2400" b="1" dirty="0">
                <a:solidFill>
                  <a:srgbClr val="FFFFFF"/>
                </a:solidFill>
              </a:rPr>
              <a:t>McGregor X and Y Manager Theory</a:t>
            </a:r>
          </a:p>
          <a:p>
            <a:r>
              <a:rPr lang="en-GB" sz="2400" b="1" dirty="0">
                <a:solidFill>
                  <a:srgbClr val="FFFFFF"/>
                </a:solidFill>
              </a:rPr>
              <a:t>Lewin’s Leadership Styles</a:t>
            </a:r>
          </a:p>
          <a:p>
            <a:endParaRPr lang="en-GB" dirty="0">
              <a:solidFill>
                <a:srgbClr val="FFFFFF"/>
              </a:solidFill>
            </a:endParaRPr>
          </a:p>
          <a:p>
            <a:pPr lvl="0"/>
            <a:endParaRPr lang="en-GB" dirty="0">
              <a:solidFill>
                <a:srgbClr val="FFFFFF"/>
              </a:solidFill>
            </a:endParaRPr>
          </a:p>
        </p:txBody>
      </p:sp>
      <p:pic>
        <p:nvPicPr>
          <p:cNvPr id="4" name="Picture 2" descr="http://4.bp.blogspot.com/-GxxIPTOY1iI/Tbhus4WHg0I/AAAAAAAAADQ/-Xb82V9Docs/s1600/leading.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6000" y="1317254"/>
            <a:ext cx="5455921" cy="4223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034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ormAutofit/>
          </a:bodyPr>
          <a:lstStyle/>
          <a:p>
            <a:r>
              <a:rPr lang="en-GB" sz="3600" dirty="0">
                <a:latin typeface="+mn-lt"/>
              </a:rPr>
              <a:t>Management &amp; Leadership</a:t>
            </a:r>
          </a:p>
        </p:txBody>
      </p:sp>
      <p:sp>
        <p:nvSpPr>
          <p:cNvPr id="3" name="Subtitle 2"/>
          <p:cNvSpPr>
            <a:spLocks noGrp="1"/>
          </p:cNvSpPr>
          <p:nvPr>
            <p:ph type="subTitle" idx="1"/>
          </p:nvPr>
        </p:nvSpPr>
        <p:spPr>
          <a:xfrm>
            <a:off x="8610600" y="4960137"/>
            <a:ext cx="3200400" cy="1463040"/>
          </a:xfrm>
        </p:spPr>
        <p:txBody>
          <a:bodyPr>
            <a:normAutofit/>
          </a:bodyPr>
          <a:lstStyle/>
          <a:p>
            <a:r>
              <a:rPr lang="en-GB" sz="2400" b="1" dirty="0">
                <a:solidFill>
                  <a:schemeClr val="accent2">
                    <a:lumMod val="75000"/>
                  </a:schemeClr>
                </a:solidFill>
              </a:rPr>
              <a:t>Unit 6 Week 1 </a:t>
            </a:r>
            <a:r>
              <a:rPr lang="en-GB" sz="2400" b="1" dirty="0">
                <a:solidFill>
                  <a:schemeClr val="tx1"/>
                </a:solidFill>
              </a:rPr>
              <a:t>Lesson 1</a:t>
            </a:r>
          </a:p>
          <a:p>
            <a:r>
              <a:rPr lang="en-GB" sz="2400" dirty="0">
                <a:solidFill>
                  <a:schemeClr val="accent2">
                    <a:lumMod val="75000"/>
                  </a:schemeClr>
                </a:solidFill>
              </a:rPr>
              <a:t>Learning Aims A2, B2</a:t>
            </a:r>
            <a:endParaRPr lang="en-GB" sz="2400" dirty="0">
              <a:solidFill>
                <a:schemeClr val="accent2">
                  <a:lumMod val="75000"/>
                </a:schemeClr>
              </a:solidFill>
              <a:latin typeface="Calibri" panose="020F0502020204030204" pitchFamily="34" charset="0"/>
            </a:endParaRPr>
          </a:p>
        </p:txBody>
      </p:sp>
      <p:pic>
        <p:nvPicPr>
          <p:cNvPr id="6" name="Picture 5">
            <a:extLst>
              <a:ext uri="{FF2B5EF4-FFF2-40B4-BE49-F238E27FC236}">
                <a16:creationId xmlns:a16="http://schemas.microsoft.com/office/drawing/2014/main" id="{5E64418F-B814-3443-9E07-26B2E2F4B70A}"/>
              </a:ext>
            </a:extLst>
          </p:cNvPr>
          <p:cNvPicPr>
            <a:picLocks noChangeAspect="1"/>
          </p:cNvPicPr>
          <p:nvPr/>
        </p:nvPicPr>
        <p:blipFill rotWithShape="1">
          <a:blip r:embed="rId3"/>
          <a:srcRect t="33587" b="1196"/>
          <a:stretch/>
        </p:blipFill>
        <p:spPr>
          <a:xfrm>
            <a:off x="20" y="10"/>
            <a:ext cx="12191980" cy="4571990"/>
          </a:xfrm>
          <a:prstGeom prst="rect">
            <a:avLst/>
          </a:prstGeom>
        </p:spPr>
      </p:pic>
    </p:spTree>
    <p:extLst>
      <p:ext uri="{BB962C8B-B14F-4D97-AF65-F5344CB8AC3E}">
        <p14:creationId xmlns:p14="http://schemas.microsoft.com/office/powerpoint/2010/main" val="1922871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solidFill>
                  <a:schemeClr val="accent2">
                    <a:lumMod val="75000"/>
                  </a:schemeClr>
                </a:solidFill>
                <a:latin typeface="+mn-lt"/>
              </a:rPr>
              <a:t>Lewin's Three Core Leadership Styles</a:t>
            </a:r>
          </a:p>
        </p:txBody>
      </p:sp>
      <p:sp>
        <p:nvSpPr>
          <p:cNvPr id="5" name="Rectangle 4"/>
          <p:cNvSpPr/>
          <p:nvPr/>
        </p:nvSpPr>
        <p:spPr>
          <a:xfrm>
            <a:off x="1195578" y="1833420"/>
            <a:ext cx="10291572" cy="4370427"/>
          </a:xfrm>
          <a:prstGeom prst="rect">
            <a:avLst/>
          </a:prstGeom>
        </p:spPr>
        <p:txBody>
          <a:bodyPr wrap="square">
            <a:spAutoFit/>
          </a:bodyPr>
          <a:lstStyle/>
          <a:p>
            <a:endParaRPr lang="en-GB" b="1" dirty="0">
              <a:latin typeface="ProximaNova-b7"/>
            </a:endParaRPr>
          </a:p>
          <a:p>
            <a:pPr lvl="0">
              <a:lnSpc>
                <a:spcPct val="150000"/>
              </a:lnSpc>
            </a:pPr>
            <a:r>
              <a:rPr lang="en-GB" sz="2800" b="1" dirty="0"/>
              <a:t>Autocratic </a:t>
            </a:r>
            <a:r>
              <a:rPr lang="en-GB" sz="2800" dirty="0"/>
              <a:t>(authoritarian) leadership</a:t>
            </a:r>
          </a:p>
          <a:p>
            <a:pPr lvl="0">
              <a:lnSpc>
                <a:spcPct val="150000"/>
              </a:lnSpc>
            </a:pPr>
            <a:r>
              <a:rPr lang="en-GB" sz="2800" b="1" dirty="0"/>
              <a:t>Democratic</a:t>
            </a:r>
            <a:r>
              <a:rPr lang="en-GB" sz="2800" dirty="0"/>
              <a:t> (participative) leadership</a:t>
            </a:r>
          </a:p>
          <a:p>
            <a:pPr lvl="0">
              <a:lnSpc>
                <a:spcPct val="150000"/>
              </a:lnSpc>
            </a:pPr>
            <a:r>
              <a:rPr lang="en-GB" sz="2800" b="1" dirty="0"/>
              <a:t>Laissez-faire</a:t>
            </a:r>
            <a:r>
              <a:rPr lang="en-GB" sz="2800" dirty="0"/>
              <a:t> (delegative) leadership</a:t>
            </a:r>
          </a:p>
          <a:p>
            <a:pPr lvl="0">
              <a:lnSpc>
                <a:spcPct val="150000"/>
              </a:lnSpc>
            </a:pPr>
            <a:endParaRPr lang="en-GB" sz="2800" dirty="0"/>
          </a:p>
          <a:p>
            <a:pPr lvl="0"/>
            <a:r>
              <a:rPr lang="en-GB" sz="2800" dirty="0">
                <a:solidFill>
                  <a:schemeClr val="accent2">
                    <a:lumMod val="75000"/>
                  </a:schemeClr>
                </a:solidFill>
              </a:rPr>
              <a:t>Consider how these relate to the Hersey &amp; Blanchard and Tannenbaum-Schmidt models</a:t>
            </a:r>
          </a:p>
          <a:p>
            <a:endParaRPr lang="en-GB" b="1" dirty="0">
              <a:latin typeface="ProximaNova-b7"/>
            </a:endParaRPr>
          </a:p>
          <a:p>
            <a:endParaRPr lang="en-GB" b="1" dirty="0">
              <a:effectLst/>
              <a:latin typeface="ProximaNova-b7"/>
            </a:endParaRPr>
          </a:p>
        </p:txBody>
      </p:sp>
    </p:spTree>
    <p:extLst>
      <p:ext uri="{BB962C8B-B14F-4D97-AF65-F5344CB8AC3E}">
        <p14:creationId xmlns:p14="http://schemas.microsoft.com/office/powerpoint/2010/main" val="11596774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FAFEBEB-E7DF-4119-99EC-3C2C5F3C7A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321731"/>
            <a:ext cx="5688020" cy="621453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0712" y="621022"/>
            <a:ext cx="4947138" cy="794544"/>
          </a:xfrm>
        </p:spPr>
        <p:txBody>
          <a:bodyPr vert="horz" lIns="91440" tIns="45720" rIns="91440" bIns="45720" rtlCol="0" anchor="ctr">
            <a:normAutofit/>
          </a:bodyPr>
          <a:lstStyle/>
          <a:p>
            <a:r>
              <a:rPr lang="en-GB" sz="3200" b="1" dirty="0" err="1">
                <a:solidFill>
                  <a:schemeClr val="bg1"/>
                </a:solidFill>
                <a:latin typeface="+mn-lt"/>
              </a:rPr>
              <a:t>Mcgregor</a:t>
            </a:r>
            <a:r>
              <a:rPr lang="en-GB" sz="3200" b="1" dirty="0">
                <a:solidFill>
                  <a:schemeClr val="bg1"/>
                </a:solidFill>
                <a:latin typeface="+mn-lt"/>
              </a:rPr>
              <a:t> x &amp; y theory</a:t>
            </a:r>
            <a:endParaRPr lang="en-US" sz="3200" b="1" dirty="0">
              <a:solidFill>
                <a:schemeClr val="bg1"/>
              </a:solidFill>
              <a:latin typeface="+mn-lt"/>
            </a:endParaRPr>
          </a:p>
        </p:txBody>
      </p:sp>
      <p:sp>
        <p:nvSpPr>
          <p:cNvPr id="12" name="Rectangle 11">
            <a:extLst>
              <a:ext uri="{FF2B5EF4-FFF2-40B4-BE49-F238E27FC236}">
                <a16:creationId xmlns:a16="http://schemas.microsoft.com/office/drawing/2014/main" id="{8E25F227-C9F5-44BC-8ECE-188763D853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6434" y="321732"/>
            <a:ext cx="5693835" cy="6214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97060A5-ED70-704D-A4EE-1553360AFF9B}"/>
              </a:ext>
            </a:extLst>
          </p:cNvPr>
          <p:cNvSpPr/>
          <p:nvPr/>
        </p:nvSpPr>
        <p:spPr>
          <a:xfrm>
            <a:off x="6605218" y="1543050"/>
            <a:ext cx="4821984" cy="4462760"/>
          </a:xfrm>
          <a:prstGeom prst="rect">
            <a:avLst/>
          </a:prstGeom>
        </p:spPr>
        <p:txBody>
          <a:bodyPr wrap="square">
            <a:spAutoFit/>
          </a:bodyPr>
          <a:lstStyle/>
          <a:p>
            <a:r>
              <a:rPr lang="en-GB" sz="2400" b="1" dirty="0">
                <a:solidFill>
                  <a:schemeClr val="bg1"/>
                </a:solidFill>
              </a:rPr>
              <a:t>Theory Y managers think workers</a:t>
            </a:r>
            <a:r>
              <a:rPr lang="en-GB" sz="2000" b="1" dirty="0">
                <a:solidFill>
                  <a:schemeClr val="bg1"/>
                </a:solidFill>
              </a:rPr>
              <a:t>:</a:t>
            </a:r>
          </a:p>
          <a:p>
            <a:pPr marL="342900" lvl="0" indent="-342900">
              <a:lnSpc>
                <a:spcPct val="150000"/>
              </a:lnSpc>
              <a:buFont typeface="Arial" panose="020B0604020202020204" pitchFamily="34" charset="0"/>
              <a:buChar char="•"/>
            </a:pPr>
            <a:r>
              <a:rPr lang="en-GB" sz="2000" dirty="0">
                <a:solidFill>
                  <a:schemeClr val="bg1"/>
                </a:solidFill>
              </a:rPr>
              <a:t>have many different needs which motivate them</a:t>
            </a:r>
          </a:p>
          <a:p>
            <a:pPr marL="342900" lvl="0" indent="-342900">
              <a:lnSpc>
                <a:spcPct val="150000"/>
              </a:lnSpc>
              <a:buFont typeface="Arial" panose="020B0604020202020204" pitchFamily="34" charset="0"/>
              <a:buChar char="•"/>
            </a:pPr>
            <a:r>
              <a:rPr lang="en-GB" sz="2000" dirty="0">
                <a:solidFill>
                  <a:schemeClr val="bg1"/>
                </a:solidFill>
              </a:rPr>
              <a:t>can enjoy work, are motivated by own achievement</a:t>
            </a:r>
          </a:p>
          <a:p>
            <a:pPr marL="342900" lvl="0" indent="-342900">
              <a:lnSpc>
                <a:spcPct val="150000"/>
              </a:lnSpc>
              <a:buFont typeface="Arial" panose="020B0604020202020204" pitchFamily="34" charset="0"/>
              <a:buChar char="•"/>
            </a:pPr>
            <a:r>
              <a:rPr lang="en-GB" sz="2000" dirty="0">
                <a:solidFill>
                  <a:schemeClr val="bg1"/>
                </a:solidFill>
              </a:rPr>
              <a:t>want independence and responsibility</a:t>
            </a:r>
          </a:p>
          <a:p>
            <a:pPr marL="342900" lvl="0" indent="-342900">
              <a:lnSpc>
                <a:spcPct val="150000"/>
              </a:lnSpc>
              <a:buFont typeface="Arial" panose="020B0604020202020204" pitchFamily="34" charset="0"/>
              <a:buChar char="•"/>
            </a:pPr>
            <a:r>
              <a:rPr lang="en-GB" sz="2000" dirty="0">
                <a:solidFill>
                  <a:schemeClr val="bg1"/>
                </a:solidFill>
              </a:rPr>
              <a:t>can organise themselves to do well</a:t>
            </a:r>
          </a:p>
          <a:p>
            <a:pPr lvl="0"/>
            <a:endParaRPr lang="en-GB" sz="2000" b="1" dirty="0">
              <a:solidFill>
                <a:schemeClr val="bg1"/>
              </a:solidFill>
            </a:endParaRPr>
          </a:p>
          <a:p>
            <a:pPr lvl="0"/>
            <a:r>
              <a:rPr lang="en-GB" sz="2000" dirty="0">
                <a:solidFill>
                  <a:schemeClr val="bg1"/>
                </a:solidFill>
              </a:rPr>
              <a:t>Therefore management should create a situation where workers can show creativity and apply their job knowledge</a:t>
            </a:r>
          </a:p>
        </p:txBody>
      </p:sp>
      <p:sp>
        <p:nvSpPr>
          <p:cNvPr id="7" name="Rectangle 6">
            <a:extLst>
              <a:ext uri="{FF2B5EF4-FFF2-40B4-BE49-F238E27FC236}">
                <a16:creationId xmlns:a16="http://schemas.microsoft.com/office/drawing/2014/main" id="{B25AA448-8955-6E4B-A5BA-8A6508491E50}"/>
              </a:ext>
            </a:extLst>
          </p:cNvPr>
          <p:cNvSpPr/>
          <p:nvPr/>
        </p:nvSpPr>
        <p:spPr>
          <a:xfrm>
            <a:off x="615462" y="1828800"/>
            <a:ext cx="5137638" cy="4739759"/>
          </a:xfrm>
          <a:prstGeom prst="rect">
            <a:avLst/>
          </a:prstGeom>
        </p:spPr>
        <p:txBody>
          <a:bodyPr wrap="square" numCol="1">
            <a:spAutoFit/>
          </a:bodyPr>
          <a:lstStyle/>
          <a:p>
            <a:r>
              <a:rPr lang="en-GB" sz="2400" b="1" dirty="0">
                <a:solidFill>
                  <a:schemeClr val="bg1"/>
                </a:solidFill>
              </a:rPr>
              <a:t>Theory X managers think workers are:</a:t>
            </a:r>
          </a:p>
          <a:p>
            <a:pPr marL="342900" lvl="0" indent="-342900">
              <a:lnSpc>
                <a:spcPct val="150000"/>
              </a:lnSpc>
              <a:buFont typeface="Arial" panose="020B0604020202020204" pitchFamily="34" charset="0"/>
              <a:buChar char="•"/>
            </a:pPr>
            <a:r>
              <a:rPr lang="en-GB" sz="2000" dirty="0">
                <a:solidFill>
                  <a:schemeClr val="bg1"/>
                </a:solidFill>
              </a:rPr>
              <a:t>motivated by money</a:t>
            </a:r>
          </a:p>
          <a:p>
            <a:pPr marL="342900" lvl="0" indent="-342900">
              <a:lnSpc>
                <a:spcPct val="150000"/>
              </a:lnSpc>
              <a:buFont typeface="Arial" panose="020B0604020202020204" pitchFamily="34" charset="0"/>
              <a:buChar char="•"/>
            </a:pPr>
            <a:r>
              <a:rPr lang="en-GB" sz="2000" dirty="0">
                <a:solidFill>
                  <a:schemeClr val="bg1"/>
                </a:solidFill>
              </a:rPr>
              <a:t>lazy and dislike work</a:t>
            </a:r>
          </a:p>
          <a:p>
            <a:pPr marL="342900" lvl="0" indent="-342900">
              <a:lnSpc>
                <a:spcPct val="150000"/>
              </a:lnSpc>
              <a:buFont typeface="Arial" panose="020B0604020202020204" pitchFamily="34" charset="0"/>
              <a:buChar char="•"/>
            </a:pPr>
            <a:r>
              <a:rPr lang="en-GB" sz="2000" dirty="0">
                <a:solidFill>
                  <a:schemeClr val="bg1"/>
                </a:solidFill>
              </a:rPr>
              <a:t>must be pushed to perform</a:t>
            </a:r>
          </a:p>
          <a:p>
            <a:pPr marL="342900" lvl="0" indent="-342900">
              <a:lnSpc>
                <a:spcPct val="150000"/>
              </a:lnSpc>
              <a:buFont typeface="Arial" panose="020B0604020202020204" pitchFamily="34" charset="0"/>
              <a:buChar char="•"/>
            </a:pPr>
            <a:r>
              <a:rPr lang="en-GB" sz="2000" dirty="0">
                <a:solidFill>
                  <a:schemeClr val="bg1"/>
                </a:solidFill>
              </a:rPr>
              <a:t>are selfish and ignore the needs of organisations</a:t>
            </a:r>
          </a:p>
          <a:p>
            <a:pPr marL="342900" lvl="0" indent="-342900">
              <a:lnSpc>
                <a:spcPct val="150000"/>
              </a:lnSpc>
              <a:buFont typeface="Arial" panose="020B0604020202020204" pitchFamily="34" charset="0"/>
              <a:buChar char="•"/>
            </a:pPr>
            <a:r>
              <a:rPr lang="en-GB" sz="2000" dirty="0">
                <a:solidFill>
                  <a:schemeClr val="bg1"/>
                </a:solidFill>
              </a:rPr>
              <a:t>avoid responsibility, lack ambition</a:t>
            </a:r>
          </a:p>
          <a:p>
            <a:pPr lvl="0"/>
            <a:endParaRPr lang="en-GB" sz="2000" dirty="0">
              <a:solidFill>
                <a:schemeClr val="bg1"/>
              </a:solidFill>
            </a:endParaRPr>
          </a:p>
          <a:p>
            <a:pPr lvl="0"/>
            <a:r>
              <a:rPr lang="en-GB" sz="2000" dirty="0">
                <a:solidFill>
                  <a:schemeClr val="bg1"/>
                </a:solidFill>
              </a:rPr>
              <a:t>Therefore they need to be </a:t>
            </a:r>
            <a:r>
              <a:rPr lang="en-GB" sz="2000" b="1" dirty="0">
                <a:solidFill>
                  <a:schemeClr val="bg1"/>
                </a:solidFill>
              </a:rPr>
              <a:t>controlled</a:t>
            </a:r>
            <a:r>
              <a:rPr lang="en-GB" sz="2000" dirty="0">
                <a:solidFill>
                  <a:schemeClr val="bg1"/>
                </a:solidFill>
              </a:rPr>
              <a:t> and </a:t>
            </a:r>
            <a:r>
              <a:rPr lang="en-GB" sz="2000" b="1" dirty="0">
                <a:solidFill>
                  <a:schemeClr val="bg1"/>
                </a:solidFill>
              </a:rPr>
              <a:t>directed</a:t>
            </a:r>
            <a:r>
              <a:rPr lang="en-GB" sz="2000" dirty="0">
                <a:solidFill>
                  <a:schemeClr val="bg1"/>
                </a:solidFill>
              </a:rPr>
              <a:t> by management</a:t>
            </a:r>
          </a:p>
          <a:p>
            <a:endParaRPr lang="en-GB" sz="2000" b="1" dirty="0">
              <a:solidFill>
                <a:schemeClr val="bg1"/>
              </a:solidFill>
            </a:endParaRPr>
          </a:p>
          <a:p>
            <a:endParaRPr lang="en-GB" b="1" dirty="0">
              <a:solidFill>
                <a:schemeClr val="bg1"/>
              </a:solidFill>
              <a:effectLst/>
              <a:latin typeface="ProximaNova-b7"/>
            </a:endParaRPr>
          </a:p>
        </p:txBody>
      </p:sp>
    </p:spTree>
    <p:extLst>
      <p:ext uri="{BB962C8B-B14F-4D97-AF65-F5344CB8AC3E}">
        <p14:creationId xmlns:p14="http://schemas.microsoft.com/office/powerpoint/2010/main" val="632275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normAutofit/>
          </a:bodyPr>
          <a:lstStyle/>
          <a:p>
            <a:pPr lvl="0"/>
            <a:r>
              <a:rPr lang="en-GB" sz="4000" b="1" dirty="0"/>
              <a:t>Task at the end of Lesson 2 </a:t>
            </a:r>
            <a:endParaRPr lang="en-GB" sz="4000" dirty="0"/>
          </a:p>
        </p:txBody>
      </p:sp>
      <p:graphicFrame>
        <p:nvGraphicFramePr>
          <p:cNvPr id="7" name="Content Placeholder 3">
            <a:extLst>
              <a:ext uri="{FF2B5EF4-FFF2-40B4-BE49-F238E27FC236}">
                <a16:creationId xmlns:a16="http://schemas.microsoft.com/office/drawing/2014/main" id="{DE8E68AF-FF96-439D-B1AF-4969643170D7}"/>
              </a:ext>
            </a:extLst>
          </p:cNvPr>
          <p:cNvGraphicFramePr>
            <a:graphicFrameLocks noGrp="1"/>
          </p:cNvGraphicFramePr>
          <p:nvPr>
            <p:ph idx="1"/>
            <p:extLst>
              <p:ext uri="{D42A27DB-BD31-4B8C-83A1-F6EECF244321}">
                <p14:modId xmlns:p14="http://schemas.microsoft.com/office/powerpoint/2010/main" val="4163718766"/>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69276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ormAutofit/>
          </a:bodyPr>
          <a:lstStyle/>
          <a:p>
            <a:r>
              <a:rPr lang="en-GB" sz="3600" dirty="0">
                <a:latin typeface="+mn-lt"/>
              </a:rPr>
              <a:t>Business culture</a:t>
            </a:r>
          </a:p>
        </p:txBody>
      </p:sp>
      <p:sp>
        <p:nvSpPr>
          <p:cNvPr id="3" name="Subtitle 2"/>
          <p:cNvSpPr>
            <a:spLocks noGrp="1"/>
          </p:cNvSpPr>
          <p:nvPr>
            <p:ph type="subTitle" idx="1"/>
          </p:nvPr>
        </p:nvSpPr>
        <p:spPr>
          <a:xfrm>
            <a:off x="8610600" y="4960137"/>
            <a:ext cx="3200400" cy="1463040"/>
          </a:xfrm>
        </p:spPr>
        <p:txBody>
          <a:bodyPr>
            <a:normAutofit/>
          </a:bodyPr>
          <a:lstStyle/>
          <a:p>
            <a:r>
              <a:rPr lang="en-GB" sz="2400" b="1" dirty="0">
                <a:solidFill>
                  <a:schemeClr val="accent2">
                    <a:lumMod val="75000"/>
                  </a:schemeClr>
                </a:solidFill>
              </a:rPr>
              <a:t>Unit 6 Week 1 </a:t>
            </a:r>
            <a:r>
              <a:rPr lang="en-GB" sz="2400" b="1" dirty="0">
                <a:solidFill>
                  <a:schemeClr val="tx1"/>
                </a:solidFill>
              </a:rPr>
              <a:t>Lesson 3</a:t>
            </a:r>
          </a:p>
          <a:p>
            <a:r>
              <a:rPr lang="en-GB" sz="2400" dirty="0">
                <a:solidFill>
                  <a:schemeClr val="accent2">
                    <a:lumMod val="75000"/>
                  </a:schemeClr>
                </a:solidFill>
              </a:rPr>
              <a:t>Learning Aim A3</a:t>
            </a:r>
            <a:endParaRPr lang="en-GB" sz="2400" dirty="0">
              <a:solidFill>
                <a:schemeClr val="accent2">
                  <a:lumMod val="75000"/>
                </a:schemeClr>
              </a:solidFill>
              <a:latin typeface="Calibri" panose="020F0502020204030204" pitchFamily="34" charset="0"/>
            </a:endParaRPr>
          </a:p>
        </p:txBody>
      </p:sp>
      <p:pic>
        <p:nvPicPr>
          <p:cNvPr id="6" name="Picture 5">
            <a:extLst>
              <a:ext uri="{FF2B5EF4-FFF2-40B4-BE49-F238E27FC236}">
                <a16:creationId xmlns:a16="http://schemas.microsoft.com/office/drawing/2014/main" id="{5E64418F-B814-3443-9E07-26B2E2F4B70A}"/>
              </a:ext>
            </a:extLst>
          </p:cNvPr>
          <p:cNvPicPr>
            <a:picLocks noChangeAspect="1"/>
          </p:cNvPicPr>
          <p:nvPr/>
        </p:nvPicPr>
        <p:blipFill rotWithShape="1">
          <a:blip r:embed="rId3"/>
          <a:srcRect t="33587" b="1196"/>
          <a:stretch/>
        </p:blipFill>
        <p:spPr>
          <a:xfrm>
            <a:off x="20" y="10"/>
            <a:ext cx="12191980" cy="4571990"/>
          </a:xfrm>
          <a:prstGeom prst="rect">
            <a:avLst/>
          </a:prstGeom>
        </p:spPr>
      </p:pic>
    </p:spTree>
    <p:extLst>
      <p:ext uri="{BB962C8B-B14F-4D97-AF65-F5344CB8AC3E}">
        <p14:creationId xmlns:p14="http://schemas.microsoft.com/office/powerpoint/2010/main" val="27751941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C695245-44E3-4A14-900A-D06036644A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8" y="643467"/>
            <a:ext cx="3415612" cy="5571066"/>
          </a:xfrm>
        </p:spPr>
        <p:txBody>
          <a:bodyPr>
            <a:normAutofit/>
          </a:bodyPr>
          <a:lstStyle/>
          <a:p>
            <a:r>
              <a:rPr lang="en-US" b="1">
                <a:solidFill>
                  <a:srgbClr val="FFFFFF"/>
                </a:solidFill>
                <a:latin typeface="+mn-lt"/>
              </a:rPr>
              <a:t>Business culture</a:t>
            </a:r>
            <a:endParaRPr lang="en-GB" b="1">
              <a:solidFill>
                <a:srgbClr val="FFFFFF"/>
              </a:solidFill>
              <a:latin typeface="+mn-lt"/>
            </a:endParaRPr>
          </a:p>
        </p:txBody>
      </p:sp>
      <p:graphicFrame>
        <p:nvGraphicFramePr>
          <p:cNvPr id="16" name="Content Placeholder 2">
            <a:extLst>
              <a:ext uri="{FF2B5EF4-FFF2-40B4-BE49-F238E27FC236}">
                <a16:creationId xmlns:a16="http://schemas.microsoft.com/office/drawing/2014/main" id="{69DCA401-3F59-4751-BB7A-5D6314C48E60}"/>
              </a:ext>
            </a:extLst>
          </p:cNvPr>
          <p:cNvGraphicFramePr>
            <a:graphicFrameLocks noGrp="1"/>
          </p:cNvGraphicFramePr>
          <p:nvPr>
            <p:ph idx="1"/>
            <p:extLst>
              <p:ext uri="{D42A27DB-BD31-4B8C-83A1-F6EECF244321}">
                <p14:modId xmlns:p14="http://schemas.microsoft.com/office/powerpoint/2010/main" val="2999232059"/>
              </p:ext>
            </p:extLst>
          </p:nvPr>
        </p:nvGraphicFramePr>
        <p:xfrm>
          <a:off x="5603875" y="954088"/>
          <a:ext cx="6169025"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29221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955" y="592022"/>
            <a:ext cx="9720072" cy="1499616"/>
          </a:xfrm>
        </p:spPr>
        <p:txBody>
          <a:bodyPr>
            <a:normAutofit/>
          </a:bodyPr>
          <a:lstStyle/>
          <a:p>
            <a:r>
              <a:rPr lang="en-US" sz="3600" b="1" dirty="0">
                <a:solidFill>
                  <a:schemeClr val="accent2">
                    <a:lumMod val="75000"/>
                  </a:schemeClr>
                </a:solidFill>
              </a:rPr>
              <a:t>Business culture</a:t>
            </a:r>
            <a:endParaRPr lang="en-GB" sz="3600" b="1" dirty="0">
              <a:solidFill>
                <a:schemeClr val="accent2">
                  <a:lumMod val="75000"/>
                </a:schemeClr>
              </a:solidFill>
            </a:endParaRPr>
          </a:p>
        </p:txBody>
      </p:sp>
      <p:sp>
        <p:nvSpPr>
          <p:cNvPr id="7" name="Content Placeholder 2"/>
          <p:cNvSpPr txBox="1">
            <a:spLocks/>
          </p:cNvSpPr>
          <p:nvPr/>
        </p:nvSpPr>
        <p:spPr>
          <a:xfrm>
            <a:off x="4336108" y="2513128"/>
            <a:ext cx="3427475" cy="3429000"/>
          </a:xfrm>
          <a:prstGeom prst="rect">
            <a:avLst/>
          </a:prstGeom>
          <a:solidFill>
            <a:schemeClr val="bg1"/>
          </a:solidFill>
        </p:spPr>
        <p:txBody>
          <a:bodyPr>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r>
              <a:rPr lang="en-GB" sz="2000" b="1" dirty="0">
                <a:solidFill>
                  <a:schemeClr val="accent3"/>
                </a:solidFill>
              </a:rPr>
              <a:t>Vision statements </a:t>
            </a:r>
            <a:r>
              <a:rPr lang="en-GB" sz="2000" dirty="0">
                <a:solidFill>
                  <a:schemeClr val="accent3"/>
                </a:solidFill>
              </a:rPr>
              <a:t>focus on its goals and aspirations.</a:t>
            </a:r>
          </a:p>
          <a:p>
            <a:r>
              <a:rPr lang="en-GB" sz="2000" dirty="0">
                <a:solidFill>
                  <a:schemeClr val="accent3"/>
                </a:solidFill>
              </a:rPr>
              <a:t> These statements are designed to be uplifting and inspiring. </a:t>
            </a:r>
          </a:p>
          <a:p>
            <a:r>
              <a:rPr lang="en-GB" sz="2000" b="1" dirty="0">
                <a:solidFill>
                  <a:schemeClr val="accent3"/>
                </a:solidFill>
              </a:rPr>
              <a:t>They're also timeless: even if the organization changes its strategy, the vision will often stay the same.</a:t>
            </a:r>
          </a:p>
        </p:txBody>
      </p:sp>
      <p:sp>
        <p:nvSpPr>
          <p:cNvPr id="8" name="Content Placeholder 2"/>
          <p:cNvSpPr txBox="1">
            <a:spLocks/>
          </p:cNvSpPr>
          <p:nvPr/>
        </p:nvSpPr>
        <p:spPr>
          <a:xfrm>
            <a:off x="840955" y="2513128"/>
            <a:ext cx="3308681" cy="3034604"/>
          </a:xfrm>
          <a:prstGeom prst="rect">
            <a:avLst/>
          </a:prstGeom>
          <a:noFill/>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r>
              <a:rPr lang="en-GB" sz="2000" b="1" dirty="0">
                <a:solidFill>
                  <a:schemeClr val="tx2">
                    <a:lumMod val="60000"/>
                    <a:lumOff val="40000"/>
                  </a:schemeClr>
                </a:solidFill>
              </a:rPr>
              <a:t>Mission statements </a:t>
            </a:r>
            <a:r>
              <a:rPr lang="en-GB" sz="2000" dirty="0">
                <a:solidFill>
                  <a:schemeClr val="tx2">
                    <a:lumMod val="60000"/>
                    <a:lumOff val="40000"/>
                  </a:schemeClr>
                </a:solidFill>
              </a:rPr>
              <a:t>define the organization's purpose and primary objectives, both to members of the organisation and to people outside it. </a:t>
            </a:r>
          </a:p>
          <a:p>
            <a:r>
              <a:rPr lang="en-GB" sz="2000" b="1" dirty="0">
                <a:solidFill>
                  <a:schemeClr val="tx2">
                    <a:lumMod val="60000"/>
                    <a:lumOff val="40000"/>
                  </a:schemeClr>
                </a:solidFill>
              </a:rPr>
              <a:t>Mission statements tend to be short, clear and powerful</a:t>
            </a:r>
          </a:p>
        </p:txBody>
      </p:sp>
      <p:sp>
        <p:nvSpPr>
          <p:cNvPr id="9" name="Content Placeholder 2"/>
          <p:cNvSpPr txBox="1">
            <a:spLocks/>
          </p:cNvSpPr>
          <p:nvPr/>
        </p:nvSpPr>
        <p:spPr>
          <a:xfrm>
            <a:off x="7950055" y="2513128"/>
            <a:ext cx="2922230" cy="3323499"/>
          </a:xfrm>
          <a:prstGeom prst="rect">
            <a:avLst/>
          </a:prstGeom>
          <a:noFill/>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r>
              <a:rPr lang="en-GB" sz="2000" b="1" dirty="0">
                <a:solidFill>
                  <a:schemeClr val="accent1"/>
                </a:solidFill>
              </a:rPr>
              <a:t>Value statements </a:t>
            </a:r>
            <a:r>
              <a:rPr lang="en-GB" sz="2000" dirty="0">
                <a:solidFill>
                  <a:schemeClr val="accent1"/>
                </a:solidFill>
              </a:rPr>
              <a:t>tell customers and other stakeholders what the business values the most when achieving the mission and vision.</a:t>
            </a:r>
          </a:p>
          <a:p>
            <a:r>
              <a:rPr lang="en-GB" sz="2000" b="1" dirty="0">
                <a:solidFill>
                  <a:schemeClr val="accent1"/>
                </a:solidFill>
              </a:rPr>
              <a:t>Excellence? Integrity? Teamwork? Originality? Equality? Honesty? Freedom? Service? </a:t>
            </a:r>
          </a:p>
        </p:txBody>
      </p:sp>
    </p:spTree>
    <p:extLst>
      <p:ext uri="{BB962C8B-B14F-4D97-AF65-F5344CB8AC3E}">
        <p14:creationId xmlns:p14="http://schemas.microsoft.com/office/powerpoint/2010/main" val="27655512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3AE4F-90BB-5E41-ADFF-CBD3F25016E9}"/>
              </a:ext>
            </a:extLst>
          </p:cNvPr>
          <p:cNvSpPr>
            <a:spLocks noGrp="1"/>
          </p:cNvSpPr>
          <p:nvPr>
            <p:ph type="title"/>
          </p:nvPr>
        </p:nvSpPr>
        <p:spPr>
          <a:xfrm>
            <a:off x="1024129" y="585216"/>
            <a:ext cx="4431792" cy="1499616"/>
          </a:xfrm>
        </p:spPr>
        <p:txBody>
          <a:bodyPr>
            <a:normAutofit/>
          </a:bodyPr>
          <a:lstStyle/>
          <a:p>
            <a:r>
              <a:rPr lang="en-US" sz="4400" dirty="0"/>
              <a:t>CULTURE</a:t>
            </a:r>
          </a:p>
        </p:txBody>
      </p:sp>
      <p:pic>
        <p:nvPicPr>
          <p:cNvPr id="4" name="Content Placeholder 3">
            <a:extLst>
              <a:ext uri="{FF2B5EF4-FFF2-40B4-BE49-F238E27FC236}">
                <a16:creationId xmlns:a16="http://schemas.microsoft.com/office/drawing/2014/main" id="{91182173-9150-B54F-B4FE-26B8BF854DC1}"/>
              </a:ext>
            </a:extLst>
          </p:cNvPr>
          <p:cNvPicPr>
            <a:picLocks noChangeAspect="1"/>
          </p:cNvPicPr>
          <p:nvPr/>
        </p:nvPicPr>
        <p:blipFill>
          <a:blip r:embed="rId2"/>
          <a:stretch>
            <a:fillRect/>
          </a:stretch>
        </p:blipFill>
        <p:spPr>
          <a:xfrm>
            <a:off x="5711950" y="1767421"/>
            <a:ext cx="5455921" cy="4132859"/>
          </a:xfrm>
          <a:prstGeom prst="rect">
            <a:avLst/>
          </a:prstGeom>
        </p:spPr>
      </p:pic>
      <p:sp>
        <p:nvSpPr>
          <p:cNvPr id="9" name="Content Placeholder 2">
            <a:extLst>
              <a:ext uri="{FF2B5EF4-FFF2-40B4-BE49-F238E27FC236}">
                <a16:creationId xmlns:a16="http://schemas.microsoft.com/office/drawing/2014/main" id="{E7A3A544-BE72-FF4E-9196-C833854D9FA9}"/>
              </a:ext>
            </a:extLst>
          </p:cNvPr>
          <p:cNvSpPr txBox="1">
            <a:spLocks noGrp="1"/>
          </p:cNvSpPr>
          <p:nvPr>
            <p:ph idx="1"/>
          </p:nvPr>
        </p:nvSpPr>
        <p:spPr>
          <a:xfrm>
            <a:off x="1024129" y="2286000"/>
            <a:ext cx="3947922" cy="4023360"/>
          </a:xfrm>
          <a:prstGeom prst="rect">
            <a:avLst/>
          </a:prstGeom>
          <a:noFill/>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r>
              <a:rPr lang="en-GB" sz="2400" dirty="0"/>
              <a:t>There might be an image that an organisation wants to promote (professionalism, trustworthiness etc)</a:t>
            </a:r>
          </a:p>
          <a:p>
            <a:endParaRPr lang="en-GB" sz="2400" dirty="0"/>
          </a:p>
          <a:p>
            <a:r>
              <a:rPr lang="en-GB" sz="2400" dirty="0"/>
              <a:t>This may not be the same as what is really going on behind the scenes (</a:t>
            </a:r>
            <a:r>
              <a:rPr lang="en-GB" sz="2400" dirty="0" err="1"/>
              <a:t>eg</a:t>
            </a:r>
            <a:r>
              <a:rPr lang="en-GB" sz="2400" dirty="0"/>
              <a:t> BA strikes and staffing issues)</a:t>
            </a:r>
          </a:p>
        </p:txBody>
      </p:sp>
    </p:spTree>
    <p:extLst>
      <p:ext uri="{BB962C8B-B14F-4D97-AF65-F5344CB8AC3E}">
        <p14:creationId xmlns:p14="http://schemas.microsoft.com/office/powerpoint/2010/main" val="27893329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695245-44E3-4A14-900A-D06036644A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8" y="643467"/>
            <a:ext cx="3415612" cy="5571066"/>
          </a:xfrm>
        </p:spPr>
        <p:txBody>
          <a:bodyPr>
            <a:normAutofit/>
          </a:bodyPr>
          <a:lstStyle/>
          <a:p>
            <a:pPr algn="r"/>
            <a:r>
              <a:rPr lang="en-US" sz="4000" b="1" dirty="0">
                <a:solidFill>
                  <a:srgbClr val="FFFFFF"/>
                </a:solidFill>
                <a:latin typeface="+mn-lt"/>
              </a:rPr>
              <a:t>What does Business culture affect?</a:t>
            </a:r>
            <a:endParaRPr lang="en-GB" sz="4000" b="1" dirty="0">
              <a:solidFill>
                <a:srgbClr val="FFFFFF"/>
              </a:solidFill>
              <a:latin typeface="+mn-lt"/>
            </a:endParaRPr>
          </a:p>
        </p:txBody>
      </p:sp>
      <p:graphicFrame>
        <p:nvGraphicFramePr>
          <p:cNvPr id="5" name="Content Placeholder 2">
            <a:extLst>
              <a:ext uri="{FF2B5EF4-FFF2-40B4-BE49-F238E27FC236}">
                <a16:creationId xmlns:a16="http://schemas.microsoft.com/office/drawing/2014/main" id="{6358833A-21D8-4F81-90D7-A3B443D51A6F}"/>
              </a:ext>
            </a:extLst>
          </p:cNvPr>
          <p:cNvGraphicFramePr>
            <a:graphicFrameLocks noGrp="1"/>
          </p:cNvGraphicFramePr>
          <p:nvPr>
            <p:ph idx="1"/>
            <p:extLst>
              <p:ext uri="{D42A27DB-BD31-4B8C-83A1-F6EECF244321}">
                <p14:modId xmlns:p14="http://schemas.microsoft.com/office/powerpoint/2010/main" val="1851551040"/>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89089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normAutofit/>
          </a:bodyPr>
          <a:lstStyle/>
          <a:p>
            <a:pPr lvl="0"/>
            <a:r>
              <a:rPr lang="en-GB" sz="4000" dirty="0">
                <a:latin typeface="+mn-lt"/>
              </a:rPr>
              <a:t>Policies and procedures</a:t>
            </a:r>
          </a:p>
        </p:txBody>
      </p:sp>
      <p:graphicFrame>
        <p:nvGraphicFramePr>
          <p:cNvPr id="21" name="Content Placeholder 2">
            <a:extLst>
              <a:ext uri="{FF2B5EF4-FFF2-40B4-BE49-F238E27FC236}">
                <a16:creationId xmlns:a16="http://schemas.microsoft.com/office/drawing/2014/main" id="{D449E8EE-60DB-4225-9D15-FD417CEBFDA1}"/>
              </a:ext>
            </a:extLst>
          </p:cNvPr>
          <p:cNvGraphicFramePr>
            <a:graphicFrameLocks noGrp="1"/>
          </p:cNvGraphicFramePr>
          <p:nvPr>
            <p:ph idx="1"/>
            <p:extLst>
              <p:ext uri="{D42A27DB-BD31-4B8C-83A1-F6EECF244321}">
                <p14:modId xmlns:p14="http://schemas.microsoft.com/office/powerpoint/2010/main" val="2063682562"/>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24854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3938" y="786384"/>
            <a:ext cx="9720072" cy="1499616"/>
          </a:xfrm>
        </p:spPr>
        <p:txBody>
          <a:bodyPr vert="horz" lIns="91440" tIns="45720" rIns="91440" bIns="45720" rtlCol="0">
            <a:normAutofit/>
          </a:bodyPr>
          <a:lstStyle/>
          <a:p>
            <a:pPr>
              <a:lnSpc>
                <a:spcPct val="100000"/>
              </a:lnSpc>
            </a:pPr>
            <a:r>
              <a:rPr lang="en-US" sz="2800" b="1" dirty="0"/>
              <a:t>Charles Handy</a:t>
            </a:r>
            <a:r>
              <a:rPr lang="en-US" sz="2800" dirty="0"/>
              <a:t/>
            </a:r>
            <a:br>
              <a:rPr lang="en-US" sz="2800" dirty="0"/>
            </a:br>
            <a:r>
              <a:rPr lang="en-US" sz="2800" dirty="0"/>
              <a:t>4 main types of </a:t>
            </a:r>
            <a:r>
              <a:rPr lang="en-US" sz="2800" dirty="0" err="1"/>
              <a:t>organisational</a:t>
            </a:r>
            <a:r>
              <a:rPr lang="en-US" sz="2800" dirty="0"/>
              <a:t> culture</a:t>
            </a:r>
            <a:r>
              <a:rPr lang="en-US" sz="2800" b="1" dirty="0"/>
              <a:t/>
            </a:r>
            <a:br>
              <a:rPr lang="en-US" sz="2800" b="1" dirty="0"/>
            </a:br>
            <a:r>
              <a:rPr lang="en-US" sz="2800" b="1" dirty="0"/>
              <a:t> </a:t>
            </a:r>
          </a:p>
        </p:txBody>
      </p:sp>
      <p:graphicFrame>
        <p:nvGraphicFramePr>
          <p:cNvPr id="12" name="Content Placeholder 2">
            <a:extLst>
              <a:ext uri="{FF2B5EF4-FFF2-40B4-BE49-F238E27FC236}">
                <a16:creationId xmlns:a16="http://schemas.microsoft.com/office/drawing/2014/main" id="{1EDAF3BB-1441-47F4-8EC7-2776E508F25B}"/>
              </a:ext>
            </a:extLst>
          </p:cNvPr>
          <p:cNvGraphicFramePr/>
          <p:nvPr>
            <p:extLst>
              <p:ext uri="{D42A27DB-BD31-4B8C-83A1-F6EECF244321}">
                <p14:modId xmlns:p14="http://schemas.microsoft.com/office/powerpoint/2010/main" val="2297230138"/>
              </p:ext>
            </p:extLst>
          </p:nvPr>
        </p:nvGraphicFramePr>
        <p:xfrm>
          <a:off x="2738438" y="2286000"/>
          <a:ext cx="97202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 name="Content Placeholder 3" descr="Charles Handy.bmp">
            <a:extLst>
              <a:ext uri="{FF2B5EF4-FFF2-40B4-BE49-F238E27FC236}">
                <a16:creationId xmlns:a16="http://schemas.microsoft.com/office/drawing/2014/main" id="{26C1097F-4A5B-9647-9683-69A342C433E8}"/>
              </a:ext>
            </a:extLst>
          </p:cNvPr>
          <p:cNvPicPr>
            <a:picLocks noGrp="1" noChangeAspect="1"/>
          </p:cNvPicPr>
          <p:nvPr>
            <p:ph idx="1"/>
          </p:nvPr>
        </p:nvPicPr>
        <p:blipFill>
          <a:blip r:embed="rId8" cstate="print"/>
          <a:stretch>
            <a:fillRect/>
          </a:stretch>
        </p:blipFill>
        <p:spPr>
          <a:xfrm>
            <a:off x="985912" y="2286000"/>
            <a:ext cx="3135826" cy="4022726"/>
          </a:xfrm>
        </p:spPr>
      </p:pic>
    </p:spTree>
    <p:extLst>
      <p:ext uri="{BB962C8B-B14F-4D97-AF65-F5344CB8AC3E}">
        <p14:creationId xmlns:p14="http://schemas.microsoft.com/office/powerpoint/2010/main" val="2304911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695245-44E3-4A14-900A-D06036644A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8" y="643467"/>
            <a:ext cx="3415612" cy="5571066"/>
          </a:xfrm>
        </p:spPr>
        <p:txBody>
          <a:bodyPr>
            <a:normAutofit/>
          </a:bodyPr>
          <a:lstStyle/>
          <a:p>
            <a:r>
              <a:rPr lang="en-GB" sz="3500" b="1">
                <a:solidFill>
                  <a:srgbClr val="FFFFFF"/>
                </a:solidFill>
                <a:latin typeface="+mn-lt"/>
              </a:rPr>
              <a:t>LeadershiP &amp; Management </a:t>
            </a:r>
          </a:p>
        </p:txBody>
      </p:sp>
      <p:graphicFrame>
        <p:nvGraphicFramePr>
          <p:cNvPr id="5" name="Content Placeholder 2">
            <a:extLst>
              <a:ext uri="{FF2B5EF4-FFF2-40B4-BE49-F238E27FC236}">
                <a16:creationId xmlns:a16="http://schemas.microsoft.com/office/drawing/2014/main" id="{2BF1B86C-85D1-49BF-B571-EBF0CCEB9FC8}"/>
              </a:ext>
            </a:extLst>
          </p:cNvPr>
          <p:cNvGraphicFramePr>
            <a:graphicFrameLocks noGrp="1"/>
          </p:cNvGraphicFramePr>
          <p:nvPr>
            <p:ph idx="1"/>
            <p:extLst>
              <p:ext uri="{D42A27DB-BD31-4B8C-83A1-F6EECF244321}">
                <p14:modId xmlns:p14="http://schemas.microsoft.com/office/powerpoint/2010/main" val="2070258996"/>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90885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normAutofit/>
          </a:bodyPr>
          <a:lstStyle/>
          <a:p>
            <a:pPr lvl="0"/>
            <a:r>
              <a:rPr lang="en-GB" sz="4000" b="1" dirty="0"/>
              <a:t>Task at the end of WEEK 1 Lesson 3 </a:t>
            </a:r>
            <a:endParaRPr lang="en-GB" sz="4000" dirty="0"/>
          </a:p>
        </p:txBody>
      </p:sp>
      <p:graphicFrame>
        <p:nvGraphicFramePr>
          <p:cNvPr id="7" name="Content Placeholder 3">
            <a:extLst>
              <a:ext uri="{FF2B5EF4-FFF2-40B4-BE49-F238E27FC236}">
                <a16:creationId xmlns:a16="http://schemas.microsoft.com/office/drawing/2014/main" id="{DE8E68AF-FF96-439D-B1AF-4969643170D7}"/>
              </a:ext>
            </a:extLst>
          </p:cNvPr>
          <p:cNvGraphicFramePr>
            <a:graphicFrameLocks noGrp="1"/>
          </p:cNvGraphicFramePr>
          <p:nvPr>
            <p:ph idx="1"/>
            <p:extLst>
              <p:ext uri="{D42A27DB-BD31-4B8C-83A1-F6EECF244321}">
                <p14:modId xmlns:p14="http://schemas.microsoft.com/office/powerpoint/2010/main" val="2564024452"/>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32988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normAutofit/>
          </a:bodyPr>
          <a:lstStyle/>
          <a:p>
            <a:pPr lvl="0"/>
            <a:r>
              <a:rPr lang="en-GB" sz="4000" b="1" dirty="0"/>
              <a:t>Task FOR WEEK 2 </a:t>
            </a:r>
            <a:br>
              <a:rPr lang="en-GB" sz="4000" b="1" dirty="0"/>
            </a:br>
            <a:r>
              <a:rPr lang="en-GB" sz="2800" b="1" cap="none" dirty="0">
                <a:solidFill>
                  <a:schemeClr val="accent2">
                    <a:lumMod val="75000"/>
                  </a:schemeClr>
                </a:solidFill>
              </a:rPr>
              <a:t>After Mondays lesson (18/5/20 – 22/5/20) </a:t>
            </a:r>
            <a:endParaRPr lang="en-GB" sz="2800" dirty="0">
              <a:solidFill>
                <a:schemeClr val="accent2">
                  <a:lumMod val="75000"/>
                </a:schemeClr>
              </a:solidFill>
            </a:endParaRPr>
          </a:p>
        </p:txBody>
      </p:sp>
      <p:graphicFrame>
        <p:nvGraphicFramePr>
          <p:cNvPr id="7" name="Content Placeholder 3">
            <a:extLst>
              <a:ext uri="{FF2B5EF4-FFF2-40B4-BE49-F238E27FC236}">
                <a16:creationId xmlns:a16="http://schemas.microsoft.com/office/drawing/2014/main" id="{DE8E68AF-FF96-439D-B1AF-4969643170D7}"/>
              </a:ext>
            </a:extLst>
          </p:cNvPr>
          <p:cNvGraphicFramePr>
            <a:graphicFrameLocks noGrp="1"/>
          </p:cNvGraphicFramePr>
          <p:nvPr>
            <p:ph idx="1"/>
            <p:extLst>
              <p:ext uri="{D42A27DB-BD31-4B8C-83A1-F6EECF244321}">
                <p14:modId xmlns:p14="http://schemas.microsoft.com/office/powerpoint/2010/main" val="3394294565"/>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5930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118517" y="993247"/>
            <a:ext cx="7654133" cy="4871505"/>
          </a:xfrm>
          <a:prstGeom prst="rect">
            <a:avLst/>
          </a:prstGeom>
        </p:spPr>
      </p:pic>
    </p:spTree>
    <p:extLst>
      <p:ext uri="{BB962C8B-B14F-4D97-AF65-F5344CB8AC3E}">
        <p14:creationId xmlns:p14="http://schemas.microsoft.com/office/powerpoint/2010/main" val="1372724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vert="horz" lIns="91440" tIns="45720" rIns="91440" bIns="45720" rtlCol="0" anchor="ctr">
            <a:normAutofit/>
          </a:bodyPr>
          <a:lstStyle/>
          <a:p>
            <a:pPr lvl="0"/>
            <a:r>
              <a:rPr lang="en-US" sz="3600" b="1" dirty="0"/>
              <a:t>Leadership skills</a:t>
            </a:r>
          </a:p>
        </p:txBody>
      </p:sp>
      <p:sp>
        <p:nvSpPr>
          <p:cNvPr id="9" name="Content Placeholder 2">
            <a:extLst>
              <a:ext uri="{FF2B5EF4-FFF2-40B4-BE49-F238E27FC236}">
                <a16:creationId xmlns:a16="http://schemas.microsoft.com/office/drawing/2014/main" id="{DED89CB5-2B5C-9746-8DE3-387B3D2B7790}"/>
              </a:ext>
            </a:extLst>
          </p:cNvPr>
          <p:cNvSpPr txBox="1">
            <a:spLocks/>
          </p:cNvSpPr>
          <p:nvPr/>
        </p:nvSpPr>
        <p:spPr>
          <a:xfrm>
            <a:off x="4991100" y="2570989"/>
            <a:ext cx="8519922" cy="402336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r>
              <a:rPr lang="en-US" sz="2400" dirty="0"/>
              <a:t>Envisioning – leading change</a:t>
            </a:r>
          </a:p>
          <a:p>
            <a:r>
              <a:rPr lang="en-US" sz="2400" dirty="0"/>
              <a:t>Inspiring – creating followers</a:t>
            </a:r>
          </a:p>
          <a:p>
            <a:r>
              <a:rPr lang="en-US" sz="2400" dirty="0"/>
              <a:t>Persuading and communicating</a:t>
            </a:r>
          </a:p>
          <a:p>
            <a:r>
              <a:rPr lang="en-US" sz="2400" dirty="0"/>
              <a:t>Influencing stakeholders</a:t>
            </a:r>
          </a:p>
          <a:p>
            <a:r>
              <a:rPr lang="en-US" sz="2400" dirty="0"/>
              <a:t>Determining the best route to achieve success</a:t>
            </a:r>
          </a:p>
          <a:p>
            <a:endParaRPr lang="en-US" dirty="0"/>
          </a:p>
        </p:txBody>
      </p:sp>
      <p:pic>
        <p:nvPicPr>
          <p:cNvPr id="6" name="Picture 5" descr="A close up of a logo&#10;&#10;Description automatically generated">
            <a:extLst>
              <a:ext uri="{FF2B5EF4-FFF2-40B4-BE49-F238E27FC236}">
                <a16:creationId xmlns:a16="http://schemas.microsoft.com/office/drawing/2014/main" id="{BB9A94DB-A327-A744-BAD3-269CE509A342}"/>
              </a:ext>
            </a:extLst>
          </p:cNvPr>
          <p:cNvPicPr>
            <a:picLocks noChangeAspect="1"/>
          </p:cNvPicPr>
          <p:nvPr/>
        </p:nvPicPr>
        <p:blipFill rotWithShape="1">
          <a:blip r:embed="rId3"/>
          <a:srcRect l="9263" r="28544" b="-2"/>
          <a:stretch/>
        </p:blipFill>
        <p:spPr>
          <a:xfrm>
            <a:off x="1024128" y="2382774"/>
            <a:ext cx="3536155" cy="3143250"/>
          </a:xfrm>
          <a:prstGeom prst="rect">
            <a:avLst/>
          </a:prstGeom>
        </p:spPr>
      </p:pic>
    </p:spTree>
    <p:extLst>
      <p:ext uri="{BB962C8B-B14F-4D97-AF65-F5344CB8AC3E}">
        <p14:creationId xmlns:p14="http://schemas.microsoft.com/office/powerpoint/2010/main" val="1470848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normAutofit/>
          </a:bodyPr>
          <a:lstStyle/>
          <a:p>
            <a:pPr lvl="0"/>
            <a:r>
              <a:rPr lang="en-US" sz="4000" dirty="0">
                <a:latin typeface="+mn-lt"/>
              </a:rPr>
              <a:t>Management skills</a:t>
            </a:r>
            <a:endParaRPr lang="en-GB" sz="4000" dirty="0">
              <a:latin typeface="+mn-lt"/>
            </a:endParaRPr>
          </a:p>
        </p:txBody>
      </p:sp>
      <p:graphicFrame>
        <p:nvGraphicFramePr>
          <p:cNvPr id="6" name="Content Placeholder 2">
            <a:extLst>
              <a:ext uri="{FF2B5EF4-FFF2-40B4-BE49-F238E27FC236}">
                <a16:creationId xmlns:a16="http://schemas.microsoft.com/office/drawing/2014/main" id="{E9832E66-03A7-48A7-BB87-86407658A449}"/>
              </a:ext>
            </a:extLst>
          </p:cNvPr>
          <p:cNvGraphicFramePr>
            <a:graphicFrameLocks noGrp="1"/>
          </p:cNvGraphicFramePr>
          <p:nvPr>
            <p:ph idx="1"/>
            <p:extLst>
              <p:ext uri="{D42A27DB-BD31-4B8C-83A1-F6EECF244321}">
                <p14:modId xmlns:p14="http://schemas.microsoft.com/office/powerpoint/2010/main" val="1772776127"/>
              </p:ext>
            </p:extLst>
          </p:nvPr>
        </p:nvGraphicFramePr>
        <p:xfrm>
          <a:off x="1023938" y="2133600"/>
          <a:ext cx="97202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7469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4256" y="4767072"/>
            <a:ext cx="6594189" cy="1625210"/>
          </a:xfrm>
        </p:spPr>
        <p:txBody>
          <a:bodyPr>
            <a:normAutofit/>
          </a:bodyPr>
          <a:lstStyle/>
          <a:p>
            <a:pPr algn="r"/>
            <a:r>
              <a:rPr lang="en-GB" b="1">
                <a:solidFill>
                  <a:srgbClr val="FFFFFF"/>
                </a:solidFill>
                <a:latin typeface="+mn-lt"/>
              </a:rPr>
              <a:t>LeadershiP or Management? </a:t>
            </a:r>
          </a:p>
        </p:txBody>
      </p:sp>
      <p:pic>
        <p:nvPicPr>
          <p:cNvPr id="4" name="Picture 3" descr="A group of people in uniform&#10;&#10;Description automatically generated">
            <a:extLst>
              <a:ext uri="{FF2B5EF4-FFF2-40B4-BE49-F238E27FC236}">
                <a16:creationId xmlns:a16="http://schemas.microsoft.com/office/drawing/2014/main" id="{2AB05FC8-5447-A440-AD76-179C883079E9}"/>
              </a:ext>
            </a:extLst>
          </p:cNvPr>
          <p:cNvPicPr>
            <a:picLocks noChangeAspect="1"/>
          </p:cNvPicPr>
          <p:nvPr/>
        </p:nvPicPr>
        <p:blipFill rotWithShape="1">
          <a:blip r:embed="rId3"/>
          <a:srcRect t="1166" r="1" b="19463"/>
          <a:stretch/>
        </p:blipFill>
        <p:spPr>
          <a:xfrm>
            <a:off x="327547" y="321733"/>
            <a:ext cx="7058306" cy="4107392"/>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29319" y="917725"/>
            <a:ext cx="3424739" cy="4852362"/>
          </a:xfrm>
        </p:spPr>
        <p:txBody>
          <a:bodyPr anchor="ctr">
            <a:normAutofit/>
          </a:bodyPr>
          <a:lstStyle/>
          <a:p>
            <a:r>
              <a:rPr lang="en-GB" sz="2800" dirty="0">
                <a:solidFill>
                  <a:srgbClr val="FFFFFF"/>
                </a:solidFill>
              </a:rPr>
              <a:t>Churchill is a great example of a leader, but he is not a manager. </a:t>
            </a:r>
          </a:p>
          <a:p>
            <a:r>
              <a:rPr lang="en-GB" sz="2800" dirty="0">
                <a:solidFill>
                  <a:srgbClr val="FFFFFF"/>
                </a:solidFill>
              </a:rPr>
              <a:t>He is not beloved because he made the bureaucracy function</a:t>
            </a:r>
          </a:p>
        </p:txBody>
      </p:sp>
    </p:spTree>
    <p:extLst>
      <p:ext uri="{BB962C8B-B14F-4D97-AF65-F5344CB8AC3E}">
        <p14:creationId xmlns:p14="http://schemas.microsoft.com/office/powerpoint/2010/main" val="2720889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3133581" cy="1499616"/>
          </a:xfrm>
        </p:spPr>
        <p:txBody>
          <a:bodyPr>
            <a:normAutofit/>
          </a:bodyPr>
          <a:lstStyle/>
          <a:p>
            <a:r>
              <a:rPr lang="en-GB" sz="4000" b="1" dirty="0">
                <a:solidFill>
                  <a:schemeClr val="accent3">
                    <a:lumMod val="75000"/>
                  </a:schemeClr>
                </a:solidFill>
                <a:latin typeface="+mn-lt"/>
              </a:rPr>
              <a:t>conclusion</a:t>
            </a:r>
          </a:p>
        </p:txBody>
      </p:sp>
      <p:sp>
        <p:nvSpPr>
          <p:cNvPr id="3" name="Content Placeholder 2"/>
          <p:cNvSpPr>
            <a:spLocks noGrp="1"/>
          </p:cNvSpPr>
          <p:nvPr>
            <p:ph idx="1"/>
          </p:nvPr>
        </p:nvSpPr>
        <p:spPr>
          <a:xfrm>
            <a:off x="1024128" y="2275332"/>
            <a:ext cx="4919472" cy="1344168"/>
          </a:xfrm>
        </p:spPr>
        <p:txBody>
          <a:bodyPr>
            <a:normAutofit/>
          </a:bodyPr>
          <a:lstStyle/>
          <a:p>
            <a:r>
              <a:rPr lang="en-GB" sz="2400" dirty="0"/>
              <a:t>What are the </a:t>
            </a:r>
            <a:r>
              <a:rPr lang="en-GB" sz="2400" b="1" dirty="0"/>
              <a:t>qualities you need to be a successful chief executive</a:t>
            </a:r>
            <a:r>
              <a:rPr lang="en-GB" sz="2400" dirty="0"/>
              <a:t>? </a:t>
            </a:r>
          </a:p>
          <a:p>
            <a:r>
              <a:rPr lang="en-GB" sz="2400" dirty="0"/>
              <a:t>Being a visionary? </a:t>
            </a:r>
          </a:p>
          <a:p>
            <a:r>
              <a:rPr lang="en-GB" sz="2400" dirty="0"/>
              <a:t>Having a strong personality? </a:t>
            </a:r>
          </a:p>
          <a:p>
            <a:r>
              <a:rPr lang="en-GB" sz="2400" dirty="0"/>
              <a:t>Possessing business acumen? </a:t>
            </a:r>
          </a:p>
          <a:p>
            <a:r>
              <a:rPr lang="en-GB" sz="2000" dirty="0"/>
              <a:t> </a:t>
            </a:r>
          </a:p>
          <a:p>
            <a:endParaRPr lang="en-GB" sz="1600" dirty="0"/>
          </a:p>
          <a:p>
            <a:endParaRPr lang="en-GB" sz="1600" dirty="0"/>
          </a:p>
        </p:txBody>
      </p:sp>
      <p:pic>
        <p:nvPicPr>
          <p:cNvPr id="3074" name="Picture 2" descr="http://www.marionstreet.org/wp-content/uploads/2016/09/A-good-leader.png"/>
          <p:cNvPicPr>
            <a:picLocks noChangeAspect="1" noChangeArrowheads="1"/>
          </p:cNvPicPr>
          <p:nvPr/>
        </p:nvPicPr>
        <p:blipFill rotWithShape="1">
          <a:blip r:embed="rId3">
            <a:extLst>
              <a:ext uri="{28A0092B-C50C-407E-A947-70E740481C1C}">
                <a14:useLocalDpi xmlns:a14="http://schemas.microsoft.com/office/drawing/2010/main" val="0"/>
              </a:ext>
            </a:extLst>
          </a:blip>
          <a:srcRect t="1661" r="1" b="3332"/>
          <a:stretch/>
        </p:blipFill>
        <p:spPr bwMode="auto">
          <a:xfrm>
            <a:off x="6096000" y="2084832"/>
            <a:ext cx="4092068" cy="2381271"/>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947930" y="5006524"/>
            <a:ext cx="10539220" cy="977462"/>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r>
              <a:rPr lang="en-GB" sz="2400" dirty="0">
                <a:solidFill>
                  <a:schemeClr val="accent3">
                    <a:lumMod val="75000"/>
                  </a:schemeClr>
                </a:solidFill>
              </a:rPr>
              <a:t>A group of CEOs rated </a:t>
            </a:r>
            <a:r>
              <a:rPr lang="en-GB" sz="2400" b="1" dirty="0">
                <a:solidFill>
                  <a:schemeClr val="accent3">
                    <a:lumMod val="75000"/>
                  </a:schemeClr>
                </a:solidFill>
              </a:rPr>
              <a:t>strategic thinking </a:t>
            </a:r>
            <a:r>
              <a:rPr lang="en-GB" sz="2400" dirty="0">
                <a:solidFill>
                  <a:schemeClr val="accent3">
                    <a:lumMod val="75000"/>
                  </a:schemeClr>
                </a:solidFill>
              </a:rPr>
              <a:t>as the single most critical skill for a chief executive, followed by </a:t>
            </a:r>
            <a:r>
              <a:rPr lang="en-GB" sz="2400" b="1" dirty="0">
                <a:solidFill>
                  <a:schemeClr val="accent3">
                    <a:lumMod val="75000"/>
                  </a:schemeClr>
                </a:solidFill>
              </a:rPr>
              <a:t>customer focus </a:t>
            </a:r>
            <a:r>
              <a:rPr lang="en-GB" sz="2400" dirty="0">
                <a:solidFill>
                  <a:schemeClr val="accent3">
                    <a:lumMod val="75000"/>
                  </a:schemeClr>
                </a:solidFill>
              </a:rPr>
              <a:t>and the </a:t>
            </a:r>
            <a:r>
              <a:rPr lang="en-GB" sz="2400" b="1" dirty="0">
                <a:solidFill>
                  <a:schemeClr val="accent3">
                    <a:lumMod val="75000"/>
                  </a:schemeClr>
                </a:solidFill>
              </a:rPr>
              <a:t>ability to communicate clearly</a:t>
            </a:r>
            <a:r>
              <a:rPr lang="en-GB" sz="2400" dirty="0">
                <a:solidFill>
                  <a:schemeClr val="accent3">
                    <a:lumMod val="75000"/>
                  </a:schemeClr>
                </a:solidFill>
              </a:rPr>
              <a:t>.</a:t>
            </a:r>
          </a:p>
          <a:p>
            <a:endParaRPr lang="en-GB" sz="1300" dirty="0"/>
          </a:p>
        </p:txBody>
      </p:sp>
    </p:spTree>
    <p:extLst>
      <p:ext uri="{BB962C8B-B14F-4D97-AF65-F5344CB8AC3E}">
        <p14:creationId xmlns:p14="http://schemas.microsoft.com/office/powerpoint/2010/main" val="355195785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B50FD9C82C27343B0FF0DDB522586CE" ma:contentTypeVersion="1" ma:contentTypeDescription="Create a new document." ma:contentTypeScope="" ma:versionID="8a41fbb90c1d8aef20dd7e9b54020906">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72C3B2-1806-45BF-BC8D-C31CF94510E5}">
  <ds:schemaRefs>
    <ds:schemaRef ds:uri="http://schemas.openxmlformats.org/package/2006/metadata/core-properties"/>
    <ds:schemaRef ds:uri="http://purl.org/dc/terms/"/>
    <ds:schemaRef ds:uri="http://purl.org/dc/elements/1.1/"/>
    <ds:schemaRef ds:uri="http://schemas.microsoft.com/office/2006/documentManagement/types"/>
    <ds:schemaRef ds:uri="http://schemas.microsoft.com/office/infopath/2007/PartnerControls"/>
    <ds:schemaRef ds:uri="http://purl.org/dc/dcmitype/"/>
    <ds:schemaRef ds:uri="http://schemas.microsoft.com/sharepoint/v3"/>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13ED6133-8669-4795-914B-1F511F02FF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A7AAD3E-CA9F-47AF-9B5B-0275E022B14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179</TotalTime>
  <Words>4248</Words>
  <Application>Microsoft Office PowerPoint</Application>
  <PresentationFormat>Widescreen</PresentationFormat>
  <Paragraphs>438</Paragraphs>
  <Slides>41</Slides>
  <Notes>40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ProximaNova-b7</vt:lpstr>
      <vt:lpstr>Symbol</vt:lpstr>
      <vt:lpstr>Times New Roman</vt:lpstr>
      <vt:lpstr>Tw Cen MT</vt:lpstr>
      <vt:lpstr>Verdana</vt:lpstr>
      <vt:lpstr>Wingdings 3</vt:lpstr>
      <vt:lpstr>Integral</vt:lpstr>
      <vt:lpstr>Starting unit 6</vt:lpstr>
      <vt:lpstr>  Topic 1: Management, Leadership and Culture </vt:lpstr>
      <vt:lpstr>Management &amp; Leadership</vt:lpstr>
      <vt:lpstr>LeadershiP &amp; Management </vt:lpstr>
      <vt:lpstr>PowerPoint Presentation</vt:lpstr>
      <vt:lpstr>Leadership skills</vt:lpstr>
      <vt:lpstr>Management skills</vt:lpstr>
      <vt:lpstr>LeadershiP or Management? </vt:lpstr>
      <vt:lpstr>conclusion</vt:lpstr>
      <vt:lpstr>types of management &amp; leadership</vt:lpstr>
      <vt:lpstr>PowerPoint Presentation</vt:lpstr>
      <vt:lpstr>Advantages of Management by objectives</vt:lpstr>
      <vt:lpstr>Dis-Advantages of Management by objectives</vt:lpstr>
      <vt:lpstr>Functional management</vt:lpstr>
      <vt:lpstr>Transformational and Transactional</vt:lpstr>
      <vt:lpstr>Transactional leaders  </vt:lpstr>
      <vt:lpstr>Transformational leaders  </vt:lpstr>
      <vt:lpstr>PowerPoint Presentation</vt:lpstr>
      <vt:lpstr>Task at the end of Lesson 1</vt:lpstr>
      <vt:lpstr>Leadership &amp; Management theories &amp; styles</vt:lpstr>
      <vt:lpstr>leadership theories</vt:lpstr>
      <vt:lpstr>Fiedler: Situational Contingency</vt:lpstr>
      <vt:lpstr>Least-Preferred Co-Worker Scale</vt:lpstr>
      <vt:lpstr>Two more leadership models to consider…</vt:lpstr>
      <vt:lpstr>Hersey &amp; Blanchard leadership model </vt:lpstr>
      <vt:lpstr>Hersey &amp; Blanchard leadership model </vt:lpstr>
      <vt:lpstr>Tannenbaum-Schmidt leadership continuum for management behaviour  </vt:lpstr>
      <vt:lpstr>Tannenbaum-Schmidt leadership continuum for management behaviour  </vt:lpstr>
      <vt:lpstr>So are there types of managers &amp; leaders?</vt:lpstr>
      <vt:lpstr>Lewin's Three Core Leadership Styles</vt:lpstr>
      <vt:lpstr>Mcgregor x &amp; y theory</vt:lpstr>
      <vt:lpstr>Task at the end of Lesson 2 </vt:lpstr>
      <vt:lpstr>Business culture</vt:lpstr>
      <vt:lpstr>Business culture</vt:lpstr>
      <vt:lpstr>Business culture</vt:lpstr>
      <vt:lpstr>CULTURE</vt:lpstr>
      <vt:lpstr>What does Business culture affect?</vt:lpstr>
      <vt:lpstr>Policies and procedures</vt:lpstr>
      <vt:lpstr>Charles Handy 4 main types of organisational culture  </vt:lpstr>
      <vt:lpstr>Task at the end of WEEK 1 Lesson 3 </vt:lpstr>
      <vt:lpstr>Task FOR WEEK 2  After Mondays lesson (18/5/20 – 22/5/20)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Starting unit 6</dc:title>
  <dc:creator>Ailsa W Waters</dc:creator>
  <cp:lastModifiedBy>Ailsa W Waters</cp:lastModifiedBy>
  <cp:revision>6</cp:revision>
  <dcterms:created xsi:type="dcterms:W3CDTF">2020-05-05T11:40:28Z</dcterms:created>
  <dcterms:modified xsi:type="dcterms:W3CDTF">2020-10-15T14:46:54Z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0x010100CB50FD9C82C27343B0FF0DDB522586CE</vt:lpwstr>
  </property>
</Properties>
</file>