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5.xml" ContentType="application/vnd.openxmlformats-officedocument.drawingml.diagramData+xml"/>
  <Override PartName="/ppt/diagrams/data1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diagrams/data11.xml" ContentType="application/vnd.openxmlformats-officedocument.drawingml.diagramData+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diagrams/layout6.xml" ContentType="application/vnd.openxmlformats-officedocument.drawingml.diagramLayout+xml"/>
  <Override PartName="/ppt/diagrams/colors10.xml" ContentType="application/vnd.openxmlformats-officedocument.drawingml.diagramColors+xml"/>
  <Override PartName="/ppt/diagrams/quickStyle6.xml" ContentType="application/vnd.openxmlformats-officedocument.drawingml.diagramStyle+xml"/>
  <Override PartName="/ppt/diagrams/colors6.xml" ContentType="application/vnd.openxmlformats-officedocument.drawingml.diagramColors+xml"/>
  <Override PartName="/ppt/diagrams/quickStyle7.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drawing6.xml" ContentType="application/vnd.ms-office.drawingml.diagramDrawing+xml"/>
  <Override PartName="/ppt/diagrams/layout4.xml" ContentType="application/vnd.openxmlformats-officedocument.drawingml.diagramLayout+xml"/>
  <Override PartName="/ppt/diagrams/colors5.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4.xml" ContentType="application/vnd.openxmlformats-officedocument.drawingml.diagramColors+xml"/>
  <Override PartName="/ppt/diagrams/quickStyle4.xml" ContentType="application/vnd.openxmlformats-officedocument.drawingml.diagramStyle+xml"/>
  <Override PartName="/ppt/diagrams/drawing10.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5.xml" ContentType="application/vnd.ms-office.drawingml.diagramDrawing+xml"/>
  <Override PartName="/ppt/diagrams/drawing8.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notesMasters/notesMaster1.xml" ContentType="application/vnd.openxmlformats-officedocument.presentationml.notesMaster+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1.xml" ContentType="application/vnd.openxmlformats-officedocument.drawingml.diagramLayout+xml"/>
  <Override PartName="/ppt/theme/theme1.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3.xml" ContentType="application/vnd.openxmlformats-officedocument.drawingml.diagramLayout+xml"/>
  <Override PartName="/ppt/handoutMasters/handoutMaster1.xml" ContentType="application/vnd.openxmlformats-officedocument.presentationml.handoutMaster+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4.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5"/>
  </p:notesMasterIdLst>
  <p:handoutMasterIdLst>
    <p:handoutMasterId r:id="rId36"/>
  </p:handoutMasterIdLst>
  <p:sldIdLst>
    <p:sldId id="312" r:id="rId5"/>
    <p:sldId id="360" r:id="rId6"/>
    <p:sldId id="258" r:id="rId7"/>
    <p:sldId id="364" r:id="rId8"/>
    <p:sldId id="362" r:id="rId9"/>
    <p:sldId id="363" r:id="rId10"/>
    <p:sldId id="361" r:id="rId11"/>
    <p:sldId id="260" r:id="rId12"/>
    <p:sldId id="264" r:id="rId13"/>
    <p:sldId id="259" r:id="rId14"/>
    <p:sldId id="359" r:id="rId15"/>
    <p:sldId id="270" r:id="rId16"/>
    <p:sldId id="274" r:id="rId17"/>
    <p:sldId id="275" r:id="rId18"/>
    <p:sldId id="276" r:id="rId19"/>
    <p:sldId id="372" r:id="rId20"/>
    <p:sldId id="357" r:id="rId21"/>
    <p:sldId id="282" r:id="rId22"/>
    <p:sldId id="283" r:id="rId23"/>
    <p:sldId id="284" r:id="rId24"/>
    <p:sldId id="285" r:id="rId25"/>
    <p:sldId id="286" r:id="rId26"/>
    <p:sldId id="288" r:id="rId27"/>
    <p:sldId id="287" r:id="rId28"/>
    <p:sldId id="289" r:id="rId29"/>
    <p:sldId id="294" r:id="rId30"/>
    <p:sldId id="296" r:id="rId31"/>
    <p:sldId id="291" r:id="rId32"/>
    <p:sldId id="295" r:id="rId33"/>
    <p:sldId id="37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6AE62-324D-6E46-92D7-A52D753E2BB0}" v="3" dt="2020-05-12T13:53:15.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3975" autoAdjust="0"/>
  </p:normalViewPr>
  <p:slideViewPr>
    <p:cSldViewPr snapToGrid="0">
      <p:cViewPr varScale="1">
        <p:scale>
          <a:sx n="50" d="100"/>
          <a:sy n="50"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4.png"/><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8.png"/><Relationship Id="rId14" Type="http://schemas.openxmlformats.org/officeDocument/2006/relationships/image" Target="../media/image31.svg"/></Relationships>
</file>

<file path=ppt/diagrams/_rels/data15.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4.png"/><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8.png"/><Relationship Id="rId14" Type="http://schemas.openxmlformats.org/officeDocument/2006/relationships/image" Target="../media/image31.svg"/></Relationships>
</file>

<file path=ppt/diagrams/_rels/drawing15.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01C28-8A16-43B3-88F7-99E33CB5700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1B9F0E8-A16D-4973-8665-335DFA8ECED4}">
      <dgm:prSet/>
      <dgm:spPr/>
      <dgm:t>
        <a:bodyPr/>
        <a:lstStyle/>
        <a:p>
          <a:r>
            <a:rPr lang="en-GB"/>
            <a:t>Making effective use of the workforce and keeping costs down</a:t>
          </a:r>
          <a:endParaRPr lang="en-US"/>
        </a:p>
      </dgm:t>
    </dgm:pt>
    <dgm:pt modelId="{A26A60BD-C098-4736-A7FB-32544D09B9A2}" type="parTrans" cxnId="{28D2DDB2-EEC0-4E44-9F85-155DF30C4317}">
      <dgm:prSet/>
      <dgm:spPr/>
      <dgm:t>
        <a:bodyPr/>
        <a:lstStyle/>
        <a:p>
          <a:endParaRPr lang="en-US"/>
        </a:p>
      </dgm:t>
    </dgm:pt>
    <dgm:pt modelId="{5A44D9E8-F984-44B0-BFA9-4E1BB64BF791}" type="sibTrans" cxnId="{28D2DDB2-EEC0-4E44-9F85-155DF30C4317}">
      <dgm:prSet/>
      <dgm:spPr/>
      <dgm:t>
        <a:bodyPr/>
        <a:lstStyle/>
        <a:p>
          <a:endParaRPr lang="en-US"/>
        </a:p>
      </dgm:t>
    </dgm:pt>
    <dgm:pt modelId="{7C550BB7-2E57-499B-9047-7724A1A8EA16}">
      <dgm:prSet/>
      <dgm:spPr/>
      <dgm:t>
        <a:bodyPr/>
        <a:lstStyle/>
        <a:p>
          <a:r>
            <a:rPr lang="en-GB"/>
            <a:t>Maintains good employer/employee relations</a:t>
          </a:r>
          <a:endParaRPr lang="en-US"/>
        </a:p>
      </dgm:t>
    </dgm:pt>
    <dgm:pt modelId="{A39423B2-86AE-4093-B0D0-67ADD6EC882C}" type="parTrans" cxnId="{455D5759-7774-4E6F-B987-ACB7FA994062}">
      <dgm:prSet/>
      <dgm:spPr/>
      <dgm:t>
        <a:bodyPr/>
        <a:lstStyle/>
        <a:p>
          <a:endParaRPr lang="en-US"/>
        </a:p>
      </dgm:t>
    </dgm:pt>
    <dgm:pt modelId="{722B77A6-CEB2-4288-B3AD-BB6C9B6B68BA}" type="sibTrans" cxnId="{455D5759-7774-4E6F-B987-ACB7FA994062}">
      <dgm:prSet/>
      <dgm:spPr/>
      <dgm:t>
        <a:bodyPr/>
        <a:lstStyle/>
        <a:p>
          <a:endParaRPr lang="en-US"/>
        </a:p>
      </dgm:t>
    </dgm:pt>
    <dgm:pt modelId="{4DA60D33-0B34-490E-93EB-D63011141DA9}">
      <dgm:prSet/>
      <dgm:spPr/>
      <dgm:t>
        <a:bodyPr/>
        <a:lstStyle/>
        <a:p>
          <a:r>
            <a:rPr lang="en-GB"/>
            <a:t>Payroll and administration</a:t>
          </a:r>
          <a:endParaRPr lang="en-US"/>
        </a:p>
      </dgm:t>
    </dgm:pt>
    <dgm:pt modelId="{A6F713C9-DFE4-4C96-BA4D-8FA4D9D38132}" type="parTrans" cxnId="{7531A314-42C6-453C-8FC2-9ED3F29353F0}">
      <dgm:prSet/>
      <dgm:spPr/>
      <dgm:t>
        <a:bodyPr/>
        <a:lstStyle/>
        <a:p>
          <a:endParaRPr lang="en-US"/>
        </a:p>
      </dgm:t>
    </dgm:pt>
    <dgm:pt modelId="{79B54FCF-DC2A-4132-A187-887DCC4FE4A2}" type="sibTrans" cxnId="{7531A314-42C6-453C-8FC2-9ED3F29353F0}">
      <dgm:prSet/>
      <dgm:spPr/>
      <dgm:t>
        <a:bodyPr/>
        <a:lstStyle/>
        <a:p>
          <a:endParaRPr lang="en-US"/>
        </a:p>
      </dgm:t>
    </dgm:pt>
    <dgm:pt modelId="{C4E61AE5-7F97-4140-BDBF-B326A7A53E6D}">
      <dgm:prSet/>
      <dgm:spPr/>
      <dgm:t>
        <a:bodyPr/>
        <a:lstStyle/>
        <a:p>
          <a:r>
            <a:rPr lang="en-GB"/>
            <a:t>Complying with workplace legislation</a:t>
          </a:r>
          <a:endParaRPr lang="en-US"/>
        </a:p>
      </dgm:t>
    </dgm:pt>
    <dgm:pt modelId="{C05F9569-6428-4613-AF21-ED9698150375}" type="parTrans" cxnId="{27EF67C4-70A7-421A-A64F-2FBA1EA46419}">
      <dgm:prSet/>
      <dgm:spPr/>
      <dgm:t>
        <a:bodyPr/>
        <a:lstStyle/>
        <a:p>
          <a:endParaRPr lang="en-US"/>
        </a:p>
      </dgm:t>
    </dgm:pt>
    <dgm:pt modelId="{FB844468-E5D2-405F-9A8F-26F366C3E1D8}" type="sibTrans" cxnId="{27EF67C4-70A7-421A-A64F-2FBA1EA46419}">
      <dgm:prSet/>
      <dgm:spPr/>
      <dgm:t>
        <a:bodyPr/>
        <a:lstStyle/>
        <a:p>
          <a:endParaRPr lang="en-US"/>
        </a:p>
      </dgm:t>
    </dgm:pt>
    <dgm:pt modelId="{EAB4A486-C527-4C74-8B47-2AA62095E943}">
      <dgm:prSet/>
      <dgm:spPr/>
      <dgm:t>
        <a:bodyPr/>
        <a:lstStyle/>
        <a:p>
          <a:r>
            <a:rPr lang="en-GB" b="1"/>
            <a:t>Planning</a:t>
          </a:r>
          <a:r>
            <a:rPr lang="en-GB"/>
            <a:t> workforce needs of the business – current and future</a:t>
          </a:r>
          <a:endParaRPr lang="en-US"/>
        </a:p>
      </dgm:t>
    </dgm:pt>
    <dgm:pt modelId="{A33D5DD9-495E-4B0E-9B9C-763E74EF2472}" type="parTrans" cxnId="{DEF446E1-496F-4EB4-82F0-AA5AC3CEA9E3}">
      <dgm:prSet/>
      <dgm:spPr/>
      <dgm:t>
        <a:bodyPr/>
        <a:lstStyle/>
        <a:p>
          <a:endParaRPr lang="en-US"/>
        </a:p>
      </dgm:t>
    </dgm:pt>
    <dgm:pt modelId="{E2A0C346-16F9-4D56-BEFC-BBC36C263634}" type="sibTrans" cxnId="{DEF446E1-496F-4EB4-82F0-AA5AC3CEA9E3}">
      <dgm:prSet/>
      <dgm:spPr/>
      <dgm:t>
        <a:bodyPr/>
        <a:lstStyle/>
        <a:p>
          <a:endParaRPr lang="en-US"/>
        </a:p>
      </dgm:t>
    </dgm:pt>
    <dgm:pt modelId="{56900F2D-B24C-466E-B95D-AB7B9589D865}">
      <dgm:prSet/>
      <dgm:spPr/>
      <dgm:t>
        <a:bodyPr/>
        <a:lstStyle/>
        <a:p>
          <a:r>
            <a:rPr lang="en-GB" b="1"/>
            <a:t>Recruiting and selecting </a:t>
          </a:r>
          <a:r>
            <a:rPr lang="en-GB"/>
            <a:t>suitable employees for the business</a:t>
          </a:r>
          <a:endParaRPr lang="en-US"/>
        </a:p>
      </dgm:t>
    </dgm:pt>
    <dgm:pt modelId="{C5957EDA-8A8C-49CE-AC4D-29FF27F5BEAC}" type="parTrans" cxnId="{1295F2E5-9451-46A2-98C6-8FC8D436B653}">
      <dgm:prSet/>
      <dgm:spPr/>
      <dgm:t>
        <a:bodyPr/>
        <a:lstStyle/>
        <a:p>
          <a:endParaRPr lang="en-US"/>
        </a:p>
      </dgm:t>
    </dgm:pt>
    <dgm:pt modelId="{7A8935A7-5F9F-4915-94A8-ADCA7BF09707}" type="sibTrans" cxnId="{1295F2E5-9451-46A2-98C6-8FC8D436B653}">
      <dgm:prSet/>
      <dgm:spPr/>
      <dgm:t>
        <a:bodyPr/>
        <a:lstStyle/>
        <a:p>
          <a:endParaRPr lang="en-US"/>
        </a:p>
      </dgm:t>
    </dgm:pt>
    <dgm:pt modelId="{D24CF96D-0F13-474E-B4DA-7E3CD33B2D65}">
      <dgm:prSet/>
      <dgm:spPr/>
      <dgm:t>
        <a:bodyPr/>
        <a:lstStyle/>
        <a:p>
          <a:r>
            <a:rPr lang="en-GB" b="1"/>
            <a:t>Training and appraising </a:t>
          </a:r>
          <a:r>
            <a:rPr lang="en-GB"/>
            <a:t>existing staff</a:t>
          </a:r>
          <a:endParaRPr lang="en-US"/>
        </a:p>
      </dgm:t>
    </dgm:pt>
    <dgm:pt modelId="{1D8AA2A1-7B8F-4D0F-958E-BC21A966EA60}" type="parTrans" cxnId="{E6C0F1B4-A09C-4886-8BC1-2390DFAB8656}">
      <dgm:prSet/>
      <dgm:spPr/>
      <dgm:t>
        <a:bodyPr/>
        <a:lstStyle/>
        <a:p>
          <a:endParaRPr lang="en-US"/>
        </a:p>
      </dgm:t>
    </dgm:pt>
    <dgm:pt modelId="{CFDDB932-E617-4624-979A-AE16930FD3AF}" type="sibTrans" cxnId="{E6C0F1B4-A09C-4886-8BC1-2390DFAB8656}">
      <dgm:prSet/>
      <dgm:spPr/>
      <dgm:t>
        <a:bodyPr/>
        <a:lstStyle/>
        <a:p>
          <a:endParaRPr lang="en-US"/>
        </a:p>
      </dgm:t>
    </dgm:pt>
    <dgm:pt modelId="{41B5C257-95FB-47B6-B29C-E5F0B96185BE}">
      <dgm:prSet/>
      <dgm:spPr/>
      <dgm:t>
        <a:bodyPr/>
        <a:lstStyle/>
        <a:p>
          <a:r>
            <a:rPr lang="en-GB"/>
            <a:t>Strategic decisions on policy, structure and culture</a:t>
          </a:r>
          <a:endParaRPr lang="en-US"/>
        </a:p>
      </dgm:t>
    </dgm:pt>
    <dgm:pt modelId="{63938A88-C5FD-4445-BFFD-C225A057FC08}" type="parTrans" cxnId="{52E4629A-84E5-447B-8834-8CF76522188F}">
      <dgm:prSet/>
      <dgm:spPr/>
      <dgm:t>
        <a:bodyPr/>
        <a:lstStyle/>
        <a:p>
          <a:endParaRPr lang="en-US"/>
        </a:p>
      </dgm:t>
    </dgm:pt>
    <dgm:pt modelId="{A4B32AA3-472B-480F-B1BE-DA3F7A481DEF}" type="sibTrans" cxnId="{52E4629A-84E5-447B-8834-8CF76522188F}">
      <dgm:prSet/>
      <dgm:spPr/>
      <dgm:t>
        <a:bodyPr/>
        <a:lstStyle/>
        <a:p>
          <a:endParaRPr lang="en-US"/>
        </a:p>
      </dgm:t>
    </dgm:pt>
    <dgm:pt modelId="{D9CF5263-09C1-1840-9CDB-F3035A3F7D8F}" type="pres">
      <dgm:prSet presAssocID="{A6D01C28-8A16-43B3-88F7-99E33CB57007}" presName="diagram" presStyleCnt="0">
        <dgm:presLayoutVars>
          <dgm:dir/>
          <dgm:resizeHandles val="exact"/>
        </dgm:presLayoutVars>
      </dgm:prSet>
      <dgm:spPr/>
      <dgm:t>
        <a:bodyPr/>
        <a:lstStyle/>
        <a:p>
          <a:endParaRPr lang="en-US"/>
        </a:p>
      </dgm:t>
    </dgm:pt>
    <dgm:pt modelId="{C1C6B117-4204-5647-ABBC-F77D9FEE037B}" type="pres">
      <dgm:prSet presAssocID="{EAB4A486-C527-4C74-8B47-2AA62095E943}" presName="node" presStyleLbl="node1" presStyleIdx="0" presStyleCnt="8">
        <dgm:presLayoutVars>
          <dgm:bulletEnabled val="1"/>
        </dgm:presLayoutVars>
      </dgm:prSet>
      <dgm:spPr/>
      <dgm:t>
        <a:bodyPr/>
        <a:lstStyle/>
        <a:p>
          <a:endParaRPr lang="en-US"/>
        </a:p>
      </dgm:t>
    </dgm:pt>
    <dgm:pt modelId="{5EAF5E25-6419-6E4E-9809-E2EDCB8C050D}" type="pres">
      <dgm:prSet presAssocID="{E2A0C346-16F9-4D56-BEFC-BBC36C263634}" presName="sibTrans" presStyleCnt="0"/>
      <dgm:spPr/>
    </dgm:pt>
    <dgm:pt modelId="{CC658497-9057-7440-8757-10ACF114BD9B}" type="pres">
      <dgm:prSet presAssocID="{56900F2D-B24C-466E-B95D-AB7B9589D865}" presName="node" presStyleLbl="node1" presStyleIdx="1" presStyleCnt="8">
        <dgm:presLayoutVars>
          <dgm:bulletEnabled val="1"/>
        </dgm:presLayoutVars>
      </dgm:prSet>
      <dgm:spPr/>
      <dgm:t>
        <a:bodyPr/>
        <a:lstStyle/>
        <a:p>
          <a:endParaRPr lang="en-US"/>
        </a:p>
      </dgm:t>
    </dgm:pt>
    <dgm:pt modelId="{A6448A2B-EF68-DD46-9F10-A7709011A9AE}" type="pres">
      <dgm:prSet presAssocID="{7A8935A7-5F9F-4915-94A8-ADCA7BF09707}" presName="sibTrans" presStyleCnt="0"/>
      <dgm:spPr/>
    </dgm:pt>
    <dgm:pt modelId="{0ED04480-D84E-2A42-B73E-9B85ADF7028F}" type="pres">
      <dgm:prSet presAssocID="{E1B9F0E8-A16D-4973-8665-335DFA8ECED4}" presName="node" presStyleLbl="node1" presStyleIdx="2" presStyleCnt="8">
        <dgm:presLayoutVars>
          <dgm:bulletEnabled val="1"/>
        </dgm:presLayoutVars>
      </dgm:prSet>
      <dgm:spPr/>
      <dgm:t>
        <a:bodyPr/>
        <a:lstStyle/>
        <a:p>
          <a:endParaRPr lang="en-US"/>
        </a:p>
      </dgm:t>
    </dgm:pt>
    <dgm:pt modelId="{9ABF43A5-8087-034D-ABB4-EE3E28B151DB}" type="pres">
      <dgm:prSet presAssocID="{5A44D9E8-F984-44B0-BFA9-4E1BB64BF791}" presName="sibTrans" presStyleCnt="0"/>
      <dgm:spPr/>
    </dgm:pt>
    <dgm:pt modelId="{E065E76A-6B33-DB46-B744-D691414B3B9C}" type="pres">
      <dgm:prSet presAssocID="{7C550BB7-2E57-499B-9047-7724A1A8EA16}" presName="node" presStyleLbl="node1" presStyleIdx="3" presStyleCnt="8">
        <dgm:presLayoutVars>
          <dgm:bulletEnabled val="1"/>
        </dgm:presLayoutVars>
      </dgm:prSet>
      <dgm:spPr/>
      <dgm:t>
        <a:bodyPr/>
        <a:lstStyle/>
        <a:p>
          <a:endParaRPr lang="en-US"/>
        </a:p>
      </dgm:t>
    </dgm:pt>
    <dgm:pt modelId="{7BDD5C13-D0DA-E949-99C7-4EB513D664FA}" type="pres">
      <dgm:prSet presAssocID="{722B77A6-CEB2-4288-B3AD-BB6C9B6B68BA}" presName="sibTrans" presStyleCnt="0"/>
      <dgm:spPr/>
    </dgm:pt>
    <dgm:pt modelId="{17E6246A-330E-9B42-A695-3100DEF94705}" type="pres">
      <dgm:prSet presAssocID="{C4E61AE5-7F97-4140-BDBF-B326A7A53E6D}" presName="node" presStyleLbl="node1" presStyleIdx="4" presStyleCnt="8">
        <dgm:presLayoutVars>
          <dgm:bulletEnabled val="1"/>
        </dgm:presLayoutVars>
      </dgm:prSet>
      <dgm:spPr/>
      <dgm:t>
        <a:bodyPr/>
        <a:lstStyle/>
        <a:p>
          <a:endParaRPr lang="en-US"/>
        </a:p>
      </dgm:t>
    </dgm:pt>
    <dgm:pt modelId="{A48F75A9-7133-0D45-B1F3-EF1EB0614842}" type="pres">
      <dgm:prSet presAssocID="{FB844468-E5D2-405F-9A8F-26F366C3E1D8}" presName="sibTrans" presStyleCnt="0"/>
      <dgm:spPr/>
    </dgm:pt>
    <dgm:pt modelId="{DC6400EC-780F-DD44-9564-FF4782F476DC}" type="pres">
      <dgm:prSet presAssocID="{D24CF96D-0F13-474E-B4DA-7E3CD33B2D65}" presName="node" presStyleLbl="node1" presStyleIdx="5" presStyleCnt="8">
        <dgm:presLayoutVars>
          <dgm:bulletEnabled val="1"/>
        </dgm:presLayoutVars>
      </dgm:prSet>
      <dgm:spPr/>
      <dgm:t>
        <a:bodyPr/>
        <a:lstStyle/>
        <a:p>
          <a:endParaRPr lang="en-US"/>
        </a:p>
      </dgm:t>
    </dgm:pt>
    <dgm:pt modelId="{6EA6A250-9900-8E4D-B300-8BE6274F2C93}" type="pres">
      <dgm:prSet presAssocID="{CFDDB932-E617-4624-979A-AE16930FD3AF}" presName="sibTrans" presStyleCnt="0"/>
      <dgm:spPr/>
    </dgm:pt>
    <dgm:pt modelId="{4CF57F9A-99CC-2340-9655-FB5D5145CE35}" type="pres">
      <dgm:prSet presAssocID="{41B5C257-95FB-47B6-B29C-E5F0B96185BE}" presName="node" presStyleLbl="node1" presStyleIdx="6" presStyleCnt="8">
        <dgm:presLayoutVars>
          <dgm:bulletEnabled val="1"/>
        </dgm:presLayoutVars>
      </dgm:prSet>
      <dgm:spPr/>
      <dgm:t>
        <a:bodyPr/>
        <a:lstStyle/>
        <a:p>
          <a:endParaRPr lang="en-US"/>
        </a:p>
      </dgm:t>
    </dgm:pt>
    <dgm:pt modelId="{D4469577-51E5-BB45-A6E7-29CA694B926D}" type="pres">
      <dgm:prSet presAssocID="{A4B32AA3-472B-480F-B1BE-DA3F7A481DEF}" presName="sibTrans" presStyleCnt="0"/>
      <dgm:spPr/>
    </dgm:pt>
    <dgm:pt modelId="{CAE29F48-BD79-974C-B79B-08D0872EC0F7}" type="pres">
      <dgm:prSet presAssocID="{4DA60D33-0B34-490E-93EB-D63011141DA9}" presName="node" presStyleLbl="node1" presStyleIdx="7" presStyleCnt="8">
        <dgm:presLayoutVars>
          <dgm:bulletEnabled val="1"/>
        </dgm:presLayoutVars>
      </dgm:prSet>
      <dgm:spPr/>
      <dgm:t>
        <a:bodyPr/>
        <a:lstStyle/>
        <a:p>
          <a:endParaRPr lang="en-US"/>
        </a:p>
      </dgm:t>
    </dgm:pt>
  </dgm:ptLst>
  <dgm:cxnLst>
    <dgm:cxn modelId="{9A3CA8A2-348D-6C42-86A3-BE3B95E32845}" type="presOf" srcId="{56900F2D-B24C-466E-B95D-AB7B9589D865}" destId="{CC658497-9057-7440-8757-10ACF114BD9B}" srcOrd="0" destOrd="0" presId="urn:microsoft.com/office/officeart/2005/8/layout/default"/>
    <dgm:cxn modelId="{A180FED5-3041-3D48-8F49-B1EE446F0911}" type="presOf" srcId="{EAB4A486-C527-4C74-8B47-2AA62095E943}" destId="{C1C6B117-4204-5647-ABBC-F77D9FEE037B}" srcOrd="0" destOrd="0" presId="urn:microsoft.com/office/officeart/2005/8/layout/default"/>
    <dgm:cxn modelId="{27EF67C4-70A7-421A-A64F-2FBA1EA46419}" srcId="{A6D01C28-8A16-43B3-88F7-99E33CB57007}" destId="{C4E61AE5-7F97-4140-BDBF-B326A7A53E6D}" srcOrd="4" destOrd="0" parTransId="{C05F9569-6428-4613-AF21-ED9698150375}" sibTransId="{FB844468-E5D2-405F-9A8F-26F366C3E1D8}"/>
    <dgm:cxn modelId="{EAF720FE-2F64-4040-A246-A9ADB2DEE44E}" type="presOf" srcId="{A6D01C28-8A16-43B3-88F7-99E33CB57007}" destId="{D9CF5263-09C1-1840-9CDB-F3035A3F7D8F}" srcOrd="0" destOrd="0" presId="urn:microsoft.com/office/officeart/2005/8/layout/default"/>
    <dgm:cxn modelId="{157FD362-8EE9-2646-B14A-38B9461E99B4}" type="presOf" srcId="{E1B9F0E8-A16D-4973-8665-335DFA8ECED4}" destId="{0ED04480-D84E-2A42-B73E-9B85ADF7028F}" srcOrd="0" destOrd="0" presId="urn:microsoft.com/office/officeart/2005/8/layout/default"/>
    <dgm:cxn modelId="{7531A314-42C6-453C-8FC2-9ED3F29353F0}" srcId="{A6D01C28-8A16-43B3-88F7-99E33CB57007}" destId="{4DA60D33-0B34-490E-93EB-D63011141DA9}" srcOrd="7" destOrd="0" parTransId="{A6F713C9-DFE4-4C96-BA4D-8FA4D9D38132}" sibTransId="{79B54FCF-DC2A-4132-A187-887DCC4FE4A2}"/>
    <dgm:cxn modelId="{E6C0F1B4-A09C-4886-8BC1-2390DFAB8656}" srcId="{A6D01C28-8A16-43B3-88F7-99E33CB57007}" destId="{D24CF96D-0F13-474E-B4DA-7E3CD33B2D65}" srcOrd="5" destOrd="0" parTransId="{1D8AA2A1-7B8F-4D0F-958E-BC21A966EA60}" sibTransId="{CFDDB932-E617-4624-979A-AE16930FD3AF}"/>
    <dgm:cxn modelId="{1295F2E5-9451-46A2-98C6-8FC8D436B653}" srcId="{A6D01C28-8A16-43B3-88F7-99E33CB57007}" destId="{56900F2D-B24C-466E-B95D-AB7B9589D865}" srcOrd="1" destOrd="0" parTransId="{C5957EDA-8A8C-49CE-AC4D-29FF27F5BEAC}" sibTransId="{7A8935A7-5F9F-4915-94A8-ADCA7BF09707}"/>
    <dgm:cxn modelId="{21B87501-A732-CA4C-9B3C-59D508CCFF1D}" type="presOf" srcId="{7C550BB7-2E57-499B-9047-7724A1A8EA16}" destId="{E065E76A-6B33-DB46-B744-D691414B3B9C}" srcOrd="0" destOrd="0" presId="urn:microsoft.com/office/officeart/2005/8/layout/default"/>
    <dgm:cxn modelId="{C3197264-98E3-8743-9701-B94EBD4005F6}" type="presOf" srcId="{41B5C257-95FB-47B6-B29C-E5F0B96185BE}" destId="{4CF57F9A-99CC-2340-9655-FB5D5145CE35}" srcOrd="0" destOrd="0" presId="urn:microsoft.com/office/officeart/2005/8/layout/default"/>
    <dgm:cxn modelId="{28D2DDB2-EEC0-4E44-9F85-155DF30C4317}" srcId="{A6D01C28-8A16-43B3-88F7-99E33CB57007}" destId="{E1B9F0E8-A16D-4973-8665-335DFA8ECED4}" srcOrd="2" destOrd="0" parTransId="{A26A60BD-C098-4736-A7FB-32544D09B9A2}" sibTransId="{5A44D9E8-F984-44B0-BFA9-4E1BB64BF791}"/>
    <dgm:cxn modelId="{AD76992E-4249-1E4C-ABF9-AE02DD15E8E0}" type="presOf" srcId="{D24CF96D-0F13-474E-B4DA-7E3CD33B2D65}" destId="{DC6400EC-780F-DD44-9564-FF4782F476DC}" srcOrd="0" destOrd="0" presId="urn:microsoft.com/office/officeart/2005/8/layout/default"/>
    <dgm:cxn modelId="{DEF446E1-496F-4EB4-82F0-AA5AC3CEA9E3}" srcId="{A6D01C28-8A16-43B3-88F7-99E33CB57007}" destId="{EAB4A486-C527-4C74-8B47-2AA62095E943}" srcOrd="0" destOrd="0" parTransId="{A33D5DD9-495E-4B0E-9B9C-763E74EF2472}" sibTransId="{E2A0C346-16F9-4D56-BEFC-BBC36C263634}"/>
    <dgm:cxn modelId="{52E4629A-84E5-447B-8834-8CF76522188F}" srcId="{A6D01C28-8A16-43B3-88F7-99E33CB57007}" destId="{41B5C257-95FB-47B6-B29C-E5F0B96185BE}" srcOrd="6" destOrd="0" parTransId="{63938A88-C5FD-4445-BFFD-C225A057FC08}" sibTransId="{A4B32AA3-472B-480F-B1BE-DA3F7A481DEF}"/>
    <dgm:cxn modelId="{645DC871-C7A6-624E-97A7-AE428D370D0D}" type="presOf" srcId="{4DA60D33-0B34-490E-93EB-D63011141DA9}" destId="{CAE29F48-BD79-974C-B79B-08D0872EC0F7}" srcOrd="0" destOrd="0" presId="urn:microsoft.com/office/officeart/2005/8/layout/default"/>
    <dgm:cxn modelId="{D0E27050-4294-FD41-BD47-48E1898908CA}" type="presOf" srcId="{C4E61AE5-7F97-4140-BDBF-B326A7A53E6D}" destId="{17E6246A-330E-9B42-A695-3100DEF94705}" srcOrd="0" destOrd="0" presId="urn:microsoft.com/office/officeart/2005/8/layout/default"/>
    <dgm:cxn modelId="{455D5759-7774-4E6F-B987-ACB7FA994062}" srcId="{A6D01C28-8A16-43B3-88F7-99E33CB57007}" destId="{7C550BB7-2E57-499B-9047-7724A1A8EA16}" srcOrd="3" destOrd="0" parTransId="{A39423B2-86AE-4093-B0D0-67ADD6EC882C}" sibTransId="{722B77A6-CEB2-4288-B3AD-BB6C9B6B68BA}"/>
    <dgm:cxn modelId="{F8CBF0E3-CA4D-C94E-9FEA-72D4048A68B1}" type="presParOf" srcId="{D9CF5263-09C1-1840-9CDB-F3035A3F7D8F}" destId="{C1C6B117-4204-5647-ABBC-F77D9FEE037B}" srcOrd="0" destOrd="0" presId="urn:microsoft.com/office/officeart/2005/8/layout/default"/>
    <dgm:cxn modelId="{84EEB45E-E789-F048-A61A-CA9B2B6771EB}" type="presParOf" srcId="{D9CF5263-09C1-1840-9CDB-F3035A3F7D8F}" destId="{5EAF5E25-6419-6E4E-9809-E2EDCB8C050D}" srcOrd="1" destOrd="0" presId="urn:microsoft.com/office/officeart/2005/8/layout/default"/>
    <dgm:cxn modelId="{E7846F45-D425-0140-9676-3A1FF7CFB29A}" type="presParOf" srcId="{D9CF5263-09C1-1840-9CDB-F3035A3F7D8F}" destId="{CC658497-9057-7440-8757-10ACF114BD9B}" srcOrd="2" destOrd="0" presId="urn:microsoft.com/office/officeart/2005/8/layout/default"/>
    <dgm:cxn modelId="{1BAA2819-2D3E-F34F-872E-CA4CE1CD0134}" type="presParOf" srcId="{D9CF5263-09C1-1840-9CDB-F3035A3F7D8F}" destId="{A6448A2B-EF68-DD46-9F10-A7709011A9AE}" srcOrd="3" destOrd="0" presId="urn:microsoft.com/office/officeart/2005/8/layout/default"/>
    <dgm:cxn modelId="{79C7139B-84DF-C042-AC93-353534D8FF35}" type="presParOf" srcId="{D9CF5263-09C1-1840-9CDB-F3035A3F7D8F}" destId="{0ED04480-D84E-2A42-B73E-9B85ADF7028F}" srcOrd="4" destOrd="0" presId="urn:microsoft.com/office/officeart/2005/8/layout/default"/>
    <dgm:cxn modelId="{8815573A-9EC4-F643-9AD1-960732D18A1F}" type="presParOf" srcId="{D9CF5263-09C1-1840-9CDB-F3035A3F7D8F}" destId="{9ABF43A5-8087-034D-ABB4-EE3E28B151DB}" srcOrd="5" destOrd="0" presId="urn:microsoft.com/office/officeart/2005/8/layout/default"/>
    <dgm:cxn modelId="{B7D1BDAA-CAF9-2A4A-ABCB-E9CCEA1375F5}" type="presParOf" srcId="{D9CF5263-09C1-1840-9CDB-F3035A3F7D8F}" destId="{E065E76A-6B33-DB46-B744-D691414B3B9C}" srcOrd="6" destOrd="0" presId="urn:microsoft.com/office/officeart/2005/8/layout/default"/>
    <dgm:cxn modelId="{F9FDB10D-68BB-E440-98E4-34E7A2B8E9BA}" type="presParOf" srcId="{D9CF5263-09C1-1840-9CDB-F3035A3F7D8F}" destId="{7BDD5C13-D0DA-E949-99C7-4EB513D664FA}" srcOrd="7" destOrd="0" presId="urn:microsoft.com/office/officeart/2005/8/layout/default"/>
    <dgm:cxn modelId="{0510FC3E-F139-B24F-8732-A92F2DB6D4BE}" type="presParOf" srcId="{D9CF5263-09C1-1840-9CDB-F3035A3F7D8F}" destId="{17E6246A-330E-9B42-A695-3100DEF94705}" srcOrd="8" destOrd="0" presId="urn:microsoft.com/office/officeart/2005/8/layout/default"/>
    <dgm:cxn modelId="{8632F477-2DCD-834F-904C-2B7D889C643A}" type="presParOf" srcId="{D9CF5263-09C1-1840-9CDB-F3035A3F7D8F}" destId="{A48F75A9-7133-0D45-B1F3-EF1EB0614842}" srcOrd="9" destOrd="0" presId="urn:microsoft.com/office/officeart/2005/8/layout/default"/>
    <dgm:cxn modelId="{226D8884-DE64-564C-8F81-3E5238DD6523}" type="presParOf" srcId="{D9CF5263-09C1-1840-9CDB-F3035A3F7D8F}" destId="{DC6400EC-780F-DD44-9564-FF4782F476DC}" srcOrd="10" destOrd="0" presId="urn:microsoft.com/office/officeart/2005/8/layout/default"/>
    <dgm:cxn modelId="{7C6D887B-DDD6-9247-A49B-470128477574}" type="presParOf" srcId="{D9CF5263-09C1-1840-9CDB-F3035A3F7D8F}" destId="{6EA6A250-9900-8E4D-B300-8BE6274F2C93}" srcOrd="11" destOrd="0" presId="urn:microsoft.com/office/officeart/2005/8/layout/default"/>
    <dgm:cxn modelId="{A302125E-2533-A048-97A4-7884B2CD9F19}" type="presParOf" srcId="{D9CF5263-09C1-1840-9CDB-F3035A3F7D8F}" destId="{4CF57F9A-99CC-2340-9655-FB5D5145CE35}" srcOrd="12" destOrd="0" presId="urn:microsoft.com/office/officeart/2005/8/layout/default"/>
    <dgm:cxn modelId="{3344B5F5-0800-B54A-9963-1E4D85336DD1}" type="presParOf" srcId="{D9CF5263-09C1-1840-9CDB-F3035A3F7D8F}" destId="{D4469577-51E5-BB45-A6E7-29CA694B926D}" srcOrd="13" destOrd="0" presId="urn:microsoft.com/office/officeart/2005/8/layout/default"/>
    <dgm:cxn modelId="{F4C7B500-1F41-AD4B-BAEA-A2D3A84C2807}" type="presParOf" srcId="{D9CF5263-09C1-1840-9CDB-F3035A3F7D8F}" destId="{CAE29F48-BD79-974C-B79B-08D0872EC0F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D3BF3-AB45-48C5-9CC4-8A75AE0F66D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BACF33-D7B4-47D4-8C1E-FC7EE7F28EBA}">
      <dgm:prSet/>
      <dgm:spPr/>
      <dgm:t>
        <a:bodyPr/>
        <a:lstStyle/>
        <a:p>
          <a:r>
            <a:rPr lang="en-GB"/>
            <a:t>Labour turnover </a:t>
          </a:r>
          <a:endParaRPr lang="en-US"/>
        </a:p>
      </dgm:t>
    </dgm:pt>
    <dgm:pt modelId="{1984CA20-F4E7-414F-B4F8-6249BE6938B2}" type="parTrans" cxnId="{5FD772DB-8505-4A00-B344-BFB17BFD728C}">
      <dgm:prSet/>
      <dgm:spPr/>
      <dgm:t>
        <a:bodyPr/>
        <a:lstStyle/>
        <a:p>
          <a:endParaRPr lang="en-US"/>
        </a:p>
      </dgm:t>
    </dgm:pt>
    <dgm:pt modelId="{715470DE-F97F-451A-A981-87DA0279F6C6}" type="sibTrans" cxnId="{5FD772DB-8505-4A00-B344-BFB17BFD728C}">
      <dgm:prSet/>
      <dgm:spPr/>
      <dgm:t>
        <a:bodyPr/>
        <a:lstStyle/>
        <a:p>
          <a:endParaRPr lang="en-US"/>
        </a:p>
      </dgm:t>
    </dgm:pt>
    <dgm:pt modelId="{F74FCF09-9BCC-43D1-8DB6-EFC41D98FDD3}">
      <dgm:prSet/>
      <dgm:spPr/>
      <dgm:t>
        <a:bodyPr/>
        <a:lstStyle/>
        <a:p>
          <a:r>
            <a:rPr lang="en-GB"/>
            <a:t>Productivity.</a:t>
          </a:r>
          <a:endParaRPr lang="en-US"/>
        </a:p>
      </dgm:t>
    </dgm:pt>
    <dgm:pt modelId="{2A0AC544-59A6-44C5-AA38-6327535BE815}" type="parTrans" cxnId="{A03AD378-5C37-4BDB-BC6F-761020135859}">
      <dgm:prSet/>
      <dgm:spPr/>
      <dgm:t>
        <a:bodyPr/>
        <a:lstStyle/>
        <a:p>
          <a:endParaRPr lang="en-US"/>
        </a:p>
      </dgm:t>
    </dgm:pt>
    <dgm:pt modelId="{CD3E0316-4B7F-4B2D-8DBB-110D0829553E}" type="sibTrans" cxnId="{A03AD378-5C37-4BDB-BC6F-761020135859}">
      <dgm:prSet/>
      <dgm:spPr/>
      <dgm:t>
        <a:bodyPr/>
        <a:lstStyle/>
        <a:p>
          <a:endParaRPr lang="en-US"/>
        </a:p>
      </dgm:t>
    </dgm:pt>
    <dgm:pt modelId="{712A9FCE-6E69-437A-9619-259D080E0738}">
      <dgm:prSet/>
      <dgm:spPr/>
      <dgm:t>
        <a:bodyPr/>
        <a:lstStyle/>
        <a:p>
          <a:r>
            <a:rPr lang="en-GB" dirty="0"/>
            <a:t>Skill shortages</a:t>
          </a:r>
          <a:endParaRPr lang="en-US" dirty="0"/>
        </a:p>
      </dgm:t>
    </dgm:pt>
    <dgm:pt modelId="{B1E9838F-22DA-485F-9FBB-BB289373DC5F}" type="parTrans" cxnId="{80B8F663-12BD-4956-9567-9696CA8083BD}">
      <dgm:prSet/>
      <dgm:spPr/>
      <dgm:t>
        <a:bodyPr/>
        <a:lstStyle/>
        <a:p>
          <a:endParaRPr lang="en-US"/>
        </a:p>
      </dgm:t>
    </dgm:pt>
    <dgm:pt modelId="{AD4FA9EA-3D02-4F3E-B783-D4A41E929C34}" type="sibTrans" cxnId="{80B8F663-12BD-4956-9567-9696CA8083BD}">
      <dgm:prSet/>
      <dgm:spPr/>
      <dgm:t>
        <a:bodyPr/>
        <a:lstStyle/>
        <a:p>
          <a:endParaRPr lang="en-US"/>
        </a:p>
      </dgm:t>
    </dgm:pt>
    <dgm:pt modelId="{3BB47E07-4EFD-4876-AA1E-7105BE3238EE}">
      <dgm:prSet/>
      <dgm:spPr/>
      <dgm:t>
        <a:bodyPr/>
        <a:lstStyle/>
        <a:p>
          <a:r>
            <a:rPr lang="en-GB" dirty="0"/>
            <a:t>Workplace stress</a:t>
          </a:r>
          <a:endParaRPr lang="en-US" dirty="0"/>
        </a:p>
      </dgm:t>
    </dgm:pt>
    <dgm:pt modelId="{4F18C531-6B5E-4FBD-8885-568C807291E8}" type="parTrans" cxnId="{58A85236-EB71-49BE-997C-814D04E78E63}">
      <dgm:prSet/>
      <dgm:spPr/>
      <dgm:t>
        <a:bodyPr/>
        <a:lstStyle/>
        <a:p>
          <a:endParaRPr lang="en-US"/>
        </a:p>
      </dgm:t>
    </dgm:pt>
    <dgm:pt modelId="{FECF84BE-6FF3-45FF-A10D-55D14BCFA2CB}" type="sibTrans" cxnId="{58A85236-EB71-49BE-997C-814D04E78E63}">
      <dgm:prSet/>
      <dgm:spPr/>
      <dgm:t>
        <a:bodyPr/>
        <a:lstStyle/>
        <a:p>
          <a:endParaRPr lang="en-US"/>
        </a:p>
      </dgm:t>
    </dgm:pt>
    <dgm:pt modelId="{86F3789D-CB3C-4498-9740-1682166F6DAD}">
      <dgm:prSet/>
      <dgm:spPr/>
      <dgm:t>
        <a:bodyPr/>
        <a:lstStyle/>
        <a:p>
          <a:r>
            <a:rPr lang="en-GB" dirty="0"/>
            <a:t>Absenteeism</a:t>
          </a:r>
          <a:endParaRPr lang="en-US" dirty="0"/>
        </a:p>
      </dgm:t>
    </dgm:pt>
    <dgm:pt modelId="{B083BEA1-6FE1-4360-8083-80717B912DCA}" type="parTrans" cxnId="{13BC6830-6789-4526-81B5-C546CE637813}">
      <dgm:prSet/>
      <dgm:spPr/>
      <dgm:t>
        <a:bodyPr/>
        <a:lstStyle/>
        <a:p>
          <a:endParaRPr lang="en-US"/>
        </a:p>
      </dgm:t>
    </dgm:pt>
    <dgm:pt modelId="{A474106E-50AC-462F-838B-FE3FCA93C82E}" type="sibTrans" cxnId="{13BC6830-6789-4526-81B5-C546CE637813}">
      <dgm:prSet/>
      <dgm:spPr/>
      <dgm:t>
        <a:bodyPr/>
        <a:lstStyle/>
        <a:p>
          <a:endParaRPr lang="en-US"/>
        </a:p>
      </dgm:t>
    </dgm:pt>
    <dgm:pt modelId="{856496CA-D0DE-4FCC-B187-05258ED76BD7}">
      <dgm:prSet/>
      <dgm:spPr/>
      <dgm:t>
        <a:bodyPr/>
        <a:lstStyle/>
        <a:p>
          <a:r>
            <a:rPr lang="en-GB"/>
            <a:t>Motivation</a:t>
          </a:r>
          <a:endParaRPr lang="en-US"/>
        </a:p>
      </dgm:t>
    </dgm:pt>
    <dgm:pt modelId="{4493DC31-39FE-445E-9BE0-D1D1BAF632DB}" type="parTrans" cxnId="{6280B4B3-50A0-4956-A243-812C5F8CB580}">
      <dgm:prSet/>
      <dgm:spPr/>
      <dgm:t>
        <a:bodyPr/>
        <a:lstStyle/>
        <a:p>
          <a:endParaRPr lang="en-US"/>
        </a:p>
      </dgm:t>
    </dgm:pt>
    <dgm:pt modelId="{63C2C10A-E2B0-4DF5-BEB2-F5B5BED7DAB0}" type="sibTrans" cxnId="{6280B4B3-50A0-4956-A243-812C5F8CB580}">
      <dgm:prSet/>
      <dgm:spPr/>
      <dgm:t>
        <a:bodyPr/>
        <a:lstStyle/>
        <a:p>
          <a:endParaRPr lang="en-US"/>
        </a:p>
      </dgm:t>
    </dgm:pt>
    <dgm:pt modelId="{D6E1A4B4-2796-47D1-8E35-E62CBECF09A5}">
      <dgm:prSet/>
      <dgm:spPr/>
      <dgm:t>
        <a:bodyPr/>
        <a:lstStyle/>
        <a:p>
          <a:r>
            <a:rPr lang="en-GB"/>
            <a:t>Engagement with business culture</a:t>
          </a:r>
          <a:endParaRPr lang="en-US"/>
        </a:p>
      </dgm:t>
    </dgm:pt>
    <dgm:pt modelId="{63613862-8532-4136-930B-E87E7632FFB5}" type="parTrans" cxnId="{C96632E3-06CB-4FC9-A17D-0FF27868BD92}">
      <dgm:prSet/>
      <dgm:spPr/>
      <dgm:t>
        <a:bodyPr/>
        <a:lstStyle/>
        <a:p>
          <a:endParaRPr lang="en-US"/>
        </a:p>
      </dgm:t>
    </dgm:pt>
    <dgm:pt modelId="{CDDC4106-40BF-40A9-83C1-F98A3F1259E6}" type="sibTrans" cxnId="{C96632E3-06CB-4FC9-A17D-0FF27868BD92}">
      <dgm:prSet/>
      <dgm:spPr/>
      <dgm:t>
        <a:bodyPr/>
        <a:lstStyle/>
        <a:p>
          <a:endParaRPr lang="en-US"/>
        </a:p>
      </dgm:t>
    </dgm:pt>
    <dgm:pt modelId="{AB52C42C-36F7-4CF1-8214-E2A8AC80C2ED}">
      <dgm:prSet/>
      <dgm:spPr/>
      <dgm:t>
        <a:bodyPr/>
        <a:lstStyle/>
        <a:p>
          <a:r>
            <a:rPr lang="en-GB"/>
            <a:t>Employee satisfaction</a:t>
          </a:r>
          <a:endParaRPr lang="en-US"/>
        </a:p>
      </dgm:t>
    </dgm:pt>
    <dgm:pt modelId="{C01CD06F-0C1C-4507-BC2E-9F3ECA1077A5}" type="parTrans" cxnId="{7ED4A5C6-2825-47D5-94DA-9080FBD3157D}">
      <dgm:prSet/>
      <dgm:spPr/>
      <dgm:t>
        <a:bodyPr/>
        <a:lstStyle/>
        <a:p>
          <a:endParaRPr lang="en-US"/>
        </a:p>
      </dgm:t>
    </dgm:pt>
    <dgm:pt modelId="{C038D653-2924-451F-B2B1-CA7D30A8734D}" type="sibTrans" cxnId="{7ED4A5C6-2825-47D5-94DA-9080FBD3157D}">
      <dgm:prSet/>
      <dgm:spPr/>
      <dgm:t>
        <a:bodyPr/>
        <a:lstStyle/>
        <a:p>
          <a:endParaRPr lang="en-US"/>
        </a:p>
      </dgm:t>
    </dgm:pt>
    <dgm:pt modelId="{B03A79CA-D0C7-2948-B525-4551407976CA}" type="pres">
      <dgm:prSet presAssocID="{B19D3BF3-AB45-48C5-9CC4-8A75AE0F66DC}" presName="vert0" presStyleCnt="0">
        <dgm:presLayoutVars>
          <dgm:dir/>
          <dgm:animOne val="branch"/>
          <dgm:animLvl val="lvl"/>
        </dgm:presLayoutVars>
      </dgm:prSet>
      <dgm:spPr/>
      <dgm:t>
        <a:bodyPr/>
        <a:lstStyle/>
        <a:p>
          <a:endParaRPr lang="en-US"/>
        </a:p>
      </dgm:t>
    </dgm:pt>
    <dgm:pt modelId="{3D3DB2E3-D3D3-454D-A237-DCBFDCC4A43B}" type="pres">
      <dgm:prSet presAssocID="{70BACF33-D7B4-47D4-8C1E-FC7EE7F28EBA}" presName="thickLine" presStyleLbl="alignNode1" presStyleIdx="0" presStyleCnt="8"/>
      <dgm:spPr/>
    </dgm:pt>
    <dgm:pt modelId="{049D57DE-564D-894F-96A2-D0921DD903BA}" type="pres">
      <dgm:prSet presAssocID="{70BACF33-D7B4-47D4-8C1E-FC7EE7F28EBA}" presName="horz1" presStyleCnt="0"/>
      <dgm:spPr/>
    </dgm:pt>
    <dgm:pt modelId="{A6F173BA-E5FE-3843-BFF7-8C9995C25A64}" type="pres">
      <dgm:prSet presAssocID="{70BACF33-D7B4-47D4-8C1E-FC7EE7F28EBA}" presName="tx1" presStyleLbl="revTx" presStyleIdx="0" presStyleCnt="8"/>
      <dgm:spPr/>
      <dgm:t>
        <a:bodyPr/>
        <a:lstStyle/>
        <a:p>
          <a:endParaRPr lang="en-US"/>
        </a:p>
      </dgm:t>
    </dgm:pt>
    <dgm:pt modelId="{71C416F4-D4AA-2742-BF93-95EFE2DFD5AC}" type="pres">
      <dgm:prSet presAssocID="{70BACF33-D7B4-47D4-8C1E-FC7EE7F28EBA}" presName="vert1" presStyleCnt="0"/>
      <dgm:spPr/>
    </dgm:pt>
    <dgm:pt modelId="{A853047D-8B07-A74B-8372-8033E05D5647}" type="pres">
      <dgm:prSet presAssocID="{F74FCF09-9BCC-43D1-8DB6-EFC41D98FDD3}" presName="thickLine" presStyleLbl="alignNode1" presStyleIdx="1" presStyleCnt="8"/>
      <dgm:spPr/>
    </dgm:pt>
    <dgm:pt modelId="{6FF570B4-81D7-8040-BD0E-F46B4E2628B7}" type="pres">
      <dgm:prSet presAssocID="{F74FCF09-9BCC-43D1-8DB6-EFC41D98FDD3}" presName="horz1" presStyleCnt="0"/>
      <dgm:spPr/>
    </dgm:pt>
    <dgm:pt modelId="{EAD840C3-2E32-5B40-B884-6113273F1713}" type="pres">
      <dgm:prSet presAssocID="{F74FCF09-9BCC-43D1-8DB6-EFC41D98FDD3}" presName="tx1" presStyleLbl="revTx" presStyleIdx="1" presStyleCnt="8"/>
      <dgm:spPr/>
      <dgm:t>
        <a:bodyPr/>
        <a:lstStyle/>
        <a:p>
          <a:endParaRPr lang="en-US"/>
        </a:p>
      </dgm:t>
    </dgm:pt>
    <dgm:pt modelId="{85CBC524-FDEC-B340-B7E2-6E8444179247}" type="pres">
      <dgm:prSet presAssocID="{F74FCF09-9BCC-43D1-8DB6-EFC41D98FDD3}" presName="vert1" presStyleCnt="0"/>
      <dgm:spPr/>
    </dgm:pt>
    <dgm:pt modelId="{98BEB68A-1DD3-4748-AF8D-52AECFBB58EC}" type="pres">
      <dgm:prSet presAssocID="{712A9FCE-6E69-437A-9619-259D080E0738}" presName="thickLine" presStyleLbl="alignNode1" presStyleIdx="2" presStyleCnt="8"/>
      <dgm:spPr/>
    </dgm:pt>
    <dgm:pt modelId="{25921704-059E-D145-B6FA-07C45DABC5E7}" type="pres">
      <dgm:prSet presAssocID="{712A9FCE-6E69-437A-9619-259D080E0738}" presName="horz1" presStyleCnt="0"/>
      <dgm:spPr/>
    </dgm:pt>
    <dgm:pt modelId="{05CA09C3-650F-8646-95CA-4570581D1BC9}" type="pres">
      <dgm:prSet presAssocID="{712A9FCE-6E69-437A-9619-259D080E0738}" presName="tx1" presStyleLbl="revTx" presStyleIdx="2" presStyleCnt="8"/>
      <dgm:spPr/>
      <dgm:t>
        <a:bodyPr/>
        <a:lstStyle/>
        <a:p>
          <a:endParaRPr lang="en-US"/>
        </a:p>
      </dgm:t>
    </dgm:pt>
    <dgm:pt modelId="{27C27433-4CC5-364A-A388-2F4FC5C67061}" type="pres">
      <dgm:prSet presAssocID="{712A9FCE-6E69-437A-9619-259D080E0738}" presName="vert1" presStyleCnt="0"/>
      <dgm:spPr/>
    </dgm:pt>
    <dgm:pt modelId="{70A7FE90-80F3-1B4C-825C-B1E6A82B77E0}" type="pres">
      <dgm:prSet presAssocID="{86F3789D-CB3C-4498-9740-1682166F6DAD}" presName="thickLine" presStyleLbl="alignNode1" presStyleIdx="3" presStyleCnt="8"/>
      <dgm:spPr/>
    </dgm:pt>
    <dgm:pt modelId="{83A18CCF-DC6F-0C4E-8A16-92DD59D06AB5}" type="pres">
      <dgm:prSet presAssocID="{86F3789D-CB3C-4498-9740-1682166F6DAD}" presName="horz1" presStyleCnt="0"/>
      <dgm:spPr/>
    </dgm:pt>
    <dgm:pt modelId="{5960F433-B361-6941-95FB-0072247542E6}" type="pres">
      <dgm:prSet presAssocID="{86F3789D-CB3C-4498-9740-1682166F6DAD}" presName="tx1" presStyleLbl="revTx" presStyleIdx="3" presStyleCnt="8"/>
      <dgm:spPr/>
      <dgm:t>
        <a:bodyPr/>
        <a:lstStyle/>
        <a:p>
          <a:endParaRPr lang="en-US"/>
        </a:p>
      </dgm:t>
    </dgm:pt>
    <dgm:pt modelId="{E6110418-8770-DD4B-9EAB-19DED1C9E87D}" type="pres">
      <dgm:prSet presAssocID="{86F3789D-CB3C-4498-9740-1682166F6DAD}" presName="vert1" presStyleCnt="0"/>
      <dgm:spPr/>
    </dgm:pt>
    <dgm:pt modelId="{D3519C1E-7892-864C-96EC-A380A63B2564}" type="pres">
      <dgm:prSet presAssocID="{856496CA-D0DE-4FCC-B187-05258ED76BD7}" presName="thickLine" presStyleLbl="alignNode1" presStyleIdx="4" presStyleCnt="8"/>
      <dgm:spPr/>
    </dgm:pt>
    <dgm:pt modelId="{B65CB5C2-D407-6449-9A80-8D4598334B9F}" type="pres">
      <dgm:prSet presAssocID="{856496CA-D0DE-4FCC-B187-05258ED76BD7}" presName="horz1" presStyleCnt="0"/>
      <dgm:spPr/>
    </dgm:pt>
    <dgm:pt modelId="{AF4095D1-0C7B-0342-AF1F-3D17802C0DE8}" type="pres">
      <dgm:prSet presAssocID="{856496CA-D0DE-4FCC-B187-05258ED76BD7}" presName="tx1" presStyleLbl="revTx" presStyleIdx="4" presStyleCnt="8"/>
      <dgm:spPr/>
      <dgm:t>
        <a:bodyPr/>
        <a:lstStyle/>
        <a:p>
          <a:endParaRPr lang="en-US"/>
        </a:p>
      </dgm:t>
    </dgm:pt>
    <dgm:pt modelId="{8D39FC95-CC9E-1349-89C7-03B8949C0AB1}" type="pres">
      <dgm:prSet presAssocID="{856496CA-D0DE-4FCC-B187-05258ED76BD7}" presName="vert1" presStyleCnt="0"/>
      <dgm:spPr/>
    </dgm:pt>
    <dgm:pt modelId="{95DFD9A4-ABAB-7947-BD2B-2EE2B6D0EA6A}" type="pres">
      <dgm:prSet presAssocID="{3BB47E07-4EFD-4876-AA1E-7105BE3238EE}" presName="thickLine" presStyleLbl="alignNode1" presStyleIdx="5" presStyleCnt="8"/>
      <dgm:spPr/>
    </dgm:pt>
    <dgm:pt modelId="{81891759-8F8D-A141-91E2-E3A466227E37}" type="pres">
      <dgm:prSet presAssocID="{3BB47E07-4EFD-4876-AA1E-7105BE3238EE}" presName="horz1" presStyleCnt="0"/>
      <dgm:spPr/>
    </dgm:pt>
    <dgm:pt modelId="{52E09036-B3A0-1647-9146-E4CF93A434D1}" type="pres">
      <dgm:prSet presAssocID="{3BB47E07-4EFD-4876-AA1E-7105BE3238EE}" presName="tx1" presStyleLbl="revTx" presStyleIdx="5" presStyleCnt="8"/>
      <dgm:spPr/>
      <dgm:t>
        <a:bodyPr/>
        <a:lstStyle/>
        <a:p>
          <a:endParaRPr lang="en-US"/>
        </a:p>
      </dgm:t>
    </dgm:pt>
    <dgm:pt modelId="{A75F992F-3192-A844-B971-59125AEB0F62}" type="pres">
      <dgm:prSet presAssocID="{3BB47E07-4EFD-4876-AA1E-7105BE3238EE}" presName="vert1" presStyleCnt="0"/>
      <dgm:spPr/>
    </dgm:pt>
    <dgm:pt modelId="{0E5C4660-7892-5B49-94E2-EED3A5161958}" type="pres">
      <dgm:prSet presAssocID="{D6E1A4B4-2796-47D1-8E35-E62CBECF09A5}" presName="thickLine" presStyleLbl="alignNode1" presStyleIdx="6" presStyleCnt="8"/>
      <dgm:spPr/>
    </dgm:pt>
    <dgm:pt modelId="{6EBA685B-6E6B-2B47-8A5A-FC98D4B11297}" type="pres">
      <dgm:prSet presAssocID="{D6E1A4B4-2796-47D1-8E35-E62CBECF09A5}" presName="horz1" presStyleCnt="0"/>
      <dgm:spPr/>
    </dgm:pt>
    <dgm:pt modelId="{682A3258-6766-7442-B6E4-E49209E35B83}" type="pres">
      <dgm:prSet presAssocID="{D6E1A4B4-2796-47D1-8E35-E62CBECF09A5}" presName="tx1" presStyleLbl="revTx" presStyleIdx="6" presStyleCnt="8"/>
      <dgm:spPr/>
      <dgm:t>
        <a:bodyPr/>
        <a:lstStyle/>
        <a:p>
          <a:endParaRPr lang="en-US"/>
        </a:p>
      </dgm:t>
    </dgm:pt>
    <dgm:pt modelId="{3186919D-00D4-EB42-B434-D56F92162CF9}" type="pres">
      <dgm:prSet presAssocID="{D6E1A4B4-2796-47D1-8E35-E62CBECF09A5}" presName="vert1" presStyleCnt="0"/>
      <dgm:spPr/>
    </dgm:pt>
    <dgm:pt modelId="{C0AFB9CE-FDE2-5B49-8CAD-4C01C382663E}" type="pres">
      <dgm:prSet presAssocID="{AB52C42C-36F7-4CF1-8214-E2A8AC80C2ED}" presName="thickLine" presStyleLbl="alignNode1" presStyleIdx="7" presStyleCnt="8"/>
      <dgm:spPr/>
    </dgm:pt>
    <dgm:pt modelId="{09EB9B2F-452C-BA44-B37C-1E41FF20B796}" type="pres">
      <dgm:prSet presAssocID="{AB52C42C-36F7-4CF1-8214-E2A8AC80C2ED}" presName="horz1" presStyleCnt="0"/>
      <dgm:spPr/>
    </dgm:pt>
    <dgm:pt modelId="{6F32776A-CD80-284C-A940-A721AA12F967}" type="pres">
      <dgm:prSet presAssocID="{AB52C42C-36F7-4CF1-8214-E2A8AC80C2ED}" presName="tx1" presStyleLbl="revTx" presStyleIdx="7" presStyleCnt="8"/>
      <dgm:spPr/>
      <dgm:t>
        <a:bodyPr/>
        <a:lstStyle/>
        <a:p>
          <a:endParaRPr lang="en-US"/>
        </a:p>
      </dgm:t>
    </dgm:pt>
    <dgm:pt modelId="{753A2CC4-8B1F-7B41-8BC3-7D70E4A92674}" type="pres">
      <dgm:prSet presAssocID="{AB52C42C-36F7-4CF1-8214-E2A8AC80C2ED}" presName="vert1" presStyleCnt="0"/>
      <dgm:spPr/>
    </dgm:pt>
  </dgm:ptLst>
  <dgm:cxnLst>
    <dgm:cxn modelId="{6280B4B3-50A0-4956-A243-812C5F8CB580}" srcId="{B19D3BF3-AB45-48C5-9CC4-8A75AE0F66DC}" destId="{856496CA-D0DE-4FCC-B187-05258ED76BD7}" srcOrd="4" destOrd="0" parTransId="{4493DC31-39FE-445E-9BE0-D1D1BAF632DB}" sibTransId="{63C2C10A-E2B0-4DF5-BEB2-F5B5BED7DAB0}"/>
    <dgm:cxn modelId="{E0C7400F-96FF-FB44-9F3A-62A570AF8C0E}" type="presOf" srcId="{70BACF33-D7B4-47D4-8C1E-FC7EE7F28EBA}" destId="{A6F173BA-E5FE-3843-BFF7-8C9995C25A64}" srcOrd="0" destOrd="0" presId="urn:microsoft.com/office/officeart/2008/layout/LinedList"/>
    <dgm:cxn modelId="{2A529298-3F5D-934C-9313-2466ED0221C9}" type="presOf" srcId="{712A9FCE-6E69-437A-9619-259D080E0738}" destId="{05CA09C3-650F-8646-95CA-4570581D1BC9}" srcOrd="0" destOrd="0" presId="urn:microsoft.com/office/officeart/2008/layout/LinedList"/>
    <dgm:cxn modelId="{13BC6830-6789-4526-81B5-C546CE637813}" srcId="{B19D3BF3-AB45-48C5-9CC4-8A75AE0F66DC}" destId="{86F3789D-CB3C-4498-9740-1682166F6DAD}" srcOrd="3" destOrd="0" parTransId="{B083BEA1-6FE1-4360-8083-80717B912DCA}" sibTransId="{A474106E-50AC-462F-838B-FE3FCA93C82E}"/>
    <dgm:cxn modelId="{C96632E3-06CB-4FC9-A17D-0FF27868BD92}" srcId="{B19D3BF3-AB45-48C5-9CC4-8A75AE0F66DC}" destId="{D6E1A4B4-2796-47D1-8E35-E62CBECF09A5}" srcOrd="6" destOrd="0" parTransId="{63613862-8532-4136-930B-E87E7632FFB5}" sibTransId="{CDDC4106-40BF-40A9-83C1-F98A3F1259E6}"/>
    <dgm:cxn modelId="{ADE61B7D-C191-0D46-A57E-598AF7291F63}" type="presOf" srcId="{86F3789D-CB3C-4498-9740-1682166F6DAD}" destId="{5960F433-B361-6941-95FB-0072247542E6}" srcOrd="0" destOrd="0" presId="urn:microsoft.com/office/officeart/2008/layout/LinedList"/>
    <dgm:cxn modelId="{0198B48B-1CD1-3349-ADF9-1F96A2EF5614}" type="presOf" srcId="{3BB47E07-4EFD-4876-AA1E-7105BE3238EE}" destId="{52E09036-B3A0-1647-9146-E4CF93A434D1}" srcOrd="0" destOrd="0" presId="urn:microsoft.com/office/officeart/2008/layout/LinedList"/>
    <dgm:cxn modelId="{58A85236-EB71-49BE-997C-814D04E78E63}" srcId="{B19D3BF3-AB45-48C5-9CC4-8A75AE0F66DC}" destId="{3BB47E07-4EFD-4876-AA1E-7105BE3238EE}" srcOrd="5" destOrd="0" parTransId="{4F18C531-6B5E-4FBD-8885-568C807291E8}" sibTransId="{FECF84BE-6FF3-45FF-A10D-55D14BCFA2CB}"/>
    <dgm:cxn modelId="{B1A0A86A-697B-844E-A797-217D31CAFFFB}" type="presOf" srcId="{B19D3BF3-AB45-48C5-9CC4-8A75AE0F66DC}" destId="{B03A79CA-D0C7-2948-B525-4551407976CA}" srcOrd="0" destOrd="0" presId="urn:microsoft.com/office/officeart/2008/layout/LinedList"/>
    <dgm:cxn modelId="{80B8F663-12BD-4956-9567-9696CA8083BD}" srcId="{B19D3BF3-AB45-48C5-9CC4-8A75AE0F66DC}" destId="{712A9FCE-6E69-437A-9619-259D080E0738}" srcOrd="2" destOrd="0" parTransId="{B1E9838F-22DA-485F-9FBB-BB289373DC5F}" sibTransId="{AD4FA9EA-3D02-4F3E-B783-D4A41E929C34}"/>
    <dgm:cxn modelId="{16A038E5-0A2B-7F48-A9E9-34E9BB632EC3}" type="presOf" srcId="{D6E1A4B4-2796-47D1-8E35-E62CBECF09A5}" destId="{682A3258-6766-7442-B6E4-E49209E35B83}" srcOrd="0" destOrd="0" presId="urn:microsoft.com/office/officeart/2008/layout/LinedList"/>
    <dgm:cxn modelId="{7ED4A5C6-2825-47D5-94DA-9080FBD3157D}" srcId="{B19D3BF3-AB45-48C5-9CC4-8A75AE0F66DC}" destId="{AB52C42C-36F7-4CF1-8214-E2A8AC80C2ED}" srcOrd="7" destOrd="0" parTransId="{C01CD06F-0C1C-4507-BC2E-9F3ECA1077A5}" sibTransId="{C038D653-2924-451F-B2B1-CA7D30A8734D}"/>
    <dgm:cxn modelId="{EE089C41-57D8-2B4B-9A7C-81C7130BFDEA}" type="presOf" srcId="{F74FCF09-9BCC-43D1-8DB6-EFC41D98FDD3}" destId="{EAD840C3-2E32-5B40-B884-6113273F1713}" srcOrd="0" destOrd="0" presId="urn:microsoft.com/office/officeart/2008/layout/LinedList"/>
    <dgm:cxn modelId="{8189F12F-2971-BA4F-A09A-E78520004CA7}" type="presOf" srcId="{AB52C42C-36F7-4CF1-8214-E2A8AC80C2ED}" destId="{6F32776A-CD80-284C-A940-A721AA12F967}" srcOrd="0" destOrd="0" presId="urn:microsoft.com/office/officeart/2008/layout/LinedList"/>
    <dgm:cxn modelId="{5FD772DB-8505-4A00-B344-BFB17BFD728C}" srcId="{B19D3BF3-AB45-48C5-9CC4-8A75AE0F66DC}" destId="{70BACF33-D7B4-47D4-8C1E-FC7EE7F28EBA}" srcOrd="0" destOrd="0" parTransId="{1984CA20-F4E7-414F-B4F8-6249BE6938B2}" sibTransId="{715470DE-F97F-451A-A981-87DA0279F6C6}"/>
    <dgm:cxn modelId="{A03AD378-5C37-4BDB-BC6F-761020135859}" srcId="{B19D3BF3-AB45-48C5-9CC4-8A75AE0F66DC}" destId="{F74FCF09-9BCC-43D1-8DB6-EFC41D98FDD3}" srcOrd="1" destOrd="0" parTransId="{2A0AC544-59A6-44C5-AA38-6327535BE815}" sibTransId="{CD3E0316-4B7F-4B2D-8DBB-110D0829553E}"/>
    <dgm:cxn modelId="{33B21215-5D13-0548-9770-7505D227FC60}" type="presOf" srcId="{856496CA-D0DE-4FCC-B187-05258ED76BD7}" destId="{AF4095D1-0C7B-0342-AF1F-3D17802C0DE8}" srcOrd="0" destOrd="0" presId="urn:microsoft.com/office/officeart/2008/layout/LinedList"/>
    <dgm:cxn modelId="{C0A86B1B-EF55-E040-8055-FBD09E85B582}" type="presParOf" srcId="{B03A79CA-D0C7-2948-B525-4551407976CA}" destId="{3D3DB2E3-D3D3-454D-A237-DCBFDCC4A43B}" srcOrd="0" destOrd="0" presId="urn:microsoft.com/office/officeart/2008/layout/LinedList"/>
    <dgm:cxn modelId="{F9CF3C7B-498C-C64C-991F-EFC88344B348}" type="presParOf" srcId="{B03A79CA-D0C7-2948-B525-4551407976CA}" destId="{049D57DE-564D-894F-96A2-D0921DD903BA}" srcOrd="1" destOrd="0" presId="urn:microsoft.com/office/officeart/2008/layout/LinedList"/>
    <dgm:cxn modelId="{22CBD94E-FBEC-1E48-86C3-CB7D10A441E7}" type="presParOf" srcId="{049D57DE-564D-894F-96A2-D0921DD903BA}" destId="{A6F173BA-E5FE-3843-BFF7-8C9995C25A64}" srcOrd="0" destOrd="0" presId="urn:microsoft.com/office/officeart/2008/layout/LinedList"/>
    <dgm:cxn modelId="{8D12DBBE-37B0-5E43-BB41-997B03D22FB8}" type="presParOf" srcId="{049D57DE-564D-894F-96A2-D0921DD903BA}" destId="{71C416F4-D4AA-2742-BF93-95EFE2DFD5AC}" srcOrd="1" destOrd="0" presId="urn:microsoft.com/office/officeart/2008/layout/LinedList"/>
    <dgm:cxn modelId="{2B1E7DCA-2418-4140-94B4-5024786263BA}" type="presParOf" srcId="{B03A79CA-D0C7-2948-B525-4551407976CA}" destId="{A853047D-8B07-A74B-8372-8033E05D5647}" srcOrd="2" destOrd="0" presId="urn:microsoft.com/office/officeart/2008/layout/LinedList"/>
    <dgm:cxn modelId="{495E6F8E-5589-9E49-9EEE-D314366CC34F}" type="presParOf" srcId="{B03A79CA-D0C7-2948-B525-4551407976CA}" destId="{6FF570B4-81D7-8040-BD0E-F46B4E2628B7}" srcOrd="3" destOrd="0" presId="urn:microsoft.com/office/officeart/2008/layout/LinedList"/>
    <dgm:cxn modelId="{190569BD-EE5A-9B4E-AC11-5231CDAFF16D}" type="presParOf" srcId="{6FF570B4-81D7-8040-BD0E-F46B4E2628B7}" destId="{EAD840C3-2E32-5B40-B884-6113273F1713}" srcOrd="0" destOrd="0" presId="urn:microsoft.com/office/officeart/2008/layout/LinedList"/>
    <dgm:cxn modelId="{62A9D82F-D9E8-3344-B19C-DCB39C492CC3}" type="presParOf" srcId="{6FF570B4-81D7-8040-BD0E-F46B4E2628B7}" destId="{85CBC524-FDEC-B340-B7E2-6E8444179247}" srcOrd="1" destOrd="0" presId="urn:microsoft.com/office/officeart/2008/layout/LinedList"/>
    <dgm:cxn modelId="{20D246A5-CB3D-974B-BAAA-DDBE25C59D3F}" type="presParOf" srcId="{B03A79CA-D0C7-2948-B525-4551407976CA}" destId="{98BEB68A-1DD3-4748-AF8D-52AECFBB58EC}" srcOrd="4" destOrd="0" presId="urn:microsoft.com/office/officeart/2008/layout/LinedList"/>
    <dgm:cxn modelId="{D1158C1E-45F4-3546-9AB2-85847BD98A0C}" type="presParOf" srcId="{B03A79CA-D0C7-2948-B525-4551407976CA}" destId="{25921704-059E-D145-B6FA-07C45DABC5E7}" srcOrd="5" destOrd="0" presId="urn:microsoft.com/office/officeart/2008/layout/LinedList"/>
    <dgm:cxn modelId="{3A364492-B90A-1346-BD7A-5C5A759B96E4}" type="presParOf" srcId="{25921704-059E-D145-B6FA-07C45DABC5E7}" destId="{05CA09C3-650F-8646-95CA-4570581D1BC9}" srcOrd="0" destOrd="0" presId="urn:microsoft.com/office/officeart/2008/layout/LinedList"/>
    <dgm:cxn modelId="{B0572518-BFF7-4843-A8A6-EF78DBDA486C}" type="presParOf" srcId="{25921704-059E-D145-B6FA-07C45DABC5E7}" destId="{27C27433-4CC5-364A-A388-2F4FC5C67061}" srcOrd="1" destOrd="0" presId="urn:microsoft.com/office/officeart/2008/layout/LinedList"/>
    <dgm:cxn modelId="{3C1E34E7-CAAE-8E41-938F-2D928CEB9D13}" type="presParOf" srcId="{B03A79CA-D0C7-2948-B525-4551407976CA}" destId="{70A7FE90-80F3-1B4C-825C-B1E6A82B77E0}" srcOrd="6" destOrd="0" presId="urn:microsoft.com/office/officeart/2008/layout/LinedList"/>
    <dgm:cxn modelId="{CD7598C6-8169-5843-950C-988EC3FB0CB5}" type="presParOf" srcId="{B03A79CA-D0C7-2948-B525-4551407976CA}" destId="{83A18CCF-DC6F-0C4E-8A16-92DD59D06AB5}" srcOrd="7" destOrd="0" presId="urn:microsoft.com/office/officeart/2008/layout/LinedList"/>
    <dgm:cxn modelId="{D04540DD-391D-094B-A578-92873E1E2A74}" type="presParOf" srcId="{83A18CCF-DC6F-0C4E-8A16-92DD59D06AB5}" destId="{5960F433-B361-6941-95FB-0072247542E6}" srcOrd="0" destOrd="0" presId="urn:microsoft.com/office/officeart/2008/layout/LinedList"/>
    <dgm:cxn modelId="{BBBFE2AF-C1B1-FE49-BB88-18FD970D9631}" type="presParOf" srcId="{83A18CCF-DC6F-0C4E-8A16-92DD59D06AB5}" destId="{E6110418-8770-DD4B-9EAB-19DED1C9E87D}" srcOrd="1" destOrd="0" presId="urn:microsoft.com/office/officeart/2008/layout/LinedList"/>
    <dgm:cxn modelId="{067D91E5-87AB-E64A-96EA-9692DAFE091B}" type="presParOf" srcId="{B03A79CA-D0C7-2948-B525-4551407976CA}" destId="{D3519C1E-7892-864C-96EC-A380A63B2564}" srcOrd="8" destOrd="0" presId="urn:microsoft.com/office/officeart/2008/layout/LinedList"/>
    <dgm:cxn modelId="{069900C4-7283-C54C-9934-1CA77DED193D}" type="presParOf" srcId="{B03A79CA-D0C7-2948-B525-4551407976CA}" destId="{B65CB5C2-D407-6449-9A80-8D4598334B9F}" srcOrd="9" destOrd="0" presId="urn:microsoft.com/office/officeart/2008/layout/LinedList"/>
    <dgm:cxn modelId="{9C13E293-0546-4642-A17F-D1D3742CE902}" type="presParOf" srcId="{B65CB5C2-D407-6449-9A80-8D4598334B9F}" destId="{AF4095D1-0C7B-0342-AF1F-3D17802C0DE8}" srcOrd="0" destOrd="0" presId="urn:microsoft.com/office/officeart/2008/layout/LinedList"/>
    <dgm:cxn modelId="{0133581E-173D-634E-AD5C-3386F88B4EC1}" type="presParOf" srcId="{B65CB5C2-D407-6449-9A80-8D4598334B9F}" destId="{8D39FC95-CC9E-1349-89C7-03B8949C0AB1}" srcOrd="1" destOrd="0" presId="urn:microsoft.com/office/officeart/2008/layout/LinedList"/>
    <dgm:cxn modelId="{5B31087C-4A99-3442-9071-12CED661C307}" type="presParOf" srcId="{B03A79CA-D0C7-2948-B525-4551407976CA}" destId="{95DFD9A4-ABAB-7947-BD2B-2EE2B6D0EA6A}" srcOrd="10" destOrd="0" presId="urn:microsoft.com/office/officeart/2008/layout/LinedList"/>
    <dgm:cxn modelId="{BC52C66D-48F1-6242-B6EE-C404792AB553}" type="presParOf" srcId="{B03A79CA-D0C7-2948-B525-4551407976CA}" destId="{81891759-8F8D-A141-91E2-E3A466227E37}" srcOrd="11" destOrd="0" presId="urn:microsoft.com/office/officeart/2008/layout/LinedList"/>
    <dgm:cxn modelId="{CC0EB7A0-D778-AF4C-BDAD-168EEAFFAB3F}" type="presParOf" srcId="{81891759-8F8D-A141-91E2-E3A466227E37}" destId="{52E09036-B3A0-1647-9146-E4CF93A434D1}" srcOrd="0" destOrd="0" presId="urn:microsoft.com/office/officeart/2008/layout/LinedList"/>
    <dgm:cxn modelId="{FD08D5A3-2671-5E46-B336-5767CC3079E4}" type="presParOf" srcId="{81891759-8F8D-A141-91E2-E3A466227E37}" destId="{A75F992F-3192-A844-B971-59125AEB0F62}" srcOrd="1" destOrd="0" presId="urn:microsoft.com/office/officeart/2008/layout/LinedList"/>
    <dgm:cxn modelId="{9236D608-6F0F-6945-BAB3-3CBCFF475DE1}" type="presParOf" srcId="{B03A79CA-D0C7-2948-B525-4551407976CA}" destId="{0E5C4660-7892-5B49-94E2-EED3A5161958}" srcOrd="12" destOrd="0" presId="urn:microsoft.com/office/officeart/2008/layout/LinedList"/>
    <dgm:cxn modelId="{724C9497-F5A1-BA47-AB06-D0BE80970ECC}" type="presParOf" srcId="{B03A79CA-D0C7-2948-B525-4551407976CA}" destId="{6EBA685B-6E6B-2B47-8A5A-FC98D4B11297}" srcOrd="13" destOrd="0" presId="urn:microsoft.com/office/officeart/2008/layout/LinedList"/>
    <dgm:cxn modelId="{7F080CE0-FB20-A74B-A8C4-78FEAB20E624}" type="presParOf" srcId="{6EBA685B-6E6B-2B47-8A5A-FC98D4B11297}" destId="{682A3258-6766-7442-B6E4-E49209E35B83}" srcOrd="0" destOrd="0" presId="urn:microsoft.com/office/officeart/2008/layout/LinedList"/>
    <dgm:cxn modelId="{FAE2CA1E-21DF-9647-9013-C35207A4ADCC}" type="presParOf" srcId="{6EBA685B-6E6B-2B47-8A5A-FC98D4B11297}" destId="{3186919D-00D4-EB42-B434-D56F92162CF9}" srcOrd="1" destOrd="0" presId="urn:microsoft.com/office/officeart/2008/layout/LinedList"/>
    <dgm:cxn modelId="{16A820E9-6697-BA4E-BE35-C8E810F53918}" type="presParOf" srcId="{B03A79CA-D0C7-2948-B525-4551407976CA}" destId="{C0AFB9CE-FDE2-5B49-8CAD-4C01C382663E}" srcOrd="14" destOrd="0" presId="urn:microsoft.com/office/officeart/2008/layout/LinedList"/>
    <dgm:cxn modelId="{F1B4729C-58E4-8949-BB24-1EF185C42FE9}" type="presParOf" srcId="{B03A79CA-D0C7-2948-B525-4551407976CA}" destId="{09EB9B2F-452C-BA44-B37C-1E41FF20B796}" srcOrd="15" destOrd="0" presId="urn:microsoft.com/office/officeart/2008/layout/LinedList"/>
    <dgm:cxn modelId="{727ED2BE-6918-5A47-8A86-7DA1121658BA}" type="presParOf" srcId="{09EB9B2F-452C-BA44-B37C-1E41FF20B796}" destId="{6F32776A-CD80-284C-A940-A721AA12F967}" srcOrd="0" destOrd="0" presId="urn:microsoft.com/office/officeart/2008/layout/LinedList"/>
    <dgm:cxn modelId="{14ECCE92-5ADA-AE45-ADEA-5F512DE0A330}" type="presParOf" srcId="{09EB9B2F-452C-BA44-B37C-1E41FF20B796}" destId="{753A2CC4-8B1F-7B41-8BC3-7D70E4A926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AE9726-9B77-4515-95F2-7A5F980787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FEF729A-719E-44F8-B62F-7F26F222C78B}">
      <dgm:prSet/>
      <dgm:spPr/>
      <dgm:t>
        <a:bodyPr/>
        <a:lstStyle/>
        <a:p>
          <a:r>
            <a:rPr lang="en-GB"/>
            <a:t>long hours and shift work</a:t>
          </a:r>
          <a:endParaRPr lang="en-US" dirty="0"/>
        </a:p>
      </dgm:t>
    </dgm:pt>
    <dgm:pt modelId="{A3954253-0B1D-45C4-AEE2-F095AC1CB215}" type="parTrans" cxnId="{50E13A98-D8BE-42D2-8E3B-493BAFC676B2}">
      <dgm:prSet/>
      <dgm:spPr/>
      <dgm:t>
        <a:bodyPr/>
        <a:lstStyle/>
        <a:p>
          <a:endParaRPr lang="en-US"/>
        </a:p>
      </dgm:t>
    </dgm:pt>
    <dgm:pt modelId="{CDCF0B15-5D09-4CC1-B0DF-F637527C7C82}" type="sibTrans" cxnId="{50E13A98-D8BE-42D2-8E3B-493BAFC676B2}">
      <dgm:prSet/>
      <dgm:spPr/>
      <dgm:t>
        <a:bodyPr/>
        <a:lstStyle/>
        <a:p>
          <a:endParaRPr lang="en-US"/>
        </a:p>
      </dgm:t>
    </dgm:pt>
    <dgm:pt modelId="{7C1BAA45-6D40-47F3-9205-005B2819848E}">
      <dgm:prSet/>
      <dgm:spPr/>
      <dgm:t>
        <a:bodyPr/>
        <a:lstStyle/>
        <a:p>
          <a:r>
            <a:rPr lang="en-GB"/>
            <a:t>lack of control or insecurity</a:t>
          </a:r>
          <a:endParaRPr lang="en-US"/>
        </a:p>
      </dgm:t>
    </dgm:pt>
    <dgm:pt modelId="{F507DDC6-3F68-4F82-9F6D-998E1B43AD1A}" type="parTrans" cxnId="{62E1E46C-FEF7-462C-BA3A-FF916D90D96F}">
      <dgm:prSet/>
      <dgm:spPr/>
      <dgm:t>
        <a:bodyPr/>
        <a:lstStyle/>
        <a:p>
          <a:endParaRPr lang="en-US"/>
        </a:p>
      </dgm:t>
    </dgm:pt>
    <dgm:pt modelId="{5B679067-A32A-40A6-90B5-4EC27A22E2D0}" type="sibTrans" cxnId="{62E1E46C-FEF7-462C-BA3A-FF916D90D96F}">
      <dgm:prSet/>
      <dgm:spPr/>
      <dgm:t>
        <a:bodyPr/>
        <a:lstStyle/>
        <a:p>
          <a:endParaRPr lang="en-US"/>
        </a:p>
      </dgm:t>
    </dgm:pt>
    <dgm:pt modelId="{9B6CB434-F518-4B79-A3D3-09FAEFAA03C4}">
      <dgm:prSet/>
      <dgm:spPr/>
      <dgm:t>
        <a:bodyPr/>
        <a:lstStyle/>
        <a:p>
          <a:r>
            <a:rPr lang="en-GB"/>
            <a:t>lack of job satisfaction, boredom or isolation</a:t>
          </a:r>
          <a:endParaRPr lang="en-US"/>
        </a:p>
      </dgm:t>
    </dgm:pt>
    <dgm:pt modelId="{D21E21EC-CBE2-4305-AF38-0A3909606B15}" type="parTrans" cxnId="{E0B65812-B92D-4B60-BA5F-0B6A8F3B1114}">
      <dgm:prSet/>
      <dgm:spPr/>
      <dgm:t>
        <a:bodyPr/>
        <a:lstStyle/>
        <a:p>
          <a:endParaRPr lang="en-US"/>
        </a:p>
      </dgm:t>
    </dgm:pt>
    <dgm:pt modelId="{C4E349DF-9EE8-4247-A5DC-00DC9E005F5A}" type="sibTrans" cxnId="{E0B65812-B92D-4B60-BA5F-0B6A8F3B1114}">
      <dgm:prSet/>
      <dgm:spPr/>
      <dgm:t>
        <a:bodyPr/>
        <a:lstStyle/>
        <a:p>
          <a:endParaRPr lang="en-US"/>
        </a:p>
      </dgm:t>
    </dgm:pt>
    <dgm:pt modelId="{47628972-E81E-4708-9D9A-C0DC0A12EFED}">
      <dgm:prSet/>
      <dgm:spPr/>
      <dgm:t>
        <a:bodyPr/>
        <a:lstStyle/>
        <a:p>
          <a:r>
            <a:rPr lang="en-GB"/>
            <a:t>fear of violence, bullying or harassment</a:t>
          </a:r>
          <a:endParaRPr lang="en-US"/>
        </a:p>
      </dgm:t>
    </dgm:pt>
    <dgm:pt modelId="{42F32629-8AF6-48FA-899B-28FE9BCFEC23}" type="parTrans" cxnId="{FBD44D2C-E5E6-4290-83CE-6BB2E09AB039}">
      <dgm:prSet/>
      <dgm:spPr/>
      <dgm:t>
        <a:bodyPr/>
        <a:lstStyle/>
        <a:p>
          <a:endParaRPr lang="en-US"/>
        </a:p>
      </dgm:t>
    </dgm:pt>
    <dgm:pt modelId="{4B773BA9-BCF0-4B85-8E58-5E3E6B8658A4}" type="sibTrans" cxnId="{FBD44D2C-E5E6-4290-83CE-6BB2E09AB039}">
      <dgm:prSet/>
      <dgm:spPr/>
      <dgm:t>
        <a:bodyPr/>
        <a:lstStyle/>
        <a:p>
          <a:endParaRPr lang="en-US"/>
        </a:p>
      </dgm:t>
    </dgm:pt>
    <dgm:pt modelId="{EC21D7A0-03D3-410D-B811-00AA377B3631}">
      <dgm:prSet/>
      <dgm:spPr/>
      <dgm:t>
        <a:bodyPr/>
        <a:lstStyle/>
        <a:p>
          <a:r>
            <a:rPr lang="en-GB"/>
            <a:t>bad relations with other work colleagues</a:t>
          </a:r>
          <a:endParaRPr lang="en-US"/>
        </a:p>
      </dgm:t>
    </dgm:pt>
    <dgm:pt modelId="{F64F372A-3EA9-4504-AED9-1C642D61A121}" type="parTrans" cxnId="{E0C1BEAC-5B2A-459C-B98D-44E23E447D35}">
      <dgm:prSet/>
      <dgm:spPr/>
      <dgm:t>
        <a:bodyPr/>
        <a:lstStyle/>
        <a:p>
          <a:endParaRPr lang="en-US"/>
        </a:p>
      </dgm:t>
    </dgm:pt>
    <dgm:pt modelId="{DC917BE3-735F-4192-B5F3-A63E621E1CA9}" type="sibTrans" cxnId="{E0C1BEAC-5B2A-459C-B98D-44E23E447D35}">
      <dgm:prSet/>
      <dgm:spPr/>
      <dgm:t>
        <a:bodyPr/>
        <a:lstStyle/>
        <a:p>
          <a:endParaRPr lang="en-US"/>
        </a:p>
      </dgm:t>
    </dgm:pt>
    <dgm:pt modelId="{EDDA2F78-8887-40B8-A07B-1F55E57F2993}">
      <dgm:prSet/>
      <dgm:spPr/>
      <dgm:t>
        <a:bodyPr/>
        <a:lstStyle/>
        <a:p>
          <a:r>
            <a:rPr lang="en-GB"/>
            <a:t>low pay</a:t>
          </a:r>
          <a:endParaRPr lang="en-US"/>
        </a:p>
      </dgm:t>
    </dgm:pt>
    <dgm:pt modelId="{5B40A6D9-03A0-4C17-BCD4-2988061E121A}" type="parTrans" cxnId="{C4E08320-3598-472C-9A24-1B43FC745841}">
      <dgm:prSet/>
      <dgm:spPr/>
      <dgm:t>
        <a:bodyPr/>
        <a:lstStyle/>
        <a:p>
          <a:endParaRPr lang="en-US"/>
        </a:p>
      </dgm:t>
    </dgm:pt>
    <dgm:pt modelId="{30754841-D840-42DA-B6DF-C99A54F6EE5D}" type="sibTrans" cxnId="{C4E08320-3598-472C-9A24-1B43FC745841}">
      <dgm:prSet/>
      <dgm:spPr/>
      <dgm:t>
        <a:bodyPr/>
        <a:lstStyle/>
        <a:p>
          <a:endParaRPr lang="en-US"/>
        </a:p>
      </dgm:t>
    </dgm:pt>
    <dgm:pt modelId="{4C170310-9CCB-4232-A484-A03083FAD821}">
      <dgm:prSet/>
      <dgm:spPr/>
      <dgm:t>
        <a:bodyPr/>
        <a:lstStyle/>
        <a:p>
          <a:r>
            <a:rPr lang="en-GB" dirty="0"/>
            <a:t>problems with the working environment (such as noise, temperature, overcrowding and poor facilities)</a:t>
          </a:r>
          <a:endParaRPr lang="en-US" dirty="0"/>
        </a:p>
      </dgm:t>
    </dgm:pt>
    <dgm:pt modelId="{5F04189E-866E-4D87-B7D1-056AB15CF244}" type="parTrans" cxnId="{63814C92-0B83-4071-A2A1-5DB7894D4919}">
      <dgm:prSet/>
      <dgm:spPr/>
      <dgm:t>
        <a:bodyPr/>
        <a:lstStyle/>
        <a:p>
          <a:endParaRPr lang="en-US"/>
        </a:p>
      </dgm:t>
    </dgm:pt>
    <dgm:pt modelId="{2D935470-9D9F-48A6-9EBC-8B3775EE1015}" type="sibTrans" cxnId="{63814C92-0B83-4071-A2A1-5DB7894D4919}">
      <dgm:prSet/>
      <dgm:spPr/>
      <dgm:t>
        <a:bodyPr/>
        <a:lstStyle/>
        <a:p>
          <a:endParaRPr lang="en-US"/>
        </a:p>
      </dgm:t>
    </dgm:pt>
    <dgm:pt modelId="{CBEB67B1-F482-5B4C-A345-40123E1DD28E}" type="pres">
      <dgm:prSet presAssocID="{87AE9726-9B77-4515-95F2-7A5F98078771}" presName="vert0" presStyleCnt="0">
        <dgm:presLayoutVars>
          <dgm:dir/>
          <dgm:animOne val="branch"/>
          <dgm:animLvl val="lvl"/>
        </dgm:presLayoutVars>
      </dgm:prSet>
      <dgm:spPr/>
      <dgm:t>
        <a:bodyPr/>
        <a:lstStyle/>
        <a:p>
          <a:endParaRPr lang="en-US"/>
        </a:p>
      </dgm:t>
    </dgm:pt>
    <dgm:pt modelId="{044E16FE-50E4-5649-861C-E13E30985E58}" type="pres">
      <dgm:prSet presAssocID="{6FEF729A-719E-44F8-B62F-7F26F222C78B}" presName="thickLine" presStyleLbl="alignNode1" presStyleIdx="0" presStyleCnt="7"/>
      <dgm:spPr/>
    </dgm:pt>
    <dgm:pt modelId="{01FE06BD-1A89-8B4E-AF5E-5825F7E028D6}" type="pres">
      <dgm:prSet presAssocID="{6FEF729A-719E-44F8-B62F-7F26F222C78B}" presName="horz1" presStyleCnt="0"/>
      <dgm:spPr/>
    </dgm:pt>
    <dgm:pt modelId="{9C7960FD-7011-2146-8AAD-220173BFA181}" type="pres">
      <dgm:prSet presAssocID="{6FEF729A-719E-44F8-B62F-7F26F222C78B}" presName="tx1" presStyleLbl="revTx" presStyleIdx="0" presStyleCnt="7"/>
      <dgm:spPr/>
      <dgm:t>
        <a:bodyPr/>
        <a:lstStyle/>
        <a:p>
          <a:endParaRPr lang="en-US"/>
        </a:p>
      </dgm:t>
    </dgm:pt>
    <dgm:pt modelId="{7C618E41-33B6-0544-A098-756792B9D136}" type="pres">
      <dgm:prSet presAssocID="{6FEF729A-719E-44F8-B62F-7F26F222C78B}" presName="vert1" presStyleCnt="0"/>
      <dgm:spPr/>
    </dgm:pt>
    <dgm:pt modelId="{8F0FEF30-A221-C746-8D97-BB2CD58961F4}" type="pres">
      <dgm:prSet presAssocID="{7C1BAA45-6D40-47F3-9205-005B2819848E}" presName="thickLine" presStyleLbl="alignNode1" presStyleIdx="1" presStyleCnt="7"/>
      <dgm:spPr/>
    </dgm:pt>
    <dgm:pt modelId="{2002F2E9-8421-D740-B681-77BAB57653EE}" type="pres">
      <dgm:prSet presAssocID="{7C1BAA45-6D40-47F3-9205-005B2819848E}" presName="horz1" presStyleCnt="0"/>
      <dgm:spPr/>
    </dgm:pt>
    <dgm:pt modelId="{D9C87C8E-6461-CB4A-AD6C-EBBCBF6C04F4}" type="pres">
      <dgm:prSet presAssocID="{7C1BAA45-6D40-47F3-9205-005B2819848E}" presName="tx1" presStyleLbl="revTx" presStyleIdx="1" presStyleCnt="7"/>
      <dgm:spPr/>
      <dgm:t>
        <a:bodyPr/>
        <a:lstStyle/>
        <a:p>
          <a:endParaRPr lang="en-US"/>
        </a:p>
      </dgm:t>
    </dgm:pt>
    <dgm:pt modelId="{699FAEE9-553D-5D42-9FDA-9AA47F3D913A}" type="pres">
      <dgm:prSet presAssocID="{7C1BAA45-6D40-47F3-9205-005B2819848E}" presName="vert1" presStyleCnt="0"/>
      <dgm:spPr/>
    </dgm:pt>
    <dgm:pt modelId="{B2ACD32B-798B-6E43-BE43-5FF6A0D8EB17}" type="pres">
      <dgm:prSet presAssocID="{9B6CB434-F518-4B79-A3D3-09FAEFAA03C4}" presName="thickLine" presStyleLbl="alignNode1" presStyleIdx="2" presStyleCnt="7"/>
      <dgm:spPr/>
    </dgm:pt>
    <dgm:pt modelId="{17B55794-259E-2D4D-BE9A-330F660082B8}" type="pres">
      <dgm:prSet presAssocID="{9B6CB434-F518-4B79-A3D3-09FAEFAA03C4}" presName="horz1" presStyleCnt="0"/>
      <dgm:spPr/>
    </dgm:pt>
    <dgm:pt modelId="{AD7DCA14-173E-9048-86DD-90763D8AA9FB}" type="pres">
      <dgm:prSet presAssocID="{9B6CB434-F518-4B79-A3D3-09FAEFAA03C4}" presName="tx1" presStyleLbl="revTx" presStyleIdx="2" presStyleCnt="7"/>
      <dgm:spPr/>
      <dgm:t>
        <a:bodyPr/>
        <a:lstStyle/>
        <a:p>
          <a:endParaRPr lang="en-US"/>
        </a:p>
      </dgm:t>
    </dgm:pt>
    <dgm:pt modelId="{D7B9755F-FEF4-6140-B329-CB122868EA71}" type="pres">
      <dgm:prSet presAssocID="{9B6CB434-F518-4B79-A3D3-09FAEFAA03C4}" presName="vert1" presStyleCnt="0"/>
      <dgm:spPr/>
    </dgm:pt>
    <dgm:pt modelId="{6F0D4362-F45E-0F4B-907D-1E749FB20884}" type="pres">
      <dgm:prSet presAssocID="{47628972-E81E-4708-9D9A-C0DC0A12EFED}" presName="thickLine" presStyleLbl="alignNode1" presStyleIdx="3" presStyleCnt="7"/>
      <dgm:spPr/>
    </dgm:pt>
    <dgm:pt modelId="{D7967B28-971C-4B45-A961-81F7A0FB7F4F}" type="pres">
      <dgm:prSet presAssocID="{47628972-E81E-4708-9D9A-C0DC0A12EFED}" presName="horz1" presStyleCnt="0"/>
      <dgm:spPr/>
    </dgm:pt>
    <dgm:pt modelId="{D972079E-932A-F04D-95D7-B509FC449432}" type="pres">
      <dgm:prSet presAssocID="{47628972-E81E-4708-9D9A-C0DC0A12EFED}" presName="tx1" presStyleLbl="revTx" presStyleIdx="3" presStyleCnt="7"/>
      <dgm:spPr/>
      <dgm:t>
        <a:bodyPr/>
        <a:lstStyle/>
        <a:p>
          <a:endParaRPr lang="en-US"/>
        </a:p>
      </dgm:t>
    </dgm:pt>
    <dgm:pt modelId="{77DB17CC-D23A-9D44-B421-61592771B751}" type="pres">
      <dgm:prSet presAssocID="{47628972-E81E-4708-9D9A-C0DC0A12EFED}" presName="vert1" presStyleCnt="0"/>
      <dgm:spPr/>
    </dgm:pt>
    <dgm:pt modelId="{E4184757-5E9C-4141-A6AE-7782B424224D}" type="pres">
      <dgm:prSet presAssocID="{EC21D7A0-03D3-410D-B811-00AA377B3631}" presName="thickLine" presStyleLbl="alignNode1" presStyleIdx="4" presStyleCnt="7"/>
      <dgm:spPr/>
    </dgm:pt>
    <dgm:pt modelId="{993AC083-C107-7042-82F5-C050484B93CA}" type="pres">
      <dgm:prSet presAssocID="{EC21D7A0-03D3-410D-B811-00AA377B3631}" presName="horz1" presStyleCnt="0"/>
      <dgm:spPr/>
    </dgm:pt>
    <dgm:pt modelId="{4B27C1AF-A5D1-6540-A6BF-66FC56B5268A}" type="pres">
      <dgm:prSet presAssocID="{EC21D7A0-03D3-410D-B811-00AA377B3631}" presName="tx1" presStyleLbl="revTx" presStyleIdx="4" presStyleCnt="7"/>
      <dgm:spPr/>
      <dgm:t>
        <a:bodyPr/>
        <a:lstStyle/>
        <a:p>
          <a:endParaRPr lang="en-US"/>
        </a:p>
      </dgm:t>
    </dgm:pt>
    <dgm:pt modelId="{EB2608F2-6587-0A45-9179-119378C1FAC8}" type="pres">
      <dgm:prSet presAssocID="{EC21D7A0-03D3-410D-B811-00AA377B3631}" presName="vert1" presStyleCnt="0"/>
      <dgm:spPr/>
    </dgm:pt>
    <dgm:pt modelId="{8138038C-36CC-7449-AF16-3AFA102F4432}" type="pres">
      <dgm:prSet presAssocID="{EDDA2F78-8887-40B8-A07B-1F55E57F2993}" presName="thickLine" presStyleLbl="alignNode1" presStyleIdx="5" presStyleCnt="7"/>
      <dgm:spPr/>
    </dgm:pt>
    <dgm:pt modelId="{14E34F6F-9933-6249-B30E-1ECA3835FCA0}" type="pres">
      <dgm:prSet presAssocID="{EDDA2F78-8887-40B8-A07B-1F55E57F2993}" presName="horz1" presStyleCnt="0"/>
      <dgm:spPr/>
    </dgm:pt>
    <dgm:pt modelId="{E7909CC8-88EF-D644-B69F-F314CC67C8D1}" type="pres">
      <dgm:prSet presAssocID="{EDDA2F78-8887-40B8-A07B-1F55E57F2993}" presName="tx1" presStyleLbl="revTx" presStyleIdx="5" presStyleCnt="7"/>
      <dgm:spPr/>
      <dgm:t>
        <a:bodyPr/>
        <a:lstStyle/>
        <a:p>
          <a:endParaRPr lang="en-US"/>
        </a:p>
      </dgm:t>
    </dgm:pt>
    <dgm:pt modelId="{1B6E3F42-8A68-004C-81D2-8FFC0BBAC27F}" type="pres">
      <dgm:prSet presAssocID="{EDDA2F78-8887-40B8-A07B-1F55E57F2993}" presName="vert1" presStyleCnt="0"/>
      <dgm:spPr/>
    </dgm:pt>
    <dgm:pt modelId="{13903DED-CFFF-C744-9E69-30DB2E4591E5}" type="pres">
      <dgm:prSet presAssocID="{4C170310-9CCB-4232-A484-A03083FAD821}" presName="thickLine" presStyleLbl="alignNode1" presStyleIdx="6" presStyleCnt="7"/>
      <dgm:spPr/>
    </dgm:pt>
    <dgm:pt modelId="{ED6547C7-2578-4543-AD27-295338078E53}" type="pres">
      <dgm:prSet presAssocID="{4C170310-9CCB-4232-A484-A03083FAD821}" presName="horz1" presStyleCnt="0"/>
      <dgm:spPr/>
    </dgm:pt>
    <dgm:pt modelId="{490E0095-F2F1-244F-8801-BFE1E291E98B}" type="pres">
      <dgm:prSet presAssocID="{4C170310-9CCB-4232-A484-A03083FAD821}" presName="tx1" presStyleLbl="revTx" presStyleIdx="6" presStyleCnt="7"/>
      <dgm:spPr/>
      <dgm:t>
        <a:bodyPr/>
        <a:lstStyle/>
        <a:p>
          <a:endParaRPr lang="en-US"/>
        </a:p>
      </dgm:t>
    </dgm:pt>
    <dgm:pt modelId="{D8E1FC04-CFC8-354F-85C7-D8AF250C3AAE}" type="pres">
      <dgm:prSet presAssocID="{4C170310-9CCB-4232-A484-A03083FAD821}" presName="vert1" presStyleCnt="0"/>
      <dgm:spPr/>
    </dgm:pt>
  </dgm:ptLst>
  <dgm:cxnLst>
    <dgm:cxn modelId="{EB177BFD-28FC-D246-8658-DB4332952229}" type="presOf" srcId="{47628972-E81E-4708-9D9A-C0DC0A12EFED}" destId="{D972079E-932A-F04D-95D7-B509FC449432}" srcOrd="0" destOrd="0" presId="urn:microsoft.com/office/officeart/2008/layout/LinedList"/>
    <dgm:cxn modelId="{059411B1-04ED-3043-8483-C110D462A39E}" type="presOf" srcId="{EDDA2F78-8887-40B8-A07B-1F55E57F2993}" destId="{E7909CC8-88EF-D644-B69F-F314CC67C8D1}" srcOrd="0" destOrd="0" presId="urn:microsoft.com/office/officeart/2008/layout/LinedList"/>
    <dgm:cxn modelId="{50E13A98-D8BE-42D2-8E3B-493BAFC676B2}" srcId="{87AE9726-9B77-4515-95F2-7A5F98078771}" destId="{6FEF729A-719E-44F8-B62F-7F26F222C78B}" srcOrd="0" destOrd="0" parTransId="{A3954253-0B1D-45C4-AEE2-F095AC1CB215}" sibTransId="{CDCF0B15-5D09-4CC1-B0DF-F637527C7C82}"/>
    <dgm:cxn modelId="{EFD15CEE-BF78-C94E-9F0C-0A3E2A8B69DD}" type="presOf" srcId="{9B6CB434-F518-4B79-A3D3-09FAEFAA03C4}" destId="{AD7DCA14-173E-9048-86DD-90763D8AA9FB}" srcOrd="0" destOrd="0" presId="urn:microsoft.com/office/officeart/2008/layout/LinedList"/>
    <dgm:cxn modelId="{62E1E46C-FEF7-462C-BA3A-FF916D90D96F}" srcId="{87AE9726-9B77-4515-95F2-7A5F98078771}" destId="{7C1BAA45-6D40-47F3-9205-005B2819848E}" srcOrd="1" destOrd="0" parTransId="{F507DDC6-3F68-4F82-9F6D-998E1B43AD1A}" sibTransId="{5B679067-A32A-40A6-90B5-4EC27A22E2D0}"/>
    <dgm:cxn modelId="{FA3D33B2-160C-1B4C-97F8-3497FF2916E3}" type="presOf" srcId="{87AE9726-9B77-4515-95F2-7A5F98078771}" destId="{CBEB67B1-F482-5B4C-A345-40123E1DD28E}" srcOrd="0" destOrd="0" presId="urn:microsoft.com/office/officeart/2008/layout/LinedList"/>
    <dgm:cxn modelId="{E0B65812-B92D-4B60-BA5F-0B6A8F3B1114}" srcId="{87AE9726-9B77-4515-95F2-7A5F98078771}" destId="{9B6CB434-F518-4B79-A3D3-09FAEFAA03C4}" srcOrd="2" destOrd="0" parTransId="{D21E21EC-CBE2-4305-AF38-0A3909606B15}" sibTransId="{C4E349DF-9EE8-4247-A5DC-00DC9E005F5A}"/>
    <dgm:cxn modelId="{FBD44D2C-E5E6-4290-83CE-6BB2E09AB039}" srcId="{87AE9726-9B77-4515-95F2-7A5F98078771}" destId="{47628972-E81E-4708-9D9A-C0DC0A12EFED}" srcOrd="3" destOrd="0" parTransId="{42F32629-8AF6-48FA-899B-28FE9BCFEC23}" sibTransId="{4B773BA9-BCF0-4B85-8E58-5E3E6B8658A4}"/>
    <dgm:cxn modelId="{C4E08320-3598-472C-9A24-1B43FC745841}" srcId="{87AE9726-9B77-4515-95F2-7A5F98078771}" destId="{EDDA2F78-8887-40B8-A07B-1F55E57F2993}" srcOrd="5" destOrd="0" parTransId="{5B40A6D9-03A0-4C17-BCD4-2988061E121A}" sibTransId="{30754841-D840-42DA-B6DF-C99A54F6EE5D}"/>
    <dgm:cxn modelId="{63814C92-0B83-4071-A2A1-5DB7894D4919}" srcId="{87AE9726-9B77-4515-95F2-7A5F98078771}" destId="{4C170310-9CCB-4232-A484-A03083FAD821}" srcOrd="6" destOrd="0" parTransId="{5F04189E-866E-4D87-B7D1-056AB15CF244}" sibTransId="{2D935470-9D9F-48A6-9EBC-8B3775EE1015}"/>
    <dgm:cxn modelId="{713EFE37-C7B1-654A-A6C7-7A94BCA15856}" type="presOf" srcId="{7C1BAA45-6D40-47F3-9205-005B2819848E}" destId="{D9C87C8E-6461-CB4A-AD6C-EBBCBF6C04F4}" srcOrd="0" destOrd="0" presId="urn:microsoft.com/office/officeart/2008/layout/LinedList"/>
    <dgm:cxn modelId="{E0C1BEAC-5B2A-459C-B98D-44E23E447D35}" srcId="{87AE9726-9B77-4515-95F2-7A5F98078771}" destId="{EC21D7A0-03D3-410D-B811-00AA377B3631}" srcOrd="4" destOrd="0" parTransId="{F64F372A-3EA9-4504-AED9-1C642D61A121}" sibTransId="{DC917BE3-735F-4192-B5F3-A63E621E1CA9}"/>
    <dgm:cxn modelId="{C3AC3A4B-6944-4646-B4CE-64ECA918A5EB}" type="presOf" srcId="{6FEF729A-719E-44F8-B62F-7F26F222C78B}" destId="{9C7960FD-7011-2146-8AAD-220173BFA181}" srcOrd="0" destOrd="0" presId="urn:microsoft.com/office/officeart/2008/layout/LinedList"/>
    <dgm:cxn modelId="{ED96EE30-8B27-904E-8258-AF01C39A36BE}" type="presOf" srcId="{4C170310-9CCB-4232-A484-A03083FAD821}" destId="{490E0095-F2F1-244F-8801-BFE1E291E98B}" srcOrd="0" destOrd="0" presId="urn:microsoft.com/office/officeart/2008/layout/LinedList"/>
    <dgm:cxn modelId="{785E3C74-6CA1-CF46-A595-64E473FBCA20}" type="presOf" srcId="{EC21D7A0-03D3-410D-B811-00AA377B3631}" destId="{4B27C1AF-A5D1-6540-A6BF-66FC56B5268A}" srcOrd="0" destOrd="0" presId="urn:microsoft.com/office/officeart/2008/layout/LinedList"/>
    <dgm:cxn modelId="{A574F72A-762C-B249-B8B2-1F62FA81B5DF}" type="presParOf" srcId="{CBEB67B1-F482-5B4C-A345-40123E1DD28E}" destId="{044E16FE-50E4-5649-861C-E13E30985E58}" srcOrd="0" destOrd="0" presId="urn:microsoft.com/office/officeart/2008/layout/LinedList"/>
    <dgm:cxn modelId="{D979A839-7042-514F-9B36-5C2BFAA4F168}" type="presParOf" srcId="{CBEB67B1-F482-5B4C-A345-40123E1DD28E}" destId="{01FE06BD-1A89-8B4E-AF5E-5825F7E028D6}" srcOrd="1" destOrd="0" presId="urn:microsoft.com/office/officeart/2008/layout/LinedList"/>
    <dgm:cxn modelId="{6F26FEDC-7A04-674A-AC8F-3D270DDA94DB}" type="presParOf" srcId="{01FE06BD-1A89-8B4E-AF5E-5825F7E028D6}" destId="{9C7960FD-7011-2146-8AAD-220173BFA181}" srcOrd="0" destOrd="0" presId="urn:microsoft.com/office/officeart/2008/layout/LinedList"/>
    <dgm:cxn modelId="{68C7EB0B-1E29-164D-9253-B421B177A8C5}" type="presParOf" srcId="{01FE06BD-1A89-8B4E-AF5E-5825F7E028D6}" destId="{7C618E41-33B6-0544-A098-756792B9D136}" srcOrd="1" destOrd="0" presId="urn:microsoft.com/office/officeart/2008/layout/LinedList"/>
    <dgm:cxn modelId="{C8BCFAFD-A0DF-0D45-B02E-5EBCFD1CDA99}" type="presParOf" srcId="{CBEB67B1-F482-5B4C-A345-40123E1DD28E}" destId="{8F0FEF30-A221-C746-8D97-BB2CD58961F4}" srcOrd="2" destOrd="0" presId="urn:microsoft.com/office/officeart/2008/layout/LinedList"/>
    <dgm:cxn modelId="{39F10F8D-51EB-FE4B-B4E8-05C799E945B1}" type="presParOf" srcId="{CBEB67B1-F482-5B4C-A345-40123E1DD28E}" destId="{2002F2E9-8421-D740-B681-77BAB57653EE}" srcOrd="3" destOrd="0" presId="urn:microsoft.com/office/officeart/2008/layout/LinedList"/>
    <dgm:cxn modelId="{488F87BF-0F4A-E445-8C57-92B4D4DE7C66}" type="presParOf" srcId="{2002F2E9-8421-D740-B681-77BAB57653EE}" destId="{D9C87C8E-6461-CB4A-AD6C-EBBCBF6C04F4}" srcOrd="0" destOrd="0" presId="urn:microsoft.com/office/officeart/2008/layout/LinedList"/>
    <dgm:cxn modelId="{677AC357-078E-4143-B77E-E6A82F219CE6}" type="presParOf" srcId="{2002F2E9-8421-D740-B681-77BAB57653EE}" destId="{699FAEE9-553D-5D42-9FDA-9AA47F3D913A}" srcOrd="1" destOrd="0" presId="urn:microsoft.com/office/officeart/2008/layout/LinedList"/>
    <dgm:cxn modelId="{3ACF0B7D-09AD-6149-A743-F6D5D29663FF}" type="presParOf" srcId="{CBEB67B1-F482-5B4C-A345-40123E1DD28E}" destId="{B2ACD32B-798B-6E43-BE43-5FF6A0D8EB17}" srcOrd="4" destOrd="0" presId="urn:microsoft.com/office/officeart/2008/layout/LinedList"/>
    <dgm:cxn modelId="{5E1ABCA2-855A-7C48-9E7A-59059DF5E3EF}" type="presParOf" srcId="{CBEB67B1-F482-5B4C-A345-40123E1DD28E}" destId="{17B55794-259E-2D4D-BE9A-330F660082B8}" srcOrd="5" destOrd="0" presId="urn:microsoft.com/office/officeart/2008/layout/LinedList"/>
    <dgm:cxn modelId="{DD8377CA-1B6A-7D4B-8313-7EFB894996E4}" type="presParOf" srcId="{17B55794-259E-2D4D-BE9A-330F660082B8}" destId="{AD7DCA14-173E-9048-86DD-90763D8AA9FB}" srcOrd="0" destOrd="0" presId="urn:microsoft.com/office/officeart/2008/layout/LinedList"/>
    <dgm:cxn modelId="{E006A576-F5DE-6048-91E7-B4CF57C2ED18}" type="presParOf" srcId="{17B55794-259E-2D4D-BE9A-330F660082B8}" destId="{D7B9755F-FEF4-6140-B329-CB122868EA71}" srcOrd="1" destOrd="0" presId="urn:microsoft.com/office/officeart/2008/layout/LinedList"/>
    <dgm:cxn modelId="{B39D62E8-3BD9-C046-8668-6FD7E4E163F5}" type="presParOf" srcId="{CBEB67B1-F482-5B4C-A345-40123E1DD28E}" destId="{6F0D4362-F45E-0F4B-907D-1E749FB20884}" srcOrd="6" destOrd="0" presId="urn:microsoft.com/office/officeart/2008/layout/LinedList"/>
    <dgm:cxn modelId="{100EBE71-BFBC-AC47-9AA2-1E0D7D7CC59D}" type="presParOf" srcId="{CBEB67B1-F482-5B4C-A345-40123E1DD28E}" destId="{D7967B28-971C-4B45-A961-81F7A0FB7F4F}" srcOrd="7" destOrd="0" presId="urn:microsoft.com/office/officeart/2008/layout/LinedList"/>
    <dgm:cxn modelId="{7619B9A6-B49A-5B43-9120-D88EF576617F}" type="presParOf" srcId="{D7967B28-971C-4B45-A961-81F7A0FB7F4F}" destId="{D972079E-932A-F04D-95D7-B509FC449432}" srcOrd="0" destOrd="0" presId="urn:microsoft.com/office/officeart/2008/layout/LinedList"/>
    <dgm:cxn modelId="{29AAEE1B-F7DA-1D4D-8554-40E4213968A6}" type="presParOf" srcId="{D7967B28-971C-4B45-A961-81F7A0FB7F4F}" destId="{77DB17CC-D23A-9D44-B421-61592771B751}" srcOrd="1" destOrd="0" presId="urn:microsoft.com/office/officeart/2008/layout/LinedList"/>
    <dgm:cxn modelId="{B9B0E79D-D114-C040-80CD-4BA6CA45F9C9}" type="presParOf" srcId="{CBEB67B1-F482-5B4C-A345-40123E1DD28E}" destId="{E4184757-5E9C-4141-A6AE-7782B424224D}" srcOrd="8" destOrd="0" presId="urn:microsoft.com/office/officeart/2008/layout/LinedList"/>
    <dgm:cxn modelId="{FC45F56B-437A-674C-8773-2EA4B9770BC4}" type="presParOf" srcId="{CBEB67B1-F482-5B4C-A345-40123E1DD28E}" destId="{993AC083-C107-7042-82F5-C050484B93CA}" srcOrd="9" destOrd="0" presId="urn:microsoft.com/office/officeart/2008/layout/LinedList"/>
    <dgm:cxn modelId="{ED451B18-325D-9848-B894-09BA18E59E54}" type="presParOf" srcId="{993AC083-C107-7042-82F5-C050484B93CA}" destId="{4B27C1AF-A5D1-6540-A6BF-66FC56B5268A}" srcOrd="0" destOrd="0" presId="urn:microsoft.com/office/officeart/2008/layout/LinedList"/>
    <dgm:cxn modelId="{593E4AE6-2748-0748-A3C7-09FD8F9F2E27}" type="presParOf" srcId="{993AC083-C107-7042-82F5-C050484B93CA}" destId="{EB2608F2-6587-0A45-9179-119378C1FAC8}" srcOrd="1" destOrd="0" presId="urn:microsoft.com/office/officeart/2008/layout/LinedList"/>
    <dgm:cxn modelId="{5311B926-5DF9-3540-BB19-94A0CA972B1A}" type="presParOf" srcId="{CBEB67B1-F482-5B4C-A345-40123E1DD28E}" destId="{8138038C-36CC-7449-AF16-3AFA102F4432}" srcOrd="10" destOrd="0" presId="urn:microsoft.com/office/officeart/2008/layout/LinedList"/>
    <dgm:cxn modelId="{FDBD8A9D-39DE-AE4D-9D05-4C61175A8B8B}" type="presParOf" srcId="{CBEB67B1-F482-5B4C-A345-40123E1DD28E}" destId="{14E34F6F-9933-6249-B30E-1ECA3835FCA0}" srcOrd="11" destOrd="0" presId="urn:microsoft.com/office/officeart/2008/layout/LinedList"/>
    <dgm:cxn modelId="{6DEFE6C7-B964-8E46-9777-E09058BDEFAA}" type="presParOf" srcId="{14E34F6F-9933-6249-B30E-1ECA3835FCA0}" destId="{E7909CC8-88EF-D644-B69F-F314CC67C8D1}" srcOrd="0" destOrd="0" presId="urn:microsoft.com/office/officeart/2008/layout/LinedList"/>
    <dgm:cxn modelId="{B1BC514D-9535-9346-987E-60F043C4C4F1}" type="presParOf" srcId="{14E34F6F-9933-6249-B30E-1ECA3835FCA0}" destId="{1B6E3F42-8A68-004C-81D2-8FFC0BBAC27F}" srcOrd="1" destOrd="0" presId="urn:microsoft.com/office/officeart/2008/layout/LinedList"/>
    <dgm:cxn modelId="{0ED895BB-576B-9C4E-B841-DCAEDA15B295}" type="presParOf" srcId="{CBEB67B1-F482-5B4C-A345-40123E1DD28E}" destId="{13903DED-CFFF-C744-9E69-30DB2E4591E5}" srcOrd="12" destOrd="0" presId="urn:microsoft.com/office/officeart/2008/layout/LinedList"/>
    <dgm:cxn modelId="{483621F5-7E6E-D44A-B92F-114F07E891BF}" type="presParOf" srcId="{CBEB67B1-F482-5B4C-A345-40123E1DD28E}" destId="{ED6547C7-2578-4543-AD27-295338078E53}" srcOrd="13" destOrd="0" presId="urn:microsoft.com/office/officeart/2008/layout/LinedList"/>
    <dgm:cxn modelId="{103551EA-552E-D64E-BF4E-196CD2C6C65D}" type="presParOf" srcId="{ED6547C7-2578-4543-AD27-295338078E53}" destId="{490E0095-F2F1-244F-8801-BFE1E291E98B}" srcOrd="0" destOrd="0" presId="urn:microsoft.com/office/officeart/2008/layout/LinedList"/>
    <dgm:cxn modelId="{AB6BF1AF-EDA4-3B48-B9DD-CEDB75E35B97}" type="presParOf" srcId="{ED6547C7-2578-4543-AD27-295338078E53}" destId="{D8E1FC04-CFC8-354F-85C7-D8AF250C3A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E28B89-ECBF-4C7A-84D3-F2B318688E8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2AE3FFA-01ED-47CA-B12B-111142AD8EAA}">
      <dgm:prSet/>
      <dgm:spPr/>
      <dgm:t>
        <a:bodyPr/>
        <a:lstStyle/>
        <a:p>
          <a:r>
            <a:rPr lang="en-GB"/>
            <a:t>Employee satisfaction is a key indicator for defining staff rewards and benefits</a:t>
          </a:r>
          <a:endParaRPr lang="en-US"/>
        </a:p>
      </dgm:t>
    </dgm:pt>
    <dgm:pt modelId="{6D7E1365-059F-4B1B-B174-13F1B7277004}" type="parTrans" cxnId="{EC9846C0-C25F-414D-9604-74D30428EAF1}">
      <dgm:prSet/>
      <dgm:spPr/>
      <dgm:t>
        <a:bodyPr/>
        <a:lstStyle/>
        <a:p>
          <a:endParaRPr lang="en-US"/>
        </a:p>
      </dgm:t>
    </dgm:pt>
    <dgm:pt modelId="{700C9A1E-F14B-4986-958B-4B95D446C7B7}" type="sibTrans" cxnId="{EC9846C0-C25F-414D-9604-74D30428EAF1}">
      <dgm:prSet/>
      <dgm:spPr/>
      <dgm:t>
        <a:bodyPr/>
        <a:lstStyle/>
        <a:p>
          <a:endParaRPr lang="en-US"/>
        </a:p>
      </dgm:t>
    </dgm:pt>
    <dgm:pt modelId="{9A6BDCAC-4F6A-41D5-9181-988DF76CE127}">
      <dgm:prSet/>
      <dgm:spPr/>
      <dgm:t>
        <a:bodyPr/>
        <a:lstStyle/>
        <a:p>
          <a:r>
            <a:rPr lang="en-GB" dirty="0"/>
            <a:t>Over 70% of UK businesses have taken steps to monitor it.</a:t>
          </a:r>
          <a:endParaRPr lang="en-US" dirty="0"/>
        </a:p>
      </dgm:t>
    </dgm:pt>
    <dgm:pt modelId="{2E7B4B16-640A-4D10-9447-9EED8750448F}" type="parTrans" cxnId="{624481BC-F905-47A2-8002-E0913332FE5A}">
      <dgm:prSet/>
      <dgm:spPr/>
      <dgm:t>
        <a:bodyPr/>
        <a:lstStyle/>
        <a:p>
          <a:endParaRPr lang="en-US"/>
        </a:p>
      </dgm:t>
    </dgm:pt>
    <dgm:pt modelId="{2DA8E507-9D83-4267-A94C-2CF126AEF264}" type="sibTrans" cxnId="{624481BC-F905-47A2-8002-E0913332FE5A}">
      <dgm:prSet/>
      <dgm:spPr/>
      <dgm:t>
        <a:bodyPr/>
        <a:lstStyle/>
        <a:p>
          <a:endParaRPr lang="en-US"/>
        </a:p>
      </dgm:t>
    </dgm:pt>
    <dgm:pt modelId="{A59EA842-3AE7-944F-991C-83AC031EAE13}">
      <dgm:prSet/>
      <dgm:spPr/>
      <dgm:t>
        <a:bodyPr/>
        <a:lstStyle/>
        <a:p>
          <a:r>
            <a:rPr lang="en-US" b="1" dirty="0"/>
            <a:t>Clearly links to motivation</a:t>
          </a:r>
        </a:p>
      </dgm:t>
    </dgm:pt>
    <dgm:pt modelId="{EB63E101-196A-9342-AA0B-533921D3ED9F}" type="parTrans" cxnId="{0F6C5E71-FEA6-8545-8F8D-CA867A2DA49A}">
      <dgm:prSet/>
      <dgm:spPr/>
      <dgm:t>
        <a:bodyPr/>
        <a:lstStyle/>
        <a:p>
          <a:endParaRPr lang="en-GB"/>
        </a:p>
      </dgm:t>
    </dgm:pt>
    <dgm:pt modelId="{11CA73C8-D8C8-B448-A971-2A5970A9DA90}" type="sibTrans" cxnId="{0F6C5E71-FEA6-8545-8F8D-CA867A2DA49A}">
      <dgm:prSet/>
      <dgm:spPr/>
      <dgm:t>
        <a:bodyPr/>
        <a:lstStyle/>
        <a:p>
          <a:endParaRPr lang="en-GB"/>
        </a:p>
      </dgm:t>
    </dgm:pt>
    <dgm:pt modelId="{D2663C91-1A93-E44F-8680-A868FC1529C4}" type="pres">
      <dgm:prSet presAssocID="{07E28B89-ECBF-4C7A-84D3-F2B318688E8A}" presName="vert0" presStyleCnt="0">
        <dgm:presLayoutVars>
          <dgm:dir/>
          <dgm:animOne val="branch"/>
          <dgm:animLvl val="lvl"/>
        </dgm:presLayoutVars>
      </dgm:prSet>
      <dgm:spPr/>
      <dgm:t>
        <a:bodyPr/>
        <a:lstStyle/>
        <a:p>
          <a:endParaRPr lang="en-US"/>
        </a:p>
      </dgm:t>
    </dgm:pt>
    <dgm:pt modelId="{FCB50661-FCFF-2E4C-B2BE-379172323FD2}" type="pres">
      <dgm:prSet presAssocID="{32AE3FFA-01ED-47CA-B12B-111142AD8EAA}" presName="thickLine" presStyleLbl="alignNode1" presStyleIdx="0" presStyleCnt="3"/>
      <dgm:spPr/>
    </dgm:pt>
    <dgm:pt modelId="{5F3F9C5D-9B81-8747-A1B6-1EB0A0C4104A}" type="pres">
      <dgm:prSet presAssocID="{32AE3FFA-01ED-47CA-B12B-111142AD8EAA}" presName="horz1" presStyleCnt="0"/>
      <dgm:spPr/>
    </dgm:pt>
    <dgm:pt modelId="{645D596C-A223-B74A-B32A-E2EA975EF452}" type="pres">
      <dgm:prSet presAssocID="{32AE3FFA-01ED-47CA-B12B-111142AD8EAA}" presName="tx1" presStyleLbl="revTx" presStyleIdx="0" presStyleCnt="3"/>
      <dgm:spPr/>
      <dgm:t>
        <a:bodyPr/>
        <a:lstStyle/>
        <a:p>
          <a:endParaRPr lang="en-US"/>
        </a:p>
      </dgm:t>
    </dgm:pt>
    <dgm:pt modelId="{A37130C7-C17C-BE4B-9109-8AD3BB657B68}" type="pres">
      <dgm:prSet presAssocID="{32AE3FFA-01ED-47CA-B12B-111142AD8EAA}" presName="vert1" presStyleCnt="0"/>
      <dgm:spPr/>
    </dgm:pt>
    <dgm:pt modelId="{31582EBE-F244-5944-A101-B70BB2A35C62}" type="pres">
      <dgm:prSet presAssocID="{9A6BDCAC-4F6A-41D5-9181-988DF76CE127}" presName="thickLine" presStyleLbl="alignNode1" presStyleIdx="1" presStyleCnt="3"/>
      <dgm:spPr/>
    </dgm:pt>
    <dgm:pt modelId="{6AF0ACDA-6B1C-524D-80E4-EE0BF4B8CB5A}" type="pres">
      <dgm:prSet presAssocID="{9A6BDCAC-4F6A-41D5-9181-988DF76CE127}" presName="horz1" presStyleCnt="0"/>
      <dgm:spPr/>
    </dgm:pt>
    <dgm:pt modelId="{E2E5F2A0-7305-ED48-B776-CF2F58960381}" type="pres">
      <dgm:prSet presAssocID="{9A6BDCAC-4F6A-41D5-9181-988DF76CE127}" presName="tx1" presStyleLbl="revTx" presStyleIdx="1" presStyleCnt="3"/>
      <dgm:spPr/>
      <dgm:t>
        <a:bodyPr/>
        <a:lstStyle/>
        <a:p>
          <a:endParaRPr lang="en-US"/>
        </a:p>
      </dgm:t>
    </dgm:pt>
    <dgm:pt modelId="{6FAE2927-1F14-7A41-B49A-76D1BFA99640}" type="pres">
      <dgm:prSet presAssocID="{9A6BDCAC-4F6A-41D5-9181-988DF76CE127}" presName="vert1" presStyleCnt="0"/>
      <dgm:spPr/>
    </dgm:pt>
    <dgm:pt modelId="{8591ACB5-57FE-6346-AD67-FC7614BECADD}" type="pres">
      <dgm:prSet presAssocID="{A59EA842-3AE7-944F-991C-83AC031EAE13}" presName="thickLine" presStyleLbl="alignNode1" presStyleIdx="2" presStyleCnt="3"/>
      <dgm:spPr/>
    </dgm:pt>
    <dgm:pt modelId="{21071D62-C8F1-8641-9873-F2C0FF6A4EB1}" type="pres">
      <dgm:prSet presAssocID="{A59EA842-3AE7-944F-991C-83AC031EAE13}" presName="horz1" presStyleCnt="0"/>
      <dgm:spPr/>
    </dgm:pt>
    <dgm:pt modelId="{DA024E73-A1BB-5B41-A73A-760948A5BA52}" type="pres">
      <dgm:prSet presAssocID="{A59EA842-3AE7-944F-991C-83AC031EAE13}" presName="tx1" presStyleLbl="revTx" presStyleIdx="2" presStyleCnt="3"/>
      <dgm:spPr/>
      <dgm:t>
        <a:bodyPr/>
        <a:lstStyle/>
        <a:p>
          <a:endParaRPr lang="en-US"/>
        </a:p>
      </dgm:t>
    </dgm:pt>
    <dgm:pt modelId="{B40E5837-78A6-034F-A1CE-ED4552D40025}" type="pres">
      <dgm:prSet presAssocID="{A59EA842-3AE7-944F-991C-83AC031EAE13}" presName="vert1" presStyleCnt="0"/>
      <dgm:spPr/>
    </dgm:pt>
  </dgm:ptLst>
  <dgm:cxnLst>
    <dgm:cxn modelId="{0F6C5E71-FEA6-8545-8F8D-CA867A2DA49A}" srcId="{07E28B89-ECBF-4C7A-84D3-F2B318688E8A}" destId="{A59EA842-3AE7-944F-991C-83AC031EAE13}" srcOrd="2" destOrd="0" parTransId="{EB63E101-196A-9342-AA0B-533921D3ED9F}" sibTransId="{11CA73C8-D8C8-B448-A971-2A5970A9DA90}"/>
    <dgm:cxn modelId="{BCD77AB9-0728-074F-A23F-9D0051E99E62}" type="presOf" srcId="{07E28B89-ECBF-4C7A-84D3-F2B318688E8A}" destId="{D2663C91-1A93-E44F-8680-A868FC1529C4}" srcOrd="0" destOrd="0" presId="urn:microsoft.com/office/officeart/2008/layout/LinedList"/>
    <dgm:cxn modelId="{EC9846C0-C25F-414D-9604-74D30428EAF1}" srcId="{07E28B89-ECBF-4C7A-84D3-F2B318688E8A}" destId="{32AE3FFA-01ED-47CA-B12B-111142AD8EAA}" srcOrd="0" destOrd="0" parTransId="{6D7E1365-059F-4B1B-B174-13F1B7277004}" sibTransId="{700C9A1E-F14B-4986-958B-4B95D446C7B7}"/>
    <dgm:cxn modelId="{5F464303-4AF7-1644-8EC5-FEB7152341BF}" type="presOf" srcId="{A59EA842-3AE7-944F-991C-83AC031EAE13}" destId="{DA024E73-A1BB-5B41-A73A-760948A5BA52}" srcOrd="0" destOrd="0" presId="urn:microsoft.com/office/officeart/2008/layout/LinedList"/>
    <dgm:cxn modelId="{624481BC-F905-47A2-8002-E0913332FE5A}" srcId="{07E28B89-ECBF-4C7A-84D3-F2B318688E8A}" destId="{9A6BDCAC-4F6A-41D5-9181-988DF76CE127}" srcOrd="1" destOrd="0" parTransId="{2E7B4B16-640A-4D10-9447-9EED8750448F}" sibTransId="{2DA8E507-9D83-4267-A94C-2CF126AEF264}"/>
    <dgm:cxn modelId="{ECB0A73D-2ACF-1342-B9BA-4CDA4074606B}" type="presOf" srcId="{9A6BDCAC-4F6A-41D5-9181-988DF76CE127}" destId="{E2E5F2A0-7305-ED48-B776-CF2F58960381}" srcOrd="0" destOrd="0" presId="urn:microsoft.com/office/officeart/2008/layout/LinedList"/>
    <dgm:cxn modelId="{157240B0-DEE9-E040-90CF-1C921DFE8770}" type="presOf" srcId="{32AE3FFA-01ED-47CA-B12B-111142AD8EAA}" destId="{645D596C-A223-B74A-B32A-E2EA975EF452}" srcOrd="0" destOrd="0" presId="urn:microsoft.com/office/officeart/2008/layout/LinedList"/>
    <dgm:cxn modelId="{DFCFAD6E-3864-AB48-81DF-849BAA4CDEF8}" type="presParOf" srcId="{D2663C91-1A93-E44F-8680-A868FC1529C4}" destId="{FCB50661-FCFF-2E4C-B2BE-379172323FD2}" srcOrd="0" destOrd="0" presId="urn:microsoft.com/office/officeart/2008/layout/LinedList"/>
    <dgm:cxn modelId="{18B09B94-7000-DB46-99CA-07F7FD9AA3D5}" type="presParOf" srcId="{D2663C91-1A93-E44F-8680-A868FC1529C4}" destId="{5F3F9C5D-9B81-8747-A1B6-1EB0A0C4104A}" srcOrd="1" destOrd="0" presId="urn:microsoft.com/office/officeart/2008/layout/LinedList"/>
    <dgm:cxn modelId="{25B5477A-D8F0-1D43-90F8-66F280B8DD74}" type="presParOf" srcId="{5F3F9C5D-9B81-8747-A1B6-1EB0A0C4104A}" destId="{645D596C-A223-B74A-B32A-E2EA975EF452}" srcOrd="0" destOrd="0" presId="urn:microsoft.com/office/officeart/2008/layout/LinedList"/>
    <dgm:cxn modelId="{7BA6A848-BF41-4448-91D9-3C91001922E2}" type="presParOf" srcId="{5F3F9C5D-9B81-8747-A1B6-1EB0A0C4104A}" destId="{A37130C7-C17C-BE4B-9109-8AD3BB657B68}" srcOrd="1" destOrd="0" presId="urn:microsoft.com/office/officeart/2008/layout/LinedList"/>
    <dgm:cxn modelId="{9BF3B670-9E3A-7C4E-B8A4-676597D4B8C9}" type="presParOf" srcId="{D2663C91-1A93-E44F-8680-A868FC1529C4}" destId="{31582EBE-F244-5944-A101-B70BB2A35C62}" srcOrd="2" destOrd="0" presId="urn:microsoft.com/office/officeart/2008/layout/LinedList"/>
    <dgm:cxn modelId="{0E0632EE-429F-6646-A929-165362D39920}" type="presParOf" srcId="{D2663C91-1A93-E44F-8680-A868FC1529C4}" destId="{6AF0ACDA-6B1C-524D-80E4-EE0BF4B8CB5A}" srcOrd="3" destOrd="0" presId="urn:microsoft.com/office/officeart/2008/layout/LinedList"/>
    <dgm:cxn modelId="{E19211F4-1F6D-3749-A967-2C0A3D889852}" type="presParOf" srcId="{6AF0ACDA-6B1C-524D-80E4-EE0BF4B8CB5A}" destId="{E2E5F2A0-7305-ED48-B776-CF2F58960381}" srcOrd="0" destOrd="0" presId="urn:microsoft.com/office/officeart/2008/layout/LinedList"/>
    <dgm:cxn modelId="{E5B8FA9C-D54D-2844-8207-2845F551F04B}" type="presParOf" srcId="{6AF0ACDA-6B1C-524D-80E4-EE0BF4B8CB5A}" destId="{6FAE2927-1F14-7A41-B49A-76D1BFA99640}" srcOrd="1" destOrd="0" presId="urn:microsoft.com/office/officeart/2008/layout/LinedList"/>
    <dgm:cxn modelId="{DFA8DA90-8E8F-5F4F-B415-5CF070BDA4C9}" type="presParOf" srcId="{D2663C91-1A93-E44F-8680-A868FC1529C4}" destId="{8591ACB5-57FE-6346-AD67-FC7614BECADD}" srcOrd="4" destOrd="0" presId="urn:microsoft.com/office/officeart/2008/layout/LinedList"/>
    <dgm:cxn modelId="{9026718E-4661-E241-B9BA-CBA784B25AEB}" type="presParOf" srcId="{D2663C91-1A93-E44F-8680-A868FC1529C4}" destId="{21071D62-C8F1-8641-9873-F2C0FF6A4EB1}" srcOrd="5" destOrd="0" presId="urn:microsoft.com/office/officeart/2008/layout/LinedList"/>
    <dgm:cxn modelId="{D4F4A59B-1284-9D41-AB30-1B19218C8BFE}" type="presParOf" srcId="{21071D62-C8F1-8641-9873-F2C0FF6A4EB1}" destId="{DA024E73-A1BB-5B41-A73A-760948A5BA52}" srcOrd="0" destOrd="0" presId="urn:microsoft.com/office/officeart/2008/layout/LinedList"/>
    <dgm:cxn modelId="{33D10519-1D34-E245-9ACF-8B7890996EB0}" type="presParOf" srcId="{21071D62-C8F1-8641-9873-F2C0FF6A4EB1}" destId="{B40E5837-78A6-034F-A1CE-ED4552D400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3FFE34-16E3-4BCF-BD11-F4B6D0E59B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0EEF25A-DC47-4E31-827B-B48068DB2EFD}">
      <dgm:prSet/>
      <dgm:spPr/>
      <dgm:t>
        <a:bodyPr/>
        <a:lstStyle/>
        <a:p>
          <a:r>
            <a:rPr lang="en-GB" b="1"/>
            <a:t>Leadership:</a:t>
          </a:r>
          <a:r>
            <a:rPr lang="en-GB"/>
            <a:t> How employees feel about the head of the company and its senior managers</a:t>
          </a:r>
          <a:endParaRPr lang="en-US"/>
        </a:p>
      </dgm:t>
    </dgm:pt>
    <dgm:pt modelId="{62A473E8-089A-4D8C-B092-CB6D0E7491BF}" type="parTrans" cxnId="{BAA9193A-3ECA-4DC3-8CA8-9B31049D7104}">
      <dgm:prSet/>
      <dgm:spPr/>
      <dgm:t>
        <a:bodyPr/>
        <a:lstStyle/>
        <a:p>
          <a:endParaRPr lang="en-US"/>
        </a:p>
      </dgm:t>
    </dgm:pt>
    <dgm:pt modelId="{124DC90D-F93F-41E0-BFA9-40268C0E3B38}" type="sibTrans" cxnId="{BAA9193A-3ECA-4DC3-8CA8-9B31049D7104}">
      <dgm:prSet/>
      <dgm:spPr/>
      <dgm:t>
        <a:bodyPr/>
        <a:lstStyle/>
        <a:p>
          <a:endParaRPr lang="en-US"/>
        </a:p>
      </dgm:t>
    </dgm:pt>
    <dgm:pt modelId="{A805D86B-0FCD-488E-A23B-1E91FCF567BE}">
      <dgm:prSet/>
      <dgm:spPr/>
      <dgm:t>
        <a:bodyPr/>
        <a:lstStyle/>
        <a:p>
          <a:r>
            <a:rPr lang="en-GB" b="1"/>
            <a:t>Wellbeing:</a:t>
          </a:r>
          <a:r>
            <a:rPr lang="en-GB"/>
            <a:t> How staff feel about the stress, pressure and the balance between their work and home duties</a:t>
          </a:r>
          <a:endParaRPr lang="en-US"/>
        </a:p>
      </dgm:t>
    </dgm:pt>
    <dgm:pt modelId="{1D505BAD-F895-49A0-8B37-D7DDE0BB341C}" type="parTrans" cxnId="{9822B61B-BDBC-416F-A50C-50D99529B6AA}">
      <dgm:prSet/>
      <dgm:spPr/>
      <dgm:t>
        <a:bodyPr/>
        <a:lstStyle/>
        <a:p>
          <a:endParaRPr lang="en-US"/>
        </a:p>
      </dgm:t>
    </dgm:pt>
    <dgm:pt modelId="{CB6FB6B5-1A00-4382-A0AE-91ED8105AD3F}" type="sibTrans" cxnId="{9822B61B-BDBC-416F-A50C-50D99529B6AA}">
      <dgm:prSet/>
      <dgm:spPr/>
      <dgm:t>
        <a:bodyPr/>
        <a:lstStyle/>
        <a:p>
          <a:endParaRPr lang="en-US"/>
        </a:p>
      </dgm:t>
    </dgm:pt>
    <dgm:pt modelId="{D53610BD-B493-4490-B7C6-E6D32084304E}">
      <dgm:prSet/>
      <dgm:spPr/>
      <dgm:t>
        <a:bodyPr/>
        <a:lstStyle/>
        <a:p>
          <a:r>
            <a:rPr lang="en-GB" b="1"/>
            <a:t>Giving something back:</a:t>
          </a:r>
          <a:r>
            <a:rPr lang="en-GB"/>
            <a:t> How much companies are thought by their staff to put back into society generally and the local community</a:t>
          </a:r>
          <a:endParaRPr lang="en-US"/>
        </a:p>
      </dgm:t>
    </dgm:pt>
    <dgm:pt modelId="{E65A6A8D-1929-421E-8297-7171148F0FD8}" type="parTrans" cxnId="{A2D4F4BF-FD89-41E0-BEDD-FCA5946F0442}">
      <dgm:prSet/>
      <dgm:spPr/>
      <dgm:t>
        <a:bodyPr/>
        <a:lstStyle/>
        <a:p>
          <a:endParaRPr lang="en-US"/>
        </a:p>
      </dgm:t>
    </dgm:pt>
    <dgm:pt modelId="{D8628FAF-33E2-4627-BE18-E98CBDF377DC}" type="sibTrans" cxnId="{A2D4F4BF-FD89-41E0-BEDD-FCA5946F0442}">
      <dgm:prSet/>
      <dgm:spPr/>
      <dgm:t>
        <a:bodyPr/>
        <a:lstStyle/>
        <a:p>
          <a:endParaRPr lang="en-US"/>
        </a:p>
      </dgm:t>
    </dgm:pt>
    <dgm:pt modelId="{3EFAA610-04FF-4470-943E-7D4D81B6A804}">
      <dgm:prSet/>
      <dgm:spPr/>
      <dgm:t>
        <a:bodyPr/>
        <a:lstStyle/>
        <a:p>
          <a:r>
            <a:rPr lang="en-GB" b="1"/>
            <a:t>Personal growth:</a:t>
          </a:r>
          <a:r>
            <a:rPr lang="en-GB"/>
            <a:t> To what extent staff feel they are stretched and challenged by their job</a:t>
          </a:r>
          <a:endParaRPr lang="en-US"/>
        </a:p>
      </dgm:t>
    </dgm:pt>
    <dgm:pt modelId="{28044BD8-2C8C-43A3-BF14-7C0C59C80F61}" type="parTrans" cxnId="{1DCE5699-FDE4-4F06-B2F0-0AB413C0EEE2}">
      <dgm:prSet/>
      <dgm:spPr/>
      <dgm:t>
        <a:bodyPr/>
        <a:lstStyle/>
        <a:p>
          <a:endParaRPr lang="en-US"/>
        </a:p>
      </dgm:t>
    </dgm:pt>
    <dgm:pt modelId="{0C103B72-F329-49EA-98A7-798D490433D9}" type="sibTrans" cxnId="{1DCE5699-FDE4-4F06-B2F0-0AB413C0EEE2}">
      <dgm:prSet/>
      <dgm:spPr/>
      <dgm:t>
        <a:bodyPr/>
        <a:lstStyle/>
        <a:p>
          <a:endParaRPr lang="en-US"/>
        </a:p>
      </dgm:t>
    </dgm:pt>
    <dgm:pt modelId="{5FD2C0EC-E021-482D-840D-C17CBDD5E869}">
      <dgm:prSet/>
      <dgm:spPr/>
      <dgm:t>
        <a:bodyPr/>
        <a:lstStyle/>
        <a:p>
          <a:r>
            <a:rPr lang="en-GB" b="1"/>
            <a:t>My manager:</a:t>
          </a:r>
          <a:r>
            <a:rPr lang="en-GB"/>
            <a:t> How staff feel towards their immediate boss and day-to-day managers</a:t>
          </a:r>
          <a:endParaRPr lang="en-US"/>
        </a:p>
      </dgm:t>
    </dgm:pt>
    <dgm:pt modelId="{5389AC06-1DED-4799-A46F-9DEBB17EBA2B}" type="parTrans" cxnId="{082847FC-F36A-41CE-85A3-F242F54C6A31}">
      <dgm:prSet/>
      <dgm:spPr/>
      <dgm:t>
        <a:bodyPr/>
        <a:lstStyle/>
        <a:p>
          <a:endParaRPr lang="en-US"/>
        </a:p>
      </dgm:t>
    </dgm:pt>
    <dgm:pt modelId="{35A3300E-1380-4789-9F7F-E2040E982F2A}" type="sibTrans" cxnId="{082847FC-F36A-41CE-85A3-F242F54C6A31}">
      <dgm:prSet/>
      <dgm:spPr/>
      <dgm:t>
        <a:bodyPr/>
        <a:lstStyle/>
        <a:p>
          <a:endParaRPr lang="en-US"/>
        </a:p>
      </dgm:t>
    </dgm:pt>
    <dgm:pt modelId="{98FFFA46-5B31-428B-BFD8-620F7EA911B8}">
      <dgm:prSet/>
      <dgm:spPr/>
      <dgm:t>
        <a:bodyPr/>
        <a:lstStyle/>
        <a:p>
          <a:r>
            <a:rPr lang="en-GB" b="1"/>
            <a:t>My company:</a:t>
          </a:r>
          <a:r>
            <a:rPr lang="en-GB"/>
            <a:t> Feelings about the company people work not the people they work with</a:t>
          </a:r>
          <a:endParaRPr lang="en-US"/>
        </a:p>
      </dgm:t>
    </dgm:pt>
    <dgm:pt modelId="{3AF8BFB3-624C-4A00-B6CC-9F15D8A0C7D7}" type="parTrans" cxnId="{8DA0AF0B-D457-41D1-AE29-A49464BCE523}">
      <dgm:prSet/>
      <dgm:spPr/>
      <dgm:t>
        <a:bodyPr/>
        <a:lstStyle/>
        <a:p>
          <a:endParaRPr lang="en-US"/>
        </a:p>
      </dgm:t>
    </dgm:pt>
    <dgm:pt modelId="{FD8DA616-F58C-40E1-ACDC-F31745850BF1}" type="sibTrans" cxnId="{8DA0AF0B-D457-41D1-AE29-A49464BCE523}">
      <dgm:prSet/>
      <dgm:spPr/>
      <dgm:t>
        <a:bodyPr/>
        <a:lstStyle/>
        <a:p>
          <a:endParaRPr lang="en-US"/>
        </a:p>
      </dgm:t>
    </dgm:pt>
    <dgm:pt modelId="{19B6AC66-BE8B-4057-9A31-CB2D64194890}">
      <dgm:prSet/>
      <dgm:spPr/>
      <dgm:t>
        <a:bodyPr/>
        <a:lstStyle/>
        <a:p>
          <a:r>
            <a:rPr lang="en-GB" b="1"/>
            <a:t>My team:</a:t>
          </a:r>
          <a:r>
            <a:rPr lang="en-GB"/>
            <a:t> How staff feel about their immediate colleagues</a:t>
          </a:r>
          <a:endParaRPr lang="en-US"/>
        </a:p>
      </dgm:t>
    </dgm:pt>
    <dgm:pt modelId="{B99E8697-0D8D-470F-BADB-FCB980CE82FF}" type="parTrans" cxnId="{CF04ADC0-8390-444C-AF75-34DF9EEBEBA0}">
      <dgm:prSet/>
      <dgm:spPr/>
      <dgm:t>
        <a:bodyPr/>
        <a:lstStyle/>
        <a:p>
          <a:endParaRPr lang="en-US"/>
        </a:p>
      </dgm:t>
    </dgm:pt>
    <dgm:pt modelId="{6FB71F8E-ED6B-4851-94BC-3543D875DEEB}" type="sibTrans" cxnId="{CF04ADC0-8390-444C-AF75-34DF9EEBEBA0}">
      <dgm:prSet/>
      <dgm:spPr/>
      <dgm:t>
        <a:bodyPr/>
        <a:lstStyle/>
        <a:p>
          <a:endParaRPr lang="en-US"/>
        </a:p>
      </dgm:t>
    </dgm:pt>
    <dgm:pt modelId="{CE185491-94FB-44C7-B9CE-844C6D2AD1B6}">
      <dgm:prSet/>
      <dgm:spPr/>
      <dgm:t>
        <a:bodyPr/>
        <a:lstStyle/>
        <a:p>
          <a:r>
            <a:rPr lang="en-GB" b="1" dirty="0"/>
            <a:t>Fair deal:</a:t>
          </a:r>
          <a:r>
            <a:rPr lang="en-GB" dirty="0"/>
            <a:t> How happy the workforce is with their pay and benefits</a:t>
          </a:r>
          <a:endParaRPr lang="en-US" dirty="0"/>
        </a:p>
      </dgm:t>
    </dgm:pt>
    <dgm:pt modelId="{5D189C3B-2F27-41C7-8640-F3F33D9A90AA}" type="parTrans" cxnId="{B645A894-643F-48FF-B7A0-50E061DBA77F}">
      <dgm:prSet/>
      <dgm:spPr/>
      <dgm:t>
        <a:bodyPr/>
        <a:lstStyle/>
        <a:p>
          <a:endParaRPr lang="en-US"/>
        </a:p>
      </dgm:t>
    </dgm:pt>
    <dgm:pt modelId="{8186B3A3-287C-43EB-9BB1-856C32F62189}" type="sibTrans" cxnId="{B645A894-643F-48FF-B7A0-50E061DBA77F}">
      <dgm:prSet/>
      <dgm:spPr/>
      <dgm:t>
        <a:bodyPr/>
        <a:lstStyle/>
        <a:p>
          <a:endParaRPr lang="en-US"/>
        </a:p>
      </dgm:t>
    </dgm:pt>
    <dgm:pt modelId="{0E2E206E-66B1-4469-90AA-B5DD49F7ED5B}" type="pres">
      <dgm:prSet presAssocID="{613FFE34-16E3-4BCF-BD11-F4B6D0E59B3D}" presName="root" presStyleCnt="0">
        <dgm:presLayoutVars>
          <dgm:dir/>
          <dgm:resizeHandles val="exact"/>
        </dgm:presLayoutVars>
      </dgm:prSet>
      <dgm:spPr/>
      <dgm:t>
        <a:bodyPr/>
        <a:lstStyle/>
        <a:p>
          <a:endParaRPr lang="en-US"/>
        </a:p>
      </dgm:t>
    </dgm:pt>
    <dgm:pt modelId="{C831737F-28A7-4452-8B94-6BD832E05EDB}" type="pres">
      <dgm:prSet presAssocID="{B0EEF25A-DC47-4E31-827B-B48068DB2EFD}" presName="compNode" presStyleCnt="0"/>
      <dgm:spPr/>
    </dgm:pt>
    <dgm:pt modelId="{F53A7076-D737-4487-B3FF-580537B7993D}" type="pres">
      <dgm:prSet presAssocID="{B0EEF25A-DC47-4E31-827B-B48068DB2EFD}" presName="bgRect" presStyleLbl="bgShp" presStyleIdx="0" presStyleCnt="8"/>
      <dgm:spPr/>
    </dgm:pt>
    <dgm:pt modelId="{4F5C3711-1484-4CBD-9377-929259BB0B73}" type="pres">
      <dgm:prSet presAssocID="{B0EEF25A-DC47-4E31-827B-B48068DB2EFD}"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aptain"/>
        </a:ext>
      </dgm:extLst>
    </dgm:pt>
    <dgm:pt modelId="{6FB59D7B-B2EF-41E1-8FCF-82C6CC16E537}" type="pres">
      <dgm:prSet presAssocID="{B0EEF25A-DC47-4E31-827B-B48068DB2EFD}" presName="spaceRect" presStyleCnt="0"/>
      <dgm:spPr/>
    </dgm:pt>
    <dgm:pt modelId="{A69FAD07-F380-4210-9BA1-49786187294D}" type="pres">
      <dgm:prSet presAssocID="{B0EEF25A-DC47-4E31-827B-B48068DB2EFD}" presName="parTx" presStyleLbl="revTx" presStyleIdx="0" presStyleCnt="8">
        <dgm:presLayoutVars>
          <dgm:chMax val="0"/>
          <dgm:chPref val="0"/>
        </dgm:presLayoutVars>
      </dgm:prSet>
      <dgm:spPr/>
      <dgm:t>
        <a:bodyPr/>
        <a:lstStyle/>
        <a:p>
          <a:endParaRPr lang="en-US"/>
        </a:p>
      </dgm:t>
    </dgm:pt>
    <dgm:pt modelId="{38776545-D3A3-44A8-B6C4-A2F82044C1F2}" type="pres">
      <dgm:prSet presAssocID="{124DC90D-F93F-41E0-BFA9-40268C0E3B38}" presName="sibTrans" presStyleCnt="0"/>
      <dgm:spPr/>
    </dgm:pt>
    <dgm:pt modelId="{F8588530-0CBC-406F-B5BA-3AD049B42671}" type="pres">
      <dgm:prSet presAssocID="{A805D86B-0FCD-488E-A23B-1E91FCF567BE}" presName="compNode" presStyleCnt="0"/>
      <dgm:spPr/>
    </dgm:pt>
    <dgm:pt modelId="{FFB398D5-FA53-410F-9325-54FC4B7A6CA4}" type="pres">
      <dgm:prSet presAssocID="{A805D86B-0FCD-488E-A23B-1E91FCF567BE}" presName="bgRect" presStyleLbl="bgShp" presStyleIdx="1" presStyleCnt="8"/>
      <dgm:spPr/>
    </dgm:pt>
    <dgm:pt modelId="{A09F4BF2-8025-4129-8F49-ABB5DEB50901}" type="pres">
      <dgm:prSet presAssocID="{A805D86B-0FCD-488E-A23B-1E91FCF567BE}"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ongue Face with Solid Fill"/>
        </a:ext>
      </dgm:extLst>
    </dgm:pt>
    <dgm:pt modelId="{D0C8F795-4AE5-4F88-A845-9099D8801DF4}" type="pres">
      <dgm:prSet presAssocID="{A805D86B-0FCD-488E-A23B-1E91FCF567BE}" presName="spaceRect" presStyleCnt="0"/>
      <dgm:spPr/>
    </dgm:pt>
    <dgm:pt modelId="{BE51B9C1-60FF-4D25-8764-F787E9C73307}" type="pres">
      <dgm:prSet presAssocID="{A805D86B-0FCD-488E-A23B-1E91FCF567BE}" presName="parTx" presStyleLbl="revTx" presStyleIdx="1" presStyleCnt="8">
        <dgm:presLayoutVars>
          <dgm:chMax val="0"/>
          <dgm:chPref val="0"/>
        </dgm:presLayoutVars>
      </dgm:prSet>
      <dgm:spPr/>
      <dgm:t>
        <a:bodyPr/>
        <a:lstStyle/>
        <a:p>
          <a:endParaRPr lang="en-US"/>
        </a:p>
      </dgm:t>
    </dgm:pt>
    <dgm:pt modelId="{59CB7356-BB99-4493-B3D5-561153E91C3B}" type="pres">
      <dgm:prSet presAssocID="{CB6FB6B5-1A00-4382-A0AE-91ED8105AD3F}" presName="sibTrans" presStyleCnt="0"/>
      <dgm:spPr/>
    </dgm:pt>
    <dgm:pt modelId="{B050BE72-00E8-437A-B154-6DCB1867491D}" type="pres">
      <dgm:prSet presAssocID="{D53610BD-B493-4490-B7C6-E6D32084304E}" presName="compNode" presStyleCnt="0"/>
      <dgm:spPr/>
    </dgm:pt>
    <dgm:pt modelId="{A6CCA153-E577-472D-98E3-1E6D51507072}" type="pres">
      <dgm:prSet presAssocID="{D53610BD-B493-4490-B7C6-E6D32084304E}" presName="bgRect" presStyleLbl="bgShp" presStyleIdx="2" presStyleCnt="8"/>
      <dgm:spPr/>
    </dgm:pt>
    <dgm:pt modelId="{EF095B15-301E-4049-98D7-22990595792D}" type="pres">
      <dgm:prSet presAssocID="{D53610BD-B493-4490-B7C6-E6D32084304E}"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ser Network"/>
        </a:ext>
      </dgm:extLst>
    </dgm:pt>
    <dgm:pt modelId="{FD746E84-0A6D-4F93-9587-FE201F0B2882}" type="pres">
      <dgm:prSet presAssocID="{D53610BD-B493-4490-B7C6-E6D32084304E}" presName="spaceRect" presStyleCnt="0"/>
      <dgm:spPr/>
    </dgm:pt>
    <dgm:pt modelId="{DFDAB567-9632-4027-8A11-A12C0BEF1D71}" type="pres">
      <dgm:prSet presAssocID="{D53610BD-B493-4490-B7C6-E6D32084304E}" presName="parTx" presStyleLbl="revTx" presStyleIdx="2" presStyleCnt="8">
        <dgm:presLayoutVars>
          <dgm:chMax val="0"/>
          <dgm:chPref val="0"/>
        </dgm:presLayoutVars>
      </dgm:prSet>
      <dgm:spPr/>
      <dgm:t>
        <a:bodyPr/>
        <a:lstStyle/>
        <a:p>
          <a:endParaRPr lang="en-US"/>
        </a:p>
      </dgm:t>
    </dgm:pt>
    <dgm:pt modelId="{3C79843A-F96A-434F-AED5-9975AB70998F}" type="pres">
      <dgm:prSet presAssocID="{D8628FAF-33E2-4627-BE18-E98CBDF377DC}" presName="sibTrans" presStyleCnt="0"/>
      <dgm:spPr/>
    </dgm:pt>
    <dgm:pt modelId="{9C0E9AE6-78EC-421E-9A39-7D05D89BDE2C}" type="pres">
      <dgm:prSet presAssocID="{3EFAA610-04FF-4470-943E-7D4D81B6A804}" presName="compNode" presStyleCnt="0"/>
      <dgm:spPr/>
    </dgm:pt>
    <dgm:pt modelId="{36586B78-F482-476F-AF9D-CB0056C79D00}" type="pres">
      <dgm:prSet presAssocID="{3EFAA610-04FF-4470-943E-7D4D81B6A804}" presName="bgRect" presStyleLbl="bgShp" presStyleIdx="3" presStyleCnt="8"/>
      <dgm:spPr/>
    </dgm:pt>
    <dgm:pt modelId="{2E61B310-F5C5-49D9-BAA6-8644F2EF00CE}" type="pres">
      <dgm:prSet presAssocID="{3EFAA610-04FF-4470-943E-7D4D81B6A804}"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onfused Person"/>
        </a:ext>
      </dgm:extLst>
    </dgm:pt>
    <dgm:pt modelId="{15872F2A-448B-41D2-8D0A-FF40C48E9F37}" type="pres">
      <dgm:prSet presAssocID="{3EFAA610-04FF-4470-943E-7D4D81B6A804}" presName="spaceRect" presStyleCnt="0"/>
      <dgm:spPr/>
    </dgm:pt>
    <dgm:pt modelId="{844D6F11-EA5B-47F3-93BF-2B0196B58818}" type="pres">
      <dgm:prSet presAssocID="{3EFAA610-04FF-4470-943E-7D4D81B6A804}" presName="parTx" presStyleLbl="revTx" presStyleIdx="3" presStyleCnt="8">
        <dgm:presLayoutVars>
          <dgm:chMax val="0"/>
          <dgm:chPref val="0"/>
        </dgm:presLayoutVars>
      </dgm:prSet>
      <dgm:spPr/>
      <dgm:t>
        <a:bodyPr/>
        <a:lstStyle/>
        <a:p>
          <a:endParaRPr lang="en-US"/>
        </a:p>
      </dgm:t>
    </dgm:pt>
    <dgm:pt modelId="{BCEE72C5-F134-4504-BA44-BD8152C2C566}" type="pres">
      <dgm:prSet presAssocID="{0C103B72-F329-49EA-98A7-798D490433D9}" presName="sibTrans" presStyleCnt="0"/>
      <dgm:spPr/>
    </dgm:pt>
    <dgm:pt modelId="{38279BD3-8740-4683-BB03-A5A398ACD204}" type="pres">
      <dgm:prSet presAssocID="{5FD2C0EC-E021-482D-840D-C17CBDD5E869}" presName="compNode" presStyleCnt="0"/>
      <dgm:spPr/>
    </dgm:pt>
    <dgm:pt modelId="{CF1E23FC-7BA6-434C-80E9-65371A9AF494}" type="pres">
      <dgm:prSet presAssocID="{5FD2C0EC-E021-482D-840D-C17CBDD5E869}" presName="bgRect" presStyleLbl="bgShp" presStyleIdx="4" presStyleCnt="8"/>
      <dgm:spPr/>
    </dgm:pt>
    <dgm:pt modelId="{AD0D607B-1678-4C20-B04F-86BC87AF186A}" type="pres">
      <dgm:prSet presAssocID="{5FD2C0EC-E021-482D-840D-C17CBDD5E869}"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963A61FF-6B73-4249-B6B4-3D88B2A62613}" type="pres">
      <dgm:prSet presAssocID="{5FD2C0EC-E021-482D-840D-C17CBDD5E869}" presName="spaceRect" presStyleCnt="0"/>
      <dgm:spPr/>
    </dgm:pt>
    <dgm:pt modelId="{90F7B087-830C-4B4F-A277-4429989DD91C}" type="pres">
      <dgm:prSet presAssocID="{5FD2C0EC-E021-482D-840D-C17CBDD5E869}" presName="parTx" presStyleLbl="revTx" presStyleIdx="4" presStyleCnt="8">
        <dgm:presLayoutVars>
          <dgm:chMax val="0"/>
          <dgm:chPref val="0"/>
        </dgm:presLayoutVars>
      </dgm:prSet>
      <dgm:spPr/>
      <dgm:t>
        <a:bodyPr/>
        <a:lstStyle/>
        <a:p>
          <a:endParaRPr lang="en-US"/>
        </a:p>
      </dgm:t>
    </dgm:pt>
    <dgm:pt modelId="{BBA592F6-A437-445C-9427-796316286EE6}" type="pres">
      <dgm:prSet presAssocID="{35A3300E-1380-4789-9F7F-E2040E982F2A}" presName="sibTrans" presStyleCnt="0"/>
      <dgm:spPr/>
    </dgm:pt>
    <dgm:pt modelId="{4DFFE387-1972-4CA3-A54F-F1B17570A303}" type="pres">
      <dgm:prSet presAssocID="{98FFFA46-5B31-428B-BFD8-620F7EA911B8}" presName="compNode" presStyleCnt="0"/>
      <dgm:spPr/>
    </dgm:pt>
    <dgm:pt modelId="{13871AB2-8880-4029-A8C5-CB566EFEA389}" type="pres">
      <dgm:prSet presAssocID="{98FFFA46-5B31-428B-BFD8-620F7EA911B8}" presName="bgRect" presStyleLbl="bgShp" presStyleIdx="5" presStyleCnt="8"/>
      <dgm:spPr/>
    </dgm:pt>
    <dgm:pt modelId="{DCAF23A1-51C2-4063-A7F0-C849252057FB}" type="pres">
      <dgm:prSet presAssocID="{98FFFA46-5B31-428B-BFD8-620F7EA911B8}"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7471E1AA-45EB-4E0D-BC2E-E36389BC4D02}" type="pres">
      <dgm:prSet presAssocID="{98FFFA46-5B31-428B-BFD8-620F7EA911B8}" presName="spaceRect" presStyleCnt="0"/>
      <dgm:spPr/>
    </dgm:pt>
    <dgm:pt modelId="{EAD2A44D-C3B2-45A0-AAD5-47CDD40D9E7E}" type="pres">
      <dgm:prSet presAssocID="{98FFFA46-5B31-428B-BFD8-620F7EA911B8}" presName="parTx" presStyleLbl="revTx" presStyleIdx="5" presStyleCnt="8">
        <dgm:presLayoutVars>
          <dgm:chMax val="0"/>
          <dgm:chPref val="0"/>
        </dgm:presLayoutVars>
      </dgm:prSet>
      <dgm:spPr/>
      <dgm:t>
        <a:bodyPr/>
        <a:lstStyle/>
        <a:p>
          <a:endParaRPr lang="en-US"/>
        </a:p>
      </dgm:t>
    </dgm:pt>
    <dgm:pt modelId="{E5AC73EA-C0B2-4E82-9D45-4BFA17B9B6B8}" type="pres">
      <dgm:prSet presAssocID="{FD8DA616-F58C-40E1-ACDC-F31745850BF1}" presName="sibTrans" presStyleCnt="0"/>
      <dgm:spPr/>
    </dgm:pt>
    <dgm:pt modelId="{E8572251-46E0-4BFC-9353-95491287E258}" type="pres">
      <dgm:prSet presAssocID="{19B6AC66-BE8B-4057-9A31-CB2D64194890}" presName="compNode" presStyleCnt="0"/>
      <dgm:spPr/>
    </dgm:pt>
    <dgm:pt modelId="{5EBBBE99-C42D-4E83-B711-8D977BA492DF}" type="pres">
      <dgm:prSet presAssocID="{19B6AC66-BE8B-4057-9A31-CB2D64194890}" presName="bgRect" presStyleLbl="bgShp" presStyleIdx="6" presStyleCnt="8"/>
      <dgm:spPr/>
    </dgm:pt>
    <dgm:pt modelId="{BBF17706-483E-41AF-830D-F718AF47F6A3}" type="pres">
      <dgm:prSet presAssocID="{19B6AC66-BE8B-4057-9A31-CB2D64194890}"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Board Room"/>
        </a:ext>
      </dgm:extLst>
    </dgm:pt>
    <dgm:pt modelId="{D5AB8D53-A243-4CCA-A9BE-4D571B4FE9BC}" type="pres">
      <dgm:prSet presAssocID="{19B6AC66-BE8B-4057-9A31-CB2D64194890}" presName="spaceRect" presStyleCnt="0"/>
      <dgm:spPr/>
    </dgm:pt>
    <dgm:pt modelId="{242667DE-A6AB-4060-A13C-C0D31DE0706F}" type="pres">
      <dgm:prSet presAssocID="{19B6AC66-BE8B-4057-9A31-CB2D64194890}" presName="parTx" presStyleLbl="revTx" presStyleIdx="6" presStyleCnt="8">
        <dgm:presLayoutVars>
          <dgm:chMax val="0"/>
          <dgm:chPref val="0"/>
        </dgm:presLayoutVars>
      </dgm:prSet>
      <dgm:spPr/>
      <dgm:t>
        <a:bodyPr/>
        <a:lstStyle/>
        <a:p>
          <a:endParaRPr lang="en-US"/>
        </a:p>
      </dgm:t>
    </dgm:pt>
    <dgm:pt modelId="{118DFAE5-6D08-4B7E-9153-A7D1C0E0ADC7}" type="pres">
      <dgm:prSet presAssocID="{6FB71F8E-ED6B-4851-94BC-3543D875DEEB}" presName="sibTrans" presStyleCnt="0"/>
      <dgm:spPr/>
    </dgm:pt>
    <dgm:pt modelId="{B39B3A3D-9AA4-4DEB-B19C-74ECE13C25DD}" type="pres">
      <dgm:prSet presAssocID="{CE185491-94FB-44C7-B9CE-844C6D2AD1B6}" presName="compNode" presStyleCnt="0"/>
      <dgm:spPr/>
    </dgm:pt>
    <dgm:pt modelId="{6B01A051-253F-4E35-9C6F-AF0CB396C91A}" type="pres">
      <dgm:prSet presAssocID="{CE185491-94FB-44C7-B9CE-844C6D2AD1B6}" presName="bgRect" presStyleLbl="bgShp" presStyleIdx="7" presStyleCnt="8"/>
      <dgm:spPr/>
    </dgm:pt>
    <dgm:pt modelId="{A92CC021-C104-491F-AD07-479B3443CBF0}" type="pres">
      <dgm:prSet presAssocID="{CE185491-94FB-44C7-B9CE-844C6D2AD1B6}"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Euro"/>
        </a:ext>
      </dgm:extLst>
    </dgm:pt>
    <dgm:pt modelId="{604B7724-3106-439F-83E1-806ADF89C30B}" type="pres">
      <dgm:prSet presAssocID="{CE185491-94FB-44C7-B9CE-844C6D2AD1B6}" presName="spaceRect" presStyleCnt="0"/>
      <dgm:spPr/>
    </dgm:pt>
    <dgm:pt modelId="{F14B6060-EDEA-4543-8C8A-67BD4A81AE64}" type="pres">
      <dgm:prSet presAssocID="{CE185491-94FB-44C7-B9CE-844C6D2AD1B6}" presName="parTx" presStyleLbl="revTx" presStyleIdx="7" presStyleCnt="8">
        <dgm:presLayoutVars>
          <dgm:chMax val="0"/>
          <dgm:chPref val="0"/>
        </dgm:presLayoutVars>
      </dgm:prSet>
      <dgm:spPr/>
      <dgm:t>
        <a:bodyPr/>
        <a:lstStyle/>
        <a:p>
          <a:endParaRPr lang="en-US"/>
        </a:p>
      </dgm:t>
    </dgm:pt>
  </dgm:ptLst>
  <dgm:cxnLst>
    <dgm:cxn modelId="{021F87A4-BC77-4AC9-A6AA-55B46D2E1515}" type="presOf" srcId="{B0EEF25A-DC47-4E31-827B-B48068DB2EFD}" destId="{A69FAD07-F380-4210-9BA1-49786187294D}" srcOrd="0" destOrd="0" presId="urn:microsoft.com/office/officeart/2018/2/layout/IconVerticalSolidList"/>
    <dgm:cxn modelId="{BAA9193A-3ECA-4DC3-8CA8-9B31049D7104}" srcId="{613FFE34-16E3-4BCF-BD11-F4B6D0E59B3D}" destId="{B0EEF25A-DC47-4E31-827B-B48068DB2EFD}" srcOrd="0" destOrd="0" parTransId="{62A473E8-089A-4D8C-B092-CB6D0E7491BF}" sibTransId="{124DC90D-F93F-41E0-BFA9-40268C0E3B38}"/>
    <dgm:cxn modelId="{8DA0AF0B-D457-41D1-AE29-A49464BCE523}" srcId="{613FFE34-16E3-4BCF-BD11-F4B6D0E59B3D}" destId="{98FFFA46-5B31-428B-BFD8-620F7EA911B8}" srcOrd="5" destOrd="0" parTransId="{3AF8BFB3-624C-4A00-B6CC-9F15D8A0C7D7}" sibTransId="{FD8DA616-F58C-40E1-ACDC-F31745850BF1}"/>
    <dgm:cxn modelId="{9822B61B-BDBC-416F-A50C-50D99529B6AA}" srcId="{613FFE34-16E3-4BCF-BD11-F4B6D0E59B3D}" destId="{A805D86B-0FCD-488E-A23B-1E91FCF567BE}" srcOrd="1" destOrd="0" parTransId="{1D505BAD-F895-49A0-8B37-D7DDE0BB341C}" sibTransId="{CB6FB6B5-1A00-4382-A0AE-91ED8105AD3F}"/>
    <dgm:cxn modelId="{21C8DF40-70D4-4A1D-B7D0-6B259FC7146A}" type="presOf" srcId="{CE185491-94FB-44C7-B9CE-844C6D2AD1B6}" destId="{F14B6060-EDEA-4543-8C8A-67BD4A81AE64}" srcOrd="0" destOrd="0" presId="urn:microsoft.com/office/officeart/2018/2/layout/IconVerticalSolidList"/>
    <dgm:cxn modelId="{38D4F515-8BCB-4CA1-889F-74D78C62AC28}" type="presOf" srcId="{D53610BD-B493-4490-B7C6-E6D32084304E}" destId="{DFDAB567-9632-4027-8A11-A12C0BEF1D71}" srcOrd="0" destOrd="0" presId="urn:microsoft.com/office/officeart/2018/2/layout/IconVerticalSolidList"/>
    <dgm:cxn modelId="{A09CD54F-9B1D-46B8-A670-01CD53112F23}" type="presOf" srcId="{98FFFA46-5B31-428B-BFD8-620F7EA911B8}" destId="{EAD2A44D-C3B2-45A0-AAD5-47CDD40D9E7E}" srcOrd="0" destOrd="0" presId="urn:microsoft.com/office/officeart/2018/2/layout/IconVerticalSolidList"/>
    <dgm:cxn modelId="{B645A894-643F-48FF-B7A0-50E061DBA77F}" srcId="{613FFE34-16E3-4BCF-BD11-F4B6D0E59B3D}" destId="{CE185491-94FB-44C7-B9CE-844C6D2AD1B6}" srcOrd="7" destOrd="0" parTransId="{5D189C3B-2F27-41C7-8640-F3F33D9A90AA}" sibTransId="{8186B3A3-287C-43EB-9BB1-856C32F62189}"/>
    <dgm:cxn modelId="{1DCE5699-FDE4-4F06-B2F0-0AB413C0EEE2}" srcId="{613FFE34-16E3-4BCF-BD11-F4B6D0E59B3D}" destId="{3EFAA610-04FF-4470-943E-7D4D81B6A804}" srcOrd="3" destOrd="0" parTransId="{28044BD8-2C8C-43A3-BF14-7C0C59C80F61}" sibTransId="{0C103B72-F329-49EA-98A7-798D490433D9}"/>
    <dgm:cxn modelId="{D41BE387-780C-460F-A84F-270D1F6DBBB0}" type="presOf" srcId="{A805D86B-0FCD-488E-A23B-1E91FCF567BE}" destId="{BE51B9C1-60FF-4D25-8764-F787E9C73307}" srcOrd="0" destOrd="0" presId="urn:microsoft.com/office/officeart/2018/2/layout/IconVerticalSolidList"/>
    <dgm:cxn modelId="{CF04ADC0-8390-444C-AF75-34DF9EEBEBA0}" srcId="{613FFE34-16E3-4BCF-BD11-F4B6D0E59B3D}" destId="{19B6AC66-BE8B-4057-9A31-CB2D64194890}" srcOrd="6" destOrd="0" parTransId="{B99E8697-0D8D-470F-BADB-FCB980CE82FF}" sibTransId="{6FB71F8E-ED6B-4851-94BC-3543D875DEEB}"/>
    <dgm:cxn modelId="{A2D4F4BF-FD89-41E0-BEDD-FCA5946F0442}" srcId="{613FFE34-16E3-4BCF-BD11-F4B6D0E59B3D}" destId="{D53610BD-B493-4490-B7C6-E6D32084304E}" srcOrd="2" destOrd="0" parTransId="{E65A6A8D-1929-421E-8297-7171148F0FD8}" sibTransId="{D8628FAF-33E2-4627-BE18-E98CBDF377DC}"/>
    <dgm:cxn modelId="{D90D3DD5-2F7B-4FCE-AEF4-EF49988B391E}" type="presOf" srcId="{3EFAA610-04FF-4470-943E-7D4D81B6A804}" destId="{844D6F11-EA5B-47F3-93BF-2B0196B58818}" srcOrd="0" destOrd="0" presId="urn:microsoft.com/office/officeart/2018/2/layout/IconVerticalSolidList"/>
    <dgm:cxn modelId="{082847FC-F36A-41CE-85A3-F242F54C6A31}" srcId="{613FFE34-16E3-4BCF-BD11-F4B6D0E59B3D}" destId="{5FD2C0EC-E021-482D-840D-C17CBDD5E869}" srcOrd="4" destOrd="0" parTransId="{5389AC06-1DED-4799-A46F-9DEBB17EBA2B}" sibTransId="{35A3300E-1380-4789-9F7F-E2040E982F2A}"/>
    <dgm:cxn modelId="{0D8E0ADD-567E-494C-817C-55C4B05367F0}" type="presOf" srcId="{613FFE34-16E3-4BCF-BD11-F4B6D0E59B3D}" destId="{0E2E206E-66B1-4469-90AA-B5DD49F7ED5B}" srcOrd="0" destOrd="0" presId="urn:microsoft.com/office/officeart/2018/2/layout/IconVerticalSolidList"/>
    <dgm:cxn modelId="{258181DE-947C-43B4-A048-0471D3D1E4B9}" type="presOf" srcId="{5FD2C0EC-E021-482D-840D-C17CBDD5E869}" destId="{90F7B087-830C-4B4F-A277-4429989DD91C}" srcOrd="0" destOrd="0" presId="urn:microsoft.com/office/officeart/2018/2/layout/IconVerticalSolidList"/>
    <dgm:cxn modelId="{81915C34-FBA0-4C4B-8E5A-779C6DB51F94}" type="presOf" srcId="{19B6AC66-BE8B-4057-9A31-CB2D64194890}" destId="{242667DE-A6AB-4060-A13C-C0D31DE0706F}" srcOrd="0" destOrd="0" presId="urn:microsoft.com/office/officeart/2018/2/layout/IconVerticalSolidList"/>
    <dgm:cxn modelId="{39FCB000-713D-4FBF-83FA-51B80029634E}" type="presParOf" srcId="{0E2E206E-66B1-4469-90AA-B5DD49F7ED5B}" destId="{C831737F-28A7-4452-8B94-6BD832E05EDB}" srcOrd="0" destOrd="0" presId="urn:microsoft.com/office/officeart/2018/2/layout/IconVerticalSolidList"/>
    <dgm:cxn modelId="{B40CD2D1-1431-4E55-B61C-53962130738D}" type="presParOf" srcId="{C831737F-28A7-4452-8B94-6BD832E05EDB}" destId="{F53A7076-D737-4487-B3FF-580537B7993D}" srcOrd="0" destOrd="0" presId="urn:microsoft.com/office/officeart/2018/2/layout/IconVerticalSolidList"/>
    <dgm:cxn modelId="{2904401B-69F6-4A59-A46E-7651F732E9E9}" type="presParOf" srcId="{C831737F-28A7-4452-8B94-6BD832E05EDB}" destId="{4F5C3711-1484-4CBD-9377-929259BB0B73}" srcOrd="1" destOrd="0" presId="urn:microsoft.com/office/officeart/2018/2/layout/IconVerticalSolidList"/>
    <dgm:cxn modelId="{9D864361-19CD-4B94-BA44-B210B5ED7851}" type="presParOf" srcId="{C831737F-28A7-4452-8B94-6BD832E05EDB}" destId="{6FB59D7B-B2EF-41E1-8FCF-82C6CC16E537}" srcOrd="2" destOrd="0" presId="urn:microsoft.com/office/officeart/2018/2/layout/IconVerticalSolidList"/>
    <dgm:cxn modelId="{CF106483-55C1-491F-B589-F95FACD243D2}" type="presParOf" srcId="{C831737F-28A7-4452-8B94-6BD832E05EDB}" destId="{A69FAD07-F380-4210-9BA1-49786187294D}" srcOrd="3" destOrd="0" presId="urn:microsoft.com/office/officeart/2018/2/layout/IconVerticalSolidList"/>
    <dgm:cxn modelId="{A79B4143-AEE6-47FA-829F-96EBA3EC7396}" type="presParOf" srcId="{0E2E206E-66B1-4469-90AA-B5DD49F7ED5B}" destId="{38776545-D3A3-44A8-B6C4-A2F82044C1F2}" srcOrd="1" destOrd="0" presId="urn:microsoft.com/office/officeart/2018/2/layout/IconVerticalSolidList"/>
    <dgm:cxn modelId="{95BBA9A9-CCA8-4840-916D-E1178CB5E25A}" type="presParOf" srcId="{0E2E206E-66B1-4469-90AA-B5DD49F7ED5B}" destId="{F8588530-0CBC-406F-B5BA-3AD049B42671}" srcOrd="2" destOrd="0" presId="urn:microsoft.com/office/officeart/2018/2/layout/IconVerticalSolidList"/>
    <dgm:cxn modelId="{741DFD82-5B0B-44C9-93D9-3D90857D927A}" type="presParOf" srcId="{F8588530-0CBC-406F-B5BA-3AD049B42671}" destId="{FFB398D5-FA53-410F-9325-54FC4B7A6CA4}" srcOrd="0" destOrd="0" presId="urn:microsoft.com/office/officeart/2018/2/layout/IconVerticalSolidList"/>
    <dgm:cxn modelId="{F3A62528-BFFE-46C8-8FE5-0076ED8B4C87}" type="presParOf" srcId="{F8588530-0CBC-406F-B5BA-3AD049B42671}" destId="{A09F4BF2-8025-4129-8F49-ABB5DEB50901}" srcOrd="1" destOrd="0" presId="urn:microsoft.com/office/officeart/2018/2/layout/IconVerticalSolidList"/>
    <dgm:cxn modelId="{51A08609-A622-4725-97AF-74D09770AE8B}" type="presParOf" srcId="{F8588530-0CBC-406F-B5BA-3AD049B42671}" destId="{D0C8F795-4AE5-4F88-A845-9099D8801DF4}" srcOrd="2" destOrd="0" presId="urn:microsoft.com/office/officeart/2018/2/layout/IconVerticalSolidList"/>
    <dgm:cxn modelId="{CE80C0F6-DA41-416A-9C6F-A91502BB27ED}" type="presParOf" srcId="{F8588530-0CBC-406F-B5BA-3AD049B42671}" destId="{BE51B9C1-60FF-4D25-8764-F787E9C73307}" srcOrd="3" destOrd="0" presId="urn:microsoft.com/office/officeart/2018/2/layout/IconVerticalSolidList"/>
    <dgm:cxn modelId="{315E3E6D-8FE7-4A28-8B50-AD1F586E9DA8}" type="presParOf" srcId="{0E2E206E-66B1-4469-90AA-B5DD49F7ED5B}" destId="{59CB7356-BB99-4493-B3D5-561153E91C3B}" srcOrd="3" destOrd="0" presId="urn:microsoft.com/office/officeart/2018/2/layout/IconVerticalSolidList"/>
    <dgm:cxn modelId="{482FE156-76AF-4A79-80A2-1D5BD5BFA325}" type="presParOf" srcId="{0E2E206E-66B1-4469-90AA-B5DD49F7ED5B}" destId="{B050BE72-00E8-437A-B154-6DCB1867491D}" srcOrd="4" destOrd="0" presId="urn:microsoft.com/office/officeart/2018/2/layout/IconVerticalSolidList"/>
    <dgm:cxn modelId="{27E1181A-45BC-48E6-99C1-C7F7D3067976}" type="presParOf" srcId="{B050BE72-00E8-437A-B154-6DCB1867491D}" destId="{A6CCA153-E577-472D-98E3-1E6D51507072}" srcOrd="0" destOrd="0" presId="urn:microsoft.com/office/officeart/2018/2/layout/IconVerticalSolidList"/>
    <dgm:cxn modelId="{B142E2D8-CE5D-4043-8AD3-033949D93D00}" type="presParOf" srcId="{B050BE72-00E8-437A-B154-6DCB1867491D}" destId="{EF095B15-301E-4049-98D7-22990595792D}" srcOrd="1" destOrd="0" presId="urn:microsoft.com/office/officeart/2018/2/layout/IconVerticalSolidList"/>
    <dgm:cxn modelId="{D97FC787-C076-43AD-A8CE-D0D3543FFAE3}" type="presParOf" srcId="{B050BE72-00E8-437A-B154-6DCB1867491D}" destId="{FD746E84-0A6D-4F93-9587-FE201F0B2882}" srcOrd="2" destOrd="0" presId="urn:microsoft.com/office/officeart/2018/2/layout/IconVerticalSolidList"/>
    <dgm:cxn modelId="{6E93D5A0-8D29-46CB-9DBF-A750AB77D872}" type="presParOf" srcId="{B050BE72-00E8-437A-B154-6DCB1867491D}" destId="{DFDAB567-9632-4027-8A11-A12C0BEF1D71}" srcOrd="3" destOrd="0" presId="urn:microsoft.com/office/officeart/2018/2/layout/IconVerticalSolidList"/>
    <dgm:cxn modelId="{181AD2CA-937B-44DB-9857-B1431F7D77F0}" type="presParOf" srcId="{0E2E206E-66B1-4469-90AA-B5DD49F7ED5B}" destId="{3C79843A-F96A-434F-AED5-9975AB70998F}" srcOrd="5" destOrd="0" presId="urn:microsoft.com/office/officeart/2018/2/layout/IconVerticalSolidList"/>
    <dgm:cxn modelId="{01051CE5-5820-412F-92CB-5A263F5D742F}" type="presParOf" srcId="{0E2E206E-66B1-4469-90AA-B5DD49F7ED5B}" destId="{9C0E9AE6-78EC-421E-9A39-7D05D89BDE2C}" srcOrd="6" destOrd="0" presId="urn:microsoft.com/office/officeart/2018/2/layout/IconVerticalSolidList"/>
    <dgm:cxn modelId="{BFF802BE-66C1-4C7A-81CF-14D60C615A0E}" type="presParOf" srcId="{9C0E9AE6-78EC-421E-9A39-7D05D89BDE2C}" destId="{36586B78-F482-476F-AF9D-CB0056C79D00}" srcOrd="0" destOrd="0" presId="urn:microsoft.com/office/officeart/2018/2/layout/IconVerticalSolidList"/>
    <dgm:cxn modelId="{DE416962-3768-4C19-B90C-B797BDC43DB6}" type="presParOf" srcId="{9C0E9AE6-78EC-421E-9A39-7D05D89BDE2C}" destId="{2E61B310-F5C5-49D9-BAA6-8644F2EF00CE}" srcOrd="1" destOrd="0" presId="urn:microsoft.com/office/officeart/2018/2/layout/IconVerticalSolidList"/>
    <dgm:cxn modelId="{833F0C0D-F5FD-431F-BEF1-4D2506CD28C6}" type="presParOf" srcId="{9C0E9AE6-78EC-421E-9A39-7D05D89BDE2C}" destId="{15872F2A-448B-41D2-8D0A-FF40C48E9F37}" srcOrd="2" destOrd="0" presId="urn:microsoft.com/office/officeart/2018/2/layout/IconVerticalSolidList"/>
    <dgm:cxn modelId="{5074EEF6-91E8-46C8-B3F8-1DA56DB0F5D3}" type="presParOf" srcId="{9C0E9AE6-78EC-421E-9A39-7D05D89BDE2C}" destId="{844D6F11-EA5B-47F3-93BF-2B0196B58818}" srcOrd="3" destOrd="0" presId="urn:microsoft.com/office/officeart/2018/2/layout/IconVerticalSolidList"/>
    <dgm:cxn modelId="{A86E3304-33D9-4C2A-82B8-531ED067849B}" type="presParOf" srcId="{0E2E206E-66B1-4469-90AA-B5DD49F7ED5B}" destId="{BCEE72C5-F134-4504-BA44-BD8152C2C566}" srcOrd="7" destOrd="0" presId="urn:microsoft.com/office/officeart/2018/2/layout/IconVerticalSolidList"/>
    <dgm:cxn modelId="{28F18303-E246-4259-8FF9-507B42F613EA}" type="presParOf" srcId="{0E2E206E-66B1-4469-90AA-B5DD49F7ED5B}" destId="{38279BD3-8740-4683-BB03-A5A398ACD204}" srcOrd="8" destOrd="0" presId="urn:microsoft.com/office/officeart/2018/2/layout/IconVerticalSolidList"/>
    <dgm:cxn modelId="{51439F0B-66ED-423C-819D-A62FCCCE1E7F}" type="presParOf" srcId="{38279BD3-8740-4683-BB03-A5A398ACD204}" destId="{CF1E23FC-7BA6-434C-80E9-65371A9AF494}" srcOrd="0" destOrd="0" presId="urn:microsoft.com/office/officeart/2018/2/layout/IconVerticalSolidList"/>
    <dgm:cxn modelId="{EC32C9E0-C287-4C09-A9E0-13E5809D324B}" type="presParOf" srcId="{38279BD3-8740-4683-BB03-A5A398ACD204}" destId="{AD0D607B-1678-4C20-B04F-86BC87AF186A}" srcOrd="1" destOrd="0" presId="urn:microsoft.com/office/officeart/2018/2/layout/IconVerticalSolidList"/>
    <dgm:cxn modelId="{772B0F19-FA79-496B-9C45-EC45C1D7111E}" type="presParOf" srcId="{38279BD3-8740-4683-BB03-A5A398ACD204}" destId="{963A61FF-6B73-4249-B6B4-3D88B2A62613}" srcOrd="2" destOrd="0" presId="urn:microsoft.com/office/officeart/2018/2/layout/IconVerticalSolidList"/>
    <dgm:cxn modelId="{FA139C8A-6F0A-4C45-93C6-EF3EE855B1BD}" type="presParOf" srcId="{38279BD3-8740-4683-BB03-A5A398ACD204}" destId="{90F7B087-830C-4B4F-A277-4429989DD91C}" srcOrd="3" destOrd="0" presId="urn:microsoft.com/office/officeart/2018/2/layout/IconVerticalSolidList"/>
    <dgm:cxn modelId="{E7D91011-F873-4889-B477-F2485891465B}" type="presParOf" srcId="{0E2E206E-66B1-4469-90AA-B5DD49F7ED5B}" destId="{BBA592F6-A437-445C-9427-796316286EE6}" srcOrd="9" destOrd="0" presId="urn:microsoft.com/office/officeart/2018/2/layout/IconVerticalSolidList"/>
    <dgm:cxn modelId="{818EB36A-89CF-4E15-9DBD-3D8A662D6C4A}" type="presParOf" srcId="{0E2E206E-66B1-4469-90AA-B5DD49F7ED5B}" destId="{4DFFE387-1972-4CA3-A54F-F1B17570A303}" srcOrd="10" destOrd="0" presId="urn:microsoft.com/office/officeart/2018/2/layout/IconVerticalSolidList"/>
    <dgm:cxn modelId="{950D6E8E-4924-44E4-BF2B-D1B1D4FBBF20}" type="presParOf" srcId="{4DFFE387-1972-4CA3-A54F-F1B17570A303}" destId="{13871AB2-8880-4029-A8C5-CB566EFEA389}" srcOrd="0" destOrd="0" presId="urn:microsoft.com/office/officeart/2018/2/layout/IconVerticalSolidList"/>
    <dgm:cxn modelId="{CBB1A37B-5329-436C-9EF6-B9A60735256D}" type="presParOf" srcId="{4DFFE387-1972-4CA3-A54F-F1B17570A303}" destId="{DCAF23A1-51C2-4063-A7F0-C849252057FB}" srcOrd="1" destOrd="0" presId="urn:microsoft.com/office/officeart/2018/2/layout/IconVerticalSolidList"/>
    <dgm:cxn modelId="{AD42514D-6F1D-4109-AAAD-880B827610E9}" type="presParOf" srcId="{4DFFE387-1972-4CA3-A54F-F1B17570A303}" destId="{7471E1AA-45EB-4E0D-BC2E-E36389BC4D02}" srcOrd="2" destOrd="0" presId="urn:microsoft.com/office/officeart/2018/2/layout/IconVerticalSolidList"/>
    <dgm:cxn modelId="{94E2B094-7911-41C4-AAC0-EF0E94D719B8}" type="presParOf" srcId="{4DFFE387-1972-4CA3-A54F-F1B17570A303}" destId="{EAD2A44D-C3B2-45A0-AAD5-47CDD40D9E7E}" srcOrd="3" destOrd="0" presId="urn:microsoft.com/office/officeart/2018/2/layout/IconVerticalSolidList"/>
    <dgm:cxn modelId="{1BCC011F-E0B4-4B6A-88AC-600A0D833B6A}" type="presParOf" srcId="{0E2E206E-66B1-4469-90AA-B5DD49F7ED5B}" destId="{E5AC73EA-C0B2-4E82-9D45-4BFA17B9B6B8}" srcOrd="11" destOrd="0" presId="urn:microsoft.com/office/officeart/2018/2/layout/IconVerticalSolidList"/>
    <dgm:cxn modelId="{D7A929DA-44E0-4894-B1EF-F3ADD9B839DB}" type="presParOf" srcId="{0E2E206E-66B1-4469-90AA-B5DD49F7ED5B}" destId="{E8572251-46E0-4BFC-9353-95491287E258}" srcOrd="12" destOrd="0" presId="urn:microsoft.com/office/officeart/2018/2/layout/IconVerticalSolidList"/>
    <dgm:cxn modelId="{034A8B68-D76E-465C-90A2-CF01A2BBDB6A}" type="presParOf" srcId="{E8572251-46E0-4BFC-9353-95491287E258}" destId="{5EBBBE99-C42D-4E83-B711-8D977BA492DF}" srcOrd="0" destOrd="0" presId="urn:microsoft.com/office/officeart/2018/2/layout/IconVerticalSolidList"/>
    <dgm:cxn modelId="{09C8809A-47DB-426A-B394-3824F88A3625}" type="presParOf" srcId="{E8572251-46E0-4BFC-9353-95491287E258}" destId="{BBF17706-483E-41AF-830D-F718AF47F6A3}" srcOrd="1" destOrd="0" presId="urn:microsoft.com/office/officeart/2018/2/layout/IconVerticalSolidList"/>
    <dgm:cxn modelId="{FD504635-690D-4166-9B5D-A974A505A28B}" type="presParOf" srcId="{E8572251-46E0-4BFC-9353-95491287E258}" destId="{D5AB8D53-A243-4CCA-A9BE-4D571B4FE9BC}" srcOrd="2" destOrd="0" presId="urn:microsoft.com/office/officeart/2018/2/layout/IconVerticalSolidList"/>
    <dgm:cxn modelId="{D18C41E2-FE8D-4C45-B04D-393BAC8FAE4D}" type="presParOf" srcId="{E8572251-46E0-4BFC-9353-95491287E258}" destId="{242667DE-A6AB-4060-A13C-C0D31DE0706F}" srcOrd="3" destOrd="0" presId="urn:microsoft.com/office/officeart/2018/2/layout/IconVerticalSolidList"/>
    <dgm:cxn modelId="{7AAFCD5A-1B61-4964-9E4B-045057CCDA54}" type="presParOf" srcId="{0E2E206E-66B1-4469-90AA-B5DD49F7ED5B}" destId="{118DFAE5-6D08-4B7E-9153-A7D1C0E0ADC7}" srcOrd="13" destOrd="0" presId="urn:microsoft.com/office/officeart/2018/2/layout/IconVerticalSolidList"/>
    <dgm:cxn modelId="{B24558CB-6FE1-480A-A608-843FFE515843}" type="presParOf" srcId="{0E2E206E-66B1-4469-90AA-B5DD49F7ED5B}" destId="{B39B3A3D-9AA4-4DEB-B19C-74ECE13C25DD}" srcOrd="14" destOrd="0" presId="urn:microsoft.com/office/officeart/2018/2/layout/IconVerticalSolidList"/>
    <dgm:cxn modelId="{F62A8A86-3A0C-406C-AC6C-738B1F538710}" type="presParOf" srcId="{B39B3A3D-9AA4-4DEB-B19C-74ECE13C25DD}" destId="{6B01A051-253F-4E35-9C6F-AF0CB396C91A}" srcOrd="0" destOrd="0" presId="urn:microsoft.com/office/officeart/2018/2/layout/IconVerticalSolidList"/>
    <dgm:cxn modelId="{E58C1F10-C567-4E69-975F-546CEA3ED730}" type="presParOf" srcId="{B39B3A3D-9AA4-4DEB-B19C-74ECE13C25DD}" destId="{A92CC021-C104-491F-AD07-479B3443CBF0}" srcOrd="1" destOrd="0" presId="urn:microsoft.com/office/officeart/2018/2/layout/IconVerticalSolidList"/>
    <dgm:cxn modelId="{C4A690D5-57F1-4C38-9102-2D6F9B781AFF}" type="presParOf" srcId="{B39B3A3D-9AA4-4DEB-B19C-74ECE13C25DD}" destId="{604B7724-3106-439F-83E1-806ADF89C30B}" srcOrd="2" destOrd="0" presId="urn:microsoft.com/office/officeart/2018/2/layout/IconVerticalSolidList"/>
    <dgm:cxn modelId="{ACC15935-A425-46EE-B469-F1CB81AB238B}" type="presParOf" srcId="{B39B3A3D-9AA4-4DEB-B19C-74ECE13C25DD}" destId="{F14B6060-EDEA-4543-8C8A-67BD4A81AE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5C5F93-D4CD-4103-9187-EF10B22EF1B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37A8746-28C6-47BF-9BD7-A7ED0254377C}">
      <dgm:prSet custT="1"/>
      <dgm:spPr/>
      <dgm:t>
        <a:bodyPr/>
        <a:lstStyle/>
        <a:p>
          <a:r>
            <a:rPr lang="en-GB" sz="2400" b="0" dirty="0"/>
            <a:t>Better productivity </a:t>
          </a:r>
          <a:endParaRPr lang="en-US" sz="2400" b="0" dirty="0"/>
        </a:p>
      </dgm:t>
    </dgm:pt>
    <dgm:pt modelId="{5A5A0503-3E6A-42F7-A5DA-8DFB1B6CABE9}" type="parTrans" cxnId="{6F56A8C8-8E1D-4753-837B-F2155704A66E}">
      <dgm:prSet/>
      <dgm:spPr/>
      <dgm:t>
        <a:bodyPr/>
        <a:lstStyle/>
        <a:p>
          <a:endParaRPr lang="en-US"/>
        </a:p>
      </dgm:t>
    </dgm:pt>
    <dgm:pt modelId="{2C440330-A103-4AD5-BC7A-881471F6DA61}" type="sibTrans" cxnId="{6F56A8C8-8E1D-4753-837B-F2155704A66E}">
      <dgm:prSet/>
      <dgm:spPr/>
      <dgm:t>
        <a:bodyPr/>
        <a:lstStyle/>
        <a:p>
          <a:endParaRPr lang="en-US"/>
        </a:p>
      </dgm:t>
    </dgm:pt>
    <dgm:pt modelId="{FF9E8968-ECC6-4EBF-8172-F290D3858E82}">
      <dgm:prSet custT="1"/>
      <dgm:spPr/>
      <dgm:t>
        <a:bodyPr/>
        <a:lstStyle/>
        <a:p>
          <a:r>
            <a:rPr lang="en-GB" sz="2400" b="0"/>
            <a:t>Lower levels of absenteeism </a:t>
          </a:r>
          <a:endParaRPr lang="en-US" sz="2400" b="0"/>
        </a:p>
      </dgm:t>
    </dgm:pt>
    <dgm:pt modelId="{AD5276A1-339B-4D2C-B8B2-42B6E2556856}" type="parTrans" cxnId="{5FC282AD-54E7-4031-8FEE-48A8A8F153ED}">
      <dgm:prSet/>
      <dgm:spPr/>
      <dgm:t>
        <a:bodyPr/>
        <a:lstStyle/>
        <a:p>
          <a:endParaRPr lang="en-US"/>
        </a:p>
      </dgm:t>
    </dgm:pt>
    <dgm:pt modelId="{F3A90B41-8A90-4409-9B39-7FA978CB01B1}" type="sibTrans" cxnId="{5FC282AD-54E7-4031-8FEE-48A8A8F153ED}">
      <dgm:prSet/>
      <dgm:spPr/>
      <dgm:t>
        <a:bodyPr/>
        <a:lstStyle/>
        <a:p>
          <a:endParaRPr lang="en-US"/>
        </a:p>
      </dgm:t>
    </dgm:pt>
    <dgm:pt modelId="{0037A6A8-456B-4C2D-8EF4-92325A1B776F}">
      <dgm:prSet custT="1"/>
      <dgm:spPr/>
      <dgm:t>
        <a:bodyPr/>
        <a:lstStyle/>
        <a:p>
          <a:r>
            <a:rPr lang="en-GB" sz="2400" b="0"/>
            <a:t>Lower levels of staff turnover </a:t>
          </a:r>
          <a:endParaRPr lang="en-US" sz="2400" b="0"/>
        </a:p>
      </dgm:t>
    </dgm:pt>
    <dgm:pt modelId="{AE983C68-FE50-4823-BB2D-61AE4877AE53}" type="parTrans" cxnId="{C3FB974E-9EC8-4FC7-8956-22486EF93CD6}">
      <dgm:prSet/>
      <dgm:spPr/>
      <dgm:t>
        <a:bodyPr/>
        <a:lstStyle/>
        <a:p>
          <a:endParaRPr lang="en-US"/>
        </a:p>
      </dgm:t>
    </dgm:pt>
    <dgm:pt modelId="{42D77DA0-5E85-4FD8-9310-3AC686DFD7DB}" type="sibTrans" cxnId="{C3FB974E-9EC8-4FC7-8956-22486EF93CD6}">
      <dgm:prSet/>
      <dgm:spPr/>
      <dgm:t>
        <a:bodyPr/>
        <a:lstStyle/>
        <a:p>
          <a:endParaRPr lang="en-US"/>
        </a:p>
      </dgm:t>
    </dgm:pt>
    <dgm:pt modelId="{8C8B1C21-6D28-4A05-9CA6-35F300E537CF}">
      <dgm:prSet custT="1"/>
      <dgm:spPr/>
      <dgm:t>
        <a:bodyPr/>
        <a:lstStyle/>
        <a:p>
          <a:r>
            <a:rPr lang="en-GB" sz="2400" b="0"/>
            <a:t>Good reputation </a:t>
          </a:r>
          <a:endParaRPr lang="en-US" sz="2400" b="0"/>
        </a:p>
      </dgm:t>
    </dgm:pt>
    <dgm:pt modelId="{CD46CE16-216D-4940-B5C6-78940B0DF965}" type="parTrans" cxnId="{EA5EB0B3-FB4E-48B0-BFF4-5758BFF0A31B}">
      <dgm:prSet/>
      <dgm:spPr/>
      <dgm:t>
        <a:bodyPr/>
        <a:lstStyle/>
        <a:p>
          <a:endParaRPr lang="en-US"/>
        </a:p>
      </dgm:t>
    </dgm:pt>
    <dgm:pt modelId="{98DE14E9-142A-4B6E-A06C-83217F37D311}" type="sibTrans" cxnId="{EA5EB0B3-FB4E-48B0-BFF4-5758BFF0A31B}">
      <dgm:prSet/>
      <dgm:spPr/>
      <dgm:t>
        <a:bodyPr/>
        <a:lstStyle/>
        <a:p>
          <a:endParaRPr lang="en-US"/>
        </a:p>
      </dgm:t>
    </dgm:pt>
    <dgm:pt modelId="{C6EFFDAB-0DB7-45ED-B977-113C92545725}">
      <dgm:prSet custT="1"/>
      <dgm:spPr/>
      <dgm:t>
        <a:bodyPr/>
        <a:lstStyle/>
        <a:p>
          <a:r>
            <a:rPr lang="en-GB" sz="2400" b="0" dirty="0"/>
            <a:t>Improved product quality or customer service</a:t>
          </a:r>
          <a:endParaRPr lang="en-US" sz="2400" b="0" dirty="0"/>
        </a:p>
      </dgm:t>
    </dgm:pt>
    <dgm:pt modelId="{D3CB0254-6810-459A-9CB4-A6F24113343C}" type="parTrans" cxnId="{98B91805-FFDA-4664-A735-DE363889CD7A}">
      <dgm:prSet/>
      <dgm:spPr/>
      <dgm:t>
        <a:bodyPr/>
        <a:lstStyle/>
        <a:p>
          <a:endParaRPr lang="en-US"/>
        </a:p>
      </dgm:t>
    </dgm:pt>
    <dgm:pt modelId="{C640A599-9654-4348-9576-B7EDD8954A9A}" type="sibTrans" cxnId="{98B91805-FFDA-4664-A735-DE363889CD7A}">
      <dgm:prSet/>
      <dgm:spPr/>
      <dgm:t>
        <a:bodyPr/>
        <a:lstStyle/>
        <a:p>
          <a:endParaRPr lang="en-US"/>
        </a:p>
      </dgm:t>
    </dgm:pt>
    <dgm:pt modelId="{20823089-0F46-5D42-8ACE-AB2C70830870}" type="pres">
      <dgm:prSet presAssocID="{075C5F93-D4CD-4103-9187-EF10B22EF1B7}" presName="diagram" presStyleCnt="0">
        <dgm:presLayoutVars>
          <dgm:dir/>
          <dgm:resizeHandles val="exact"/>
        </dgm:presLayoutVars>
      </dgm:prSet>
      <dgm:spPr/>
      <dgm:t>
        <a:bodyPr/>
        <a:lstStyle/>
        <a:p>
          <a:endParaRPr lang="en-US"/>
        </a:p>
      </dgm:t>
    </dgm:pt>
    <dgm:pt modelId="{08072CDE-9862-1646-80D5-EA105A036631}" type="pres">
      <dgm:prSet presAssocID="{037A8746-28C6-47BF-9BD7-A7ED0254377C}" presName="node" presStyleLbl="node1" presStyleIdx="0" presStyleCnt="5">
        <dgm:presLayoutVars>
          <dgm:bulletEnabled val="1"/>
        </dgm:presLayoutVars>
      </dgm:prSet>
      <dgm:spPr/>
      <dgm:t>
        <a:bodyPr/>
        <a:lstStyle/>
        <a:p>
          <a:endParaRPr lang="en-US"/>
        </a:p>
      </dgm:t>
    </dgm:pt>
    <dgm:pt modelId="{72E8BCB7-C04C-A945-8390-B155012B1F60}" type="pres">
      <dgm:prSet presAssocID="{2C440330-A103-4AD5-BC7A-881471F6DA61}" presName="sibTrans" presStyleCnt="0"/>
      <dgm:spPr/>
    </dgm:pt>
    <dgm:pt modelId="{E07CAAAF-AFCF-D043-B372-356833E5AE77}" type="pres">
      <dgm:prSet presAssocID="{FF9E8968-ECC6-4EBF-8172-F290D3858E82}" presName="node" presStyleLbl="node1" presStyleIdx="1" presStyleCnt="5">
        <dgm:presLayoutVars>
          <dgm:bulletEnabled val="1"/>
        </dgm:presLayoutVars>
      </dgm:prSet>
      <dgm:spPr/>
      <dgm:t>
        <a:bodyPr/>
        <a:lstStyle/>
        <a:p>
          <a:endParaRPr lang="en-US"/>
        </a:p>
      </dgm:t>
    </dgm:pt>
    <dgm:pt modelId="{8FEC65E5-C901-404F-A372-42AF93FCD6B3}" type="pres">
      <dgm:prSet presAssocID="{F3A90B41-8A90-4409-9B39-7FA978CB01B1}" presName="sibTrans" presStyleCnt="0"/>
      <dgm:spPr/>
    </dgm:pt>
    <dgm:pt modelId="{A9692DEE-705F-E642-93A6-FC57543858DE}" type="pres">
      <dgm:prSet presAssocID="{0037A6A8-456B-4C2D-8EF4-92325A1B776F}" presName="node" presStyleLbl="node1" presStyleIdx="2" presStyleCnt="5">
        <dgm:presLayoutVars>
          <dgm:bulletEnabled val="1"/>
        </dgm:presLayoutVars>
      </dgm:prSet>
      <dgm:spPr/>
      <dgm:t>
        <a:bodyPr/>
        <a:lstStyle/>
        <a:p>
          <a:endParaRPr lang="en-US"/>
        </a:p>
      </dgm:t>
    </dgm:pt>
    <dgm:pt modelId="{67AD2D76-BE26-644D-AEDB-CB65BFB37ECD}" type="pres">
      <dgm:prSet presAssocID="{42D77DA0-5E85-4FD8-9310-3AC686DFD7DB}" presName="sibTrans" presStyleCnt="0"/>
      <dgm:spPr/>
    </dgm:pt>
    <dgm:pt modelId="{68E75ABC-57CF-BB40-BC6B-C80D7FEAB00C}" type="pres">
      <dgm:prSet presAssocID="{8C8B1C21-6D28-4A05-9CA6-35F300E537CF}" presName="node" presStyleLbl="node1" presStyleIdx="3" presStyleCnt="5">
        <dgm:presLayoutVars>
          <dgm:bulletEnabled val="1"/>
        </dgm:presLayoutVars>
      </dgm:prSet>
      <dgm:spPr/>
      <dgm:t>
        <a:bodyPr/>
        <a:lstStyle/>
        <a:p>
          <a:endParaRPr lang="en-US"/>
        </a:p>
      </dgm:t>
    </dgm:pt>
    <dgm:pt modelId="{DE5CF1A2-6796-1A4A-B38A-0910DB21DC7C}" type="pres">
      <dgm:prSet presAssocID="{98DE14E9-142A-4B6E-A06C-83217F37D311}" presName="sibTrans" presStyleCnt="0"/>
      <dgm:spPr/>
    </dgm:pt>
    <dgm:pt modelId="{B5BB543B-9280-5240-BAB3-1A8B81C1F3B0}" type="pres">
      <dgm:prSet presAssocID="{C6EFFDAB-0DB7-45ED-B977-113C92545725}" presName="node" presStyleLbl="node1" presStyleIdx="4" presStyleCnt="5">
        <dgm:presLayoutVars>
          <dgm:bulletEnabled val="1"/>
        </dgm:presLayoutVars>
      </dgm:prSet>
      <dgm:spPr/>
      <dgm:t>
        <a:bodyPr/>
        <a:lstStyle/>
        <a:p>
          <a:endParaRPr lang="en-US"/>
        </a:p>
      </dgm:t>
    </dgm:pt>
  </dgm:ptLst>
  <dgm:cxnLst>
    <dgm:cxn modelId="{CAFA9464-B9FB-384D-9B6D-FA4311B2A513}" type="presOf" srcId="{8C8B1C21-6D28-4A05-9CA6-35F300E537CF}" destId="{68E75ABC-57CF-BB40-BC6B-C80D7FEAB00C}" srcOrd="0" destOrd="0" presId="urn:microsoft.com/office/officeart/2005/8/layout/default"/>
    <dgm:cxn modelId="{EA5EB0B3-FB4E-48B0-BFF4-5758BFF0A31B}" srcId="{075C5F93-D4CD-4103-9187-EF10B22EF1B7}" destId="{8C8B1C21-6D28-4A05-9CA6-35F300E537CF}" srcOrd="3" destOrd="0" parTransId="{CD46CE16-216D-4940-B5C6-78940B0DF965}" sibTransId="{98DE14E9-142A-4B6E-A06C-83217F37D311}"/>
    <dgm:cxn modelId="{6F56A8C8-8E1D-4753-837B-F2155704A66E}" srcId="{075C5F93-D4CD-4103-9187-EF10B22EF1B7}" destId="{037A8746-28C6-47BF-9BD7-A7ED0254377C}" srcOrd="0" destOrd="0" parTransId="{5A5A0503-3E6A-42F7-A5DA-8DFB1B6CABE9}" sibTransId="{2C440330-A103-4AD5-BC7A-881471F6DA61}"/>
    <dgm:cxn modelId="{7B0B438B-7061-6C49-9F85-B22024E0E831}" type="presOf" srcId="{C6EFFDAB-0DB7-45ED-B977-113C92545725}" destId="{B5BB543B-9280-5240-BAB3-1A8B81C1F3B0}" srcOrd="0" destOrd="0" presId="urn:microsoft.com/office/officeart/2005/8/layout/default"/>
    <dgm:cxn modelId="{5FC282AD-54E7-4031-8FEE-48A8A8F153ED}" srcId="{075C5F93-D4CD-4103-9187-EF10B22EF1B7}" destId="{FF9E8968-ECC6-4EBF-8172-F290D3858E82}" srcOrd="1" destOrd="0" parTransId="{AD5276A1-339B-4D2C-B8B2-42B6E2556856}" sibTransId="{F3A90B41-8A90-4409-9B39-7FA978CB01B1}"/>
    <dgm:cxn modelId="{A8AC30A5-6A96-4E40-8448-D0DB7AE04644}" type="presOf" srcId="{037A8746-28C6-47BF-9BD7-A7ED0254377C}" destId="{08072CDE-9862-1646-80D5-EA105A036631}" srcOrd="0" destOrd="0" presId="urn:microsoft.com/office/officeart/2005/8/layout/default"/>
    <dgm:cxn modelId="{4C2E41EA-ED78-5745-B411-09D2E76B2B75}" type="presOf" srcId="{0037A6A8-456B-4C2D-8EF4-92325A1B776F}" destId="{A9692DEE-705F-E642-93A6-FC57543858DE}" srcOrd="0" destOrd="0" presId="urn:microsoft.com/office/officeart/2005/8/layout/default"/>
    <dgm:cxn modelId="{475F669F-C2D7-9E49-9238-27DC8E220C8B}" type="presOf" srcId="{075C5F93-D4CD-4103-9187-EF10B22EF1B7}" destId="{20823089-0F46-5D42-8ACE-AB2C70830870}" srcOrd="0" destOrd="0" presId="urn:microsoft.com/office/officeart/2005/8/layout/default"/>
    <dgm:cxn modelId="{C3FB974E-9EC8-4FC7-8956-22486EF93CD6}" srcId="{075C5F93-D4CD-4103-9187-EF10B22EF1B7}" destId="{0037A6A8-456B-4C2D-8EF4-92325A1B776F}" srcOrd="2" destOrd="0" parTransId="{AE983C68-FE50-4823-BB2D-61AE4877AE53}" sibTransId="{42D77DA0-5E85-4FD8-9310-3AC686DFD7DB}"/>
    <dgm:cxn modelId="{A490EAD3-3BCC-5648-B3F6-5E153C42DCD4}" type="presOf" srcId="{FF9E8968-ECC6-4EBF-8172-F290D3858E82}" destId="{E07CAAAF-AFCF-D043-B372-356833E5AE77}" srcOrd="0" destOrd="0" presId="urn:microsoft.com/office/officeart/2005/8/layout/default"/>
    <dgm:cxn modelId="{98B91805-FFDA-4664-A735-DE363889CD7A}" srcId="{075C5F93-D4CD-4103-9187-EF10B22EF1B7}" destId="{C6EFFDAB-0DB7-45ED-B977-113C92545725}" srcOrd="4" destOrd="0" parTransId="{D3CB0254-6810-459A-9CB4-A6F24113343C}" sibTransId="{C640A599-9654-4348-9576-B7EDD8954A9A}"/>
    <dgm:cxn modelId="{616FB034-F4C8-8844-89B1-DF913C3F1D7D}" type="presParOf" srcId="{20823089-0F46-5D42-8ACE-AB2C70830870}" destId="{08072CDE-9862-1646-80D5-EA105A036631}" srcOrd="0" destOrd="0" presId="urn:microsoft.com/office/officeart/2005/8/layout/default"/>
    <dgm:cxn modelId="{9A9304EC-5ADE-1947-A92C-25D0DD48E2EB}" type="presParOf" srcId="{20823089-0F46-5D42-8ACE-AB2C70830870}" destId="{72E8BCB7-C04C-A945-8390-B155012B1F60}" srcOrd="1" destOrd="0" presId="urn:microsoft.com/office/officeart/2005/8/layout/default"/>
    <dgm:cxn modelId="{0463BD29-5CAD-BE4C-B73E-66B992874660}" type="presParOf" srcId="{20823089-0F46-5D42-8ACE-AB2C70830870}" destId="{E07CAAAF-AFCF-D043-B372-356833E5AE77}" srcOrd="2" destOrd="0" presId="urn:microsoft.com/office/officeart/2005/8/layout/default"/>
    <dgm:cxn modelId="{4450B674-E67E-6642-9834-AAFC38E632D4}" type="presParOf" srcId="{20823089-0F46-5D42-8ACE-AB2C70830870}" destId="{8FEC65E5-C901-404F-A372-42AF93FCD6B3}" srcOrd="3" destOrd="0" presId="urn:microsoft.com/office/officeart/2005/8/layout/default"/>
    <dgm:cxn modelId="{3DFE03DB-D9D5-1B42-AE22-9349017B917A}" type="presParOf" srcId="{20823089-0F46-5D42-8ACE-AB2C70830870}" destId="{A9692DEE-705F-E642-93A6-FC57543858DE}" srcOrd="4" destOrd="0" presId="urn:microsoft.com/office/officeart/2005/8/layout/default"/>
    <dgm:cxn modelId="{8A6A8EF5-157E-7A47-87FC-8669797CF06C}" type="presParOf" srcId="{20823089-0F46-5D42-8ACE-AB2C70830870}" destId="{67AD2D76-BE26-644D-AEDB-CB65BFB37ECD}" srcOrd="5" destOrd="0" presId="urn:microsoft.com/office/officeart/2005/8/layout/default"/>
    <dgm:cxn modelId="{A2FD89CE-C214-F546-98B9-DADCD0181188}" type="presParOf" srcId="{20823089-0F46-5D42-8ACE-AB2C70830870}" destId="{68E75ABC-57CF-BB40-BC6B-C80D7FEAB00C}" srcOrd="6" destOrd="0" presId="urn:microsoft.com/office/officeart/2005/8/layout/default"/>
    <dgm:cxn modelId="{EE27AD8B-1D6E-2548-8235-D66EDF6D7B72}" type="presParOf" srcId="{20823089-0F46-5D42-8ACE-AB2C70830870}" destId="{DE5CF1A2-6796-1A4A-B38A-0910DB21DC7C}" srcOrd="7" destOrd="0" presId="urn:microsoft.com/office/officeart/2005/8/layout/default"/>
    <dgm:cxn modelId="{A96D9DD4-E1E7-754B-B942-B57228B6D9C7}" type="presParOf" srcId="{20823089-0F46-5D42-8ACE-AB2C70830870}" destId="{B5BB543B-9280-5240-BAB3-1A8B81C1F3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D4BC746C-9C7E-4EA8-B812-D69059F20F19}">
      <dgm:prSet custT="1"/>
      <dgm:spPr/>
      <dgm:t>
        <a:bodyPr/>
        <a:lstStyle/>
        <a:p>
          <a:r>
            <a:rPr lang="en-US" sz="2000" dirty="0"/>
            <a:t>Read the Sushi2U Case Study on Godalming Online</a:t>
          </a:r>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custT="1"/>
      <dgm:spPr/>
      <dgm:t>
        <a:bodyPr/>
        <a:lstStyle/>
        <a:p>
          <a:r>
            <a:rPr lang="en-GB" sz="2000" dirty="0"/>
            <a:t>Complete Task 1 Practice Assessment 1 Write a report outlining the key HR issues and proposing a solution to each one</a:t>
          </a:r>
        </a:p>
        <a:p>
          <a:endParaRPr lang="en-US" sz="2000"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2" custScaleX="45490" custScaleY="60339"/>
      <dgm:spPr>
        <a:ln>
          <a:noFill/>
        </a:ln>
      </dgm:spPr>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2" custLinFactNeighborY="45240">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2">
        <dgm:presLayoutVars>
          <dgm:chMax val="1"/>
          <dgm:chPref val="1"/>
        </dgm:presLayoutVars>
      </dgm:prSet>
      <dgm:spPr/>
      <dgm:t>
        <a:bodyPr/>
        <a:lstStyle/>
        <a:p>
          <a:endParaRPr lang="en-US"/>
        </a:p>
      </dgm:t>
    </dgm:pt>
  </dgm:ptLst>
  <dgm:cxnLst>
    <dgm:cxn modelId="{B78B63CB-CBC4-47D9-B438-C9DEE5471EF2}" srcId="{4184A6D9-4D32-4103-A1D2-180EA71E7A87}" destId="{D4BC746C-9C7E-4EA8-B812-D69059F20F19}" srcOrd="0" destOrd="0" parTransId="{EA620487-982C-4E9E-903C-0B2E1D114315}" sibTransId="{10B25D3F-B371-4001-BE4D-C12042C75643}"/>
    <dgm:cxn modelId="{D03484E5-6AB3-964E-B7A2-03F891FBC908}" type="presOf" srcId="{D4BC746C-9C7E-4EA8-B812-D69059F20F19}" destId="{9D29AAEF-5854-44A0-888F-C563FE325F01}" srcOrd="0" destOrd="0" presId="urn:microsoft.com/office/officeart/2018/2/layout/IconLabelList"/>
    <dgm:cxn modelId="{07BAE0A5-F46E-8147-9B13-C2700715FF7A}" type="presOf" srcId="{4184A6D9-4D32-4103-A1D2-180EA71E7A87}" destId="{7D46533C-7AD1-42AF-9E9D-01735649365B}" srcOrd="0" destOrd="0" presId="urn:microsoft.com/office/officeart/2018/2/layout/IconLabelList"/>
    <dgm:cxn modelId="{028CA926-1E7A-B14B-BA4B-3C612F66B34D}" type="presOf" srcId="{B11AE204-C475-4289-ACDF-B67FDAC5C6E8}" destId="{5094B9CC-AEAA-4B73-BD14-BEE561E89ECB}"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040CDDB3-0547-C947-8AB7-FA8542D8FDB4}" type="presParOf" srcId="{7D46533C-7AD1-42AF-9E9D-01735649365B}" destId="{36BC54A5-8EB1-4415-96BF-E7EB65BA662C}" srcOrd="0" destOrd="0" presId="urn:microsoft.com/office/officeart/2018/2/layout/IconLabelList"/>
    <dgm:cxn modelId="{1E747DB3-B528-4C45-B536-D6E42BF2F99D}" type="presParOf" srcId="{36BC54A5-8EB1-4415-96BF-E7EB65BA662C}" destId="{27B4274B-BC3F-4A10-A06A-AEF949D75C7C}" srcOrd="0" destOrd="0" presId="urn:microsoft.com/office/officeart/2018/2/layout/IconLabelList"/>
    <dgm:cxn modelId="{969BAAD9-E2A9-774D-A63F-08B54171D7AE}" type="presParOf" srcId="{36BC54A5-8EB1-4415-96BF-E7EB65BA662C}" destId="{BD257F15-D74D-40CA-821D-883009163773}" srcOrd="1" destOrd="0" presId="urn:microsoft.com/office/officeart/2018/2/layout/IconLabelList"/>
    <dgm:cxn modelId="{0FEED0E0-238C-F94C-A23E-B3D5BB073AAA}" type="presParOf" srcId="{36BC54A5-8EB1-4415-96BF-E7EB65BA662C}" destId="{9D29AAEF-5854-44A0-888F-C563FE325F01}" srcOrd="2" destOrd="0" presId="urn:microsoft.com/office/officeart/2018/2/layout/IconLabelList"/>
    <dgm:cxn modelId="{5216BE95-674B-A144-961D-8479324CD4F1}" type="presParOf" srcId="{7D46533C-7AD1-42AF-9E9D-01735649365B}" destId="{35ED881B-77EF-4117-BE16-719A0E07B371}" srcOrd="1" destOrd="0" presId="urn:microsoft.com/office/officeart/2018/2/layout/IconLabelList"/>
    <dgm:cxn modelId="{062BFC2E-3938-E74E-A5C6-B437F61B375C}" type="presParOf" srcId="{7D46533C-7AD1-42AF-9E9D-01735649365B}" destId="{939C5B01-5597-4C75-B563-7300020F9C2D}" srcOrd="2" destOrd="0" presId="urn:microsoft.com/office/officeart/2018/2/layout/IconLabelList"/>
    <dgm:cxn modelId="{BBC381DA-F9F1-3841-9DAE-39B7EFE5ADA0}" type="presParOf" srcId="{939C5B01-5597-4C75-B563-7300020F9C2D}" destId="{F5D38342-1946-40E9-A36B-D23C8CD92576}" srcOrd="0" destOrd="0" presId="urn:microsoft.com/office/officeart/2018/2/layout/IconLabelList"/>
    <dgm:cxn modelId="{6BC34B0C-074B-BC4B-8265-9431E205D000}" type="presParOf" srcId="{939C5B01-5597-4C75-B563-7300020F9C2D}" destId="{4F7F7A2A-3716-47A5-82AF-A46D94D336B0}" srcOrd="1" destOrd="0" presId="urn:microsoft.com/office/officeart/2018/2/layout/IconLabelList"/>
    <dgm:cxn modelId="{3460DA2A-5D42-B64F-BCDD-F98BF790BB73}" type="presParOf" srcId="{939C5B01-5597-4C75-B563-7300020F9C2D}" destId="{5094B9CC-AEAA-4B73-BD14-BEE561E89E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F7440-599E-45A1-AFAA-754E652C66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E04332D-7B98-4054-9946-32A3E570307A}">
      <dgm:prSet/>
      <dgm:spPr/>
      <dgm:t>
        <a:bodyPr/>
        <a:lstStyle/>
        <a:p>
          <a:r>
            <a:rPr lang="en-GB"/>
            <a:t>the state of skills</a:t>
          </a:r>
          <a:endParaRPr lang="en-US" dirty="0"/>
        </a:p>
      </dgm:t>
    </dgm:pt>
    <dgm:pt modelId="{FB6B9256-68CE-4C21-BFB3-A290B38A6E72}" type="parTrans" cxnId="{0B560000-2E5C-4CE8-8855-BCF529C5FF31}">
      <dgm:prSet/>
      <dgm:spPr/>
      <dgm:t>
        <a:bodyPr/>
        <a:lstStyle/>
        <a:p>
          <a:endParaRPr lang="en-US"/>
        </a:p>
      </dgm:t>
    </dgm:pt>
    <dgm:pt modelId="{F976A7D8-4224-43EA-8DC5-7F40F73E35F0}" type="sibTrans" cxnId="{0B560000-2E5C-4CE8-8855-BCF529C5FF31}">
      <dgm:prSet/>
      <dgm:spPr/>
      <dgm:t>
        <a:bodyPr/>
        <a:lstStyle/>
        <a:p>
          <a:endParaRPr lang="en-US"/>
        </a:p>
      </dgm:t>
    </dgm:pt>
    <dgm:pt modelId="{A7FD3196-71C4-415C-A85B-472A16383E1D}">
      <dgm:prSet/>
      <dgm:spPr/>
      <dgm:t>
        <a:bodyPr/>
        <a:lstStyle/>
        <a:p>
          <a:r>
            <a:rPr lang="en-GB"/>
            <a:t>skills use at work</a:t>
          </a:r>
          <a:endParaRPr lang="en-US"/>
        </a:p>
      </dgm:t>
    </dgm:pt>
    <dgm:pt modelId="{0D2EDA97-483A-4C14-90ED-A0EC6344F328}" type="parTrans" cxnId="{4364480C-04FC-48CF-96E6-A4699F11A7C2}">
      <dgm:prSet/>
      <dgm:spPr/>
      <dgm:t>
        <a:bodyPr/>
        <a:lstStyle/>
        <a:p>
          <a:endParaRPr lang="en-US"/>
        </a:p>
      </dgm:t>
    </dgm:pt>
    <dgm:pt modelId="{85682FBB-96EF-45A5-85A0-B9C72CAEA493}" type="sibTrans" cxnId="{4364480C-04FC-48CF-96E6-A4699F11A7C2}">
      <dgm:prSet/>
      <dgm:spPr/>
      <dgm:t>
        <a:bodyPr/>
        <a:lstStyle/>
        <a:p>
          <a:endParaRPr lang="en-US"/>
        </a:p>
      </dgm:t>
    </dgm:pt>
    <dgm:pt modelId="{0D98A2DB-5045-48A4-BEC2-FADA9DB40801}">
      <dgm:prSet/>
      <dgm:spPr/>
      <dgm:t>
        <a:bodyPr/>
        <a:lstStyle/>
        <a:p>
          <a:r>
            <a:rPr lang="en-GB"/>
            <a:t>skills for the future</a:t>
          </a:r>
          <a:endParaRPr lang="en-US"/>
        </a:p>
      </dgm:t>
    </dgm:pt>
    <dgm:pt modelId="{1C2EB7E8-3591-4803-A095-C95CF42A2DCF}" type="parTrans" cxnId="{23840277-AA1E-40E7-B6BE-2981D9D8B38E}">
      <dgm:prSet/>
      <dgm:spPr/>
      <dgm:t>
        <a:bodyPr/>
        <a:lstStyle/>
        <a:p>
          <a:endParaRPr lang="en-US"/>
        </a:p>
      </dgm:t>
    </dgm:pt>
    <dgm:pt modelId="{6CAA5D5E-0D6B-4505-9D28-906A53F3F4FA}" type="sibTrans" cxnId="{23840277-AA1E-40E7-B6BE-2981D9D8B38E}">
      <dgm:prSet/>
      <dgm:spPr/>
      <dgm:t>
        <a:bodyPr/>
        <a:lstStyle/>
        <a:p>
          <a:endParaRPr lang="en-US"/>
        </a:p>
      </dgm:t>
    </dgm:pt>
    <dgm:pt modelId="{C7C88318-C618-1442-93D6-6C62997C703F}" type="pres">
      <dgm:prSet presAssocID="{140F7440-599E-45A1-AFAA-754E652C6633}" presName="hierChild1" presStyleCnt="0">
        <dgm:presLayoutVars>
          <dgm:chPref val="1"/>
          <dgm:dir/>
          <dgm:animOne val="branch"/>
          <dgm:animLvl val="lvl"/>
          <dgm:resizeHandles/>
        </dgm:presLayoutVars>
      </dgm:prSet>
      <dgm:spPr/>
      <dgm:t>
        <a:bodyPr/>
        <a:lstStyle/>
        <a:p>
          <a:endParaRPr lang="en-US"/>
        </a:p>
      </dgm:t>
    </dgm:pt>
    <dgm:pt modelId="{62629749-CD49-3140-B9F9-A7E9AC761897}" type="pres">
      <dgm:prSet presAssocID="{EE04332D-7B98-4054-9946-32A3E570307A}" presName="hierRoot1" presStyleCnt="0"/>
      <dgm:spPr/>
    </dgm:pt>
    <dgm:pt modelId="{323251B1-58B2-F049-BF9B-A0C479A85DCC}" type="pres">
      <dgm:prSet presAssocID="{EE04332D-7B98-4054-9946-32A3E570307A}" presName="composite" presStyleCnt="0"/>
      <dgm:spPr/>
    </dgm:pt>
    <dgm:pt modelId="{4E105237-E4FC-424A-B72C-98021EC72B3F}" type="pres">
      <dgm:prSet presAssocID="{EE04332D-7B98-4054-9946-32A3E570307A}" presName="background" presStyleLbl="node0" presStyleIdx="0" presStyleCnt="3"/>
      <dgm:spPr/>
    </dgm:pt>
    <dgm:pt modelId="{8CE1468F-5843-5D45-AC94-3CCDC581EB5D}" type="pres">
      <dgm:prSet presAssocID="{EE04332D-7B98-4054-9946-32A3E570307A}" presName="text" presStyleLbl="fgAcc0" presStyleIdx="0" presStyleCnt="3">
        <dgm:presLayoutVars>
          <dgm:chPref val="3"/>
        </dgm:presLayoutVars>
      </dgm:prSet>
      <dgm:spPr/>
      <dgm:t>
        <a:bodyPr/>
        <a:lstStyle/>
        <a:p>
          <a:endParaRPr lang="en-US"/>
        </a:p>
      </dgm:t>
    </dgm:pt>
    <dgm:pt modelId="{639B6AF2-3493-8041-B5CA-B02BF44ED074}" type="pres">
      <dgm:prSet presAssocID="{EE04332D-7B98-4054-9946-32A3E570307A}" presName="hierChild2" presStyleCnt="0"/>
      <dgm:spPr/>
    </dgm:pt>
    <dgm:pt modelId="{4F4CF00D-CAAB-BD42-B957-47807B863F73}" type="pres">
      <dgm:prSet presAssocID="{A7FD3196-71C4-415C-A85B-472A16383E1D}" presName="hierRoot1" presStyleCnt="0"/>
      <dgm:spPr/>
    </dgm:pt>
    <dgm:pt modelId="{6290602A-80F7-2C45-81AB-B5EE117F9F47}" type="pres">
      <dgm:prSet presAssocID="{A7FD3196-71C4-415C-A85B-472A16383E1D}" presName="composite" presStyleCnt="0"/>
      <dgm:spPr/>
    </dgm:pt>
    <dgm:pt modelId="{F3006B3D-75C0-7241-A818-817C12C4C9D2}" type="pres">
      <dgm:prSet presAssocID="{A7FD3196-71C4-415C-A85B-472A16383E1D}" presName="background" presStyleLbl="node0" presStyleIdx="1" presStyleCnt="3"/>
      <dgm:spPr/>
    </dgm:pt>
    <dgm:pt modelId="{80F57011-BFE7-9D4E-A176-FBD96E98232C}" type="pres">
      <dgm:prSet presAssocID="{A7FD3196-71C4-415C-A85B-472A16383E1D}" presName="text" presStyleLbl="fgAcc0" presStyleIdx="1" presStyleCnt="3">
        <dgm:presLayoutVars>
          <dgm:chPref val="3"/>
        </dgm:presLayoutVars>
      </dgm:prSet>
      <dgm:spPr/>
      <dgm:t>
        <a:bodyPr/>
        <a:lstStyle/>
        <a:p>
          <a:endParaRPr lang="en-US"/>
        </a:p>
      </dgm:t>
    </dgm:pt>
    <dgm:pt modelId="{C4AB645C-EA31-3944-95BD-6AB35B151214}" type="pres">
      <dgm:prSet presAssocID="{A7FD3196-71C4-415C-A85B-472A16383E1D}" presName="hierChild2" presStyleCnt="0"/>
      <dgm:spPr/>
    </dgm:pt>
    <dgm:pt modelId="{4EAB5E99-48F6-7F41-8244-2444CB9FD6E2}" type="pres">
      <dgm:prSet presAssocID="{0D98A2DB-5045-48A4-BEC2-FADA9DB40801}" presName="hierRoot1" presStyleCnt="0"/>
      <dgm:spPr/>
    </dgm:pt>
    <dgm:pt modelId="{ED9BEE80-0D20-7F46-BB10-DC6E2B60ECA4}" type="pres">
      <dgm:prSet presAssocID="{0D98A2DB-5045-48A4-BEC2-FADA9DB40801}" presName="composite" presStyleCnt="0"/>
      <dgm:spPr/>
    </dgm:pt>
    <dgm:pt modelId="{052315E0-1F4D-734D-80B2-309CA996C06B}" type="pres">
      <dgm:prSet presAssocID="{0D98A2DB-5045-48A4-BEC2-FADA9DB40801}" presName="background" presStyleLbl="node0" presStyleIdx="2" presStyleCnt="3"/>
      <dgm:spPr/>
    </dgm:pt>
    <dgm:pt modelId="{2FAC77B3-1082-5642-99AD-CBC4174ABAB9}" type="pres">
      <dgm:prSet presAssocID="{0D98A2DB-5045-48A4-BEC2-FADA9DB40801}" presName="text" presStyleLbl="fgAcc0" presStyleIdx="2" presStyleCnt="3">
        <dgm:presLayoutVars>
          <dgm:chPref val="3"/>
        </dgm:presLayoutVars>
      </dgm:prSet>
      <dgm:spPr/>
      <dgm:t>
        <a:bodyPr/>
        <a:lstStyle/>
        <a:p>
          <a:endParaRPr lang="en-US"/>
        </a:p>
      </dgm:t>
    </dgm:pt>
    <dgm:pt modelId="{3BFE9CB2-31E2-A847-887A-DC5AFC9E20FD}" type="pres">
      <dgm:prSet presAssocID="{0D98A2DB-5045-48A4-BEC2-FADA9DB40801}" presName="hierChild2" presStyleCnt="0"/>
      <dgm:spPr/>
    </dgm:pt>
  </dgm:ptLst>
  <dgm:cxnLst>
    <dgm:cxn modelId="{4364480C-04FC-48CF-96E6-A4699F11A7C2}" srcId="{140F7440-599E-45A1-AFAA-754E652C6633}" destId="{A7FD3196-71C4-415C-A85B-472A16383E1D}" srcOrd="1" destOrd="0" parTransId="{0D2EDA97-483A-4C14-90ED-A0EC6344F328}" sibTransId="{85682FBB-96EF-45A5-85A0-B9C72CAEA493}"/>
    <dgm:cxn modelId="{01678196-A38A-3D4A-9CD8-DC19B5804BF4}" type="presOf" srcId="{EE04332D-7B98-4054-9946-32A3E570307A}" destId="{8CE1468F-5843-5D45-AC94-3CCDC581EB5D}" srcOrd="0" destOrd="0" presId="urn:microsoft.com/office/officeart/2005/8/layout/hierarchy1"/>
    <dgm:cxn modelId="{E53552C9-5AC5-E340-A613-7D43A46EE353}" type="presOf" srcId="{A7FD3196-71C4-415C-A85B-472A16383E1D}" destId="{80F57011-BFE7-9D4E-A176-FBD96E98232C}" srcOrd="0" destOrd="0" presId="urn:microsoft.com/office/officeart/2005/8/layout/hierarchy1"/>
    <dgm:cxn modelId="{BFD206E6-DAE9-D243-BBD6-95597EFD2C2A}" type="presOf" srcId="{140F7440-599E-45A1-AFAA-754E652C6633}" destId="{C7C88318-C618-1442-93D6-6C62997C703F}" srcOrd="0" destOrd="0" presId="urn:microsoft.com/office/officeart/2005/8/layout/hierarchy1"/>
    <dgm:cxn modelId="{23840277-AA1E-40E7-B6BE-2981D9D8B38E}" srcId="{140F7440-599E-45A1-AFAA-754E652C6633}" destId="{0D98A2DB-5045-48A4-BEC2-FADA9DB40801}" srcOrd="2" destOrd="0" parTransId="{1C2EB7E8-3591-4803-A095-C95CF42A2DCF}" sibTransId="{6CAA5D5E-0D6B-4505-9D28-906A53F3F4FA}"/>
    <dgm:cxn modelId="{0B560000-2E5C-4CE8-8855-BCF529C5FF31}" srcId="{140F7440-599E-45A1-AFAA-754E652C6633}" destId="{EE04332D-7B98-4054-9946-32A3E570307A}" srcOrd="0" destOrd="0" parTransId="{FB6B9256-68CE-4C21-BFB3-A290B38A6E72}" sibTransId="{F976A7D8-4224-43EA-8DC5-7F40F73E35F0}"/>
    <dgm:cxn modelId="{CE681861-1306-1F47-A6AF-74B92A1FFD45}" type="presOf" srcId="{0D98A2DB-5045-48A4-BEC2-FADA9DB40801}" destId="{2FAC77B3-1082-5642-99AD-CBC4174ABAB9}" srcOrd="0" destOrd="0" presId="urn:microsoft.com/office/officeart/2005/8/layout/hierarchy1"/>
    <dgm:cxn modelId="{9D908AB0-2B55-024A-BFD8-82BA6F5226CF}" type="presParOf" srcId="{C7C88318-C618-1442-93D6-6C62997C703F}" destId="{62629749-CD49-3140-B9F9-A7E9AC761897}" srcOrd="0" destOrd="0" presId="urn:microsoft.com/office/officeart/2005/8/layout/hierarchy1"/>
    <dgm:cxn modelId="{B4A1E112-9503-F54A-BC6A-966D6270C15C}" type="presParOf" srcId="{62629749-CD49-3140-B9F9-A7E9AC761897}" destId="{323251B1-58B2-F049-BF9B-A0C479A85DCC}" srcOrd="0" destOrd="0" presId="urn:microsoft.com/office/officeart/2005/8/layout/hierarchy1"/>
    <dgm:cxn modelId="{EB4C81CA-A043-B442-8498-9C0EC986E896}" type="presParOf" srcId="{323251B1-58B2-F049-BF9B-A0C479A85DCC}" destId="{4E105237-E4FC-424A-B72C-98021EC72B3F}" srcOrd="0" destOrd="0" presId="urn:microsoft.com/office/officeart/2005/8/layout/hierarchy1"/>
    <dgm:cxn modelId="{B9DBCC79-53C5-8842-B5BF-D270FE08E5A5}" type="presParOf" srcId="{323251B1-58B2-F049-BF9B-A0C479A85DCC}" destId="{8CE1468F-5843-5D45-AC94-3CCDC581EB5D}" srcOrd="1" destOrd="0" presId="urn:microsoft.com/office/officeart/2005/8/layout/hierarchy1"/>
    <dgm:cxn modelId="{7292BF87-489E-CB48-9294-D05CCFC36E4B}" type="presParOf" srcId="{62629749-CD49-3140-B9F9-A7E9AC761897}" destId="{639B6AF2-3493-8041-B5CA-B02BF44ED074}" srcOrd="1" destOrd="0" presId="urn:microsoft.com/office/officeart/2005/8/layout/hierarchy1"/>
    <dgm:cxn modelId="{7635C749-B47C-944B-ADC3-F091EC9D8115}" type="presParOf" srcId="{C7C88318-C618-1442-93D6-6C62997C703F}" destId="{4F4CF00D-CAAB-BD42-B957-47807B863F73}" srcOrd="1" destOrd="0" presId="urn:microsoft.com/office/officeart/2005/8/layout/hierarchy1"/>
    <dgm:cxn modelId="{CC294C99-F2F7-784E-9834-8E35B6EFDCA8}" type="presParOf" srcId="{4F4CF00D-CAAB-BD42-B957-47807B863F73}" destId="{6290602A-80F7-2C45-81AB-B5EE117F9F47}" srcOrd="0" destOrd="0" presId="urn:microsoft.com/office/officeart/2005/8/layout/hierarchy1"/>
    <dgm:cxn modelId="{E649532A-6ABF-6E42-BEAB-6715817082C3}" type="presParOf" srcId="{6290602A-80F7-2C45-81AB-B5EE117F9F47}" destId="{F3006B3D-75C0-7241-A818-817C12C4C9D2}" srcOrd="0" destOrd="0" presId="urn:microsoft.com/office/officeart/2005/8/layout/hierarchy1"/>
    <dgm:cxn modelId="{96E0DE22-2CC2-8C4C-81BC-7440FFA0F0A6}" type="presParOf" srcId="{6290602A-80F7-2C45-81AB-B5EE117F9F47}" destId="{80F57011-BFE7-9D4E-A176-FBD96E98232C}" srcOrd="1" destOrd="0" presId="urn:microsoft.com/office/officeart/2005/8/layout/hierarchy1"/>
    <dgm:cxn modelId="{F05CBEBB-9356-F34C-915F-D4EC23762572}" type="presParOf" srcId="{4F4CF00D-CAAB-BD42-B957-47807B863F73}" destId="{C4AB645C-EA31-3944-95BD-6AB35B151214}" srcOrd="1" destOrd="0" presId="urn:microsoft.com/office/officeart/2005/8/layout/hierarchy1"/>
    <dgm:cxn modelId="{8F665B66-146D-264A-B064-03691410B738}" type="presParOf" srcId="{C7C88318-C618-1442-93D6-6C62997C703F}" destId="{4EAB5E99-48F6-7F41-8244-2444CB9FD6E2}" srcOrd="2" destOrd="0" presId="urn:microsoft.com/office/officeart/2005/8/layout/hierarchy1"/>
    <dgm:cxn modelId="{5B24EF43-4547-9D40-8B00-0BC940914A05}" type="presParOf" srcId="{4EAB5E99-48F6-7F41-8244-2444CB9FD6E2}" destId="{ED9BEE80-0D20-7F46-BB10-DC6E2B60ECA4}" srcOrd="0" destOrd="0" presId="urn:microsoft.com/office/officeart/2005/8/layout/hierarchy1"/>
    <dgm:cxn modelId="{FEC4069F-CFEA-0946-AFAD-0B9343D870FA}" type="presParOf" srcId="{ED9BEE80-0D20-7F46-BB10-DC6E2B60ECA4}" destId="{052315E0-1F4D-734D-80B2-309CA996C06B}" srcOrd="0" destOrd="0" presId="urn:microsoft.com/office/officeart/2005/8/layout/hierarchy1"/>
    <dgm:cxn modelId="{BA8D0A56-E77F-6746-B626-F411E9ECDFC0}" type="presParOf" srcId="{ED9BEE80-0D20-7F46-BB10-DC6E2B60ECA4}" destId="{2FAC77B3-1082-5642-99AD-CBC4174ABAB9}" srcOrd="1" destOrd="0" presId="urn:microsoft.com/office/officeart/2005/8/layout/hierarchy1"/>
    <dgm:cxn modelId="{60055EDE-7FFD-594A-929E-BF2DB4E32534}" type="presParOf" srcId="{4EAB5E99-48F6-7F41-8244-2444CB9FD6E2}" destId="{3BFE9CB2-31E2-A847-887A-DC5AFC9E20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1AEE8-E547-413D-851C-6AA306073CE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8158570-0D21-402B-98B6-215511655CEF}">
      <dgm:prSet custT="1"/>
      <dgm:spPr/>
      <dgm:t>
        <a:bodyPr/>
        <a:lstStyle/>
        <a:p>
          <a:r>
            <a:rPr lang="en-GB" sz="1800" b="1" dirty="0"/>
            <a:t>Business objectives</a:t>
          </a:r>
          <a:r>
            <a:rPr lang="en-GB" sz="1800" dirty="0"/>
            <a:t>, such as increasing output or opening new branches, will invariably require more employees.</a:t>
          </a:r>
          <a:endParaRPr lang="en-US" sz="1800" dirty="0"/>
        </a:p>
      </dgm:t>
    </dgm:pt>
    <dgm:pt modelId="{9CEE2AD2-4FD8-428A-BC89-95F31ADE8D56}" type="parTrans" cxnId="{86616592-91B5-4167-9AF8-A7EBABBE069C}">
      <dgm:prSet/>
      <dgm:spPr/>
      <dgm:t>
        <a:bodyPr/>
        <a:lstStyle/>
        <a:p>
          <a:endParaRPr lang="en-US"/>
        </a:p>
      </dgm:t>
    </dgm:pt>
    <dgm:pt modelId="{C56F8A62-F5D7-44AF-A2A1-98F89E475645}" type="sibTrans" cxnId="{86616592-91B5-4167-9AF8-A7EBABBE069C}">
      <dgm:prSet/>
      <dgm:spPr/>
      <dgm:t>
        <a:bodyPr/>
        <a:lstStyle/>
        <a:p>
          <a:endParaRPr lang="en-US"/>
        </a:p>
      </dgm:t>
    </dgm:pt>
    <dgm:pt modelId="{5E17763D-7882-438D-A18A-5894FD5548E6}">
      <dgm:prSet custT="1"/>
      <dgm:spPr/>
      <dgm:t>
        <a:bodyPr/>
        <a:lstStyle/>
        <a:p>
          <a:r>
            <a:rPr lang="en-GB" sz="1800" b="1" dirty="0"/>
            <a:t>Labour market changes </a:t>
          </a:r>
          <a:r>
            <a:rPr lang="en-GB" sz="1800" dirty="0"/>
            <a:t>– labour market trends have implications for the recruitment and retention of staff. Engineers are in increasingly short supply as less undergraduates are choosing to study in this discipline.</a:t>
          </a:r>
          <a:endParaRPr lang="en-US" sz="1800" dirty="0"/>
        </a:p>
      </dgm:t>
    </dgm:pt>
    <dgm:pt modelId="{40EAE13B-6B44-42EA-A026-1CDCF6D06870}" type="parTrans" cxnId="{D1D95C3B-16D0-45CF-B4D5-B4FA6674E354}">
      <dgm:prSet/>
      <dgm:spPr/>
      <dgm:t>
        <a:bodyPr/>
        <a:lstStyle/>
        <a:p>
          <a:endParaRPr lang="en-US"/>
        </a:p>
      </dgm:t>
    </dgm:pt>
    <dgm:pt modelId="{0C5680B8-2682-4FF3-A7D1-1E784A44D9F8}" type="sibTrans" cxnId="{D1D95C3B-16D0-45CF-B4D5-B4FA6674E354}">
      <dgm:prSet/>
      <dgm:spPr/>
      <dgm:t>
        <a:bodyPr/>
        <a:lstStyle/>
        <a:p>
          <a:endParaRPr lang="en-US"/>
        </a:p>
      </dgm:t>
    </dgm:pt>
    <dgm:pt modelId="{BFDEE230-F224-4264-A805-9942FE6C8289}">
      <dgm:prSet custT="1"/>
      <dgm:spPr/>
      <dgm:t>
        <a:bodyPr/>
        <a:lstStyle/>
        <a:p>
          <a:r>
            <a:rPr lang="en-GB" sz="1800" b="1" dirty="0"/>
            <a:t>Demographic and social change </a:t>
          </a:r>
          <a:r>
            <a:rPr lang="en-GB" sz="1800" dirty="0"/>
            <a:t>such as the ageing population in the UK, is affecting both the demand for products and services required by this age group as well as workforce supply.</a:t>
          </a:r>
          <a:endParaRPr lang="en-US" sz="1800" dirty="0"/>
        </a:p>
      </dgm:t>
    </dgm:pt>
    <dgm:pt modelId="{C1E0F7D6-146D-4E35-ABCD-7D0459570010}" type="parTrans" cxnId="{4369A25D-B702-4DD1-8449-0322055031A7}">
      <dgm:prSet/>
      <dgm:spPr/>
      <dgm:t>
        <a:bodyPr/>
        <a:lstStyle/>
        <a:p>
          <a:endParaRPr lang="en-US"/>
        </a:p>
      </dgm:t>
    </dgm:pt>
    <dgm:pt modelId="{EB4523BD-A3E7-4B42-A6C0-639079DEDBC0}" type="sibTrans" cxnId="{4369A25D-B702-4DD1-8449-0322055031A7}">
      <dgm:prSet/>
      <dgm:spPr/>
      <dgm:t>
        <a:bodyPr/>
        <a:lstStyle/>
        <a:p>
          <a:endParaRPr lang="en-US"/>
        </a:p>
      </dgm:t>
    </dgm:pt>
    <dgm:pt modelId="{EDB027CF-F87B-4E31-A58D-42C33CBA191E}">
      <dgm:prSet custT="1"/>
      <dgm:spPr/>
      <dgm:t>
        <a:bodyPr/>
        <a:lstStyle/>
        <a:p>
          <a:r>
            <a:rPr lang="en-GB" sz="1800" b="1" dirty="0"/>
            <a:t>Technological change </a:t>
          </a:r>
          <a:r>
            <a:rPr lang="en-GB" sz="1800" dirty="0"/>
            <a:t>– technological change is leading to large change in ways of working and the skills needed in the workforce. Many manual tasks can now be carried out by robotic technology, reducing the demand for certain types of labour.</a:t>
          </a:r>
          <a:endParaRPr lang="en-US" sz="1800" dirty="0"/>
        </a:p>
      </dgm:t>
    </dgm:pt>
    <dgm:pt modelId="{93DF6D42-0CCB-4F9B-AA57-EE9AC4EFE0B3}" type="parTrans" cxnId="{D68D2486-5759-4735-8B98-DB042D8E1DBF}">
      <dgm:prSet/>
      <dgm:spPr/>
      <dgm:t>
        <a:bodyPr/>
        <a:lstStyle/>
        <a:p>
          <a:endParaRPr lang="en-US"/>
        </a:p>
      </dgm:t>
    </dgm:pt>
    <dgm:pt modelId="{43BB20FA-F83C-4B9B-B315-C89E9187BC6F}" type="sibTrans" cxnId="{D68D2486-5759-4735-8B98-DB042D8E1DBF}">
      <dgm:prSet/>
      <dgm:spPr/>
      <dgm:t>
        <a:bodyPr/>
        <a:lstStyle/>
        <a:p>
          <a:endParaRPr lang="en-US"/>
        </a:p>
      </dgm:t>
    </dgm:pt>
    <dgm:pt modelId="{12CF59FF-8C0C-EA46-B556-6B132A58D5D1}" type="pres">
      <dgm:prSet presAssocID="{9441AEE8-E547-413D-851C-6AA306073CE9}" presName="vert0" presStyleCnt="0">
        <dgm:presLayoutVars>
          <dgm:dir/>
          <dgm:animOne val="branch"/>
          <dgm:animLvl val="lvl"/>
        </dgm:presLayoutVars>
      </dgm:prSet>
      <dgm:spPr/>
      <dgm:t>
        <a:bodyPr/>
        <a:lstStyle/>
        <a:p>
          <a:endParaRPr lang="en-US"/>
        </a:p>
      </dgm:t>
    </dgm:pt>
    <dgm:pt modelId="{F3E99DD7-B42D-3644-A2EF-672194E2404D}" type="pres">
      <dgm:prSet presAssocID="{08158570-0D21-402B-98B6-215511655CEF}" presName="thickLine" presStyleLbl="alignNode1" presStyleIdx="0" presStyleCnt="4"/>
      <dgm:spPr/>
    </dgm:pt>
    <dgm:pt modelId="{EC8837FF-4213-724D-A9AD-5A03870F6E44}" type="pres">
      <dgm:prSet presAssocID="{08158570-0D21-402B-98B6-215511655CEF}" presName="horz1" presStyleCnt="0"/>
      <dgm:spPr/>
    </dgm:pt>
    <dgm:pt modelId="{8AD01C0E-4F17-4C4D-B120-3D493E48E17A}" type="pres">
      <dgm:prSet presAssocID="{08158570-0D21-402B-98B6-215511655CEF}" presName="tx1" presStyleLbl="revTx" presStyleIdx="0" presStyleCnt="4" custScaleY="67806"/>
      <dgm:spPr/>
      <dgm:t>
        <a:bodyPr/>
        <a:lstStyle/>
        <a:p>
          <a:endParaRPr lang="en-US"/>
        </a:p>
      </dgm:t>
    </dgm:pt>
    <dgm:pt modelId="{B81C0BB8-EC28-B345-B82C-BA97952EC380}" type="pres">
      <dgm:prSet presAssocID="{08158570-0D21-402B-98B6-215511655CEF}" presName="vert1" presStyleCnt="0"/>
      <dgm:spPr/>
    </dgm:pt>
    <dgm:pt modelId="{BD95C171-1AD5-314A-A6D0-5CC8513BF2C5}" type="pres">
      <dgm:prSet presAssocID="{5E17763D-7882-438D-A18A-5894FD5548E6}" presName="thickLine" presStyleLbl="alignNode1" presStyleIdx="1" presStyleCnt="4"/>
      <dgm:spPr/>
    </dgm:pt>
    <dgm:pt modelId="{F97F294A-471A-B340-8D08-D427F7C42690}" type="pres">
      <dgm:prSet presAssocID="{5E17763D-7882-438D-A18A-5894FD5548E6}" presName="horz1" presStyleCnt="0"/>
      <dgm:spPr/>
    </dgm:pt>
    <dgm:pt modelId="{D60E786E-9F5C-3B4F-9AD6-BEE80FAA374A}" type="pres">
      <dgm:prSet presAssocID="{5E17763D-7882-438D-A18A-5894FD5548E6}" presName="tx1" presStyleLbl="revTx" presStyleIdx="1" presStyleCnt="4"/>
      <dgm:spPr/>
      <dgm:t>
        <a:bodyPr/>
        <a:lstStyle/>
        <a:p>
          <a:endParaRPr lang="en-US"/>
        </a:p>
      </dgm:t>
    </dgm:pt>
    <dgm:pt modelId="{395E69AC-830A-1748-BF74-BF656129F79D}" type="pres">
      <dgm:prSet presAssocID="{5E17763D-7882-438D-A18A-5894FD5548E6}" presName="vert1" presStyleCnt="0"/>
      <dgm:spPr/>
    </dgm:pt>
    <dgm:pt modelId="{190E75CF-E05E-C046-976B-9293BD377BCE}" type="pres">
      <dgm:prSet presAssocID="{BFDEE230-F224-4264-A805-9942FE6C8289}" presName="thickLine" presStyleLbl="alignNode1" presStyleIdx="2" presStyleCnt="4"/>
      <dgm:spPr/>
    </dgm:pt>
    <dgm:pt modelId="{55D29C01-CDB3-DA4A-91B9-687318AE8A12}" type="pres">
      <dgm:prSet presAssocID="{BFDEE230-F224-4264-A805-9942FE6C8289}" presName="horz1" presStyleCnt="0"/>
      <dgm:spPr/>
    </dgm:pt>
    <dgm:pt modelId="{54C5EA0C-95D9-B64B-9D60-60DB96589AFB}" type="pres">
      <dgm:prSet presAssocID="{BFDEE230-F224-4264-A805-9942FE6C8289}" presName="tx1" presStyleLbl="revTx" presStyleIdx="2" presStyleCnt="4"/>
      <dgm:spPr/>
      <dgm:t>
        <a:bodyPr/>
        <a:lstStyle/>
        <a:p>
          <a:endParaRPr lang="en-US"/>
        </a:p>
      </dgm:t>
    </dgm:pt>
    <dgm:pt modelId="{E1FF4F24-DDA1-C340-AD6A-7E74180A5C3F}" type="pres">
      <dgm:prSet presAssocID="{BFDEE230-F224-4264-A805-9942FE6C8289}" presName="vert1" presStyleCnt="0"/>
      <dgm:spPr/>
    </dgm:pt>
    <dgm:pt modelId="{E504B9E9-BC31-9B44-91C8-EBD03E5F861A}" type="pres">
      <dgm:prSet presAssocID="{EDB027CF-F87B-4E31-A58D-42C33CBA191E}" presName="thickLine" presStyleLbl="alignNode1" presStyleIdx="3" presStyleCnt="4"/>
      <dgm:spPr/>
    </dgm:pt>
    <dgm:pt modelId="{54E7EC2A-6BD7-0A44-AD15-8E2B137EFD35}" type="pres">
      <dgm:prSet presAssocID="{EDB027CF-F87B-4E31-A58D-42C33CBA191E}" presName="horz1" presStyleCnt="0"/>
      <dgm:spPr/>
    </dgm:pt>
    <dgm:pt modelId="{B267B4B2-1896-7E4C-A7A8-E706F878E2DE}" type="pres">
      <dgm:prSet presAssocID="{EDB027CF-F87B-4E31-A58D-42C33CBA191E}" presName="tx1" presStyleLbl="revTx" presStyleIdx="3" presStyleCnt="4" custScaleY="118681"/>
      <dgm:spPr/>
      <dgm:t>
        <a:bodyPr/>
        <a:lstStyle/>
        <a:p>
          <a:endParaRPr lang="en-US"/>
        </a:p>
      </dgm:t>
    </dgm:pt>
    <dgm:pt modelId="{E018AAFA-F9C4-E946-9FEF-A28FC00C5283}" type="pres">
      <dgm:prSet presAssocID="{EDB027CF-F87B-4E31-A58D-42C33CBA191E}" presName="vert1" presStyleCnt="0"/>
      <dgm:spPr/>
    </dgm:pt>
  </dgm:ptLst>
  <dgm:cxnLst>
    <dgm:cxn modelId="{3D2D9BE8-5389-F94D-AF78-879BC07C52D2}" type="presOf" srcId="{EDB027CF-F87B-4E31-A58D-42C33CBA191E}" destId="{B267B4B2-1896-7E4C-A7A8-E706F878E2DE}" srcOrd="0" destOrd="0" presId="urn:microsoft.com/office/officeart/2008/layout/LinedList"/>
    <dgm:cxn modelId="{6159BC70-0242-3445-8E7F-E5F8B3028FCD}" type="presOf" srcId="{5E17763D-7882-438D-A18A-5894FD5548E6}" destId="{D60E786E-9F5C-3B4F-9AD6-BEE80FAA374A}" srcOrd="0" destOrd="0" presId="urn:microsoft.com/office/officeart/2008/layout/LinedList"/>
    <dgm:cxn modelId="{D1D95C3B-16D0-45CF-B4D5-B4FA6674E354}" srcId="{9441AEE8-E547-413D-851C-6AA306073CE9}" destId="{5E17763D-7882-438D-A18A-5894FD5548E6}" srcOrd="1" destOrd="0" parTransId="{40EAE13B-6B44-42EA-A026-1CDCF6D06870}" sibTransId="{0C5680B8-2682-4FF3-A7D1-1E784A44D9F8}"/>
    <dgm:cxn modelId="{B45B191C-DCD6-5147-A8E7-18235B001B28}" type="presOf" srcId="{9441AEE8-E547-413D-851C-6AA306073CE9}" destId="{12CF59FF-8C0C-EA46-B556-6B132A58D5D1}" srcOrd="0" destOrd="0" presId="urn:microsoft.com/office/officeart/2008/layout/LinedList"/>
    <dgm:cxn modelId="{3491FA67-96D7-914C-B6D3-2E8FA54C0490}" type="presOf" srcId="{08158570-0D21-402B-98B6-215511655CEF}" destId="{8AD01C0E-4F17-4C4D-B120-3D493E48E17A}" srcOrd="0" destOrd="0" presId="urn:microsoft.com/office/officeart/2008/layout/LinedList"/>
    <dgm:cxn modelId="{D68D2486-5759-4735-8B98-DB042D8E1DBF}" srcId="{9441AEE8-E547-413D-851C-6AA306073CE9}" destId="{EDB027CF-F87B-4E31-A58D-42C33CBA191E}" srcOrd="3" destOrd="0" parTransId="{93DF6D42-0CCB-4F9B-AA57-EE9AC4EFE0B3}" sibTransId="{43BB20FA-F83C-4B9B-B315-C89E9187BC6F}"/>
    <dgm:cxn modelId="{51EB8ABD-1123-7E4F-8CF1-7C5EA3C253D4}" type="presOf" srcId="{BFDEE230-F224-4264-A805-9942FE6C8289}" destId="{54C5EA0C-95D9-B64B-9D60-60DB96589AFB}" srcOrd="0" destOrd="0" presId="urn:microsoft.com/office/officeart/2008/layout/LinedList"/>
    <dgm:cxn modelId="{86616592-91B5-4167-9AF8-A7EBABBE069C}" srcId="{9441AEE8-E547-413D-851C-6AA306073CE9}" destId="{08158570-0D21-402B-98B6-215511655CEF}" srcOrd="0" destOrd="0" parTransId="{9CEE2AD2-4FD8-428A-BC89-95F31ADE8D56}" sibTransId="{C56F8A62-F5D7-44AF-A2A1-98F89E475645}"/>
    <dgm:cxn modelId="{4369A25D-B702-4DD1-8449-0322055031A7}" srcId="{9441AEE8-E547-413D-851C-6AA306073CE9}" destId="{BFDEE230-F224-4264-A805-9942FE6C8289}" srcOrd="2" destOrd="0" parTransId="{C1E0F7D6-146D-4E35-ABCD-7D0459570010}" sibTransId="{EB4523BD-A3E7-4B42-A6C0-639079DEDBC0}"/>
    <dgm:cxn modelId="{E5244B0B-DE90-0047-B280-5A3C72A1CA2A}" type="presParOf" srcId="{12CF59FF-8C0C-EA46-B556-6B132A58D5D1}" destId="{F3E99DD7-B42D-3644-A2EF-672194E2404D}" srcOrd="0" destOrd="0" presId="urn:microsoft.com/office/officeart/2008/layout/LinedList"/>
    <dgm:cxn modelId="{8B456766-55DC-7D41-BCB2-0F93B796DE0C}" type="presParOf" srcId="{12CF59FF-8C0C-EA46-B556-6B132A58D5D1}" destId="{EC8837FF-4213-724D-A9AD-5A03870F6E44}" srcOrd="1" destOrd="0" presId="urn:microsoft.com/office/officeart/2008/layout/LinedList"/>
    <dgm:cxn modelId="{0A465D8F-1ACF-2844-8553-8A4B4CE0891D}" type="presParOf" srcId="{EC8837FF-4213-724D-A9AD-5A03870F6E44}" destId="{8AD01C0E-4F17-4C4D-B120-3D493E48E17A}" srcOrd="0" destOrd="0" presId="urn:microsoft.com/office/officeart/2008/layout/LinedList"/>
    <dgm:cxn modelId="{39B0B075-624F-454C-B5DF-D5C333D0099E}" type="presParOf" srcId="{EC8837FF-4213-724D-A9AD-5A03870F6E44}" destId="{B81C0BB8-EC28-B345-B82C-BA97952EC380}" srcOrd="1" destOrd="0" presId="urn:microsoft.com/office/officeart/2008/layout/LinedList"/>
    <dgm:cxn modelId="{9C569D23-BA42-3A42-9B82-859D4E73647F}" type="presParOf" srcId="{12CF59FF-8C0C-EA46-B556-6B132A58D5D1}" destId="{BD95C171-1AD5-314A-A6D0-5CC8513BF2C5}" srcOrd="2" destOrd="0" presId="urn:microsoft.com/office/officeart/2008/layout/LinedList"/>
    <dgm:cxn modelId="{A186F2A5-CF12-C549-B566-7092A8E2C1AB}" type="presParOf" srcId="{12CF59FF-8C0C-EA46-B556-6B132A58D5D1}" destId="{F97F294A-471A-B340-8D08-D427F7C42690}" srcOrd="3" destOrd="0" presId="urn:microsoft.com/office/officeart/2008/layout/LinedList"/>
    <dgm:cxn modelId="{62A09EA7-10C0-0D48-83D6-83655E06CFC3}" type="presParOf" srcId="{F97F294A-471A-B340-8D08-D427F7C42690}" destId="{D60E786E-9F5C-3B4F-9AD6-BEE80FAA374A}" srcOrd="0" destOrd="0" presId="urn:microsoft.com/office/officeart/2008/layout/LinedList"/>
    <dgm:cxn modelId="{F5C9511B-36FF-5A49-B075-67D23420AF17}" type="presParOf" srcId="{F97F294A-471A-B340-8D08-D427F7C42690}" destId="{395E69AC-830A-1748-BF74-BF656129F79D}" srcOrd="1" destOrd="0" presId="urn:microsoft.com/office/officeart/2008/layout/LinedList"/>
    <dgm:cxn modelId="{A1FB26CF-C562-7648-8B32-5F0F2B35B396}" type="presParOf" srcId="{12CF59FF-8C0C-EA46-B556-6B132A58D5D1}" destId="{190E75CF-E05E-C046-976B-9293BD377BCE}" srcOrd="4" destOrd="0" presId="urn:microsoft.com/office/officeart/2008/layout/LinedList"/>
    <dgm:cxn modelId="{0EC536F4-A86C-2546-A9AD-ECD2FE5A7E0A}" type="presParOf" srcId="{12CF59FF-8C0C-EA46-B556-6B132A58D5D1}" destId="{55D29C01-CDB3-DA4A-91B9-687318AE8A12}" srcOrd="5" destOrd="0" presId="urn:microsoft.com/office/officeart/2008/layout/LinedList"/>
    <dgm:cxn modelId="{F2586935-2A85-614B-AD8F-3C6E9CE09F4B}" type="presParOf" srcId="{55D29C01-CDB3-DA4A-91B9-687318AE8A12}" destId="{54C5EA0C-95D9-B64B-9D60-60DB96589AFB}" srcOrd="0" destOrd="0" presId="urn:microsoft.com/office/officeart/2008/layout/LinedList"/>
    <dgm:cxn modelId="{492A8A6D-97BE-F241-8D21-225284D67606}" type="presParOf" srcId="{55D29C01-CDB3-DA4A-91B9-687318AE8A12}" destId="{E1FF4F24-DDA1-C340-AD6A-7E74180A5C3F}" srcOrd="1" destOrd="0" presId="urn:microsoft.com/office/officeart/2008/layout/LinedList"/>
    <dgm:cxn modelId="{4D829BE4-B7C5-914B-996D-EC4B51D6C0B9}" type="presParOf" srcId="{12CF59FF-8C0C-EA46-B556-6B132A58D5D1}" destId="{E504B9E9-BC31-9B44-91C8-EBD03E5F861A}" srcOrd="6" destOrd="0" presId="urn:microsoft.com/office/officeart/2008/layout/LinedList"/>
    <dgm:cxn modelId="{3A169152-7475-6241-BFF7-0363564FBFD7}" type="presParOf" srcId="{12CF59FF-8C0C-EA46-B556-6B132A58D5D1}" destId="{54E7EC2A-6BD7-0A44-AD15-8E2B137EFD35}" srcOrd="7" destOrd="0" presId="urn:microsoft.com/office/officeart/2008/layout/LinedList"/>
    <dgm:cxn modelId="{D033A0FB-ECA7-874A-83CD-A7B87657734E}" type="presParOf" srcId="{54E7EC2A-6BD7-0A44-AD15-8E2B137EFD35}" destId="{B267B4B2-1896-7E4C-A7A8-E706F878E2DE}" srcOrd="0" destOrd="0" presId="urn:microsoft.com/office/officeart/2008/layout/LinedList"/>
    <dgm:cxn modelId="{3AF2535D-ECE8-4F45-AA14-71FC949F8F13}" type="presParOf" srcId="{54E7EC2A-6BD7-0A44-AD15-8E2B137EFD35}" destId="{E018AAFA-F9C4-E946-9FEF-A28FC00C52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80B128-A734-4E45-8170-EA28DF9EB17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B5F3AB1-AF06-4E88-A30C-7DE75D43C831}">
      <dgm:prSet/>
      <dgm:spPr/>
      <dgm:t>
        <a:bodyPr/>
        <a:lstStyle/>
        <a:p>
          <a:r>
            <a:rPr lang="en-GB"/>
            <a:t>Recruitment and selection difficulties</a:t>
          </a:r>
          <a:endParaRPr lang="en-US"/>
        </a:p>
      </dgm:t>
    </dgm:pt>
    <dgm:pt modelId="{FEE1ACA7-9BB3-4B65-AD3A-6C3BA8746BEF}" type="parTrans" cxnId="{5E0D0ECB-9B8D-42D6-BF6D-3CC32D71A55B}">
      <dgm:prSet/>
      <dgm:spPr/>
      <dgm:t>
        <a:bodyPr/>
        <a:lstStyle/>
        <a:p>
          <a:endParaRPr lang="en-US"/>
        </a:p>
      </dgm:t>
    </dgm:pt>
    <dgm:pt modelId="{3D326098-68B2-4E1D-8995-0617C5DFA13E}" type="sibTrans" cxnId="{5E0D0ECB-9B8D-42D6-BF6D-3CC32D71A55B}">
      <dgm:prSet/>
      <dgm:spPr/>
      <dgm:t>
        <a:bodyPr/>
        <a:lstStyle/>
        <a:p>
          <a:endParaRPr lang="en-US"/>
        </a:p>
      </dgm:t>
    </dgm:pt>
    <dgm:pt modelId="{05C0A250-06E8-4C62-B0F5-D427EA8A2A41}">
      <dgm:prSet/>
      <dgm:spPr/>
      <dgm:t>
        <a:bodyPr/>
        <a:lstStyle/>
        <a:p>
          <a:r>
            <a:rPr lang="en-GB"/>
            <a:t>Inadequately trained employees</a:t>
          </a:r>
          <a:endParaRPr lang="en-US"/>
        </a:p>
      </dgm:t>
    </dgm:pt>
    <dgm:pt modelId="{3F3A6D02-82CD-4D08-AC42-255D3B1668DC}" type="parTrans" cxnId="{D99D6B9F-9F8B-4887-86FD-96D0160FF07E}">
      <dgm:prSet/>
      <dgm:spPr/>
      <dgm:t>
        <a:bodyPr/>
        <a:lstStyle/>
        <a:p>
          <a:endParaRPr lang="en-US"/>
        </a:p>
      </dgm:t>
    </dgm:pt>
    <dgm:pt modelId="{5C1B7A31-5ADA-4F2B-BDBB-FFE5365C4C69}" type="sibTrans" cxnId="{D99D6B9F-9F8B-4887-86FD-96D0160FF07E}">
      <dgm:prSet/>
      <dgm:spPr/>
      <dgm:t>
        <a:bodyPr/>
        <a:lstStyle/>
        <a:p>
          <a:endParaRPr lang="en-US"/>
        </a:p>
      </dgm:t>
    </dgm:pt>
    <dgm:pt modelId="{B3BDF71B-2A7E-4F0D-AB30-FF7ABA7D1D27}">
      <dgm:prSet/>
      <dgm:spPr/>
      <dgm:t>
        <a:bodyPr/>
        <a:lstStyle/>
        <a:p>
          <a:r>
            <a:rPr lang="en-GB"/>
            <a:t>Morale and motivation problems</a:t>
          </a:r>
          <a:endParaRPr lang="en-US"/>
        </a:p>
      </dgm:t>
    </dgm:pt>
    <dgm:pt modelId="{3C292264-1F93-4C3A-8576-A5382D3354F9}" type="parTrans" cxnId="{47039802-5A6B-4A90-AF55-03337106FC04}">
      <dgm:prSet/>
      <dgm:spPr/>
      <dgm:t>
        <a:bodyPr/>
        <a:lstStyle/>
        <a:p>
          <a:endParaRPr lang="en-US"/>
        </a:p>
      </dgm:t>
    </dgm:pt>
    <dgm:pt modelId="{3BFF414C-8A49-4A8B-B384-7C97BB549003}" type="sibTrans" cxnId="{47039802-5A6B-4A90-AF55-03337106FC04}">
      <dgm:prSet/>
      <dgm:spPr/>
      <dgm:t>
        <a:bodyPr/>
        <a:lstStyle/>
        <a:p>
          <a:endParaRPr lang="en-US"/>
        </a:p>
      </dgm:t>
    </dgm:pt>
    <dgm:pt modelId="{A1B7353B-CA30-4E5D-BC58-1259AEA58EC4}">
      <dgm:prSet/>
      <dgm:spPr/>
      <dgm:t>
        <a:bodyPr/>
        <a:lstStyle/>
        <a:p>
          <a:r>
            <a:rPr lang="en-GB"/>
            <a:t>High levels of labour turnover and absenteeism</a:t>
          </a:r>
          <a:endParaRPr lang="en-US"/>
        </a:p>
      </dgm:t>
    </dgm:pt>
    <dgm:pt modelId="{0562A5A1-4936-40C8-AD8E-6CE392F4751F}" type="parTrans" cxnId="{A0990E74-C14B-4F78-911F-55ACEAB4976D}">
      <dgm:prSet/>
      <dgm:spPr/>
      <dgm:t>
        <a:bodyPr/>
        <a:lstStyle/>
        <a:p>
          <a:endParaRPr lang="en-US"/>
        </a:p>
      </dgm:t>
    </dgm:pt>
    <dgm:pt modelId="{74B329B2-BB66-44E2-B257-81683ADAA48F}" type="sibTrans" cxnId="{A0990E74-C14B-4F78-911F-55ACEAB4976D}">
      <dgm:prSet/>
      <dgm:spPr/>
      <dgm:t>
        <a:bodyPr/>
        <a:lstStyle/>
        <a:p>
          <a:endParaRPr lang="en-US"/>
        </a:p>
      </dgm:t>
    </dgm:pt>
    <dgm:pt modelId="{AE6D5CB1-48F6-465D-B7F5-93EA8373DB29}">
      <dgm:prSet/>
      <dgm:spPr/>
      <dgm:t>
        <a:bodyPr/>
        <a:lstStyle/>
        <a:p>
          <a:r>
            <a:rPr lang="en-GB"/>
            <a:t>Redundancies</a:t>
          </a:r>
          <a:endParaRPr lang="en-US"/>
        </a:p>
      </dgm:t>
    </dgm:pt>
    <dgm:pt modelId="{C84AF380-F2A8-43D2-97FD-A44D230779FB}" type="parTrans" cxnId="{08DDC3EC-2CD7-43FF-897D-521F696EB6B9}">
      <dgm:prSet/>
      <dgm:spPr/>
      <dgm:t>
        <a:bodyPr/>
        <a:lstStyle/>
        <a:p>
          <a:endParaRPr lang="en-US"/>
        </a:p>
      </dgm:t>
    </dgm:pt>
    <dgm:pt modelId="{FDF013BC-13E6-4FF0-B8A8-DE97A83B6C0E}" type="sibTrans" cxnId="{08DDC3EC-2CD7-43FF-897D-521F696EB6B9}">
      <dgm:prSet/>
      <dgm:spPr/>
      <dgm:t>
        <a:bodyPr/>
        <a:lstStyle/>
        <a:p>
          <a:endParaRPr lang="en-US"/>
        </a:p>
      </dgm:t>
    </dgm:pt>
    <dgm:pt modelId="{D1C6A65C-75FA-654D-BEDD-33CAB6EBFFE2}" type="pres">
      <dgm:prSet presAssocID="{AC80B128-A734-4E45-8170-EA28DF9EB17B}" presName="vert0" presStyleCnt="0">
        <dgm:presLayoutVars>
          <dgm:dir/>
          <dgm:animOne val="branch"/>
          <dgm:animLvl val="lvl"/>
        </dgm:presLayoutVars>
      </dgm:prSet>
      <dgm:spPr/>
      <dgm:t>
        <a:bodyPr/>
        <a:lstStyle/>
        <a:p>
          <a:endParaRPr lang="en-US"/>
        </a:p>
      </dgm:t>
    </dgm:pt>
    <dgm:pt modelId="{8F070B2C-7B3F-5D40-8559-6AB8819AE8FC}" type="pres">
      <dgm:prSet presAssocID="{FB5F3AB1-AF06-4E88-A30C-7DE75D43C831}" presName="thickLine" presStyleLbl="alignNode1" presStyleIdx="0" presStyleCnt="5"/>
      <dgm:spPr/>
    </dgm:pt>
    <dgm:pt modelId="{0862F42A-A04A-134D-8663-B5848287147F}" type="pres">
      <dgm:prSet presAssocID="{FB5F3AB1-AF06-4E88-A30C-7DE75D43C831}" presName="horz1" presStyleCnt="0"/>
      <dgm:spPr/>
    </dgm:pt>
    <dgm:pt modelId="{B7A0D901-4595-B64A-8D81-76063473DC9F}" type="pres">
      <dgm:prSet presAssocID="{FB5F3AB1-AF06-4E88-A30C-7DE75D43C831}" presName="tx1" presStyleLbl="revTx" presStyleIdx="0" presStyleCnt="5"/>
      <dgm:spPr/>
      <dgm:t>
        <a:bodyPr/>
        <a:lstStyle/>
        <a:p>
          <a:endParaRPr lang="en-US"/>
        </a:p>
      </dgm:t>
    </dgm:pt>
    <dgm:pt modelId="{58395C7E-7624-9C43-ABEE-F13D6D0E7DAE}" type="pres">
      <dgm:prSet presAssocID="{FB5F3AB1-AF06-4E88-A30C-7DE75D43C831}" presName="vert1" presStyleCnt="0"/>
      <dgm:spPr/>
    </dgm:pt>
    <dgm:pt modelId="{5CDDE2E2-F753-1F4A-A9BC-69254E638B5E}" type="pres">
      <dgm:prSet presAssocID="{05C0A250-06E8-4C62-B0F5-D427EA8A2A41}" presName="thickLine" presStyleLbl="alignNode1" presStyleIdx="1" presStyleCnt="5"/>
      <dgm:spPr/>
    </dgm:pt>
    <dgm:pt modelId="{B462BBE5-0E2C-944D-8E15-6474E99D3459}" type="pres">
      <dgm:prSet presAssocID="{05C0A250-06E8-4C62-B0F5-D427EA8A2A41}" presName="horz1" presStyleCnt="0"/>
      <dgm:spPr/>
    </dgm:pt>
    <dgm:pt modelId="{20A4E43F-F335-FE46-90DD-9C09C77C07F5}" type="pres">
      <dgm:prSet presAssocID="{05C0A250-06E8-4C62-B0F5-D427EA8A2A41}" presName="tx1" presStyleLbl="revTx" presStyleIdx="1" presStyleCnt="5"/>
      <dgm:spPr/>
      <dgm:t>
        <a:bodyPr/>
        <a:lstStyle/>
        <a:p>
          <a:endParaRPr lang="en-US"/>
        </a:p>
      </dgm:t>
    </dgm:pt>
    <dgm:pt modelId="{2221BB03-7BB3-0D45-84B9-5E500765B1EF}" type="pres">
      <dgm:prSet presAssocID="{05C0A250-06E8-4C62-B0F5-D427EA8A2A41}" presName="vert1" presStyleCnt="0"/>
      <dgm:spPr/>
    </dgm:pt>
    <dgm:pt modelId="{34BDE22F-51A5-C740-8188-5EB3B89E893E}" type="pres">
      <dgm:prSet presAssocID="{B3BDF71B-2A7E-4F0D-AB30-FF7ABA7D1D27}" presName="thickLine" presStyleLbl="alignNode1" presStyleIdx="2" presStyleCnt="5"/>
      <dgm:spPr/>
    </dgm:pt>
    <dgm:pt modelId="{6ABF8E71-7C9D-7F40-8599-A3AAFA0325C6}" type="pres">
      <dgm:prSet presAssocID="{B3BDF71B-2A7E-4F0D-AB30-FF7ABA7D1D27}" presName="horz1" presStyleCnt="0"/>
      <dgm:spPr/>
    </dgm:pt>
    <dgm:pt modelId="{E66A4A97-4FC7-A149-BA48-5682D0E0D11A}" type="pres">
      <dgm:prSet presAssocID="{B3BDF71B-2A7E-4F0D-AB30-FF7ABA7D1D27}" presName="tx1" presStyleLbl="revTx" presStyleIdx="2" presStyleCnt="5"/>
      <dgm:spPr/>
      <dgm:t>
        <a:bodyPr/>
        <a:lstStyle/>
        <a:p>
          <a:endParaRPr lang="en-US"/>
        </a:p>
      </dgm:t>
    </dgm:pt>
    <dgm:pt modelId="{1AF5BC0A-8201-3B43-B7F9-B53783EB0226}" type="pres">
      <dgm:prSet presAssocID="{B3BDF71B-2A7E-4F0D-AB30-FF7ABA7D1D27}" presName="vert1" presStyleCnt="0"/>
      <dgm:spPr/>
    </dgm:pt>
    <dgm:pt modelId="{F35872A8-7953-5743-A2B2-E437304B7662}" type="pres">
      <dgm:prSet presAssocID="{A1B7353B-CA30-4E5D-BC58-1259AEA58EC4}" presName="thickLine" presStyleLbl="alignNode1" presStyleIdx="3" presStyleCnt="5"/>
      <dgm:spPr/>
    </dgm:pt>
    <dgm:pt modelId="{E558E93E-0CBC-CB45-9F31-F626E3925E83}" type="pres">
      <dgm:prSet presAssocID="{A1B7353B-CA30-4E5D-BC58-1259AEA58EC4}" presName="horz1" presStyleCnt="0"/>
      <dgm:spPr/>
    </dgm:pt>
    <dgm:pt modelId="{1EAAB9B6-F220-024E-9824-0272B4EE0DC5}" type="pres">
      <dgm:prSet presAssocID="{A1B7353B-CA30-4E5D-BC58-1259AEA58EC4}" presName="tx1" presStyleLbl="revTx" presStyleIdx="3" presStyleCnt="5"/>
      <dgm:spPr/>
      <dgm:t>
        <a:bodyPr/>
        <a:lstStyle/>
        <a:p>
          <a:endParaRPr lang="en-US"/>
        </a:p>
      </dgm:t>
    </dgm:pt>
    <dgm:pt modelId="{DBA30DA3-DFF3-1144-8F40-2A23D84479D9}" type="pres">
      <dgm:prSet presAssocID="{A1B7353B-CA30-4E5D-BC58-1259AEA58EC4}" presName="vert1" presStyleCnt="0"/>
      <dgm:spPr/>
    </dgm:pt>
    <dgm:pt modelId="{D9856304-029D-5941-9841-BA5BB30473B2}" type="pres">
      <dgm:prSet presAssocID="{AE6D5CB1-48F6-465D-B7F5-93EA8373DB29}" presName="thickLine" presStyleLbl="alignNode1" presStyleIdx="4" presStyleCnt="5"/>
      <dgm:spPr/>
    </dgm:pt>
    <dgm:pt modelId="{5616233D-674C-934A-8F90-E99FD87F4EEE}" type="pres">
      <dgm:prSet presAssocID="{AE6D5CB1-48F6-465D-B7F5-93EA8373DB29}" presName="horz1" presStyleCnt="0"/>
      <dgm:spPr/>
    </dgm:pt>
    <dgm:pt modelId="{162353FF-C294-A74D-ABB5-A26AC8A5AD1E}" type="pres">
      <dgm:prSet presAssocID="{AE6D5CB1-48F6-465D-B7F5-93EA8373DB29}" presName="tx1" presStyleLbl="revTx" presStyleIdx="4" presStyleCnt="5"/>
      <dgm:spPr/>
      <dgm:t>
        <a:bodyPr/>
        <a:lstStyle/>
        <a:p>
          <a:endParaRPr lang="en-US"/>
        </a:p>
      </dgm:t>
    </dgm:pt>
    <dgm:pt modelId="{7E099DAA-C0DD-114D-A57C-5C336B9C1400}" type="pres">
      <dgm:prSet presAssocID="{AE6D5CB1-48F6-465D-B7F5-93EA8373DB29}" presName="vert1" presStyleCnt="0"/>
      <dgm:spPr/>
    </dgm:pt>
  </dgm:ptLst>
  <dgm:cxnLst>
    <dgm:cxn modelId="{47039802-5A6B-4A90-AF55-03337106FC04}" srcId="{AC80B128-A734-4E45-8170-EA28DF9EB17B}" destId="{B3BDF71B-2A7E-4F0D-AB30-FF7ABA7D1D27}" srcOrd="2" destOrd="0" parTransId="{3C292264-1F93-4C3A-8576-A5382D3354F9}" sibTransId="{3BFF414C-8A49-4A8B-B384-7C97BB549003}"/>
    <dgm:cxn modelId="{D2BC4966-76DF-4C47-8A6E-CEEEB3740141}" type="presOf" srcId="{FB5F3AB1-AF06-4E88-A30C-7DE75D43C831}" destId="{B7A0D901-4595-B64A-8D81-76063473DC9F}" srcOrd="0" destOrd="0" presId="urn:microsoft.com/office/officeart/2008/layout/LinedList"/>
    <dgm:cxn modelId="{08DDC3EC-2CD7-43FF-897D-521F696EB6B9}" srcId="{AC80B128-A734-4E45-8170-EA28DF9EB17B}" destId="{AE6D5CB1-48F6-465D-B7F5-93EA8373DB29}" srcOrd="4" destOrd="0" parTransId="{C84AF380-F2A8-43D2-97FD-A44D230779FB}" sibTransId="{FDF013BC-13E6-4FF0-B8A8-DE97A83B6C0E}"/>
    <dgm:cxn modelId="{A0DCE99D-2E4F-8E49-9BB8-75410EA1F2D5}" type="presOf" srcId="{AE6D5CB1-48F6-465D-B7F5-93EA8373DB29}" destId="{162353FF-C294-A74D-ABB5-A26AC8A5AD1E}" srcOrd="0" destOrd="0" presId="urn:microsoft.com/office/officeart/2008/layout/LinedList"/>
    <dgm:cxn modelId="{A0990E74-C14B-4F78-911F-55ACEAB4976D}" srcId="{AC80B128-A734-4E45-8170-EA28DF9EB17B}" destId="{A1B7353B-CA30-4E5D-BC58-1259AEA58EC4}" srcOrd="3" destOrd="0" parTransId="{0562A5A1-4936-40C8-AD8E-6CE392F4751F}" sibTransId="{74B329B2-BB66-44E2-B257-81683ADAA48F}"/>
    <dgm:cxn modelId="{5E0D0ECB-9B8D-42D6-BF6D-3CC32D71A55B}" srcId="{AC80B128-A734-4E45-8170-EA28DF9EB17B}" destId="{FB5F3AB1-AF06-4E88-A30C-7DE75D43C831}" srcOrd="0" destOrd="0" parTransId="{FEE1ACA7-9BB3-4B65-AD3A-6C3BA8746BEF}" sibTransId="{3D326098-68B2-4E1D-8995-0617C5DFA13E}"/>
    <dgm:cxn modelId="{6ADF2543-40D8-D547-8AFD-85CCABDF1B44}" type="presOf" srcId="{05C0A250-06E8-4C62-B0F5-D427EA8A2A41}" destId="{20A4E43F-F335-FE46-90DD-9C09C77C07F5}" srcOrd="0" destOrd="0" presId="urn:microsoft.com/office/officeart/2008/layout/LinedList"/>
    <dgm:cxn modelId="{DFB1157D-74C2-EF47-8880-901CDC5A51BD}" type="presOf" srcId="{A1B7353B-CA30-4E5D-BC58-1259AEA58EC4}" destId="{1EAAB9B6-F220-024E-9824-0272B4EE0DC5}" srcOrd="0" destOrd="0" presId="urn:microsoft.com/office/officeart/2008/layout/LinedList"/>
    <dgm:cxn modelId="{ED213567-E2AE-A34D-9B29-6C7DD07EB11A}" type="presOf" srcId="{B3BDF71B-2A7E-4F0D-AB30-FF7ABA7D1D27}" destId="{E66A4A97-4FC7-A149-BA48-5682D0E0D11A}" srcOrd="0" destOrd="0" presId="urn:microsoft.com/office/officeart/2008/layout/LinedList"/>
    <dgm:cxn modelId="{D99D6B9F-9F8B-4887-86FD-96D0160FF07E}" srcId="{AC80B128-A734-4E45-8170-EA28DF9EB17B}" destId="{05C0A250-06E8-4C62-B0F5-D427EA8A2A41}" srcOrd="1" destOrd="0" parTransId="{3F3A6D02-82CD-4D08-AC42-255D3B1668DC}" sibTransId="{5C1B7A31-5ADA-4F2B-BDBB-FFE5365C4C69}"/>
    <dgm:cxn modelId="{67AF6975-879E-4749-945A-3C075E0F435B}" type="presOf" srcId="{AC80B128-A734-4E45-8170-EA28DF9EB17B}" destId="{D1C6A65C-75FA-654D-BEDD-33CAB6EBFFE2}" srcOrd="0" destOrd="0" presId="urn:microsoft.com/office/officeart/2008/layout/LinedList"/>
    <dgm:cxn modelId="{87931C23-AEDB-3148-8991-2177905D9150}" type="presParOf" srcId="{D1C6A65C-75FA-654D-BEDD-33CAB6EBFFE2}" destId="{8F070B2C-7B3F-5D40-8559-6AB8819AE8FC}" srcOrd="0" destOrd="0" presId="urn:microsoft.com/office/officeart/2008/layout/LinedList"/>
    <dgm:cxn modelId="{6C976255-4764-6F41-AE20-861D0F44D59A}" type="presParOf" srcId="{D1C6A65C-75FA-654D-BEDD-33CAB6EBFFE2}" destId="{0862F42A-A04A-134D-8663-B5848287147F}" srcOrd="1" destOrd="0" presId="urn:microsoft.com/office/officeart/2008/layout/LinedList"/>
    <dgm:cxn modelId="{56443DF6-8B00-BA40-8F12-1C25776DEF79}" type="presParOf" srcId="{0862F42A-A04A-134D-8663-B5848287147F}" destId="{B7A0D901-4595-B64A-8D81-76063473DC9F}" srcOrd="0" destOrd="0" presId="urn:microsoft.com/office/officeart/2008/layout/LinedList"/>
    <dgm:cxn modelId="{1AB2E97D-7BA3-B64F-9E37-0DA1CCCCDD87}" type="presParOf" srcId="{0862F42A-A04A-134D-8663-B5848287147F}" destId="{58395C7E-7624-9C43-ABEE-F13D6D0E7DAE}" srcOrd="1" destOrd="0" presId="urn:microsoft.com/office/officeart/2008/layout/LinedList"/>
    <dgm:cxn modelId="{46617EFD-9E86-5F45-8313-DF8626A99493}" type="presParOf" srcId="{D1C6A65C-75FA-654D-BEDD-33CAB6EBFFE2}" destId="{5CDDE2E2-F753-1F4A-A9BC-69254E638B5E}" srcOrd="2" destOrd="0" presId="urn:microsoft.com/office/officeart/2008/layout/LinedList"/>
    <dgm:cxn modelId="{02A220A6-2871-1749-A8E4-F2CAD95CE0BC}" type="presParOf" srcId="{D1C6A65C-75FA-654D-BEDD-33CAB6EBFFE2}" destId="{B462BBE5-0E2C-944D-8E15-6474E99D3459}" srcOrd="3" destOrd="0" presId="urn:microsoft.com/office/officeart/2008/layout/LinedList"/>
    <dgm:cxn modelId="{FE6906FB-9FDB-8345-9369-6F60C741C5D2}" type="presParOf" srcId="{B462BBE5-0E2C-944D-8E15-6474E99D3459}" destId="{20A4E43F-F335-FE46-90DD-9C09C77C07F5}" srcOrd="0" destOrd="0" presId="urn:microsoft.com/office/officeart/2008/layout/LinedList"/>
    <dgm:cxn modelId="{66CEB72E-456A-EC40-8445-21A81273859E}" type="presParOf" srcId="{B462BBE5-0E2C-944D-8E15-6474E99D3459}" destId="{2221BB03-7BB3-0D45-84B9-5E500765B1EF}" srcOrd="1" destOrd="0" presId="urn:microsoft.com/office/officeart/2008/layout/LinedList"/>
    <dgm:cxn modelId="{4837CF91-8DA3-5A41-A207-38DD119142A4}" type="presParOf" srcId="{D1C6A65C-75FA-654D-BEDD-33CAB6EBFFE2}" destId="{34BDE22F-51A5-C740-8188-5EB3B89E893E}" srcOrd="4" destOrd="0" presId="urn:microsoft.com/office/officeart/2008/layout/LinedList"/>
    <dgm:cxn modelId="{842A5970-DFAF-1C45-B7D4-E1B1C58B435C}" type="presParOf" srcId="{D1C6A65C-75FA-654D-BEDD-33CAB6EBFFE2}" destId="{6ABF8E71-7C9D-7F40-8599-A3AAFA0325C6}" srcOrd="5" destOrd="0" presId="urn:microsoft.com/office/officeart/2008/layout/LinedList"/>
    <dgm:cxn modelId="{8E9B0C3C-13C9-1642-BD68-ECF8BBD4D0D0}" type="presParOf" srcId="{6ABF8E71-7C9D-7F40-8599-A3AAFA0325C6}" destId="{E66A4A97-4FC7-A149-BA48-5682D0E0D11A}" srcOrd="0" destOrd="0" presId="urn:microsoft.com/office/officeart/2008/layout/LinedList"/>
    <dgm:cxn modelId="{18108092-AC8C-F64C-A9D3-8526DAEF9CB2}" type="presParOf" srcId="{6ABF8E71-7C9D-7F40-8599-A3AAFA0325C6}" destId="{1AF5BC0A-8201-3B43-B7F9-B53783EB0226}" srcOrd="1" destOrd="0" presId="urn:microsoft.com/office/officeart/2008/layout/LinedList"/>
    <dgm:cxn modelId="{140F8CF2-D816-0B4A-9923-73619E4F9866}" type="presParOf" srcId="{D1C6A65C-75FA-654D-BEDD-33CAB6EBFFE2}" destId="{F35872A8-7953-5743-A2B2-E437304B7662}" srcOrd="6" destOrd="0" presId="urn:microsoft.com/office/officeart/2008/layout/LinedList"/>
    <dgm:cxn modelId="{F5837AC5-4436-224C-B091-3337B7EF14EF}" type="presParOf" srcId="{D1C6A65C-75FA-654D-BEDD-33CAB6EBFFE2}" destId="{E558E93E-0CBC-CB45-9F31-F626E3925E83}" srcOrd="7" destOrd="0" presId="urn:microsoft.com/office/officeart/2008/layout/LinedList"/>
    <dgm:cxn modelId="{7495C848-C716-A648-8BC8-44D05BE4DE41}" type="presParOf" srcId="{E558E93E-0CBC-CB45-9F31-F626E3925E83}" destId="{1EAAB9B6-F220-024E-9824-0272B4EE0DC5}" srcOrd="0" destOrd="0" presId="urn:microsoft.com/office/officeart/2008/layout/LinedList"/>
    <dgm:cxn modelId="{2E1E392B-B722-A34D-A703-CCE3C6FCB487}" type="presParOf" srcId="{E558E93E-0CBC-CB45-9F31-F626E3925E83}" destId="{DBA30DA3-DFF3-1144-8F40-2A23D84479D9}" srcOrd="1" destOrd="0" presId="urn:microsoft.com/office/officeart/2008/layout/LinedList"/>
    <dgm:cxn modelId="{95ECB68B-D775-F644-A828-8E7EADF7426A}" type="presParOf" srcId="{D1C6A65C-75FA-654D-BEDD-33CAB6EBFFE2}" destId="{D9856304-029D-5941-9841-BA5BB30473B2}" srcOrd="8" destOrd="0" presId="urn:microsoft.com/office/officeart/2008/layout/LinedList"/>
    <dgm:cxn modelId="{325B52BC-F81F-8C41-AAA4-CC5B7C851BAB}" type="presParOf" srcId="{D1C6A65C-75FA-654D-BEDD-33CAB6EBFFE2}" destId="{5616233D-674C-934A-8F90-E99FD87F4EEE}" srcOrd="9" destOrd="0" presId="urn:microsoft.com/office/officeart/2008/layout/LinedList"/>
    <dgm:cxn modelId="{9C72952F-2550-A641-AC6A-A46A9AF0D217}" type="presParOf" srcId="{5616233D-674C-934A-8F90-E99FD87F4EEE}" destId="{162353FF-C294-A74D-ABB5-A26AC8A5AD1E}" srcOrd="0" destOrd="0" presId="urn:microsoft.com/office/officeart/2008/layout/LinedList"/>
    <dgm:cxn modelId="{37C6D9B1-3499-6648-B574-25A6411E4BA9}" type="presParOf" srcId="{5616233D-674C-934A-8F90-E99FD87F4EEE}" destId="{7E099DAA-C0DD-114D-A57C-5C336B9C14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BAF34E-8009-406B-A1EB-87327AD0AEA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344590B-E58D-485A-8CA6-E3C5902B5030}">
      <dgm:prSet/>
      <dgm:spPr/>
      <dgm:t>
        <a:bodyPr/>
        <a:lstStyle/>
        <a:p>
          <a:r>
            <a:rPr lang="en-GB" b="1"/>
            <a:t>The business aims are more likely to be achieved </a:t>
          </a:r>
          <a:r>
            <a:rPr lang="en-GB"/>
            <a:t>if the correct workforce resources are available.</a:t>
          </a:r>
          <a:br>
            <a:rPr lang="en-GB"/>
          </a:br>
          <a:endParaRPr lang="en-US"/>
        </a:p>
      </dgm:t>
    </dgm:pt>
    <dgm:pt modelId="{4BC7A58B-9A50-4A37-A798-BA0B26CEF10C}" type="parTrans" cxnId="{87FE84DC-B440-4214-8DA9-0C79E72C4A76}">
      <dgm:prSet/>
      <dgm:spPr/>
      <dgm:t>
        <a:bodyPr/>
        <a:lstStyle/>
        <a:p>
          <a:endParaRPr lang="en-US"/>
        </a:p>
      </dgm:t>
    </dgm:pt>
    <dgm:pt modelId="{ADAA3515-405E-49FA-9674-1DF56AA2AA09}" type="sibTrans" cxnId="{87FE84DC-B440-4214-8DA9-0C79E72C4A76}">
      <dgm:prSet/>
      <dgm:spPr/>
      <dgm:t>
        <a:bodyPr/>
        <a:lstStyle/>
        <a:p>
          <a:endParaRPr lang="en-US"/>
        </a:p>
      </dgm:t>
    </dgm:pt>
    <dgm:pt modelId="{18051FE0-5FC6-4E79-9BBA-8757EC003C8D}">
      <dgm:prSet/>
      <dgm:spPr/>
      <dgm:t>
        <a:bodyPr/>
        <a:lstStyle/>
        <a:p>
          <a:r>
            <a:rPr lang="en-GB" b="1"/>
            <a:t>Planning ahead can save money </a:t>
          </a:r>
          <a:r>
            <a:rPr lang="en-GB"/>
            <a:t>– training rather than recruiting talent, and saving on redundancy payments.</a:t>
          </a:r>
          <a:br>
            <a:rPr lang="en-GB"/>
          </a:br>
          <a:endParaRPr lang="en-US"/>
        </a:p>
      </dgm:t>
    </dgm:pt>
    <dgm:pt modelId="{BE4CFE31-0729-4E91-BD42-9F23A4666CD6}" type="parTrans" cxnId="{1453AA40-679D-4B8E-BA62-D6D1229E1EBC}">
      <dgm:prSet/>
      <dgm:spPr/>
      <dgm:t>
        <a:bodyPr/>
        <a:lstStyle/>
        <a:p>
          <a:endParaRPr lang="en-US"/>
        </a:p>
      </dgm:t>
    </dgm:pt>
    <dgm:pt modelId="{974B5224-2CDE-466F-A9F5-7347EEE512F0}" type="sibTrans" cxnId="{1453AA40-679D-4B8E-BA62-D6D1229E1EBC}">
      <dgm:prSet/>
      <dgm:spPr/>
      <dgm:t>
        <a:bodyPr/>
        <a:lstStyle/>
        <a:p>
          <a:endParaRPr lang="en-US"/>
        </a:p>
      </dgm:t>
    </dgm:pt>
    <dgm:pt modelId="{B4EEC2CE-E9CD-426C-A960-C91A9065D4AC}">
      <dgm:prSet/>
      <dgm:spPr/>
      <dgm:t>
        <a:bodyPr/>
        <a:lstStyle/>
        <a:p>
          <a:r>
            <a:rPr lang="en-GB" b="1"/>
            <a:t>Staff motivation may benefit </a:t>
          </a:r>
          <a:r>
            <a:rPr lang="en-GB"/>
            <a:t>if there are new opportunities ands the future of the business is felt to be more secure</a:t>
          </a:r>
          <a:endParaRPr lang="en-US"/>
        </a:p>
      </dgm:t>
    </dgm:pt>
    <dgm:pt modelId="{ABB683A3-C50D-4C60-8C6B-DDD3E8DC9974}" type="parTrans" cxnId="{BEB8445B-62BA-44EF-BDDC-87E113465A34}">
      <dgm:prSet/>
      <dgm:spPr/>
      <dgm:t>
        <a:bodyPr/>
        <a:lstStyle/>
        <a:p>
          <a:endParaRPr lang="en-US"/>
        </a:p>
      </dgm:t>
    </dgm:pt>
    <dgm:pt modelId="{E7733578-647A-4FC4-984A-35B42830AA57}" type="sibTrans" cxnId="{BEB8445B-62BA-44EF-BDDC-87E113465A34}">
      <dgm:prSet/>
      <dgm:spPr/>
      <dgm:t>
        <a:bodyPr/>
        <a:lstStyle/>
        <a:p>
          <a:endParaRPr lang="en-US"/>
        </a:p>
      </dgm:t>
    </dgm:pt>
    <dgm:pt modelId="{7ECF2B32-AD2A-D147-9340-3859D37FCB24}" type="pres">
      <dgm:prSet presAssocID="{4FBAF34E-8009-406B-A1EB-87327AD0AEA8}" presName="vert0" presStyleCnt="0">
        <dgm:presLayoutVars>
          <dgm:dir/>
          <dgm:animOne val="branch"/>
          <dgm:animLvl val="lvl"/>
        </dgm:presLayoutVars>
      </dgm:prSet>
      <dgm:spPr/>
      <dgm:t>
        <a:bodyPr/>
        <a:lstStyle/>
        <a:p>
          <a:endParaRPr lang="en-US"/>
        </a:p>
      </dgm:t>
    </dgm:pt>
    <dgm:pt modelId="{CA904374-6A61-EF4F-B80C-9B656DC8FCFF}" type="pres">
      <dgm:prSet presAssocID="{A344590B-E58D-485A-8CA6-E3C5902B5030}" presName="thickLine" presStyleLbl="alignNode1" presStyleIdx="0" presStyleCnt="3"/>
      <dgm:spPr/>
    </dgm:pt>
    <dgm:pt modelId="{DA33C713-B619-2344-B769-851FB230EAA6}" type="pres">
      <dgm:prSet presAssocID="{A344590B-E58D-485A-8CA6-E3C5902B5030}" presName="horz1" presStyleCnt="0"/>
      <dgm:spPr/>
    </dgm:pt>
    <dgm:pt modelId="{C2EB69EE-2B97-474F-B88E-0FF30ACD24F2}" type="pres">
      <dgm:prSet presAssocID="{A344590B-E58D-485A-8CA6-E3C5902B5030}" presName="tx1" presStyleLbl="revTx" presStyleIdx="0" presStyleCnt="3"/>
      <dgm:spPr/>
      <dgm:t>
        <a:bodyPr/>
        <a:lstStyle/>
        <a:p>
          <a:endParaRPr lang="en-US"/>
        </a:p>
      </dgm:t>
    </dgm:pt>
    <dgm:pt modelId="{EDB26E84-6206-CD41-AE8B-57FA80D18ED4}" type="pres">
      <dgm:prSet presAssocID="{A344590B-E58D-485A-8CA6-E3C5902B5030}" presName="vert1" presStyleCnt="0"/>
      <dgm:spPr/>
    </dgm:pt>
    <dgm:pt modelId="{7AA38F1C-0196-6C40-B913-42A5203952DE}" type="pres">
      <dgm:prSet presAssocID="{18051FE0-5FC6-4E79-9BBA-8757EC003C8D}" presName="thickLine" presStyleLbl="alignNode1" presStyleIdx="1" presStyleCnt="3"/>
      <dgm:spPr/>
    </dgm:pt>
    <dgm:pt modelId="{1DABC77B-0506-AE42-BFFA-3083B0CB1EBE}" type="pres">
      <dgm:prSet presAssocID="{18051FE0-5FC6-4E79-9BBA-8757EC003C8D}" presName="horz1" presStyleCnt="0"/>
      <dgm:spPr/>
    </dgm:pt>
    <dgm:pt modelId="{3EE326E3-9A03-CA44-8841-3E2AABE246AD}" type="pres">
      <dgm:prSet presAssocID="{18051FE0-5FC6-4E79-9BBA-8757EC003C8D}" presName="tx1" presStyleLbl="revTx" presStyleIdx="1" presStyleCnt="3"/>
      <dgm:spPr/>
      <dgm:t>
        <a:bodyPr/>
        <a:lstStyle/>
        <a:p>
          <a:endParaRPr lang="en-US"/>
        </a:p>
      </dgm:t>
    </dgm:pt>
    <dgm:pt modelId="{EF72D495-A05F-6849-8E3F-6834DC18E34E}" type="pres">
      <dgm:prSet presAssocID="{18051FE0-5FC6-4E79-9BBA-8757EC003C8D}" presName="vert1" presStyleCnt="0"/>
      <dgm:spPr/>
    </dgm:pt>
    <dgm:pt modelId="{7AA250A5-0E92-3E4E-975F-DC1A476C8515}" type="pres">
      <dgm:prSet presAssocID="{B4EEC2CE-E9CD-426C-A960-C91A9065D4AC}" presName="thickLine" presStyleLbl="alignNode1" presStyleIdx="2" presStyleCnt="3"/>
      <dgm:spPr/>
    </dgm:pt>
    <dgm:pt modelId="{A89A884C-A2C8-8944-973D-584114489C73}" type="pres">
      <dgm:prSet presAssocID="{B4EEC2CE-E9CD-426C-A960-C91A9065D4AC}" presName="horz1" presStyleCnt="0"/>
      <dgm:spPr/>
    </dgm:pt>
    <dgm:pt modelId="{46336C2B-AD47-7B44-8ECE-180EC053E095}" type="pres">
      <dgm:prSet presAssocID="{B4EEC2CE-E9CD-426C-A960-C91A9065D4AC}" presName="tx1" presStyleLbl="revTx" presStyleIdx="2" presStyleCnt="3"/>
      <dgm:spPr/>
      <dgm:t>
        <a:bodyPr/>
        <a:lstStyle/>
        <a:p>
          <a:endParaRPr lang="en-US"/>
        </a:p>
      </dgm:t>
    </dgm:pt>
    <dgm:pt modelId="{A72C2661-B4A8-F44F-997B-FFF046C5E404}" type="pres">
      <dgm:prSet presAssocID="{B4EEC2CE-E9CD-426C-A960-C91A9065D4AC}" presName="vert1" presStyleCnt="0"/>
      <dgm:spPr/>
    </dgm:pt>
  </dgm:ptLst>
  <dgm:cxnLst>
    <dgm:cxn modelId="{EA2D14E9-8F5D-6D4E-84BC-6018304C1B99}" type="presOf" srcId="{B4EEC2CE-E9CD-426C-A960-C91A9065D4AC}" destId="{46336C2B-AD47-7B44-8ECE-180EC053E095}" srcOrd="0" destOrd="0" presId="urn:microsoft.com/office/officeart/2008/layout/LinedList"/>
    <dgm:cxn modelId="{FE5A6F5E-24DD-514A-BD3C-67E9BAD65968}" type="presOf" srcId="{4FBAF34E-8009-406B-A1EB-87327AD0AEA8}" destId="{7ECF2B32-AD2A-D147-9340-3859D37FCB24}" srcOrd="0" destOrd="0" presId="urn:microsoft.com/office/officeart/2008/layout/LinedList"/>
    <dgm:cxn modelId="{79D223D5-37AB-574A-A86C-E06A5A263AAB}" type="presOf" srcId="{18051FE0-5FC6-4E79-9BBA-8757EC003C8D}" destId="{3EE326E3-9A03-CA44-8841-3E2AABE246AD}" srcOrd="0" destOrd="0" presId="urn:microsoft.com/office/officeart/2008/layout/LinedList"/>
    <dgm:cxn modelId="{87FE84DC-B440-4214-8DA9-0C79E72C4A76}" srcId="{4FBAF34E-8009-406B-A1EB-87327AD0AEA8}" destId="{A344590B-E58D-485A-8CA6-E3C5902B5030}" srcOrd="0" destOrd="0" parTransId="{4BC7A58B-9A50-4A37-A798-BA0B26CEF10C}" sibTransId="{ADAA3515-405E-49FA-9674-1DF56AA2AA09}"/>
    <dgm:cxn modelId="{1453AA40-679D-4B8E-BA62-D6D1229E1EBC}" srcId="{4FBAF34E-8009-406B-A1EB-87327AD0AEA8}" destId="{18051FE0-5FC6-4E79-9BBA-8757EC003C8D}" srcOrd="1" destOrd="0" parTransId="{BE4CFE31-0729-4E91-BD42-9F23A4666CD6}" sibTransId="{974B5224-2CDE-466F-A9F5-7347EEE512F0}"/>
    <dgm:cxn modelId="{BEB8445B-62BA-44EF-BDDC-87E113465A34}" srcId="{4FBAF34E-8009-406B-A1EB-87327AD0AEA8}" destId="{B4EEC2CE-E9CD-426C-A960-C91A9065D4AC}" srcOrd="2" destOrd="0" parTransId="{ABB683A3-C50D-4C60-8C6B-DDD3E8DC9974}" sibTransId="{E7733578-647A-4FC4-984A-35B42830AA57}"/>
    <dgm:cxn modelId="{93B30DB3-CA18-7F4D-838C-BDEE76F0FCBB}" type="presOf" srcId="{A344590B-E58D-485A-8CA6-E3C5902B5030}" destId="{C2EB69EE-2B97-474F-B88E-0FF30ACD24F2}" srcOrd="0" destOrd="0" presId="urn:microsoft.com/office/officeart/2008/layout/LinedList"/>
    <dgm:cxn modelId="{C0E7259D-E886-6849-ABDF-03F5F886CD57}" type="presParOf" srcId="{7ECF2B32-AD2A-D147-9340-3859D37FCB24}" destId="{CA904374-6A61-EF4F-B80C-9B656DC8FCFF}" srcOrd="0" destOrd="0" presId="urn:microsoft.com/office/officeart/2008/layout/LinedList"/>
    <dgm:cxn modelId="{EDAE7E40-2D51-924F-92F7-9FD2D0D013F2}" type="presParOf" srcId="{7ECF2B32-AD2A-D147-9340-3859D37FCB24}" destId="{DA33C713-B619-2344-B769-851FB230EAA6}" srcOrd="1" destOrd="0" presId="urn:microsoft.com/office/officeart/2008/layout/LinedList"/>
    <dgm:cxn modelId="{9164A927-54D4-5F4C-A0A9-7570BFD53FEB}" type="presParOf" srcId="{DA33C713-B619-2344-B769-851FB230EAA6}" destId="{C2EB69EE-2B97-474F-B88E-0FF30ACD24F2}" srcOrd="0" destOrd="0" presId="urn:microsoft.com/office/officeart/2008/layout/LinedList"/>
    <dgm:cxn modelId="{FBF87249-9D98-264E-BE4A-2EB5183B4820}" type="presParOf" srcId="{DA33C713-B619-2344-B769-851FB230EAA6}" destId="{EDB26E84-6206-CD41-AE8B-57FA80D18ED4}" srcOrd="1" destOrd="0" presId="urn:microsoft.com/office/officeart/2008/layout/LinedList"/>
    <dgm:cxn modelId="{6BCC27EB-05FC-7A42-AB56-5087EB4E5F48}" type="presParOf" srcId="{7ECF2B32-AD2A-D147-9340-3859D37FCB24}" destId="{7AA38F1C-0196-6C40-B913-42A5203952DE}" srcOrd="2" destOrd="0" presId="urn:microsoft.com/office/officeart/2008/layout/LinedList"/>
    <dgm:cxn modelId="{18FC81F9-B8EA-AF45-886A-85E0B16CB94C}" type="presParOf" srcId="{7ECF2B32-AD2A-D147-9340-3859D37FCB24}" destId="{1DABC77B-0506-AE42-BFFA-3083B0CB1EBE}" srcOrd="3" destOrd="0" presId="urn:microsoft.com/office/officeart/2008/layout/LinedList"/>
    <dgm:cxn modelId="{9B2476C9-47B9-2441-8C94-E72F231D1A3E}" type="presParOf" srcId="{1DABC77B-0506-AE42-BFFA-3083B0CB1EBE}" destId="{3EE326E3-9A03-CA44-8841-3E2AABE246AD}" srcOrd="0" destOrd="0" presId="urn:microsoft.com/office/officeart/2008/layout/LinedList"/>
    <dgm:cxn modelId="{E84679F5-055B-EC43-8315-D40FF3B21AAC}" type="presParOf" srcId="{1DABC77B-0506-AE42-BFFA-3083B0CB1EBE}" destId="{EF72D495-A05F-6849-8E3F-6834DC18E34E}" srcOrd="1" destOrd="0" presId="urn:microsoft.com/office/officeart/2008/layout/LinedList"/>
    <dgm:cxn modelId="{AF43D950-69F2-3540-919A-03D56F0A77DA}" type="presParOf" srcId="{7ECF2B32-AD2A-D147-9340-3859D37FCB24}" destId="{7AA250A5-0E92-3E4E-975F-DC1A476C8515}" srcOrd="4" destOrd="0" presId="urn:microsoft.com/office/officeart/2008/layout/LinedList"/>
    <dgm:cxn modelId="{450DB0B7-CE34-2D43-8E3A-574C55CAE812}" type="presParOf" srcId="{7ECF2B32-AD2A-D147-9340-3859D37FCB24}" destId="{A89A884C-A2C8-8944-973D-584114489C73}" srcOrd="5" destOrd="0" presId="urn:microsoft.com/office/officeart/2008/layout/LinedList"/>
    <dgm:cxn modelId="{7AEA269A-DDF3-4345-9F7F-62E42CEC9A6F}" type="presParOf" srcId="{A89A884C-A2C8-8944-973D-584114489C73}" destId="{46336C2B-AD47-7B44-8ECE-180EC053E095}" srcOrd="0" destOrd="0" presId="urn:microsoft.com/office/officeart/2008/layout/LinedList"/>
    <dgm:cxn modelId="{D153A304-6890-6D41-A3BF-52E2D5659440}" type="presParOf" srcId="{A89A884C-A2C8-8944-973D-584114489C73}" destId="{A72C2661-B4A8-F44F-997B-FFF046C5E4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D4BC746C-9C7E-4EA8-B812-D69059F20F19}">
      <dgm:prSet custT="1"/>
      <dgm:spPr/>
      <dgm:t>
        <a:bodyPr/>
        <a:lstStyle/>
        <a:p>
          <a:r>
            <a:rPr lang="en-US" sz="1800" dirty="0"/>
            <a:t>Read the Information Sheet on Godalming Online) and make notes</a:t>
          </a:r>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custT="1"/>
      <dgm:spPr/>
      <dgm:t>
        <a:bodyPr/>
        <a:lstStyle/>
        <a:p>
          <a:r>
            <a:rPr lang="en-US" sz="1800" dirty="0"/>
            <a:t>Consider the current situation and how it might impact on staffing and availability of workers for a farm that grows and picks fruit to sell to supermarkets</a:t>
          </a:r>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053BB974-4373-0B43-B1BE-AD9E667AFF73}">
      <dgm:prSet custT="1"/>
      <dgm:spPr/>
      <dgm:t>
        <a:bodyPr/>
        <a:lstStyle/>
        <a:p>
          <a:r>
            <a:rPr lang="en-US" sz="1800" dirty="0"/>
            <a:t>Write a list of points that are difficulties that they face and then a paragraph with how HR might respond to these issues</a:t>
          </a:r>
        </a:p>
        <a:p>
          <a:endParaRPr lang="en-US" sz="1800" dirty="0"/>
        </a:p>
      </dgm:t>
    </dgm:pt>
    <dgm:pt modelId="{07851E54-0B98-6B46-8FF5-05D0A0195192}" type="parTrans" cxnId="{AA3EA14A-CB88-8E44-9703-B82E8C98344F}">
      <dgm:prSet/>
      <dgm:spPr/>
      <dgm:t>
        <a:bodyPr/>
        <a:lstStyle/>
        <a:p>
          <a:endParaRPr lang="en-GB"/>
        </a:p>
      </dgm:t>
    </dgm:pt>
    <dgm:pt modelId="{C7DC0E6A-DD1F-EE4D-B25A-3B9EEA361C58}" type="sibTrans" cxnId="{AA3EA14A-CB88-8E44-9703-B82E8C98344F}">
      <dgm:prSet/>
      <dgm:spPr/>
      <dgm:t>
        <a:bodyPr/>
        <a:lstStyle/>
        <a:p>
          <a:endParaRPr lang="en-GB"/>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3" custScaleX="100000">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3" custScaleX="100000">
        <dgm:presLayoutVars>
          <dgm:chMax val="1"/>
          <dgm:chPref val="1"/>
        </dgm:presLayoutVars>
      </dgm:prSet>
      <dgm:spPr/>
      <dgm:t>
        <a:bodyPr/>
        <a:lstStyle/>
        <a:p>
          <a:endParaRPr lang="en-US"/>
        </a:p>
      </dgm:t>
    </dgm:pt>
    <dgm:pt modelId="{B5A0096D-4357-F142-A680-F1C34EE3BDA3}" type="pres">
      <dgm:prSet presAssocID="{53A5183C-9907-4440-B190-FD519799E6F8}" presName="sibTrans" presStyleCnt="0"/>
      <dgm:spPr/>
    </dgm:pt>
    <dgm:pt modelId="{A4BACD58-1123-9D4C-B9D8-0AFD488E4EBF}" type="pres">
      <dgm:prSet presAssocID="{053BB974-4373-0B43-B1BE-AD9E667AFF73}" presName="compNode" presStyleCnt="0"/>
      <dgm:spPr/>
    </dgm:pt>
    <dgm:pt modelId="{D2AF78BD-0BB9-B24E-8F42-F788C6A3535A}" type="pres">
      <dgm:prSet presAssocID="{053BB974-4373-0B43-B1BE-AD9E667AFF73}" presName="iconRect" presStyleLbl="node1" presStyleIdx="2" presStyleCnt="3"/>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pt>
    <dgm:pt modelId="{6CD6855B-5D78-D14E-BBAE-C03FBCA2C407}" type="pres">
      <dgm:prSet presAssocID="{053BB974-4373-0B43-B1BE-AD9E667AFF73}" presName="spaceRect" presStyleCnt="0"/>
      <dgm:spPr/>
    </dgm:pt>
    <dgm:pt modelId="{42E50451-3DE0-1D40-9A75-268D0506C7A6}" type="pres">
      <dgm:prSet presAssocID="{053BB974-4373-0B43-B1BE-AD9E667AFF73}" presName="textRect" presStyleLbl="revTx" presStyleIdx="2" presStyleCnt="3" custScaleX="109462">
        <dgm:presLayoutVars>
          <dgm:chMax val="1"/>
          <dgm:chPref val="1"/>
        </dgm:presLayoutVars>
      </dgm:prSet>
      <dgm:spPr/>
      <dgm:t>
        <a:bodyPr/>
        <a:lstStyle/>
        <a:p>
          <a:endParaRPr lang="en-US"/>
        </a:p>
      </dgm:t>
    </dgm:pt>
  </dgm:ptLst>
  <dgm:cxnLst>
    <dgm:cxn modelId="{07BAE0A5-F46E-8147-9B13-C2700715FF7A}" type="presOf" srcId="{4184A6D9-4D32-4103-A1D2-180EA71E7A87}" destId="{7D46533C-7AD1-42AF-9E9D-01735649365B}" srcOrd="0" destOrd="0" presId="urn:microsoft.com/office/officeart/2018/2/layout/IconLabelList"/>
    <dgm:cxn modelId="{6BC8C2DB-15BC-3D4D-B681-FB07BBE53F43}" type="presOf" srcId="{053BB974-4373-0B43-B1BE-AD9E667AFF73}" destId="{42E50451-3DE0-1D40-9A75-268D0506C7A6}" srcOrd="0" destOrd="0" presId="urn:microsoft.com/office/officeart/2018/2/layout/IconLabelList"/>
    <dgm:cxn modelId="{B78B63CB-CBC4-47D9-B438-C9DEE5471EF2}" srcId="{4184A6D9-4D32-4103-A1D2-180EA71E7A87}" destId="{D4BC746C-9C7E-4EA8-B812-D69059F20F19}" srcOrd="0" destOrd="0" parTransId="{EA620487-982C-4E9E-903C-0B2E1D114315}" sibTransId="{10B25D3F-B371-4001-BE4D-C12042C75643}"/>
    <dgm:cxn modelId="{D03484E5-6AB3-964E-B7A2-03F891FBC908}" type="presOf" srcId="{D4BC746C-9C7E-4EA8-B812-D69059F20F19}" destId="{9D29AAEF-5854-44A0-888F-C563FE325F01}"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028CA926-1E7A-B14B-BA4B-3C612F66B34D}" type="presOf" srcId="{B11AE204-C475-4289-ACDF-B67FDAC5C6E8}" destId="{5094B9CC-AEAA-4B73-BD14-BEE561E89ECB}" srcOrd="0" destOrd="0" presId="urn:microsoft.com/office/officeart/2018/2/layout/IconLabelList"/>
    <dgm:cxn modelId="{AA3EA14A-CB88-8E44-9703-B82E8C98344F}" srcId="{4184A6D9-4D32-4103-A1D2-180EA71E7A87}" destId="{053BB974-4373-0B43-B1BE-AD9E667AFF73}" srcOrd="2" destOrd="0" parTransId="{07851E54-0B98-6B46-8FF5-05D0A0195192}" sibTransId="{C7DC0E6A-DD1F-EE4D-B25A-3B9EEA361C58}"/>
    <dgm:cxn modelId="{040CDDB3-0547-C947-8AB7-FA8542D8FDB4}" type="presParOf" srcId="{7D46533C-7AD1-42AF-9E9D-01735649365B}" destId="{36BC54A5-8EB1-4415-96BF-E7EB65BA662C}" srcOrd="0" destOrd="0" presId="urn:microsoft.com/office/officeart/2018/2/layout/IconLabelList"/>
    <dgm:cxn modelId="{1E747DB3-B528-4C45-B536-D6E42BF2F99D}" type="presParOf" srcId="{36BC54A5-8EB1-4415-96BF-E7EB65BA662C}" destId="{27B4274B-BC3F-4A10-A06A-AEF949D75C7C}" srcOrd="0" destOrd="0" presId="urn:microsoft.com/office/officeart/2018/2/layout/IconLabelList"/>
    <dgm:cxn modelId="{969BAAD9-E2A9-774D-A63F-08B54171D7AE}" type="presParOf" srcId="{36BC54A5-8EB1-4415-96BF-E7EB65BA662C}" destId="{BD257F15-D74D-40CA-821D-883009163773}" srcOrd="1" destOrd="0" presId="urn:microsoft.com/office/officeart/2018/2/layout/IconLabelList"/>
    <dgm:cxn modelId="{0FEED0E0-238C-F94C-A23E-B3D5BB073AAA}" type="presParOf" srcId="{36BC54A5-8EB1-4415-96BF-E7EB65BA662C}" destId="{9D29AAEF-5854-44A0-888F-C563FE325F01}" srcOrd="2" destOrd="0" presId="urn:microsoft.com/office/officeart/2018/2/layout/IconLabelList"/>
    <dgm:cxn modelId="{5216BE95-674B-A144-961D-8479324CD4F1}" type="presParOf" srcId="{7D46533C-7AD1-42AF-9E9D-01735649365B}" destId="{35ED881B-77EF-4117-BE16-719A0E07B371}" srcOrd="1" destOrd="0" presId="urn:microsoft.com/office/officeart/2018/2/layout/IconLabelList"/>
    <dgm:cxn modelId="{062BFC2E-3938-E74E-A5C6-B437F61B375C}" type="presParOf" srcId="{7D46533C-7AD1-42AF-9E9D-01735649365B}" destId="{939C5B01-5597-4C75-B563-7300020F9C2D}" srcOrd="2" destOrd="0" presId="urn:microsoft.com/office/officeart/2018/2/layout/IconLabelList"/>
    <dgm:cxn modelId="{BBC381DA-F9F1-3841-9DAE-39B7EFE5ADA0}" type="presParOf" srcId="{939C5B01-5597-4C75-B563-7300020F9C2D}" destId="{F5D38342-1946-40E9-A36B-D23C8CD92576}" srcOrd="0" destOrd="0" presId="urn:microsoft.com/office/officeart/2018/2/layout/IconLabelList"/>
    <dgm:cxn modelId="{6BC34B0C-074B-BC4B-8265-9431E205D000}" type="presParOf" srcId="{939C5B01-5597-4C75-B563-7300020F9C2D}" destId="{4F7F7A2A-3716-47A5-82AF-A46D94D336B0}" srcOrd="1" destOrd="0" presId="urn:microsoft.com/office/officeart/2018/2/layout/IconLabelList"/>
    <dgm:cxn modelId="{3460DA2A-5D42-B64F-BCDD-F98BF790BB73}" type="presParOf" srcId="{939C5B01-5597-4C75-B563-7300020F9C2D}" destId="{5094B9CC-AEAA-4B73-BD14-BEE561E89ECB}" srcOrd="2" destOrd="0" presId="urn:microsoft.com/office/officeart/2018/2/layout/IconLabelList"/>
    <dgm:cxn modelId="{EF21472A-7478-F747-9685-C56A607FC9B6}" type="presParOf" srcId="{7D46533C-7AD1-42AF-9E9D-01735649365B}" destId="{B5A0096D-4357-F142-A680-F1C34EE3BDA3}" srcOrd="3" destOrd="0" presId="urn:microsoft.com/office/officeart/2018/2/layout/IconLabelList"/>
    <dgm:cxn modelId="{22172DBB-CEBF-A043-9AEE-7D6E775D312C}" type="presParOf" srcId="{7D46533C-7AD1-42AF-9E9D-01735649365B}" destId="{A4BACD58-1123-9D4C-B9D8-0AFD488E4EBF}" srcOrd="4" destOrd="0" presId="urn:microsoft.com/office/officeart/2018/2/layout/IconLabelList"/>
    <dgm:cxn modelId="{13ADC121-29B2-C242-B077-15053F0BF0E7}" type="presParOf" srcId="{A4BACD58-1123-9D4C-B9D8-0AFD488E4EBF}" destId="{D2AF78BD-0BB9-B24E-8F42-F788C6A3535A}" srcOrd="0" destOrd="0" presId="urn:microsoft.com/office/officeart/2018/2/layout/IconLabelList"/>
    <dgm:cxn modelId="{725B7BB9-E11D-2246-A93E-D3230E917F5D}" type="presParOf" srcId="{A4BACD58-1123-9D4C-B9D8-0AFD488E4EBF}" destId="{6CD6855B-5D78-D14E-BBAE-C03FBCA2C407}" srcOrd="1" destOrd="0" presId="urn:microsoft.com/office/officeart/2018/2/layout/IconLabelList"/>
    <dgm:cxn modelId="{E72CD844-CF7C-E44E-846F-81210EB6B9F6}" type="presParOf" srcId="{A4BACD58-1123-9D4C-B9D8-0AFD488E4EBF}" destId="{42E50451-3DE0-1D40-9A75-268D0506C7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BD53-B02F-4173-995A-9316FF971D8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9F312DE-405F-40B2-BFCF-88D7BDB5CED3}">
      <dgm:prSet/>
      <dgm:spPr/>
      <dgm:t>
        <a:bodyPr/>
        <a:lstStyle/>
        <a:p>
          <a:r>
            <a:rPr lang="en-GB" b="1" dirty="0"/>
            <a:t>Core workers</a:t>
          </a:r>
          <a:r>
            <a:rPr lang="en-GB" dirty="0"/>
            <a:t>: workers who organise the essential tasks necessary for survival of the business </a:t>
          </a:r>
          <a:r>
            <a:rPr lang="en-GB" i="1" dirty="0"/>
            <a:t>(skilled, full time, high pay, motivated)</a:t>
          </a:r>
          <a:endParaRPr lang="en-US" i="1" dirty="0"/>
        </a:p>
      </dgm:t>
    </dgm:pt>
    <dgm:pt modelId="{94DB5F0C-3A32-40EA-AF47-10E781A3E95A}" type="parTrans" cxnId="{8A901429-EF0C-4B71-A553-DE22EC825BEB}">
      <dgm:prSet/>
      <dgm:spPr/>
      <dgm:t>
        <a:bodyPr/>
        <a:lstStyle/>
        <a:p>
          <a:endParaRPr lang="en-US"/>
        </a:p>
      </dgm:t>
    </dgm:pt>
    <dgm:pt modelId="{1863F050-37F6-4395-BFD1-250D6190B96B}" type="sibTrans" cxnId="{8A901429-EF0C-4B71-A553-DE22EC825BEB}">
      <dgm:prSet/>
      <dgm:spPr/>
      <dgm:t>
        <a:bodyPr/>
        <a:lstStyle/>
        <a:p>
          <a:endParaRPr lang="en-US"/>
        </a:p>
      </dgm:t>
    </dgm:pt>
    <dgm:pt modelId="{3793C374-8F0F-4D7A-A0B8-AF0137F2C537}">
      <dgm:prSet/>
      <dgm:spPr/>
      <dgm:t>
        <a:bodyPr/>
        <a:lstStyle/>
        <a:p>
          <a:r>
            <a:rPr lang="en-GB" b="1"/>
            <a:t>Peripheral workers</a:t>
          </a:r>
          <a:r>
            <a:rPr lang="en-GB"/>
            <a:t>: NOT CENTRAL to running the business. They could be employed depending on how much demand there was for the firms products </a:t>
          </a:r>
          <a:r>
            <a:rPr lang="en-GB" i="1"/>
            <a:t>(less loyal, motivated by pay)</a:t>
          </a:r>
          <a:endParaRPr lang="en-US" i="1"/>
        </a:p>
      </dgm:t>
    </dgm:pt>
    <dgm:pt modelId="{0076653C-8A29-49AE-86B3-E10985E08E58}" type="parTrans" cxnId="{6FF10355-732D-41B5-8D46-5FB8FD22F899}">
      <dgm:prSet/>
      <dgm:spPr/>
      <dgm:t>
        <a:bodyPr/>
        <a:lstStyle/>
        <a:p>
          <a:endParaRPr lang="en-US"/>
        </a:p>
      </dgm:t>
    </dgm:pt>
    <dgm:pt modelId="{80CD3688-CEA7-4737-B3EC-7F47AD61C1AB}" type="sibTrans" cxnId="{6FF10355-732D-41B5-8D46-5FB8FD22F899}">
      <dgm:prSet/>
      <dgm:spPr/>
      <dgm:t>
        <a:bodyPr/>
        <a:lstStyle/>
        <a:p>
          <a:endParaRPr lang="en-US"/>
        </a:p>
      </dgm:t>
    </dgm:pt>
    <dgm:pt modelId="{E46C1931-9E94-724C-979D-5E6E991D243C}" type="pres">
      <dgm:prSet presAssocID="{89A2BD53-B02F-4173-995A-9316FF971D89}" presName="vert0" presStyleCnt="0">
        <dgm:presLayoutVars>
          <dgm:dir/>
          <dgm:animOne val="branch"/>
          <dgm:animLvl val="lvl"/>
        </dgm:presLayoutVars>
      </dgm:prSet>
      <dgm:spPr/>
      <dgm:t>
        <a:bodyPr/>
        <a:lstStyle/>
        <a:p>
          <a:endParaRPr lang="en-US"/>
        </a:p>
      </dgm:t>
    </dgm:pt>
    <dgm:pt modelId="{1481F45F-CBD7-DE40-A29E-81263C64E866}" type="pres">
      <dgm:prSet presAssocID="{69F312DE-405F-40B2-BFCF-88D7BDB5CED3}" presName="thickLine" presStyleLbl="alignNode1" presStyleIdx="0" presStyleCnt="2"/>
      <dgm:spPr/>
    </dgm:pt>
    <dgm:pt modelId="{9888D0F8-CBF5-C044-BCC9-52CA22EF6D64}" type="pres">
      <dgm:prSet presAssocID="{69F312DE-405F-40B2-BFCF-88D7BDB5CED3}" presName="horz1" presStyleCnt="0"/>
      <dgm:spPr/>
    </dgm:pt>
    <dgm:pt modelId="{73F5FBCD-C479-5944-933D-6576DE7C2C7C}" type="pres">
      <dgm:prSet presAssocID="{69F312DE-405F-40B2-BFCF-88D7BDB5CED3}" presName="tx1" presStyleLbl="revTx" presStyleIdx="0" presStyleCnt="2"/>
      <dgm:spPr/>
      <dgm:t>
        <a:bodyPr/>
        <a:lstStyle/>
        <a:p>
          <a:endParaRPr lang="en-US"/>
        </a:p>
      </dgm:t>
    </dgm:pt>
    <dgm:pt modelId="{2CA2F21F-0EBA-1B4D-879F-6C167E4E0281}" type="pres">
      <dgm:prSet presAssocID="{69F312DE-405F-40B2-BFCF-88D7BDB5CED3}" presName="vert1" presStyleCnt="0"/>
      <dgm:spPr/>
    </dgm:pt>
    <dgm:pt modelId="{F93380C8-7A67-7547-A01E-7F70C966CB74}" type="pres">
      <dgm:prSet presAssocID="{3793C374-8F0F-4D7A-A0B8-AF0137F2C537}" presName="thickLine" presStyleLbl="alignNode1" presStyleIdx="1" presStyleCnt="2"/>
      <dgm:spPr/>
    </dgm:pt>
    <dgm:pt modelId="{3FAB11BD-F6A1-0B44-848E-DA4C2EE99411}" type="pres">
      <dgm:prSet presAssocID="{3793C374-8F0F-4D7A-A0B8-AF0137F2C537}" presName="horz1" presStyleCnt="0"/>
      <dgm:spPr/>
    </dgm:pt>
    <dgm:pt modelId="{653CEAEF-05A0-9E4F-8971-ECDE1584DD8D}" type="pres">
      <dgm:prSet presAssocID="{3793C374-8F0F-4D7A-A0B8-AF0137F2C537}" presName="tx1" presStyleLbl="revTx" presStyleIdx="1" presStyleCnt="2"/>
      <dgm:spPr/>
      <dgm:t>
        <a:bodyPr/>
        <a:lstStyle/>
        <a:p>
          <a:endParaRPr lang="en-US"/>
        </a:p>
      </dgm:t>
    </dgm:pt>
    <dgm:pt modelId="{FCCF7463-D9A8-3A47-AE83-5D79D8DEBB01}" type="pres">
      <dgm:prSet presAssocID="{3793C374-8F0F-4D7A-A0B8-AF0137F2C537}" presName="vert1" presStyleCnt="0"/>
      <dgm:spPr/>
    </dgm:pt>
  </dgm:ptLst>
  <dgm:cxnLst>
    <dgm:cxn modelId="{8A901429-EF0C-4B71-A553-DE22EC825BEB}" srcId="{89A2BD53-B02F-4173-995A-9316FF971D89}" destId="{69F312DE-405F-40B2-BFCF-88D7BDB5CED3}" srcOrd="0" destOrd="0" parTransId="{94DB5F0C-3A32-40EA-AF47-10E781A3E95A}" sibTransId="{1863F050-37F6-4395-BFD1-250D6190B96B}"/>
    <dgm:cxn modelId="{A926FCD8-C1AE-0C47-AD35-D88D65927A32}" type="presOf" srcId="{3793C374-8F0F-4D7A-A0B8-AF0137F2C537}" destId="{653CEAEF-05A0-9E4F-8971-ECDE1584DD8D}" srcOrd="0" destOrd="0" presId="urn:microsoft.com/office/officeart/2008/layout/LinedList"/>
    <dgm:cxn modelId="{0A23D53F-4D6E-0A46-82FD-2F1232F19513}" type="presOf" srcId="{89A2BD53-B02F-4173-995A-9316FF971D89}" destId="{E46C1931-9E94-724C-979D-5E6E991D243C}" srcOrd="0" destOrd="0" presId="urn:microsoft.com/office/officeart/2008/layout/LinedList"/>
    <dgm:cxn modelId="{5C9E7354-AD9C-2040-9F60-3C2F635ABC98}" type="presOf" srcId="{69F312DE-405F-40B2-BFCF-88D7BDB5CED3}" destId="{73F5FBCD-C479-5944-933D-6576DE7C2C7C}" srcOrd="0" destOrd="0" presId="urn:microsoft.com/office/officeart/2008/layout/LinedList"/>
    <dgm:cxn modelId="{6FF10355-732D-41B5-8D46-5FB8FD22F899}" srcId="{89A2BD53-B02F-4173-995A-9316FF971D89}" destId="{3793C374-8F0F-4D7A-A0B8-AF0137F2C537}" srcOrd="1" destOrd="0" parTransId="{0076653C-8A29-49AE-86B3-E10985E08E58}" sibTransId="{80CD3688-CEA7-4737-B3EC-7F47AD61C1AB}"/>
    <dgm:cxn modelId="{9465E39D-A45A-5F4B-8CBA-BE1DF2252AAD}" type="presParOf" srcId="{E46C1931-9E94-724C-979D-5E6E991D243C}" destId="{1481F45F-CBD7-DE40-A29E-81263C64E866}" srcOrd="0" destOrd="0" presId="urn:microsoft.com/office/officeart/2008/layout/LinedList"/>
    <dgm:cxn modelId="{419F5B3B-3F12-1848-A062-044D7B90ADAC}" type="presParOf" srcId="{E46C1931-9E94-724C-979D-5E6E991D243C}" destId="{9888D0F8-CBF5-C044-BCC9-52CA22EF6D64}" srcOrd="1" destOrd="0" presId="urn:microsoft.com/office/officeart/2008/layout/LinedList"/>
    <dgm:cxn modelId="{5F30FF1C-8985-7B45-9D33-D1136B44EFFF}" type="presParOf" srcId="{9888D0F8-CBF5-C044-BCC9-52CA22EF6D64}" destId="{73F5FBCD-C479-5944-933D-6576DE7C2C7C}" srcOrd="0" destOrd="0" presId="urn:microsoft.com/office/officeart/2008/layout/LinedList"/>
    <dgm:cxn modelId="{AF33D8E2-6690-6940-8918-3BD35FB4B867}" type="presParOf" srcId="{9888D0F8-CBF5-C044-BCC9-52CA22EF6D64}" destId="{2CA2F21F-0EBA-1B4D-879F-6C167E4E0281}" srcOrd="1" destOrd="0" presId="urn:microsoft.com/office/officeart/2008/layout/LinedList"/>
    <dgm:cxn modelId="{F3BF8227-1507-CF43-AC9E-3D85645DF941}" type="presParOf" srcId="{E46C1931-9E94-724C-979D-5E6E991D243C}" destId="{F93380C8-7A67-7547-A01E-7F70C966CB74}" srcOrd="2" destOrd="0" presId="urn:microsoft.com/office/officeart/2008/layout/LinedList"/>
    <dgm:cxn modelId="{F111588F-A11E-D040-9A82-A304B4751E2C}" type="presParOf" srcId="{E46C1931-9E94-724C-979D-5E6E991D243C}" destId="{3FAB11BD-F6A1-0B44-848E-DA4C2EE99411}" srcOrd="3" destOrd="0" presId="urn:microsoft.com/office/officeart/2008/layout/LinedList"/>
    <dgm:cxn modelId="{578D63A3-A488-B542-925E-44F127CC5311}" type="presParOf" srcId="{3FAB11BD-F6A1-0B44-848E-DA4C2EE99411}" destId="{653CEAEF-05A0-9E4F-8971-ECDE1584DD8D}" srcOrd="0" destOrd="0" presId="urn:microsoft.com/office/officeart/2008/layout/LinedList"/>
    <dgm:cxn modelId="{143E2943-E29E-9D42-B065-CF26792443EB}" type="presParOf" srcId="{3FAB11BD-F6A1-0B44-848E-DA4C2EE99411}" destId="{FCCF7463-D9A8-3A47-AE83-5D79D8DEBB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7C8C9A-E6A7-4536-A3B0-3CEA4B6324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E4F1845-AC7C-45A4-B16A-785A380FA0E0}">
      <dgm:prSet/>
      <dgm:spPr/>
      <dgm:t>
        <a:bodyPr/>
        <a:lstStyle/>
        <a:p>
          <a:r>
            <a:rPr lang="en-US" b="1"/>
            <a:t>Full time / Part time</a:t>
          </a:r>
          <a:endParaRPr lang="en-US"/>
        </a:p>
      </dgm:t>
    </dgm:pt>
    <dgm:pt modelId="{68D1A9F2-55CA-4E6E-9E76-0BCA51A99C31}" type="parTrans" cxnId="{482E8DBA-C9B3-4981-A761-8E945A8DBD4D}">
      <dgm:prSet/>
      <dgm:spPr/>
      <dgm:t>
        <a:bodyPr/>
        <a:lstStyle/>
        <a:p>
          <a:endParaRPr lang="en-US"/>
        </a:p>
      </dgm:t>
    </dgm:pt>
    <dgm:pt modelId="{DDB95C08-6D96-4A4B-B0AE-C2C64CFD8223}" type="sibTrans" cxnId="{482E8DBA-C9B3-4981-A761-8E945A8DBD4D}">
      <dgm:prSet/>
      <dgm:spPr/>
      <dgm:t>
        <a:bodyPr/>
        <a:lstStyle/>
        <a:p>
          <a:endParaRPr lang="en-US"/>
        </a:p>
      </dgm:t>
    </dgm:pt>
    <dgm:pt modelId="{679BCDCB-9BA9-4B54-852C-3C1FF7E058A2}">
      <dgm:prSet/>
      <dgm:spPr/>
      <dgm:t>
        <a:bodyPr/>
        <a:lstStyle/>
        <a:p>
          <a:r>
            <a:rPr lang="en-US" b="1"/>
            <a:t>Temporary/permanent staff</a:t>
          </a:r>
          <a:endParaRPr lang="en-US"/>
        </a:p>
      </dgm:t>
    </dgm:pt>
    <dgm:pt modelId="{222EA463-14C9-46DA-AE08-D6E0C816E934}" type="parTrans" cxnId="{95D69880-427C-4242-A5F0-66637B9A81FA}">
      <dgm:prSet/>
      <dgm:spPr/>
      <dgm:t>
        <a:bodyPr/>
        <a:lstStyle/>
        <a:p>
          <a:endParaRPr lang="en-US"/>
        </a:p>
      </dgm:t>
    </dgm:pt>
    <dgm:pt modelId="{8196327A-5F58-4975-86E1-C76B9F70D660}" type="sibTrans" cxnId="{95D69880-427C-4242-A5F0-66637B9A81FA}">
      <dgm:prSet/>
      <dgm:spPr/>
      <dgm:t>
        <a:bodyPr/>
        <a:lstStyle/>
        <a:p>
          <a:endParaRPr lang="en-US"/>
        </a:p>
      </dgm:t>
    </dgm:pt>
    <dgm:pt modelId="{5092AA2B-B844-4CA9-A2B1-3D5C8823B029}">
      <dgm:prSet/>
      <dgm:spPr/>
      <dgm:t>
        <a:bodyPr/>
        <a:lstStyle/>
        <a:p>
          <a:r>
            <a:rPr lang="en-US" b="1"/>
            <a:t>Sub-contracting</a:t>
          </a:r>
          <a:endParaRPr lang="en-US"/>
        </a:p>
      </dgm:t>
    </dgm:pt>
    <dgm:pt modelId="{D1B5CF93-90CF-4901-9F9B-87FB5BE34276}" type="parTrans" cxnId="{E8175C9D-6D13-400A-9E59-690C84A0599C}">
      <dgm:prSet/>
      <dgm:spPr/>
      <dgm:t>
        <a:bodyPr/>
        <a:lstStyle/>
        <a:p>
          <a:endParaRPr lang="en-US"/>
        </a:p>
      </dgm:t>
    </dgm:pt>
    <dgm:pt modelId="{923C02F9-D528-43F9-B4CA-7BFCF1091E36}" type="sibTrans" cxnId="{E8175C9D-6D13-400A-9E59-690C84A0599C}">
      <dgm:prSet/>
      <dgm:spPr/>
      <dgm:t>
        <a:bodyPr/>
        <a:lstStyle/>
        <a:p>
          <a:endParaRPr lang="en-US"/>
        </a:p>
      </dgm:t>
    </dgm:pt>
    <dgm:pt modelId="{079F7625-FE00-4C09-97D9-6D6D58AC1E27}">
      <dgm:prSet/>
      <dgm:spPr/>
      <dgm:t>
        <a:bodyPr/>
        <a:lstStyle/>
        <a:p>
          <a:r>
            <a:rPr lang="en-US" b="1"/>
            <a:t>Zero hours contracts </a:t>
          </a:r>
          <a:endParaRPr lang="en-US"/>
        </a:p>
      </dgm:t>
    </dgm:pt>
    <dgm:pt modelId="{0EE5B8A9-12FB-4235-BE0C-9C5281F9659D}" type="parTrans" cxnId="{DD9F6C68-75B5-4A33-B2BE-DBC860C11085}">
      <dgm:prSet/>
      <dgm:spPr/>
      <dgm:t>
        <a:bodyPr/>
        <a:lstStyle/>
        <a:p>
          <a:endParaRPr lang="en-US"/>
        </a:p>
      </dgm:t>
    </dgm:pt>
    <dgm:pt modelId="{6E2880A8-83D3-4ED6-8742-5A57B36E99E9}" type="sibTrans" cxnId="{DD9F6C68-75B5-4A33-B2BE-DBC860C11085}">
      <dgm:prSet/>
      <dgm:spPr/>
      <dgm:t>
        <a:bodyPr/>
        <a:lstStyle/>
        <a:p>
          <a:endParaRPr lang="en-US"/>
        </a:p>
      </dgm:t>
    </dgm:pt>
    <dgm:pt modelId="{8EE3ADB3-2693-4DDE-8FB9-A2714F8533CA}">
      <dgm:prSet/>
      <dgm:spPr/>
      <dgm:t>
        <a:bodyPr/>
        <a:lstStyle/>
        <a:p>
          <a:r>
            <a:rPr lang="en-US" b="1"/>
            <a:t>Agency staff</a:t>
          </a:r>
          <a:endParaRPr lang="en-US"/>
        </a:p>
      </dgm:t>
    </dgm:pt>
    <dgm:pt modelId="{83DF373E-DB19-4A5C-AF03-4EB7241EF5A3}" type="parTrans" cxnId="{D9E48D0C-98D7-4A13-B0AC-C0ECB00341FC}">
      <dgm:prSet/>
      <dgm:spPr/>
      <dgm:t>
        <a:bodyPr/>
        <a:lstStyle/>
        <a:p>
          <a:endParaRPr lang="en-US"/>
        </a:p>
      </dgm:t>
    </dgm:pt>
    <dgm:pt modelId="{1796E9D9-F323-41D4-86E9-7F3B2B261E78}" type="sibTrans" cxnId="{D9E48D0C-98D7-4A13-B0AC-C0ECB00341FC}">
      <dgm:prSet/>
      <dgm:spPr/>
      <dgm:t>
        <a:bodyPr/>
        <a:lstStyle/>
        <a:p>
          <a:endParaRPr lang="en-US"/>
        </a:p>
      </dgm:t>
    </dgm:pt>
    <dgm:pt modelId="{014C368F-8C15-1247-B6CE-0DC732D983BE}" type="pres">
      <dgm:prSet presAssocID="{7B7C8C9A-E6A7-4536-A3B0-3CEA4B63246D}" presName="vert0" presStyleCnt="0">
        <dgm:presLayoutVars>
          <dgm:dir/>
          <dgm:animOne val="branch"/>
          <dgm:animLvl val="lvl"/>
        </dgm:presLayoutVars>
      </dgm:prSet>
      <dgm:spPr/>
      <dgm:t>
        <a:bodyPr/>
        <a:lstStyle/>
        <a:p>
          <a:endParaRPr lang="en-US"/>
        </a:p>
      </dgm:t>
    </dgm:pt>
    <dgm:pt modelId="{CEE21530-F7FB-5046-B634-7E10BA7C9069}" type="pres">
      <dgm:prSet presAssocID="{1E4F1845-AC7C-45A4-B16A-785A380FA0E0}" presName="thickLine" presStyleLbl="alignNode1" presStyleIdx="0" presStyleCnt="5"/>
      <dgm:spPr/>
    </dgm:pt>
    <dgm:pt modelId="{0D4D9C63-5491-7941-A510-19343333D7A0}" type="pres">
      <dgm:prSet presAssocID="{1E4F1845-AC7C-45A4-B16A-785A380FA0E0}" presName="horz1" presStyleCnt="0"/>
      <dgm:spPr/>
    </dgm:pt>
    <dgm:pt modelId="{BB774B46-4F56-A84B-92B6-448EBEF72777}" type="pres">
      <dgm:prSet presAssocID="{1E4F1845-AC7C-45A4-B16A-785A380FA0E0}" presName="tx1" presStyleLbl="revTx" presStyleIdx="0" presStyleCnt="5"/>
      <dgm:spPr/>
      <dgm:t>
        <a:bodyPr/>
        <a:lstStyle/>
        <a:p>
          <a:endParaRPr lang="en-US"/>
        </a:p>
      </dgm:t>
    </dgm:pt>
    <dgm:pt modelId="{3546BE07-4910-0B40-BF72-C94EAB0A1883}" type="pres">
      <dgm:prSet presAssocID="{1E4F1845-AC7C-45A4-B16A-785A380FA0E0}" presName="vert1" presStyleCnt="0"/>
      <dgm:spPr/>
    </dgm:pt>
    <dgm:pt modelId="{06E20CED-558A-E546-A7CB-0D3874F22582}" type="pres">
      <dgm:prSet presAssocID="{679BCDCB-9BA9-4B54-852C-3C1FF7E058A2}" presName="thickLine" presStyleLbl="alignNode1" presStyleIdx="1" presStyleCnt="5"/>
      <dgm:spPr/>
    </dgm:pt>
    <dgm:pt modelId="{14EA3EC9-F619-A548-81AF-62C651919E2A}" type="pres">
      <dgm:prSet presAssocID="{679BCDCB-9BA9-4B54-852C-3C1FF7E058A2}" presName="horz1" presStyleCnt="0"/>
      <dgm:spPr/>
    </dgm:pt>
    <dgm:pt modelId="{3437D79B-A3FD-1743-96DA-5B3EC85919B8}" type="pres">
      <dgm:prSet presAssocID="{679BCDCB-9BA9-4B54-852C-3C1FF7E058A2}" presName="tx1" presStyleLbl="revTx" presStyleIdx="1" presStyleCnt="5"/>
      <dgm:spPr/>
      <dgm:t>
        <a:bodyPr/>
        <a:lstStyle/>
        <a:p>
          <a:endParaRPr lang="en-US"/>
        </a:p>
      </dgm:t>
    </dgm:pt>
    <dgm:pt modelId="{DD7279BD-B4D2-3440-890B-FC1AF9B16613}" type="pres">
      <dgm:prSet presAssocID="{679BCDCB-9BA9-4B54-852C-3C1FF7E058A2}" presName="vert1" presStyleCnt="0"/>
      <dgm:spPr/>
    </dgm:pt>
    <dgm:pt modelId="{F79A6DCF-4AD4-574F-AD90-111A3516A483}" type="pres">
      <dgm:prSet presAssocID="{5092AA2B-B844-4CA9-A2B1-3D5C8823B029}" presName="thickLine" presStyleLbl="alignNode1" presStyleIdx="2" presStyleCnt="5"/>
      <dgm:spPr/>
    </dgm:pt>
    <dgm:pt modelId="{7C34A2E1-5709-9A40-8F92-A0A946245634}" type="pres">
      <dgm:prSet presAssocID="{5092AA2B-B844-4CA9-A2B1-3D5C8823B029}" presName="horz1" presStyleCnt="0"/>
      <dgm:spPr/>
    </dgm:pt>
    <dgm:pt modelId="{A57D5479-8753-F84A-A224-AD26B1D7DDE9}" type="pres">
      <dgm:prSet presAssocID="{5092AA2B-B844-4CA9-A2B1-3D5C8823B029}" presName="tx1" presStyleLbl="revTx" presStyleIdx="2" presStyleCnt="5"/>
      <dgm:spPr/>
      <dgm:t>
        <a:bodyPr/>
        <a:lstStyle/>
        <a:p>
          <a:endParaRPr lang="en-US"/>
        </a:p>
      </dgm:t>
    </dgm:pt>
    <dgm:pt modelId="{CA910290-850D-2D40-A68B-DE6144257AB5}" type="pres">
      <dgm:prSet presAssocID="{5092AA2B-B844-4CA9-A2B1-3D5C8823B029}" presName="vert1" presStyleCnt="0"/>
      <dgm:spPr/>
    </dgm:pt>
    <dgm:pt modelId="{3687D343-5087-314B-8547-526D2AD56050}" type="pres">
      <dgm:prSet presAssocID="{079F7625-FE00-4C09-97D9-6D6D58AC1E27}" presName="thickLine" presStyleLbl="alignNode1" presStyleIdx="3" presStyleCnt="5"/>
      <dgm:spPr/>
    </dgm:pt>
    <dgm:pt modelId="{2B0B0B7D-FEA7-8F47-8F9B-5C0E62E724C0}" type="pres">
      <dgm:prSet presAssocID="{079F7625-FE00-4C09-97D9-6D6D58AC1E27}" presName="horz1" presStyleCnt="0"/>
      <dgm:spPr/>
    </dgm:pt>
    <dgm:pt modelId="{2F30D55B-FC63-7143-82CF-9F607B7915A1}" type="pres">
      <dgm:prSet presAssocID="{079F7625-FE00-4C09-97D9-6D6D58AC1E27}" presName="tx1" presStyleLbl="revTx" presStyleIdx="3" presStyleCnt="5"/>
      <dgm:spPr/>
      <dgm:t>
        <a:bodyPr/>
        <a:lstStyle/>
        <a:p>
          <a:endParaRPr lang="en-US"/>
        </a:p>
      </dgm:t>
    </dgm:pt>
    <dgm:pt modelId="{BB3BBB4B-9FA3-5647-87F7-45B090578248}" type="pres">
      <dgm:prSet presAssocID="{079F7625-FE00-4C09-97D9-6D6D58AC1E27}" presName="vert1" presStyleCnt="0"/>
      <dgm:spPr/>
    </dgm:pt>
    <dgm:pt modelId="{8D5F0B5D-8DB3-ED4F-BF64-7F7ACED66609}" type="pres">
      <dgm:prSet presAssocID="{8EE3ADB3-2693-4DDE-8FB9-A2714F8533CA}" presName="thickLine" presStyleLbl="alignNode1" presStyleIdx="4" presStyleCnt="5"/>
      <dgm:spPr/>
    </dgm:pt>
    <dgm:pt modelId="{76003437-589C-A846-92F8-4E61EF5CC780}" type="pres">
      <dgm:prSet presAssocID="{8EE3ADB3-2693-4DDE-8FB9-A2714F8533CA}" presName="horz1" presStyleCnt="0"/>
      <dgm:spPr/>
    </dgm:pt>
    <dgm:pt modelId="{055FB08E-5BC7-2441-9F04-53C2BAA1E929}" type="pres">
      <dgm:prSet presAssocID="{8EE3ADB3-2693-4DDE-8FB9-A2714F8533CA}" presName="tx1" presStyleLbl="revTx" presStyleIdx="4" presStyleCnt="5"/>
      <dgm:spPr/>
      <dgm:t>
        <a:bodyPr/>
        <a:lstStyle/>
        <a:p>
          <a:endParaRPr lang="en-US"/>
        </a:p>
      </dgm:t>
    </dgm:pt>
    <dgm:pt modelId="{E3228B97-042A-3D4F-9C39-CC30089D2851}" type="pres">
      <dgm:prSet presAssocID="{8EE3ADB3-2693-4DDE-8FB9-A2714F8533CA}" presName="vert1" presStyleCnt="0"/>
      <dgm:spPr/>
    </dgm:pt>
  </dgm:ptLst>
  <dgm:cxnLst>
    <dgm:cxn modelId="{DD9F6C68-75B5-4A33-B2BE-DBC860C11085}" srcId="{7B7C8C9A-E6A7-4536-A3B0-3CEA4B63246D}" destId="{079F7625-FE00-4C09-97D9-6D6D58AC1E27}" srcOrd="3" destOrd="0" parTransId="{0EE5B8A9-12FB-4235-BE0C-9C5281F9659D}" sibTransId="{6E2880A8-83D3-4ED6-8742-5A57B36E99E9}"/>
    <dgm:cxn modelId="{95D69880-427C-4242-A5F0-66637B9A81FA}" srcId="{7B7C8C9A-E6A7-4536-A3B0-3CEA4B63246D}" destId="{679BCDCB-9BA9-4B54-852C-3C1FF7E058A2}" srcOrd="1" destOrd="0" parTransId="{222EA463-14C9-46DA-AE08-D6E0C816E934}" sibTransId="{8196327A-5F58-4975-86E1-C76B9F70D660}"/>
    <dgm:cxn modelId="{C981225C-88BB-B54E-B202-C5D95808119A}" type="presOf" srcId="{8EE3ADB3-2693-4DDE-8FB9-A2714F8533CA}" destId="{055FB08E-5BC7-2441-9F04-53C2BAA1E929}" srcOrd="0" destOrd="0" presId="urn:microsoft.com/office/officeart/2008/layout/LinedList"/>
    <dgm:cxn modelId="{38E6CC4A-03C5-9B47-BD1D-730F293AE7FD}" type="presOf" srcId="{079F7625-FE00-4C09-97D9-6D6D58AC1E27}" destId="{2F30D55B-FC63-7143-82CF-9F607B7915A1}" srcOrd="0" destOrd="0" presId="urn:microsoft.com/office/officeart/2008/layout/LinedList"/>
    <dgm:cxn modelId="{EECFA179-C2CC-6E49-B93E-BB43FB816B87}" type="presOf" srcId="{1E4F1845-AC7C-45A4-B16A-785A380FA0E0}" destId="{BB774B46-4F56-A84B-92B6-448EBEF72777}" srcOrd="0" destOrd="0" presId="urn:microsoft.com/office/officeart/2008/layout/LinedList"/>
    <dgm:cxn modelId="{2E0F841A-D1EE-2F47-83E3-CD141AFCC5B2}" type="presOf" srcId="{5092AA2B-B844-4CA9-A2B1-3D5C8823B029}" destId="{A57D5479-8753-F84A-A224-AD26B1D7DDE9}" srcOrd="0" destOrd="0" presId="urn:microsoft.com/office/officeart/2008/layout/LinedList"/>
    <dgm:cxn modelId="{E8175C9D-6D13-400A-9E59-690C84A0599C}" srcId="{7B7C8C9A-E6A7-4536-A3B0-3CEA4B63246D}" destId="{5092AA2B-B844-4CA9-A2B1-3D5C8823B029}" srcOrd="2" destOrd="0" parTransId="{D1B5CF93-90CF-4901-9F9B-87FB5BE34276}" sibTransId="{923C02F9-D528-43F9-B4CA-7BFCF1091E36}"/>
    <dgm:cxn modelId="{72CF02C5-448E-B540-8B05-6AA6BB546AA1}" type="presOf" srcId="{7B7C8C9A-E6A7-4536-A3B0-3CEA4B63246D}" destId="{014C368F-8C15-1247-B6CE-0DC732D983BE}" srcOrd="0" destOrd="0" presId="urn:microsoft.com/office/officeart/2008/layout/LinedList"/>
    <dgm:cxn modelId="{D9E48D0C-98D7-4A13-B0AC-C0ECB00341FC}" srcId="{7B7C8C9A-E6A7-4536-A3B0-3CEA4B63246D}" destId="{8EE3ADB3-2693-4DDE-8FB9-A2714F8533CA}" srcOrd="4" destOrd="0" parTransId="{83DF373E-DB19-4A5C-AF03-4EB7241EF5A3}" sibTransId="{1796E9D9-F323-41D4-86E9-7F3B2B261E78}"/>
    <dgm:cxn modelId="{482E8DBA-C9B3-4981-A761-8E945A8DBD4D}" srcId="{7B7C8C9A-E6A7-4536-A3B0-3CEA4B63246D}" destId="{1E4F1845-AC7C-45A4-B16A-785A380FA0E0}" srcOrd="0" destOrd="0" parTransId="{68D1A9F2-55CA-4E6E-9E76-0BCA51A99C31}" sibTransId="{DDB95C08-6D96-4A4B-B0AE-C2C64CFD8223}"/>
    <dgm:cxn modelId="{1BCE9B23-EDF1-DC4F-A0CC-372EF37D30D7}" type="presOf" srcId="{679BCDCB-9BA9-4B54-852C-3C1FF7E058A2}" destId="{3437D79B-A3FD-1743-96DA-5B3EC85919B8}" srcOrd="0" destOrd="0" presId="urn:microsoft.com/office/officeart/2008/layout/LinedList"/>
    <dgm:cxn modelId="{6C969BD5-805A-D445-878E-8AC2A551E0CC}" type="presParOf" srcId="{014C368F-8C15-1247-B6CE-0DC732D983BE}" destId="{CEE21530-F7FB-5046-B634-7E10BA7C9069}" srcOrd="0" destOrd="0" presId="urn:microsoft.com/office/officeart/2008/layout/LinedList"/>
    <dgm:cxn modelId="{033B8C46-CE7E-9843-A929-F16CCA448929}" type="presParOf" srcId="{014C368F-8C15-1247-B6CE-0DC732D983BE}" destId="{0D4D9C63-5491-7941-A510-19343333D7A0}" srcOrd="1" destOrd="0" presId="urn:microsoft.com/office/officeart/2008/layout/LinedList"/>
    <dgm:cxn modelId="{62E253AA-FED2-F94B-B1E4-14005F599F31}" type="presParOf" srcId="{0D4D9C63-5491-7941-A510-19343333D7A0}" destId="{BB774B46-4F56-A84B-92B6-448EBEF72777}" srcOrd="0" destOrd="0" presId="urn:microsoft.com/office/officeart/2008/layout/LinedList"/>
    <dgm:cxn modelId="{667BBCA2-3738-034B-94EA-965600638666}" type="presParOf" srcId="{0D4D9C63-5491-7941-A510-19343333D7A0}" destId="{3546BE07-4910-0B40-BF72-C94EAB0A1883}" srcOrd="1" destOrd="0" presId="urn:microsoft.com/office/officeart/2008/layout/LinedList"/>
    <dgm:cxn modelId="{C0B95700-6B01-2841-B65E-F94DE86F6B5C}" type="presParOf" srcId="{014C368F-8C15-1247-B6CE-0DC732D983BE}" destId="{06E20CED-558A-E546-A7CB-0D3874F22582}" srcOrd="2" destOrd="0" presId="urn:microsoft.com/office/officeart/2008/layout/LinedList"/>
    <dgm:cxn modelId="{94EEFA49-0380-164E-974A-0A2704CCFBDE}" type="presParOf" srcId="{014C368F-8C15-1247-B6CE-0DC732D983BE}" destId="{14EA3EC9-F619-A548-81AF-62C651919E2A}" srcOrd="3" destOrd="0" presId="urn:microsoft.com/office/officeart/2008/layout/LinedList"/>
    <dgm:cxn modelId="{77DF5312-E251-294B-A65C-1F89EB36F454}" type="presParOf" srcId="{14EA3EC9-F619-A548-81AF-62C651919E2A}" destId="{3437D79B-A3FD-1743-96DA-5B3EC85919B8}" srcOrd="0" destOrd="0" presId="urn:microsoft.com/office/officeart/2008/layout/LinedList"/>
    <dgm:cxn modelId="{07936653-A55F-DF43-AE69-E63BAB1DA445}" type="presParOf" srcId="{14EA3EC9-F619-A548-81AF-62C651919E2A}" destId="{DD7279BD-B4D2-3440-890B-FC1AF9B16613}" srcOrd="1" destOrd="0" presId="urn:microsoft.com/office/officeart/2008/layout/LinedList"/>
    <dgm:cxn modelId="{5CBA7045-EF1F-254E-B10C-1DC38A86D693}" type="presParOf" srcId="{014C368F-8C15-1247-B6CE-0DC732D983BE}" destId="{F79A6DCF-4AD4-574F-AD90-111A3516A483}" srcOrd="4" destOrd="0" presId="urn:microsoft.com/office/officeart/2008/layout/LinedList"/>
    <dgm:cxn modelId="{AEE7848E-19ED-C54D-9554-9A4327174F9C}" type="presParOf" srcId="{014C368F-8C15-1247-B6CE-0DC732D983BE}" destId="{7C34A2E1-5709-9A40-8F92-A0A946245634}" srcOrd="5" destOrd="0" presId="urn:microsoft.com/office/officeart/2008/layout/LinedList"/>
    <dgm:cxn modelId="{85BCD333-6F74-EB47-81A6-B4CD8E2D9F01}" type="presParOf" srcId="{7C34A2E1-5709-9A40-8F92-A0A946245634}" destId="{A57D5479-8753-F84A-A224-AD26B1D7DDE9}" srcOrd="0" destOrd="0" presId="urn:microsoft.com/office/officeart/2008/layout/LinedList"/>
    <dgm:cxn modelId="{50B9361F-7680-8D45-B228-D6C555E9E060}" type="presParOf" srcId="{7C34A2E1-5709-9A40-8F92-A0A946245634}" destId="{CA910290-850D-2D40-A68B-DE6144257AB5}" srcOrd="1" destOrd="0" presId="urn:microsoft.com/office/officeart/2008/layout/LinedList"/>
    <dgm:cxn modelId="{E54F34D9-DE17-3F40-9F9E-C2C52027001B}" type="presParOf" srcId="{014C368F-8C15-1247-B6CE-0DC732D983BE}" destId="{3687D343-5087-314B-8547-526D2AD56050}" srcOrd="6" destOrd="0" presId="urn:microsoft.com/office/officeart/2008/layout/LinedList"/>
    <dgm:cxn modelId="{9EEC6DCA-090D-0545-A65B-8BC6BF4BAE7C}" type="presParOf" srcId="{014C368F-8C15-1247-B6CE-0DC732D983BE}" destId="{2B0B0B7D-FEA7-8F47-8F9B-5C0E62E724C0}" srcOrd="7" destOrd="0" presId="urn:microsoft.com/office/officeart/2008/layout/LinedList"/>
    <dgm:cxn modelId="{2D6BE230-12C5-664E-B831-6E0B4C148238}" type="presParOf" srcId="{2B0B0B7D-FEA7-8F47-8F9B-5C0E62E724C0}" destId="{2F30D55B-FC63-7143-82CF-9F607B7915A1}" srcOrd="0" destOrd="0" presId="urn:microsoft.com/office/officeart/2008/layout/LinedList"/>
    <dgm:cxn modelId="{6848068D-7A29-6043-9F6E-3EB59DFDDF1B}" type="presParOf" srcId="{2B0B0B7D-FEA7-8F47-8F9B-5C0E62E724C0}" destId="{BB3BBB4B-9FA3-5647-87F7-45B090578248}" srcOrd="1" destOrd="0" presId="urn:microsoft.com/office/officeart/2008/layout/LinedList"/>
    <dgm:cxn modelId="{B4480D32-92D6-E346-8F90-E197CAFF1BAB}" type="presParOf" srcId="{014C368F-8C15-1247-B6CE-0DC732D983BE}" destId="{8D5F0B5D-8DB3-ED4F-BF64-7F7ACED66609}" srcOrd="8" destOrd="0" presId="urn:microsoft.com/office/officeart/2008/layout/LinedList"/>
    <dgm:cxn modelId="{C5144A5A-A46A-8246-81C6-24099A646CD2}" type="presParOf" srcId="{014C368F-8C15-1247-B6CE-0DC732D983BE}" destId="{76003437-589C-A846-92F8-4E61EF5CC780}" srcOrd="9" destOrd="0" presId="urn:microsoft.com/office/officeart/2008/layout/LinedList"/>
    <dgm:cxn modelId="{88323F92-C879-2C46-8204-E3F8F4FDA70A}" type="presParOf" srcId="{76003437-589C-A846-92F8-4E61EF5CC780}" destId="{055FB08E-5BC7-2441-9F04-53C2BAA1E929}" srcOrd="0" destOrd="0" presId="urn:microsoft.com/office/officeart/2008/layout/LinedList"/>
    <dgm:cxn modelId="{F4CC9073-1486-7549-8EAC-BE3E238E4A3F}" type="presParOf" srcId="{76003437-589C-A846-92F8-4E61EF5CC780}" destId="{E3228B97-042A-3D4F-9C39-CC30089D285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BC746C-9C7E-4EA8-B812-D69059F20F19}">
      <dgm:prSet custT="1"/>
      <dgm:spPr/>
      <dgm:t>
        <a:bodyPr/>
        <a:lstStyle/>
        <a:p>
          <a:pPr>
            <a:lnSpc>
              <a:spcPct val="100000"/>
            </a:lnSpc>
          </a:pPr>
          <a:r>
            <a:rPr lang="en-US" sz="2000" dirty="0"/>
            <a:t>Do your own research on types of work contracts and read through the slides again in this PowerPoint</a:t>
          </a:r>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custT="1"/>
      <dgm:spPr/>
      <dgm:t>
        <a:bodyPr/>
        <a:lstStyle/>
        <a:p>
          <a:pPr>
            <a:lnSpc>
              <a:spcPct val="100000"/>
            </a:lnSpc>
          </a:pPr>
          <a:r>
            <a:rPr lang="en-GB" sz="2000" dirty="0"/>
            <a:t>Complete the question sheet on different types of work contract</a:t>
          </a:r>
          <a:endParaRPr lang="en-US" sz="2000"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053BB974-4373-0B43-B1BE-AD9E667AFF73}">
      <dgm:prSet custT="1"/>
      <dgm:spPr/>
      <dgm:t>
        <a:bodyPr/>
        <a:lstStyle/>
        <a:p>
          <a:pPr>
            <a:lnSpc>
              <a:spcPct val="100000"/>
            </a:lnSpc>
          </a:pPr>
          <a:r>
            <a:rPr lang="en-US" sz="2000" dirty="0"/>
            <a:t>Read through the next couple of slides ready for next lesson. </a:t>
          </a:r>
        </a:p>
      </dgm:t>
    </dgm:pt>
    <dgm:pt modelId="{07851E54-0B98-6B46-8FF5-05D0A0195192}" type="parTrans" cxnId="{AA3EA14A-CB88-8E44-9703-B82E8C98344F}">
      <dgm:prSet/>
      <dgm:spPr/>
      <dgm:t>
        <a:bodyPr/>
        <a:lstStyle/>
        <a:p>
          <a:endParaRPr lang="en-GB"/>
        </a:p>
      </dgm:t>
    </dgm:pt>
    <dgm:pt modelId="{C7DC0E6A-DD1F-EE4D-B25A-3B9EEA361C58}" type="sibTrans" cxnId="{AA3EA14A-CB88-8E44-9703-B82E8C98344F}">
      <dgm:prSet/>
      <dgm:spPr/>
      <dgm:t>
        <a:bodyPr/>
        <a:lstStyle/>
        <a:p>
          <a:endParaRPr lang="en-GB"/>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3">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3">
        <dgm:presLayoutVars>
          <dgm:chMax val="1"/>
          <dgm:chPref val="1"/>
        </dgm:presLayoutVars>
      </dgm:prSet>
      <dgm:spPr/>
      <dgm:t>
        <a:bodyPr/>
        <a:lstStyle/>
        <a:p>
          <a:endParaRPr lang="en-US"/>
        </a:p>
      </dgm:t>
    </dgm:pt>
    <dgm:pt modelId="{B5A0096D-4357-F142-A680-F1C34EE3BDA3}" type="pres">
      <dgm:prSet presAssocID="{53A5183C-9907-4440-B190-FD519799E6F8}" presName="sibTrans" presStyleCnt="0"/>
      <dgm:spPr/>
    </dgm:pt>
    <dgm:pt modelId="{A4BACD58-1123-9D4C-B9D8-0AFD488E4EBF}" type="pres">
      <dgm:prSet presAssocID="{053BB974-4373-0B43-B1BE-AD9E667AFF73}" presName="compNode" presStyleCnt="0"/>
      <dgm:spPr/>
    </dgm:pt>
    <dgm:pt modelId="{D2AF78BD-0BB9-B24E-8F42-F788C6A3535A}" type="pres">
      <dgm:prSet presAssocID="{053BB974-4373-0B43-B1BE-AD9E667AFF73}"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pt>
    <dgm:pt modelId="{6CD6855B-5D78-D14E-BBAE-C03FBCA2C407}" type="pres">
      <dgm:prSet presAssocID="{053BB974-4373-0B43-B1BE-AD9E667AFF73}" presName="spaceRect" presStyleCnt="0"/>
      <dgm:spPr/>
    </dgm:pt>
    <dgm:pt modelId="{42E50451-3DE0-1D40-9A75-268D0506C7A6}" type="pres">
      <dgm:prSet presAssocID="{053BB974-4373-0B43-B1BE-AD9E667AFF73}" presName="textRect" presStyleLbl="revTx" presStyleIdx="2" presStyleCnt="3">
        <dgm:presLayoutVars>
          <dgm:chMax val="1"/>
          <dgm:chPref val="1"/>
        </dgm:presLayoutVars>
      </dgm:prSet>
      <dgm:spPr/>
      <dgm:t>
        <a:bodyPr/>
        <a:lstStyle/>
        <a:p>
          <a:endParaRPr lang="en-US"/>
        </a:p>
      </dgm:t>
    </dgm:pt>
  </dgm:ptLst>
  <dgm:cxnLst>
    <dgm:cxn modelId="{07BAE0A5-F46E-8147-9B13-C2700715FF7A}" type="presOf" srcId="{4184A6D9-4D32-4103-A1D2-180EA71E7A87}" destId="{7D46533C-7AD1-42AF-9E9D-01735649365B}" srcOrd="0" destOrd="0" presId="urn:microsoft.com/office/officeart/2018/2/layout/IconLabelList"/>
    <dgm:cxn modelId="{6BC8C2DB-15BC-3D4D-B681-FB07BBE53F43}" type="presOf" srcId="{053BB974-4373-0B43-B1BE-AD9E667AFF73}" destId="{42E50451-3DE0-1D40-9A75-268D0506C7A6}" srcOrd="0" destOrd="0" presId="urn:microsoft.com/office/officeart/2018/2/layout/IconLabelList"/>
    <dgm:cxn modelId="{B78B63CB-CBC4-47D9-B438-C9DEE5471EF2}" srcId="{4184A6D9-4D32-4103-A1D2-180EA71E7A87}" destId="{D4BC746C-9C7E-4EA8-B812-D69059F20F19}" srcOrd="0" destOrd="0" parTransId="{EA620487-982C-4E9E-903C-0B2E1D114315}" sibTransId="{10B25D3F-B371-4001-BE4D-C12042C75643}"/>
    <dgm:cxn modelId="{D03484E5-6AB3-964E-B7A2-03F891FBC908}" type="presOf" srcId="{D4BC746C-9C7E-4EA8-B812-D69059F20F19}" destId="{9D29AAEF-5854-44A0-888F-C563FE325F01}"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028CA926-1E7A-B14B-BA4B-3C612F66B34D}" type="presOf" srcId="{B11AE204-C475-4289-ACDF-B67FDAC5C6E8}" destId="{5094B9CC-AEAA-4B73-BD14-BEE561E89ECB}" srcOrd="0" destOrd="0" presId="urn:microsoft.com/office/officeart/2018/2/layout/IconLabelList"/>
    <dgm:cxn modelId="{AA3EA14A-CB88-8E44-9703-B82E8C98344F}" srcId="{4184A6D9-4D32-4103-A1D2-180EA71E7A87}" destId="{053BB974-4373-0B43-B1BE-AD9E667AFF73}" srcOrd="2" destOrd="0" parTransId="{07851E54-0B98-6B46-8FF5-05D0A0195192}" sibTransId="{C7DC0E6A-DD1F-EE4D-B25A-3B9EEA361C58}"/>
    <dgm:cxn modelId="{040CDDB3-0547-C947-8AB7-FA8542D8FDB4}" type="presParOf" srcId="{7D46533C-7AD1-42AF-9E9D-01735649365B}" destId="{36BC54A5-8EB1-4415-96BF-E7EB65BA662C}" srcOrd="0" destOrd="0" presId="urn:microsoft.com/office/officeart/2018/2/layout/IconLabelList"/>
    <dgm:cxn modelId="{1E747DB3-B528-4C45-B536-D6E42BF2F99D}" type="presParOf" srcId="{36BC54A5-8EB1-4415-96BF-E7EB65BA662C}" destId="{27B4274B-BC3F-4A10-A06A-AEF949D75C7C}" srcOrd="0" destOrd="0" presId="urn:microsoft.com/office/officeart/2018/2/layout/IconLabelList"/>
    <dgm:cxn modelId="{969BAAD9-E2A9-774D-A63F-08B54171D7AE}" type="presParOf" srcId="{36BC54A5-8EB1-4415-96BF-E7EB65BA662C}" destId="{BD257F15-D74D-40CA-821D-883009163773}" srcOrd="1" destOrd="0" presId="urn:microsoft.com/office/officeart/2018/2/layout/IconLabelList"/>
    <dgm:cxn modelId="{0FEED0E0-238C-F94C-A23E-B3D5BB073AAA}" type="presParOf" srcId="{36BC54A5-8EB1-4415-96BF-E7EB65BA662C}" destId="{9D29AAEF-5854-44A0-888F-C563FE325F01}" srcOrd="2" destOrd="0" presId="urn:microsoft.com/office/officeart/2018/2/layout/IconLabelList"/>
    <dgm:cxn modelId="{5216BE95-674B-A144-961D-8479324CD4F1}" type="presParOf" srcId="{7D46533C-7AD1-42AF-9E9D-01735649365B}" destId="{35ED881B-77EF-4117-BE16-719A0E07B371}" srcOrd="1" destOrd="0" presId="urn:microsoft.com/office/officeart/2018/2/layout/IconLabelList"/>
    <dgm:cxn modelId="{062BFC2E-3938-E74E-A5C6-B437F61B375C}" type="presParOf" srcId="{7D46533C-7AD1-42AF-9E9D-01735649365B}" destId="{939C5B01-5597-4C75-B563-7300020F9C2D}" srcOrd="2" destOrd="0" presId="urn:microsoft.com/office/officeart/2018/2/layout/IconLabelList"/>
    <dgm:cxn modelId="{BBC381DA-F9F1-3841-9DAE-39B7EFE5ADA0}" type="presParOf" srcId="{939C5B01-5597-4C75-B563-7300020F9C2D}" destId="{F5D38342-1946-40E9-A36B-D23C8CD92576}" srcOrd="0" destOrd="0" presId="urn:microsoft.com/office/officeart/2018/2/layout/IconLabelList"/>
    <dgm:cxn modelId="{6BC34B0C-074B-BC4B-8265-9431E205D000}" type="presParOf" srcId="{939C5B01-5597-4C75-B563-7300020F9C2D}" destId="{4F7F7A2A-3716-47A5-82AF-A46D94D336B0}" srcOrd="1" destOrd="0" presId="urn:microsoft.com/office/officeart/2018/2/layout/IconLabelList"/>
    <dgm:cxn modelId="{3460DA2A-5D42-B64F-BCDD-F98BF790BB73}" type="presParOf" srcId="{939C5B01-5597-4C75-B563-7300020F9C2D}" destId="{5094B9CC-AEAA-4B73-BD14-BEE561E89ECB}" srcOrd="2" destOrd="0" presId="urn:microsoft.com/office/officeart/2018/2/layout/IconLabelList"/>
    <dgm:cxn modelId="{EF21472A-7478-F747-9685-C56A607FC9B6}" type="presParOf" srcId="{7D46533C-7AD1-42AF-9E9D-01735649365B}" destId="{B5A0096D-4357-F142-A680-F1C34EE3BDA3}" srcOrd="3" destOrd="0" presId="urn:microsoft.com/office/officeart/2018/2/layout/IconLabelList"/>
    <dgm:cxn modelId="{22172DBB-CEBF-A043-9AEE-7D6E775D312C}" type="presParOf" srcId="{7D46533C-7AD1-42AF-9E9D-01735649365B}" destId="{A4BACD58-1123-9D4C-B9D8-0AFD488E4EBF}" srcOrd="4" destOrd="0" presId="urn:microsoft.com/office/officeart/2018/2/layout/IconLabelList"/>
    <dgm:cxn modelId="{13ADC121-29B2-C242-B077-15053F0BF0E7}" type="presParOf" srcId="{A4BACD58-1123-9D4C-B9D8-0AFD488E4EBF}" destId="{D2AF78BD-0BB9-B24E-8F42-F788C6A3535A}" srcOrd="0" destOrd="0" presId="urn:microsoft.com/office/officeart/2018/2/layout/IconLabelList"/>
    <dgm:cxn modelId="{725B7BB9-E11D-2246-A93E-D3230E917F5D}" type="presParOf" srcId="{A4BACD58-1123-9D4C-B9D8-0AFD488E4EBF}" destId="{6CD6855B-5D78-D14E-BBAE-C03FBCA2C407}" srcOrd="1" destOrd="0" presId="urn:microsoft.com/office/officeart/2018/2/layout/IconLabelList"/>
    <dgm:cxn modelId="{E72CD844-CF7C-E44E-846F-81210EB6B9F6}" type="presParOf" srcId="{A4BACD58-1123-9D4C-B9D8-0AFD488E4EBF}" destId="{42E50451-3DE0-1D40-9A75-268D0506C7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6B117-4204-5647-ABBC-F77D9FEE037B}">
      <dsp:nvSpPr>
        <dsp:cNvPr id="0" name=""/>
        <dsp:cNvSpPr/>
      </dsp:nvSpPr>
      <dsp:spPr>
        <a:xfrm>
          <a:off x="2847" y="542881"/>
          <a:ext cx="2259201" cy="13555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t>Planning</a:t>
          </a:r>
          <a:r>
            <a:rPr lang="en-GB" sz="2000" kern="1200"/>
            <a:t> workforce needs of the business – current and future</a:t>
          </a:r>
          <a:endParaRPr lang="en-US" sz="2000" kern="1200"/>
        </a:p>
      </dsp:txBody>
      <dsp:txXfrm>
        <a:off x="2847" y="542881"/>
        <a:ext cx="2259201" cy="1355520"/>
      </dsp:txXfrm>
    </dsp:sp>
    <dsp:sp modelId="{CC658497-9057-7440-8757-10ACF114BD9B}">
      <dsp:nvSpPr>
        <dsp:cNvPr id="0" name=""/>
        <dsp:cNvSpPr/>
      </dsp:nvSpPr>
      <dsp:spPr>
        <a:xfrm>
          <a:off x="2487969" y="542881"/>
          <a:ext cx="2259201" cy="1355520"/>
        </a:xfrm>
        <a:prstGeom prst="rect">
          <a:avLst/>
        </a:prstGeom>
        <a:solidFill>
          <a:schemeClr val="accent2">
            <a:hueOff val="-208509"/>
            <a:satOff val="-1819"/>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t>Recruiting and selecting </a:t>
          </a:r>
          <a:r>
            <a:rPr lang="en-GB" sz="2000" kern="1200"/>
            <a:t>suitable employees for the business</a:t>
          </a:r>
          <a:endParaRPr lang="en-US" sz="2000" kern="1200"/>
        </a:p>
      </dsp:txBody>
      <dsp:txXfrm>
        <a:off x="2487969" y="542881"/>
        <a:ext cx="2259201" cy="1355520"/>
      </dsp:txXfrm>
    </dsp:sp>
    <dsp:sp modelId="{0ED04480-D84E-2A42-B73E-9B85ADF7028F}">
      <dsp:nvSpPr>
        <dsp:cNvPr id="0" name=""/>
        <dsp:cNvSpPr/>
      </dsp:nvSpPr>
      <dsp:spPr>
        <a:xfrm>
          <a:off x="4973091" y="542881"/>
          <a:ext cx="2259201" cy="1355520"/>
        </a:xfrm>
        <a:prstGeom prst="rect">
          <a:avLst/>
        </a:prstGeom>
        <a:solidFill>
          <a:schemeClr val="accent2">
            <a:hueOff val="-417018"/>
            <a:satOff val="-3638"/>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Making effective use of the workforce and keeping costs down</a:t>
          </a:r>
          <a:endParaRPr lang="en-US" sz="2000" kern="1200"/>
        </a:p>
      </dsp:txBody>
      <dsp:txXfrm>
        <a:off x="4973091" y="542881"/>
        <a:ext cx="2259201" cy="1355520"/>
      </dsp:txXfrm>
    </dsp:sp>
    <dsp:sp modelId="{E065E76A-6B33-DB46-B744-D691414B3B9C}">
      <dsp:nvSpPr>
        <dsp:cNvPr id="0" name=""/>
        <dsp:cNvSpPr/>
      </dsp:nvSpPr>
      <dsp:spPr>
        <a:xfrm>
          <a:off x="7458212" y="542881"/>
          <a:ext cx="2259201" cy="1355520"/>
        </a:xfrm>
        <a:prstGeom prst="rect">
          <a:avLst/>
        </a:prstGeom>
        <a:solidFill>
          <a:schemeClr val="accent2">
            <a:hueOff val="-625527"/>
            <a:satOff val="-5457"/>
            <a:lumOff val="-7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Maintains good employer/employee relations</a:t>
          </a:r>
          <a:endParaRPr lang="en-US" sz="2000" kern="1200"/>
        </a:p>
      </dsp:txBody>
      <dsp:txXfrm>
        <a:off x="7458212" y="542881"/>
        <a:ext cx="2259201" cy="1355520"/>
      </dsp:txXfrm>
    </dsp:sp>
    <dsp:sp modelId="{17E6246A-330E-9B42-A695-3100DEF94705}">
      <dsp:nvSpPr>
        <dsp:cNvPr id="0" name=""/>
        <dsp:cNvSpPr/>
      </dsp:nvSpPr>
      <dsp:spPr>
        <a:xfrm>
          <a:off x="2847" y="2124322"/>
          <a:ext cx="2259201" cy="1355520"/>
        </a:xfrm>
        <a:prstGeom prst="rect">
          <a:avLst/>
        </a:prstGeom>
        <a:solidFill>
          <a:schemeClr val="accent2">
            <a:hueOff val="-834036"/>
            <a:satOff val="-7277"/>
            <a:lumOff val="-9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Complying with workplace legislation</a:t>
          </a:r>
          <a:endParaRPr lang="en-US" sz="2000" kern="1200"/>
        </a:p>
      </dsp:txBody>
      <dsp:txXfrm>
        <a:off x="2847" y="2124322"/>
        <a:ext cx="2259201" cy="1355520"/>
      </dsp:txXfrm>
    </dsp:sp>
    <dsp:sp modelId="{DC6400EC-780F-DD44-9564-FF4782F476DC}">
      <dsp:nvSpPr>
        <dsp:cNvPr id="0" name=""/>
        <dsp:cNvSpPr/>
      </dsp:nvSpPr>
      <dsp:spPr>
        <a:xfrm>
          <a:off x="2487969" y="2124322"/>
          <a:ext cx="2259201" cy="1355520"/>
        </a:xfrm>
        <a:prstGeom prst="rect">
          <a:avLst/>
        </a:prstGeom>
        <a:solidFill>
          <a:schemeClr val="accent2">
            <a:hueOff val="-1042545"/>
            <a:satOff val="-9096"/>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t>Training and appraising </a:t>
          </a:r>
          <a:r>
            <a:rPr lang="en-GB" sz="2000" kern="1200"/>
            <a:t>existing staff</a:t>
          </a:r>
          <a:endParaRPr lang="en-US" sz="2000" kern="1200"/>
        </a:p>
      </dsp:txBody>
      <dsp:txXfrm>
        <a:off x="2487969" y="2124322"/>
        <a:ext cx="2259201" cy="1355520"/>
      </dsp:txXfrm>
    </dsp:sp>
    <dsp:sp modelId="{4CF57F9A-99CC-2340-9655-FB5D5145CE35}">
      <dsp:nvSpPr>
        <dsp:cNvPr id="0" name=""/>
        <dsp:cNvSpPr/>
      </dsp:nvSpPr>
      <dsp:spPr>
        <a:xfrm>
          <a:off x="4973091" y="2124322"/>
          <a:ext cx="2259201" cy="1355520"/>
        </a:xfrm>
        <a:prstGeom prst="rect">
          <a:avLst/>
        </a:prstGeom>
        <a:solidFill>
          <a:schemeClr val="accent2">
            <a:hueOff val="-1251054"/>
            <a:satOff val="-10915"/>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Strategic decisions on policy, structure and culture</a:t>
          </a:r>
          <a:endParaRPr lang="en-US" sz="2000" kern="1200"/>
        </a:p>
      </dsp:txBody>
      <dsp:txXfrm>
        <a:off x="4973091" y="2124322"/>
        <a:ext cx="2259201" cy="1355520"/>
      </dsp:txXfrm>
    </dsp:sp>
    <dsp:sp modelId="{CAE29F48-BD79-974C-B79B-08D0872EC0F7}">
      <dsp:nvSpPr>
        <dsp:cNvPr id="0" name=""/>
        <dsp:cNvSpPr/>
      </dsp:nvSpPr>
      <dsp:spPr>
        <a:xfrm>
          <a:off x="7458212" y="2124322"/>
          <a:ext cx="2259201" cy="1355520"/>
        </a:xfrm>
        <a:prstGeom prst="rect">
          <a:avLst/>
        </a:prstGeom>
        <a:solidFill>
          <a:schemeClr val="accent2">
            <a:hueOff val="-1459563"/>
            <a:satOff val="-12734"/>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Payroll and administration</a:t>
          </a:r>
          <a:endParaRPr lang="en-US" sz="2000" kern="1200"/>
        </a:p>
      </dsp:txBody>
      <dsp:txXfrm>
        <a:off x="7458212" y="2124322"/>
        <a:ext cx="2259201" cy="1355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DB2E3-D3D3-454D-A237-DCBFDCC4A43B}">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173BA-E5FE-3843-BFF7-8C9995C25A64}">
      <dsp:nvSpPr>
        <dsp:cNvPr id="0" name=""/>
        <dsp:cNvSpPr/>
      </dsp:nvSpPr>
      <dsp:spPr>
        <a:xfrm>
          <a:off x="0" y="0"/>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Labour turnover </a:t>
          </a:r>
          <a:endParaRPr lang="en-US" sz="2800" kern="1200"/>
        </a:p>
      </dsp:txBody>
      <dsp:txXfrm>
        <a:off x="0" y="0"/>
        <a:ext cx="5641974" cy="615156"/>
      </dsp:txXfrm>
    </dsp:sp>
    <dsp:sp modelId="{A853047D-8B07-A74B-8372-8033E05D5647}">
      <dsp:nvSpPr>
        <dsp:cNvPr id="0" name=""/>
        <dsp:cNvSpPr/>
      </dsp:nvSpPr>
      <dsp:spPr>
        <a:xfrm>
          <a:off x="0" y="615156"/>
          <a:ext cx="5641974" cy="0"/>
        </a:xfrm>
        <a:prstGeom prst="line">
          <a:avLst/>
        </a:prstGeom>
        <a:solidFill>
          <a:schemeClr val="accent2">
            <a:hueOff val="-208509"/>
            <a:satOff val="-1819"/>
            <a:lumOff val="-2353"/>
            <a:alphaOff val="0"/>
          </a:schemeClr>
        </a:solidFill>
        <a:ln w="15875" cap="flat" cmpd="sng" algn="ctr">
          <a:solidFill>
            <a:schemeClr val="accent2">
              <a:hueOff val="-208509"/>
              <a:satOff val="-181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840C3-2E32-5B40-B884-6113273F1713}">
      <dsp:nvSpPr>
        <dsp:cNvPr id="0" name=""/>
        <dsp:cNvSpPr/>
      </dsp:nvSpPr>
      <dsp:spPr>
        <a:xfrm>
          <a:off x="0" y="615156"/>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Productivity.</a:t>
          </a:r>
          <a:endParaRPr lang="en-US" sz="2800" kern="1200"/>
        </a:p>
      </dsp:txBody>
      <dsp:txXfrm>
        <a:off x="0" y="615156"/>
        <a:ext cx="5641974" cy="615156"/>
      </dsp:txXfrm>
    </dsp:sp>
    <dsp:sp modelId="{98BEB68A-1DD3-4748-AF8D-52AECFBB58EC}">
      <dsp:nvSpPr>
        <dsp:cNvPr id="0" name=""/>
        <dsp:cNvSpPr/>
      </dsp:nvSpPr>
      <dsp:spPr>
        <a:xfrm>
          <a:off x="0" y="1230312"/>
          <a:ext cx="5641974" cy="0"/>
        </a:xfrm>
        <a:prstGeom prst="line">
          <a:avLst/>
        </a:prstGeom>
        <a:solidFill>
          <a:schemeClr val="accent2">
            <a:hueOff val="-417018"/>
            <a:satOff val="-3638"/>
            <a:lumOff val="-4706"/>
            <a:alphaOff val="0"/>
          </a:schemeClr>
        </a:solidFill>
        <a:ln w="15875" cap="flat" cmpd="sng" algn="ctr">
          <a:solidFill>
            <a:schemeClr val="accent2">
              <a:hueOff val="-417018"/>
              <a:satOff val="-363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A09C3-650F-8646-95CA-4570581D1BC9}">
      <dsp:nvSpPr>
        <dsp:cNvPr id="0" name=""/>
        <dsp:cNvSpPr/>
      </dsp:nvSpPr>
      <dsp:spPr>
        <a:xfrm>
          <a:off x="0" y="1230312"/>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Skill shortages</a:t>
          </a:r>
          <a:endParaRPr lang="en-US" sz="2800" kern="1200" dirty="0"/>
        </a:p>
      </dsp:txBody>
      <dsp:txXfrm>
        <a:off x="0" y="1230312"/>
        <a:ext cx="5641974" cy="615156"/>
      </dsp:txXfrm>
    </dsp:sp>
    <dsp:sp modelId="{70A7FE90-80F3-1B4C-825C-B1E6A82B77E0}">
      <dsp:nvSpPr>
        <dsp:cNvPr id="0" name=""/>
        <dsp:cNvSpPr/>
      </dsp:nvSpPr>
      <dsp:spPr>
        <a:xfrm>
          <a:off x="0" y="1845468"/>
          <a:ext cx="5641974" cy="0"/>
        </a:xfrm>
        <a:prstGeom prst="line">
          <a:avLst/>
        </a:prstGeom>
        <a:solidFill>
          <a:schemeClr val="accent2">
            <a:hueOff val="-625527"/>
            <a:satOff val="-5457"/>
            <a:lumOff val="-7059"/>
            <a:alphaOff val="0"/>
          </a:schemeClr>
        </a:solidFill>
        <a:ln w="15875" cap="flat" cmpd="sng" algn="ctr">
          <a:solidFill>
            <a:schemeClr val="accent2">
              <a:hueOff val="-625527"/>
              <a:satOff val="-5457"/>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0F433-B361-6941-95FB-0072247542E6}">
      <dsp:nvSpPr>
        <dsp:cNvPr id="0" name=""/>
        <dsp:cNvSpPr/>
      </dsp:nvSpPr>
      <dsp:spPr>
        <a:xfrm>
          <a:off x="0" y="1845468"/>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Absenteeism</a:t>
          </a:r>
          <a:endParaRPr lang="en-US" sz="2800" kern="1200" dirty="0"/>
        </a:p>
      </dsp:txBody>
      <dsp:txXfrm>
        <a:off x="0" y="1845468"/>
        <a:ext cx="5641974" cy="615156"/>
      </dsp:txXfrm>
    </dsp:sp>
    <dsp:sp modelId="{D3519C1E-7892-864C-96EC-A380A63B2564}">
      <dsp:nvSpPr>
        <dsp:cNvPr id="0" name=""/>
        <dsp:cNvSpPr/>
      </dsp:nvSpPr>
      <dsp:spPr>
        <a:xfrm>
          <a:off x="0" y="2460625"/>
          <a:ext cx="5641974" cy="0"/>
        </a:xfrm>
        <a:prstGeom prst="line">
          <a:avLst/>
        </a:prstGeom>
        <a:solidFill>
          <a:schemeClr val="accent2">
            <a:hueOff val="-834036"/>
            <a:satOff val="-7277"/>
            <a:lumOff val="-9412"/>
            <a:alphaOff val="0"/>
          </a:schemeClr>
        </a:solidFill>
        <a:ln w="15875" cap="flat" cmpd="sng" algn="ctr">
          <a:solidFill>
            <a:schemeClr val="accent2">
              <a:hueOff val="-834036"/>
              <a:satOff val="-7277"/>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095D1-0C7B-0342-AF1F-3D17802C0DE8}">
      <dsp:nvSpPr>
        <dsp:cNvPr id="0" name=""/>
        <dsp:cNvSpPr/>
      </dsp:nvSpPr>
      <dsp:spPr>
        <a:xfrm>
          <a:off x="0" y="2460625"/>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Motivation</a:t>
          </a:r>
          <a:endParaRPr lang="en-US" sz="2800" kern="1200"/>
        </a:p>
      </dsp:txBody>
      <dsp:txXfrm>
        <a:off x="0" y="2460625"/>
        <a:ext cx="5641974" cy="615156"/>
      </dsp:txXfrm>
    </dsp:sp>
    <dsp:sp modelId="{95DFD9A4-ABAB-7947-BD2B-2EE2B6D0EA6A}">
      <dsp:nvSpPr>
        <dsp:cNvPr id="0" name=""/>
        <dsp:cNvSpPr/>
      </dsp:nvSpPr>
      <dsp:spPr>
        <a:xfrm>
          <a:off x="0" y="3075781"/>
          <a:ext cx="5641974" cy="0"/>
        </a:xfrm>
        <a:prstGeom prst="line">
          <a:avLst/>
        </a:prstGeom>
        <a:solidFill>
          <a:schemeClr val="accent2">
            <a:hueOff val="-1042545"/>
            <a:satOff val="-9096"/>
            <a:lumOff val="-11765"/>
            <a:alphaOff val="0"/>
          </a:schemeClr>
        </a:solidFill>
        <a:ln w="15875" cap="flat" cmpd="sng" algn="ctr">
          <a:solidFill>
            <a:schemeClr val="accent2">
              <a:hueOff val="-1042545"/>
              <a:satOff val="-9096"/>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09036-B3A0-1647-9146-E4CF93A434D1}">
      <dsp:nvSpPr>
        <dsp:cNvPr id="0" name=""/>
        <dsp:cNvSpPr/>
      </dsp:nvSpPr>
      <dsp:spPr>
        <a:xfrm>
          <a:off x="0" y="3075781"/>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Workplace stress</a:t>
          </a:r>
          <a:endParaRPr lang="en-US" sz="2800" kern="1200" dirty="0"/>
        </a:p>
      </dsp:txBody>
      <dsp:txXfrm>
        <a:off x="0" y="3075781"/>
        <a:ext cx="5641974" cy="615156"/>
      </dsp:txXfrm>
    </dsp:sp>
    <dsp:sp modelId="{0E5C4660-7892-5B49-94E2-EED3A5161958}">
      <dsp:nvSpPr>
        <dsp:cNvPr id="0" name=""/>
        <dsp:cNvSpPr/>
      </dsp:nvSpPr>
      <dsp:spPr>
        <a:xfrm>
          <a:off x="0" y="3690937"/>
          <a:ext cx="5641974" cy="0"/>
        </a:xfrm>
        <a:prstGeom prst="line">
          <a:avLst/>
        </a:prstGeom>
        <a:solidFill>
          <a:schemeClr val="accent2">
            <a:hueOff val="-1251054"/>
            <a:satOff val="-10915"/>
            <a:lumOff val="-14118"/>
            <a:alphaOff val="0"/>
          </a:schemeClr>
        </a:solidFill>
        <a:ln w="15875" cap="flat" cmpd="sng" algn="ctr">
          <a:solidFill>
            <a:schemeClr val="accent2">
              <a:hueOff val="-1251054"/>
              <a:satOff val="-10915"/>
              <a:lumOff val="-1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A3258-6766-7442-B6E4-E49209E35B83}">
      <dsp:nvSpPr>
        <dsp:cNvPr id="0" name=""/>
        <dsp:cNvSpPr/>
      </dsp:nvSpPr>
      <dsp:spPr>
        <a:xfrm>
          <a:off x="0" y="3690937"/>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Engagement with business culture</a:t>
          </a:r>
          <a:endParaRPr lang="en-US" sz="2800" kern="1200"/>
        </a:p>
      </dsp:txBody>
      <dsp:txXfrm>
        <a:off x="0" y="3690937"/>
        <a:ext cx="5641974" cy="615156"/>
      </dsp:txXfrm>
    </dsp:sp>
    <dsp:sp modelId="{C0AFB9CE-FDE2-5B49-8CAD-4C01C382663E}">
      <dsp:nvSpPr>
        <dsp:cNvPr id="0" name=""/>
        <dsp:cNvSpPr/>
      </dsp:nvSpPr>
      <dsp:spPr>
        <a:xfrm>
          <a:off x="0" y="4306093"/>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776A-CD80-284C-A940-A721AA12F967}">
      <dsp:nvSpPr>
        <dsp:cNvPr id="0" name=""/>
        <dsp:cNvSpPr/>
      </dsp:nvSpPr>
      <dsp:spPr>
        <a:xfrm>
          <a:off x="0" y="4306093"/>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Employee satisfaction</a:t>
          </a:r>
          <a:endParaRPr lang="en-US" sz="2800" kern="1200"/>
        </a:p>
      </dsp:txBody>
      <dsp:txXfrm>
        <a:off x="0" y="4306093"/>
        <a:ext cx="5641974" cy="615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E16FE-50E4-5649-861C-E13E30985E58}">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960FD-7011-2146-8AAD-220173BFA181}">
      <dsp:nvSpPr>
        <dsp:cNvPr id="0" name=""/>
        <dsp:cNvSpPr/>
      </dsp:nvSpPr>
      <dsp:spPr>
        <a:xfrm>
          <a:off x="0" y="600"/>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long hours and shift work</a:t>
          </a:r>
          <a:endParaRPr lang="en-US" sz="1900" kern="1200" dirty="0"/>
        </a:p>
      </dsp:txBody>
      <dsp:txXfrm>
        <a:off x="0" y="600"/>
        <a:ext cx="5641974" cy="702864"/>
      </dsp:txXfrm>
    </dsp:sp>
    <dsp:sp modelId="{8F0FEF30-A221-C746-8D97-BB2CD58961F4}">
      <dsp:nvSpPr>
        <dsp:cNvPr id="0" name=""/>
        <dsp:cNvSpPr/>
      </dsp:nvSpPr>
      <dsp:spPr>
        <a:xfrm>
          <a:off x="0" y="703464"/>
          <a:ext cx="5641974" cy="0"/>
        </a:xfrm>
        <a:prstGeom prst="line">
          <a:avLst/>
        </a:prstGeom>
        <a:solidFill>
          <a:schemeClr val="accent2">
            <a:hueOff val="-243261"/>
            <a:satOff val="-2122"/>
            <a:lumOff val="-2745"/>
            <a:alphaOff val="0"/>
          </a:schemeClr>
        </a:solidFill>
        <a:ln w="15875" cap="flat" cmpd="sng" algn="ctr">
          <a:solidFill>
            <a:schemeClr val="accent2">
              <a:hueOff val="-243261"/>
              <a:satOff val="-212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87C8E-6461-CB4A-AD6C-EBBCBF6C04F4}">
      <dsp:nvSpPr>
        <dsp:cNvPr id="0" name=""/>
        <dsp:cNvSpPr/>
      </dsp:nvSpPr>
      <dsp:spPr>
        <a:xfrm>
          <a:off x="0" y="703464"/>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lack of control or insecurity</a:t>
          </a:r>
          <a:endParaRPr lang="en-US" sz="1900" kern="1200"/>
        </a:p>
      </dsp:txBody>
      <dsp:txXfrm>
        <a:off x="0" y="703464"/>
        <a:ext cx="5641974" cy="702864"/>
      </dsp:txXfrm>
    </dsp:sp>
    <dsp:sp modelId="{B2ACD32B-798B-6E43-BE43-5FF6A0D8EB17}">
      <dsp:nvSpPr>
        <dsp:cNvPr id="0" name=""/>
        <dsp:cNvSpPr/>
      </dsp:nvSpPr>
      <dsp:spPr>
        <a:xfrm>
          <a:off x="0" y="1406328"/>
          <a:ext cx="5641974" cy="0"/>
        </a:xfrm>
        <a:prstGeom prst="line">
          <a:avLst/>
        </a:prstGeom>
        <a:solidFill>
          <a:schemeClr val="accent2">
            <a:hueOff val="-486521"/>
            <a:satOff val="-4245"/>
            <a:lumOff val="-5490"/>
            <a:alphaOff val="0"/>
          </a:schemeClr>
        </a:solidFill>
        <a:ln w="15875" cap="flat" cmpd="sng" algn="ctr">
          <a:solidFill>
            <a:schemeClr val="accent2">
              <a:hueOff val="-486521"/>
              <a:satOff val="-4245"/>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DCA14-173E-9048-86DD-90763D8AA9FB}">
      <dsp:nvSpPr>
        <dsp:cNvPr id="0" name=""/>
        <dsp:cNvSpPr/>
      </dsp:nvSpPr>
      <dsp:spPr>
        <a:xfrm>
          <a:off x="0" y="1406328"/>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lack of job satisfaction, boredom or isolation</a:t>
          </a:r>
          <a:endParaRPr lang="en-US" sz="1900" kern="1200"/>
        </a:p>
      </dsp:txBody>
      <dsp:txXfrm>
        <a:off x="0" y="1406328"/>
        <a:ext cx="5641974" cy="702864"/>
      </dsp:txXfrm>
    </dsp:sp>
    <dsp:sp modelId="{6F0D4362-F45E-0F4B-907D-1E749FB20884}">
      <dsp:nvSpPr>
        <dsp:cNvPr id="0" name=""/>
        <dsp:cNvSpPr/>
      </dsp:nvSpPr>
      <dsp:spPr>
        <a:xfrm>
          <a:off x="0" y="2109192"/>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2079E-932A-F04D-95D7-B509FC449432}">
      <dsp:nvSpPr>
        <dsp:cNvPr id="0" name=""/>
        <dsp:cNvSpPr/>
      </dsp:nvSpPr>
      <dsp:spPr>
        <a:xfrm>
          <a:off x="0" y="2109192"/>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fear of violence, bullying or harassment</a:t>
          </a:r>
          <a:endParaRPr lang="en-US" sz="1900" kern="1200"/>
        </a:p>
      </dsp:txBody>
      <dsp:txXfrm>
        <a:off x="0" y="2109192"/>
        <a:ext cx="5641974" cy="702864"/>
      </dsp:txXfrm>
    </dsp:sp>
    <dsp:sp modelId="{E4184757-5E9C-4141-A6AE-7782B424224D}">
      <dsp:nvSpPr>
        <dsp:cNvPr id="0" name=""/>
        <dsp:cNvSpPr/>
      </dsp:nvSpPr>
      <dsp:spPr>
        <a:xfrm>
          <a:off x="0" y="2812057"/>
          <a:ext cx="5641974" cy="0"/>
        </a:xfrm>
        <a:prstGeom prst="line">
          <a:avLst/>
        </a:prstGeom>
        <a:solidFill>
          <a:schemeClr val="accent2">
            <a:hueOff val="-973042"/>
            <a:satOff val="-8489"/>
            <a:lumOff val="-10981"/>
            <a:alphaOff val="0"/>
          </a:schemeClr>
        </a:solidFill>
        <a:ln w="15875" cap="flat" cmpd="sng" algn="ctr">
          <a:solidFill>
            <a:schemeClr val="accent2">
              <a:hueOff val="-973042"/>
              <a:satOff val="-8489"/>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7C1AF-A5D1-6540-A6BF-66FC56B5268A}">
      <dsp:nvSpPr>
        <dsp:cNvPr id="0" name=""/>
        <dsp:cNvSpPr/>
      </dsp:nvSpPr>
      <dsp:spPr>
        <a:xfrm>
          <a:off x="0" y="2812057"/>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bad relations with other work colleagues</a:t>
          </a:r>
          <a:endParaRPr lang="en-US" sz="1900" kern="1200"/>
        </a:p>
      </dsp:txBody>
      <dsp:txXfrm>
        <a:off x="0" y="2812057"/>
        <a:ext cx="5641974" cy="702864"/>
      </dsp:txXfrm>
    </dsp:sp>
    <dsp:sp modelId="{8138038C-36CC-7449-AF16-3AFA102F4432}">
      <dsp:nvSpPr>
        <dsp:cNvPr id="0" name=""/>
        <dsp:cNvSpPr/>
      </dsp:nvSpPr>
      <dsp:spPr>
        <a:xfrm>
          <a:off x="0" y="3514921"/>
          <a:ext cx="5641974" cy="0"/>
        </a:xfrm>
        <a:prstGeom prst="line">
          <a:avLst/>
        </a:prstGeom>
        <a:solidFill>
          <a:schemeClr val="accent2">
            <a:hueOff val="-1216302"/>
            <a:satOff val="-10612"/>
            <a:lumOff val="-13726"/>
            <a:alphaOff val="0"/>
          </a:schemeClr>
        </a:solidFill>
        <a:ln w="15875" cap="flat" cmpd="sng" algn="ctr">
          <a:solidFill>
            <a:schemeClr val="accent2">
              <a:hueOff val="-1216302"/>
              <a:satOff val="-10612"/>
              <a:lumOff val="-13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09CC8-88EF-D644-B69F-F314CC67C8D1}">
      <dsp:nvSpPr>
        <dsp:cNvPr id="0" name=""/>
        <dsp:cNvSpPr/>
      </dsp:nvSpPr>
      <dsp:spPr>
        <a:xfrm>
          <a:off x="0" y="3514921"/>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low pay</a:t>
          </a:r>
          <a:endParaRPr lang="en-US" sz="1900" kern="1200"/>
        </a:p>
      </dsp:txBody>
      <dsp:txXfrm>
        <a:off x="0" y="3514921"/>
        <a:ext cx="5641974" cy="702864"/>
      </dsp:txXfrm>
    </dsp:sp>
    <dsp:sp modelId="{13903DED-CFFF-C744-9E69-30DB2E4591E5}">
      <dsp:nvSpPr>
        <dsp:cNvPr id="0" name=""/>
        <dsp:cNvSpPr/>
      </dsp:nvSpPr>
      <dsp:spPr>
        <a:xfrm>
          <a:off x="0" y="4217785"/>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E0095-F2F1-244F-8801-BFE1E291E98B}">
      <dsp:nvSpPr>
        <dsp:cNvPr id="0" name=""/>
        <dsp:cNvSpPr/>
      </dsp:nvSpPr>
      <dsp:spPr>
        <a:xfrm>
          <a:off x="0" y="4217785"/>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problems with the working environment (such as noise, temperature, overcrowding and poor facilities)</a:t>
          </a:r>
          <a:endParaRPr lang="en-US" sz="1900" kern="1200" dirty="0"/>
        </a:p>
      </dsp:txBody>
      <dsp:txXfrm>
        <a:off x="0" y="4217785"/>
        <a:ext cx="5641974" cy="7028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0661-FCFF-2E4C-B2BE-379172323FD2}">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D596C-A223-B74A-B32A-E2EA975EF452}">
      <dsp:nvSpPr>
        <dsp:cNvPr id="0" name=""/>
        <dsp:cNvSpPr/>
      </dsp:nvSpPr>
      <dsp:spPr>
        <a:xfrm>
          <a:off x="0" y="240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a:t>Employee satisfaction is a key indicator for defining staff rewards and benefits</a:t>
          </a:r>
          <a:endParaRPr lang="en-US" sz="3300" kern="1200"/>
        </a:p>
      </dsp:txBody>
      <dsp:txXfrm>
        <a:off x="0" y="2402"/>
        <a:ext cx="5641974" cy="1638814"/>
      </dsp:txXfrm>
    </dsp:sp>
    <dsp:sp modelId="{31582EBE-F244-5944-A101-B70BB2A35C62}">
      <dsp:nvSpPr>
        <dsp:cNvPr id="0" name=""/>
        <dsp:cNvSpPr/>
      </dsp:nvSpPr>
      <dsp:spPr>
        <a:xfrm>
          <a:off x="0" y="1641217"/>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5F2A0-7305-ED48-B776-CF2F58960381}">
      <dsp:nvSpPr>
        <dsp:cNvPr id="0" name=""/>
        <dsp:cNvSpPr/>
      </dsp:nvSpPr>
      <dsp:spPr>
        <a:xfrm>
          <a:off x="0" y="1641217"/>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dirty="0"/>
            <a:t>Over 70% of UK businesses have taken steps to monitor it.</a:t>
          </a:r>
          <a:endParaRPr lang="en-US" sz="3300" kern="1200" dirty="0"/>
        </a:p>
      </dsp:txBody>
      <dsp:txXfrm>
        <a:off x="0" y="1641217"/>
        <a:ext cx="5641974" cy="1638814"/>
      </dsp:txXfrm>
    </dsp:sp>
    <dsp:sp modelId="{8591ACB5-57FE-6346-AD67-FC7614BECADD}">
      <dsp:nvSpPr>
        <dsp:cNvPr id="0" name=""/>
        <dsp:cNvSpPr/>
      </dsp:nvSpPr>
      <dsp:spPr>
        <a:xfrm>
          <a:off x="0" y="3280032"/>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24E73-A1BB-5B41-A73A-760948A5BA52}">
      <dsp:nvSpPr>
        <dsp:cNvPr id="0" name=""/>
        <dsp:cNvSpPr/>
      </dsp:nvSpPr>
      <dsp:spPr>
        <a:xfrm>
          <a:off x="0" y="328003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t>Clearly links to motivation</a:t>
          </a:r>
        </a:p>
      </dsp:txBody>
      <dsp:txXfrm>
        <a:off x="0" y="3280032"/>
        <a:ext cx="5641974" cy="16388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A7076-D737-4487-B3FF-580537B7993D}">
      <dsp:nvSpPr>
        <dsp:cNvPr id="0" name=""/>
        <dsp:cNvSpPr/>
      </dsp:nvSpPr>
      <dsp:spPr>
        <a:xfrm>
          <a:off x="0" y="600"/>
          <a:ext cx="5641974" cy="5046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C3711-1484-4CBD-9377-929259BB0B73}">
      <dsp:nvSpPr>
        <dsp:cNvPr id="0" name=""/>
        <dsp:cNvSpPr/>
      </dsp:nvSpPr>
      <dsp:spPr>
        <a:xfrm>
          <a:off x="152647" y="114140"/>
          <a:ext cx="277541" cy="2775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9FAD07-F380-4210-9BA1-49786187294D}">
      <dsp:nvSpPr>
        <dsp:cNvPr id="0" name=""/>
        <dsp:cNvSpPr/>
      </dsp:nvSpPr>
      <dsp:spPr>
        <a:xfrm>
          <a:off x="582836" y="600"/>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Leadership:</a:t>
          </a:r>
          <a:r>
            <a:rPr lang="en-GB" sz="1400" kern="1200"/>
            <a:t> How employees feel about the head of the company and its senior managers</a:t>
          </a:r>
          <a:endParaRPr lang="en-US" sz="1400" kern="1200"/>
        </a:p>
      </dsp:txBody>
      <dsp:txXfrm>
        <a:off x="582836" y="600"/>
        <a:ext cx="5059138" cy="504620"/>
      </dsp:txXfrm>
    </dsp:sp>
    <dsp:sp modelId="{FFB398D5-FA53-410F-9325-54FC4B7A6CA4}">
      <dsp:nvSpPr>
        <dsp:cNvPr id="0" name=""/>
        <dsp:cNvSpPr/>
      </dsp:nvSpPr>
      <dsp:spPr>
        <a:xfrm>
          <a:off x="0" y="631376"/>
          <a:ext cx="5641974" cy="5046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F4BF2-8025-4129-8F49-ABB5DEB50901}">
      <dsp:nvSpPr>
        <dsp:cNvPr id="0" name=""/>
        <dsp:cNvSpPr/>
      </dsp:nvSpPr>
      <dsp:spPr>
        <a:xfrm>
          <a:off x="152647" y="744915"/>
          <a:ext cx="277541" cy="2775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51B9C1-60FF-4D25-8764-F787E9C73307}">
      <dsp:nvSpPr>
        <dsp:cNvPr id="0" name=""/>
        <dsp:cNvSpPr/>
      </dsp:nvSpPr>
      <dsp:spPr>
        <a:xfrm>
          <a:off x="582836" y="631376"/>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Wellbeing:</a:t>
          </a:r>
          <a:r>
            <a:rPr lang="en-GB" sz="1400" kern="1200"/>
            <a:t> How staff feel about the stress, pressure and the balance between their work and home duties</a:t>
          </a:r>
          <a:endParaRPr lang="en-US" sz="1400" kern="1200"/>
        </a:p>
      </dsp:txBody>
      <dsp:txXfrm>
        <a:off x="582836" y="631376"/>
        <a:ext cx="5059138" cy="504620"/>
      </dsp:txXfrm>
    </dsp:sp>
    <dsp:sp modelId="{A6CCA153-E577-472D-98E3-1E6D51507072}">
      <dsp:nvSpPr>
        <dsp:cNvPr id="0" name=""/>
        <dsp:cNvSpPr/>
      </dsp:nvSpPr>
      <dsp:spPr>
        <a:xfrm>
          <a:off x="0" y="1262151"/>
          <a:ext cx="5641974" cy="5046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95B15-301E-4049-98D7-22990595792D}">
      <dsp:nvSpPr>
        <dsp:cNvPr id="0" name=""/>
        <dsp:cNvSpPr/>
      </dsp:nvSpPr>
      <dsp:spPr>
        <a:xfrm>
          <a:off x="152647" y="1375691"/>
          <a:ext cx="277541" cy="2775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DAB567-9632-4027-8A11-A12C0BEF1D71}">
      <dsp:nvSpPr>
        <dsp:cNvPr id="0" name=""/>
        <dsp:cNvSpPr/>
      </dsp:nvSpPr>
      <dsp:spPr>
        <a:xfrm>
          <a:off x="582836" y="1262151"/>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Giving something back:</a:t>
          </a:r>
          <a:r>
            <a:rPr lang="en-GB" sz="1400" kern="1200"/>
            <a:t> How much companies are thought by their staff to put back into society generally and the local community</a:t>
          </a:r>
          <a:endParaRPr lang="en-US" sz="1400" kern="1200"/>
        </a:p>
      </dsp:txBody>
      <dsp:txXfrm>
        <a:off x="582836" y="1262151"/>
        <a:ext cx="5059138" cy="504620"/>
      </dsp:txXfrm>
    </dsp:sp>
    <dsp:sp modelId="{36586B78-F482-476F-AF9D-CB0056C79D00}">
      <dsp:nvSpPr>
        <dsp:cNvPr id="0" name=""/>
        <dsp:cNvSpPr/>
      </dsp:nvSpPr>
      <dsp:spPr>
        <a:xfrm>
          <a:off x="0" y="1892927"/>
          <a:ext cx="5641974" cy="5046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1B310-F5C5-49D9-BAA6-8644F2EF00CE}">
      <dsp:nvSpPr>
        <dsp:cNvPr id="0" name=""/>
        <dsp:cNvSpPr/>
      </dsp:nvSpPr>
      <dsp:spPr>
        <a:xfrm>
          <a:off x="152647" y="2006466"/>
          <a:ext cx="277541" cy="2775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D6F11-EA5B-47F3-93BF-2B0196B58818}">
      <dsp:nvSpPr>
        <dsp:cNvPr id="0" name=""/>
        <dsp:cNvSpPr/>
      </dsp:nvSpPr>
      <dsp:spPr>
        <a:xfrm>
          <a:off x="582836" y="1892927"/>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Personal growth:</a:t>
          </a:r>
          <a:r>
            <a:rPr lang="en-GB" sz="1400" kern="1200"/>
            <a:t> To what extent staff feel they are stretched and challenged by their job</a:t>
          </a:r>
          <a:endParaRPr lang="en-US" sz="1400" kern="1200"/>
        </a:p>
      </dsp:txBody>
      <dsp:txXfrm>
        <a:off x="582836" y="1892927"/>
        <a:ext cx="5059138" cy="504620"/>
      </dsp:txXfrm>
    </dsp:sp>
    <dsp:sp modelId="{CF1E23FC-7BA6-434C-80E9-65371A9AF494}">
      <dsp:nvSpPr>
        <dsp:cNvPr id="0" name=""/>
        <dsp:cNvSpPr/>
      </dsp:nvSpPr>
      <dsp:spPr>
        <a:xfrm>
          <a:off x="0" y="2523702"/>
          <a:ext cx="5641974" cy="5046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D607B-1678-4C20-B04F-86BC87AF186A}">
      <dsp:nvSpPr>
        <dsp:cNvPr id="0" name=""/>
        <dsp:cNvSpPr/>
      </dsp:nvSpPr>
      <dsp:spPr>
        <a:xfrm>
          <a:off x="152647" y="2637242"/>
          <a:ext cx="277541" cy="27754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F7B087-830C-4B4F-A277-4429989DD91C}">
      <dsp:nvSpPr>
        <dsp:cNvPr id="0" name=""/>
        <dsp:cNvSpPr/>
      </dsp:nvSpPr>
      <dsp:spPr>
        <a:xfrm>
          <a:off x="582836" y="2523702"/>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manager:</a:t>
          </a:r>
          <a:r>
            <a:rPr lang="en-GB" sz="1400" kern="1200"/>
            <a:t> How staff feel towards their immediate boss and day-to-day managers</a:t>
          </a:r>
          <a:endParaRPr lang="en-US" sz="1400" kern="1200"/>
        </a:p>
      </dsp:txBody>
      <dsp:txXfrm>
        <a:off x="582836" y="2523702"/>
        <a:ext cx="5059138" cy="504620"/>
      </dsp:txXfrm>
    </dsp:sp>
    <dsp:sp modelId="{13871AB2-8880-4029-A8C5-CB566EFEA389}">
      <dsp:nvSpPr>
        <dsp:cNvPr id="0" name=""/>
        <dsp:cNvSpPr/>
      </dsp:nvSpPr>
      <dsp:spPr>
        <a:xfrm>
          <a:off x="0" y="3154477"/>
          <a:ext cx="5641974" cy="5046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F23A1-51C2-4063-A7F0-C849252057FB}">
      <dsp:nvSpPr>
        <dsp:cNvPr id="0" name=""/>
        <dsp:cNvSpPr/>
      </dsp:nvSpPr>
      <dsp:spPr>
        <a:xfrm>
          <a:off x="152647" y="3268017"/>
          <a:ext cx="277541" cy="2775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2A44D-C3B2-45A0-AAD5-47CDD40D9E7E}">
      <dsp:nvSpPr>
        <dsp:cNvPr id="0" name=""/>
        <dsp:cNvSpPr/>
      </dsp:nvSpPr>
      <dsp:spPr>
        <a:xfrm>
          <a:off x="582836" y="3154477"/>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company:</a:t>
          </a:r>
          <a:r>
            <a:rPr lang="en-GB" sz="1400" kern="1200"/>
            <a:t> Feelings about the company people work not the people they work with</a:t>
          </a:r>
          <a:endParaRPr lang="en-US" sz="1400" kern="1200"/>
        </a:p>
      </dsp:txBody>
      <dsp:txXfrm>
        <a:off x="582836" y="3154477"/>
        <a:ext cx="5059138" cy="504620"/>
      </dsp:txXfrm>
    </dsp:sp>
    <dsp:sp modelId="{5EBBBE99-C42D-4E83-B711-8D977BA492DF}">
      <dsp:nvSpPr>
        <dsp:cNvPr id="0" name=""/>
        <dsp:cNvSpPr/>
      </dsp:nvSpPr>
      <dsp:spPr>
        <a:xfrm>
          <a:off x="0" y="3785253"/>
          <a:ext cx="5641974" cy="5046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17706-483E-41AF-830D-F718AF47F6A3}">
      <dsp:nvSpPr>
        <dsp:cNvPr id="0" name=""/>
        <dsp:cNvSpPr/>
      </dsp:nvSpPr>
      <dsp:spPr>
        <a:xfrm>
          <a:off x="152647" y="3898793"/>
          <a:ext cx="277541" cy="27754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667DE-A6AB-4060-A13C-C0D31DE0706F}">
      <dsp:nvSpPr>
        <dsp:cNvPr id="0" name=""/>
        <dsp:cNvSpPr/>
      </dsp:nvSpPr>
      <dsp:spPr>
        <a:xfrm>
          <a:off x="582836" y="3785253"/>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team:</a:t>
          </a:r>
          <a:r>
            <a:rPr lang="en-GB" sz="1400" kern="1200"/>
            <a:t> How staff feel about their immediate colleagues</a:t>
          </a:r>
          <a:endParaRPr lang="en-US" sz="1400" kern="1200"/>
        </a:p>
      </dsp:txBody>
      <dsp:txXfrm>
        <a:off x="582836" y="3785253"/>
        <a:ext cx="5059138" cy="504620"/>
      </dsp:txXfrm>
    </dsp:sp>
    <dsp:sp modelId="{6B01A051-253F-4E35-9C6F-AF0CB396C91A}">
      <dsp:nvSpPr>
        <dsp:cNvPr id="0" name=""/>
        <dsp:cNvSpPr/>
      </dsp:nvSpPr>
      <dsp:spPr>
        <a:xfrm>
          <a:off x="0" y="4416028"/>
          <a:ext cx="5641974" cy="5046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CC021-C104-491F-AD07-479B3443CBF0}">
      <dsp:nvSpPr>
        <dsp:cNvPr id="0" name=""/>
        <dsp:cNvSpPr/>
      </dsp:nvSpPr>
      <dsp:spPr>
        <a:xfrm>
          <a:off x="152647" y="4529568"/>
          <a:ext cx="277541" cy="277541"/>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4B6060-EDEA-4543-8C8A-67BD4A81AE64}">
      <dsp:nvSpPr>
        <dsp:cNvPr id="0" name=""/>
        <dsp:cNvSpPr/>
      </dsp:nvSpPr>
      <dsp:spPr>
        <a:xfrm>
          <a:off x="582836" y="4416028"/>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dirty="0"/>
            <a:t>Fair deal:</a:t>
          </a:r>
          <a:r>
            <a:rPr lang="en-GB" sz="1400" kern="1200" dirty="0"/>
            <a:t> How happy the workforce is with their pay and benefits</a:t>
          </a:r>
          <a:endParaRPr lang="en-US" sz="1400" kern="1200" dirty="0"/>
        </a:p>
      </dsp:txBody>
      <dsp:txXfrm>
        <a:off x="582836" y="4416028"/>
        <a:ext cx="5059138" cy="5046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72CDE-9862-1646-80D5-EA105A036631}">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dirty="0"/>
            <a:t>Better productivity </a:t>
          </a:r>
          <a:endParaRPr lang="en-US" sz="2400" b="0" kern="1200" dirty="0"/>
        </a:p>
      </dsp:txBody>
      <dsp:txXfrm>
        <a:off x="0" y="36934"/>
        <a:ext cx="3037581" cy="1822549"/>
      </dsp:txXfrm>
    </dsp:sp>
    <dsp:sp modelId="{E07CAAAF-AFCF-D043-B372-356833E5AE77}">
      <dsp:nvSpPr>
        <dsp:cNvPr id="0" name=""/>
        <dsp:cNvSpPr/>
      </dsp:nvSpPr>
      <dsp:spPr>
        <a:xfrm>
          <a:off x="3341340" y="36934"/>
          <a:ext cx="3037581" cy="1822549"/>
        </a:xfrm>
        <a:prstGeom prst="rect">
          <a:avLst/>
        </a:prstGeom>
        <a:solidFill>
          <a:schemeClr val="accent2">
            <a:hueOff val="-364891"/>
            <a:satOff val="-3184"/>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Lower levels of absenteeism </a:t>
          </a:r>
          <a:endParaRPr lang="en-US" sz="2400" b="0" kern="1200"/>
        </a:p>
      </dsp:txBody>
      <dsp:txXfrm>
        <a:off x="3341340" y="36934"/>
        <a:ext cx="3037581" cy="1822549"/>
      </dsp:txXfrm>
    </dsp:sp>
    <dsp:sp modelId="{A9692DEE-705F-E642-93A6-FC57543858DE}">
      <dsp:nvSpPr>
        <dsp:cNvPr id="0" name=""/>
        <dsp:cNvSpPr/>
      </dsp:nvSpPr>
      <dsp:spPr>
        <a:xfrm>
          <a:off x="6682680" y="36934"/>
          <a:ext cx="3037581" cy="1822549"/>
        </a:xfrm>
        <a:prstGeom prst="rect">
          <a:avLst/>
        </a:prstGeom>
        <a:solidFill>
          <a:schemeClr val="accent2">
            <a:hueOff val="-729781"/>
            <a:satOff val="-6367"/>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Lower levels of staff turnover </a:t>
          </a:r>
          <a:endParaRPr lang="en-US" sz="2400" b="0" kern="1200"/>
        </a:p>
      </dsp:txBody>
      <dsp:txXfrm>
        <a:off x="6682680" y="36934"/>
        <a:ext cx="3037581" cy="1822549"/>
      </dsp:txXfrm>
    </dsp:sp>
    <dsp:sp modelId="{68E75ABC-57CF-BB40-BC6B-C80D7FEAB00C}">
      <dsp:nvSpPr>
        <dsp:cNvPr id="0" name=""/>
        <dsp:cNvSpPr/>
      </dsp:nvSpPr>
      <dsp:spPr>
        <a:xfrm>
          <a:off x="1670670" y="2163241"/>
          <a:ext cx="3037581" cy="1822549"/>
        </a:xfrm>
        <a:prstGeom prst="rect">
          <a:avLst/>
        </a:prstGeom>
        <a:solidFill>
          <a:schemeClr val="accent2">
            <a:hueOff val="-1094672"/>
            <a:satOff val="-955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Good reputation </a:t>
          </a:r>
          <a:endParaRPr lang="en-US" sz="2400" b="0" kern="1200"/>
        </a:p>
      </dsp:txBody>
      <dsp:txXfrm>
        <a:off x="1670670" y="2163241"/>
        <a:ext cx="3037581" cy="1822549"/>
      </dsp:txXfrm>
    </dsp:sp>
    <dsp:sp modelId="{B5BB543B-9280-5240-BAB3-1A8B81C1F3B0}">
      <dsp:nvSpPr>
        <dsp:cNvPr id="0" name=""/>
        <dsp:cNvSpPr/>
      </dsp:nvSpPr>
      <dsp:spPr>
        <a:xfrm>
          <a:off x="5012010" y="2163241"/>
          <a:ext cx="3037581" cy="1822549"/>
        </a:xfrm>
        <a:prstGeom prst="rect">
          <a:avLst/>
        </a:prstGeom>
        <a:solidFill>
          <a:schemeClr val="accent2">
            <a:hueOff val="-1459563"/>
            <a:satOff val="-12734"/>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dirty="0"/>
            <a:t>Improved product quality or customer service</a:t>
          </a:r>
          <a:endParaRPr lang="en-US" sz="2400" b="0" kern="1200" dirty="0"/>
        </a:p>
      </dsp:txBody>
      <dsp:txXfrm>
        <a:off x="5012010" y="2163241"/>
        <a:ext cx="3037581" cy="18225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2120991" y="641657"/>
          <a:ext cx="402279" cy="707770"/>
        </a:xfrm>
        <a:prstGeom prst="rect">
          <a:avLst/>
        </a:prstGeom>
        <a:solidFill>
          <a:schemeClr val="accent6">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162131" y="2703412"/>
          <a:ext cx="432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US" sz="2000" kern="1200" dirty="0"/>
            <a:t>Read the Sushi2U Case Study on Godalming Online</a:t>
          </a:r>
        </a:p>
      </dsp:txBody>
      <dsp:txXfrm>
        <a:off x="162131" y="2703412"/>
        <a:ext cx="4320000" cy="1237500"/>
      </dsp:txXfrm>
    </dsp:sp>
    <dsp:sp modelId="{F5D38342-1946-40E9-A36B-D23C8CD92576}">
      <dsp:nvSpPr>
        <dsp:cNvPr id="0" name=""/>
        <dsp:cNvSpPr/>
      </dsp:nvSpPr>
      <dsp:spPr>
        <a:xfrm>
          <a:off x="6426131" y="13984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5238131" y="2645376"/>
          <a:ext cx="432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dirty="0"/>
            <a:t>Complete Task 1 Practice Assessment 1 Write a report outlining the key HR issues and proposing a solution to each one</a:t>
          </a:r>
        </a:p>
        <a:p>
          <a:pPr lvl="0" algn="ctr" defTabSz="889000">
            <a:lnSpc>
              <a:spcPct val="90000"/>
            </a:lnSpc>
            <a:spcBef>
              <a:spcPct val="0"/>
            </a:spcBef>
            <a:spcAft>
              <a:spcPct val="35000"/>
            </a:spcAft>
          </a:pPr>
          <a:endParaRPr lang="en-US" sz="2000" kern="1200" dirty="0"/>
        </a:p>
      </dsp:txBody>
      <dsp:txXfrm>
        <a:off x="5238131" y="2645376"/>
        <a:ext cx="4320000" cy="12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05237-E4FC-424A-B72C-98021EC72B3F}">
      <dsp:nvSpPr>
        <dsp:cNvPr id="0" name=""/>
        <dsp:cNvSpPr/>
      </dsp:nvSpPr>
      <dsp:spPr>
        <a:xfrm>
          <a:off x="0" y="721626"/>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1468F-5843-5D45-AC94-3CCDC581EB5D}">
      <dsp:nvSpPr>
        <dsp:cNvPr id="0" name=""/>
        <dsp:cNvSpPr/>
      </dsp:nvSpPr>
      <dsp:spPr>
        <a:xfrm>
          <a:off x="303758" y="1010197"/>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a:t>the state of skills</a:t>
          </a:r>
          <a:endParaRPr lang="en-US" sz="4400" kern="1200" dirty="0"/>
        </a:p>
      </dsp:txBody>
      <dsp:txXfrm>
        <a:off x="354603" y="1061042"/>
        <a:ext cx="2632133" cy="1634288"/>
      </dsp:txXfrm>
    </dsp:sp>
    <dsp:sp modelId="{F3006B3D-75C0-7241-A818-817C12C4C9D2}">
      <dsp:nvSpPr>
        <dsp:cNvPr id="0" name=""/>
        <dsp:cNvSpPr/>
      </dsp:nvSpPr>
      <dsp:spPr>
        <a:xfrm>
          <a:off x="3341340" y="721626"/>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57011-BFE7-9D4E-A176-FBD96E98232C}">
      <dsp:nvSpPr>
        <dsp:cNvPr id="0" name=""/>
        <dsp:cNvSpPr/>
      </dsp:nvSpPr>
      <dsp:spPr>
        <a:xfrm>
          <a:off x="3645098" y="1010197"/>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a:t>skills use at work</a:t>
          </a:r>
          <a:endParaRPr lang="en-US" sz="4400" kern="1200"/>
        </a:p>
      </dsp:txBody>
      <dsp:txXfrm>
        <a:off x="3695943" y="1061042"/>
        <a:ext cx="2632133" cy="1634288"/>
      </dsp:txXfrm>
    </dsp:sp>
    <dsp:sp modelId="{052315E0-1F4D-734D-80B2-309CA996C06B}">
      <dsp:nvSpPr>
        <dsp:cNvPr id="0" name=""/>
        <dsp:cNvSpPr/>
      </dsp:nvSpPr>
      <dsp:spPr>
        <a:xfrm>
          <a:off x="6682680" y="721626"/>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C77B3-1082-5642-99AD-CBC4174ABAB9}">
      <dsp:nvSpPr>
        <dsp:cNvPr id="0" name=""/>
        <dsp:cNvSpPr/>
      </dsp:nvSpPr>
      <dsp:spPr>
        <a:xfrm>
          <a:off x="6986438" y="1010197"/>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a:t>skills for the future</a:t>
          </a:r>
          <a:endParaRPr lang="en-US" sz="4400" kern="1200"/>
        </a:p>
      </dsp:txBody>
      <dsp:txXfrm>
        <a:off x="7037283" y="1061042"/>
        <a:ext cx="2632133" cy="1634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99DD7-B42D-3644-A2EF-672194E2404D}">
      <dsp:nvSpPr>
        <dsp:cNvPr id="0" name=""/>
        <dsp:cNvSpPr/>
      </dsp:nvSpPr>
      <dsp:spPr>
        <a:xfrm>
          <a:off x="0" y="4185"/>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01C0E-4F17-4C4D-B120-3D493E48E17A}">
      <dsp:nvSpPr>
        <dsp:cNvPr id="0" name=""/>
        <dsp:cNvSpPr/>
      </dsp:nvSpPr>
      <dsp:spPr>
        <a:xfrm>
          <a:off x="0" y="4185"/>
          <a:ext cx="5641974" cy="861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t>Business objectives</a:t>
          </a:r>
          <a:r>
            <a:rPr lang="en-GB" sz="1800" kern="1200" dirty="0"/>
            <a:t>, such as increasing output or opening new branches, will invariably require more employees.</a:t>
          </a:r>
          <a:endParaRPr lang="en-US" sz="1800" kern="1200" dirty="0"/>
        </a:p>
      </dsp:txBody>
      <dsp:txXfrm>
        <a:off x="0" y="4185"/>
        <a:ext cx="5641974" cy="861924"/>
      </dsp:txXfrm>
    </dsp:sp>
    <dsp:sp modelId="{BD95C171-1AD5-314A-A6D0-5CC8513BF2C5}">
      <dsp:nvSpPr>
        <dsp:cNvPr id="0" name=""/>
        <dsp:cNvSpPr/>
      </dsp:nvSpPr>
      <dsp:spPr>
        <a:xfrm>
          <a:off x="0" y="866110"/>
          <a:ext cx="5641974" cy="0"/>
        </a:xfrm>
        <a:prstGeom prst="line">
          <a:avLst/>
        </a:prstGeom>
        <a:solidFill>
          <a:schemeClr val="accent2">
            <a:hueOff val="-486521"/>
            <a:satOff val="-4245"/>
            <a:lumOff val="-5490"/>
            <a:alphaOff val="0"/>
          </a:schemeClr>
        </a:solidFill>
        <a:ln w="15875" cap="flat" cmpd="sng" algn="ctr">
          <a:solidFill>
            <a:schemeClr val="accent2">
              <a:hueOff val="-486521"/>
              <a:satOff val="-4245"/>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E786E-9F5C-3B4F-9AD6-BEE80FAA374A}">
      <dsp:nvSpPr>
        <dsp:cNvPr id="0" name=""/>
        <dsp:cNvSpPr/>
      </dsp:nvSpPr>
      <dsp:spPr>
        <a:xfrm>
          <a:off x="0" y="866110"/>
          <a:ext cx="5641974" cy="127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t>Labour market changes </a:t>
          </a:r>
          <a:r>
            <a:rPr lang="en-GB" sz="1800" kern="1200" dirty="0"/>
            <a:t>– labour market trends have implications for the recruitment and retention of staff. Engineers are in increasingly short supply as less undergraduates are choosing to study in this discipline.</a:t>
          </a:r>
          <a:endParaRPr lang="en-US" sz="1800" kern="1200" dirty="0"/>
        </a:p>
      </dsp:txBody>
      <dsp:txXfrm>
        <a:off x="0" y="866110"/>
        <a:ext cx="5641974" cy="1271162"/>
      </dsp:txXfrm>
    </dsp:sp>
    <dsp:sp modelId="{190E75CF-E05E-C046-976B-9293BD377BCE}">
      <dsp:nvSpPr>
        <dsp:cNvPr id="0" name=""/>
        <dsp:cNvSpPr/>
      </dsp:nvSpPr>
      <dsp:spPr>
        <a:xfrm>
          <a:off x="0" y="2137272"/>
          <a:ext cx="5641974" cy="0"/>
        </a:xfrm>
        <a:prstGeom prst="line">
          <a:avLst/>
        </a:prstGeom>
        <a:solidFill>
          <a:schemeClr val="accent2">
            <a:hueOff val="-973042"/>
            <a:satOff val="-8489"/>
            <a:lumOff val="-10981"/>
            <a:alphaOff val="0"/>
          </a:schemeClr>
        </a:solidFill>
        <a:ln w="15875" cap="flat" cmpd="sng" algn="ctr">
          <a:solidFill>
            <a:schemeClr val="accent2">
              <a:hueOff val="-973042"/>
              <a:satOff val="-8489"/>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5EA0C-95D9-B64B-9D60-60DB96589AFB}">
      <dsp:nvSpPr>
        <dsp:cNvPr id="0" name=""/>
        <dsp:cNvSpPr/>
      </dsp:nvSpPr>
      <dsp:spPr>
        <a:xfrm>
          <a:off x="0" y="2137272"/>
          <a:ext cx="5641974" cy="127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t>Demographic and social change </a:t>
          </a:r>
          <a:r>
            <a:rPr lang="en-GB" sz="1800" kern="1200" dirty="0"/>
            <a:t>such as the ageing population in the UK, is affecting both the demand for products and services required by this age group as well as workforce supply.</a:t>
          </a:r>
          <a:endParaRPr lang="en-US" sz="1800" kern="1200" dirty="0"/>
        </a:p>
      </dsp:txBody>
      <dsp:txXfrm>
        <a:off x="0" y="2137272"/>
        <a:ext cx="5641974" cy="1271162"/>
      </dsp:txXfrm>
    </dsp:sp>
    <dsp:sp modelId="{E504B9E9-BC31-9B44-91C8-EBD03E5F861A}">
      <dsp:nvSpPr>
        <dsp:cNvPr id="0" name=""/>
        <dsp:cNvSpPr/>
      </dsp:nvSpPr>
      <dsp:spPr>
        <a:xfrm>
          <a:off x="0" y="3408435"/>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7B4B2-1896-7E4C-A7A8-E706F878E2DE}">
      <dsp:nvSpPr>
        <dsp:cNvPr id="0" name=""/>
        <dsp:cNvSpPr/>
      </dsp:nvSpPr>
      <dsp:spPr>
        <a:xfrm>
          <a:off x="0" y="3408435"/>
          <a:ext cx="5636465" cy="150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t>Technological change </a:t>
          </a:r>
          <a:r>
            <a:rPr lang="en-GB" sz="1800" kern="1200" dirty="0"/>
            <a:t>– technological change is leading to large change in ways of working and the skills needed in the workforce. Many manual tasks can now be carried out by robotic technology, reducing the demand for certain types of labour.</a:t>
          </a:r>
          <a:endParaRPr lang="en-US" sz="1800" kern="1200" dirty="0"/>
        </a:p>
      </dsp:txBody>
      <dsp:txXfrm>
        <a:off x="0" y="3408435"/>
        <a:ext cx="5636465" cy="1508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70B2C-7B3F-5D40-8559-6AB8819AE8FC}">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0D901-4595-B64A-8D81-76063473DC9F}">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Recruitment and selection difficulties</a:t>
          </a:r>
          <a:endParaRPr lang="en-US" sz="2700" kern="1200"/>
        </a:p>
      </dsp:txBody>
      <dsp:txXfrm>
        <a:off x="0" y="600"/>
        <a:ext cx="5641974" cy="984009"/>
      </dsp:txXfrm>
    </dsp:sp>
    <dsp:sp modelId="{5CDDE2E2-F753-1F4A-A9BC-69254E638B5E}">
      <dsp:nvSpPr>
        <dsp:cNvPr id="0" name=""/>
        <dsp:cNvSpPr/>
      </dsp:nvSpPr>
      <dsp:spPr>
        <a:xfrm>
          <a:off x="0" y="984610"/>
          <a:ext cx="5641974" cy="0"/>
        </a:xfrm>
        <a:prstGeom prst="line">
          <a:avLst/>
        </a:prstGeom>
        <a:solidFill>
          <a:schemeClr val="accent2">
            <a:hueOff val="-364891"/>
            <a:satOff val="-3184"/>
            <a:lumOff val="-4118"/>
            <a:alphaOff val="0"/>
          </a:schemeClr>
        </a:solidFill>
        <a:ln w="15875" cap="flat" cmpd="sng" algn="ctr">
          <a:solidFill>
            <a:schemeClr val="accent2">
              <a:hueOff val="-364891"/>
              <a:satOff val="-3184"/>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4E43F-F335-FE46-90DD-9C09C77C07F5}">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Inadequately trained employees</a:t>
          </a:r>
          <a:endParaRPr lang="en-US" sz="2700" kern="1200"/>
        </a:p>
      </dsp:txBody>
      <dsp:txXfrm>
        <a:off x="0" y="984610"/>
        <a:ext cx="5641974" cy="984009"/>
      </dsp:txXfrm>
    </dsp:sp>
    <dsp:sp modelId="{34BDE22F-51A5-C740-8188-5EB3B89E893E}">
      <dsp:nvSpPr>
        <dsp:cNvPr id="0" name=""/>
        <dsp:cNvSpPr/>
      </dsp:nvSpPr>
      <dsp:spPr>
        <a:xfrm>
          <a:off x="0" y="1968620"/>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A4A97-4FC7-A149-BA48-5682D0E0D11A}">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Morale and motivation problems</a:t>
          </a:r>
          <a:endParaRPr lang="en-US" sz="2700" kern="1200"/>
        </a:p>
      </dsp:txBody>
      <dsp:txXfrm>
        <a:off x="0" y="1968620"/>
        <a:ext cx="5641974" cy="984009"/>
      </dsp:txXfrm>
    </dsp:sp>
    <dsp:sp modelId="{F35872A8-7953-5743-A2B2-E437304B7662}">
      <dsp:nvSpPr>
        <dsp:cNvPr id="0" name=""/>
        <dsp:cNvSpPr/>
      </dsp:nvSpPr>
      <dsp:spPr>
        <a:xfrm>
          <a:off x="0" y="2952629"/>
          <a:ext cx="5641974" cy="0"/>
        </a:xfrm>
        <a:prstGeom prst="line">
          <a:avLst/>
        </a:prstGeom>
        <a:solidFill>
          <a:schemeClr val="accent2">
            <a:hueOff val="-1094672"/>
            <a:satOff val="-9550"/>
            <a:lumOff val="-12353"/>
            <a:alphaOff val="0"/>
          </a:schemeClr>
        </a:solidFill>
        <a:ln w="15875" cap="flat" cmpd="sng" algn="ctr">
          <a:solidFill>
            <a:schemeClr val="accent2">
              <a:hueOff val="-1094672"/>
              <a:satOff val="-955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AAB9B6-F220-024E-9824-0272B4EE0DC5}">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High levels of labour turnover and absenteeism</a:t>
          </a:r>
          <a:endParaRPr lang="en-US" sz="2700" kern="1200"/>
        </a:p>
      </dsp:txBody>
      <dsp:txXfrm>
        <a:off x="0" y="2952629"/>
        <a:ext cx="5641974" cy="984009"/>
      </dsp:txXfrm>
    </dsp:sp>
    <dsp:sp modelId="{D9856304-029D-5941-9841-BA5BB30473B2}">
      <dsp:nvSpPr>
        <dsp:cNvPr id="0" name=""/>
        <dsp:cNvSpPr/>
      </dsp:nvSpPr>
      <dsp:spPr>
        <a:xfrm>
          <a:off x="0" y="3936639"/>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353FF-C294-A74D-ABB5-A26AC8A5AD1E}">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Redundancies</a:t>
          </a:r>
          <a:endParaRPr lang="en-US" sz="2700" kern="1200"/>
        </a:p>
      </dsp:txBody>
      <dsp:txXfrm>
        <a:off x="0" y="3936639"/>
        <a:ext cx="5641974" cy="984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4374-6A61-EF4F-B80C-9B656DC8FCFF}">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B69EE-2B97-474F-B88E-0FF30ACD24F2}">
      <dsp:nvSpPr>
        <dsp:cNvPr id="0" name=""/>
        <dsp:cNvSpPr/>
      </dsp:nvSpPr>
      <dsp:spPr>
        <a:xfrm>
          <a:off x="0" y="240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b="1" kern="1200"/>
            <a:t>The business aims are more likely to be achieved </a:t>
          </a:r>
          <a:r>
            <a:rPr lang="en-GB" sz="2500" kern="1200"/>
            <a:t>if the correct workforce resources are available.</a:t>
          </a:r>
          <a:br>
            <a:rPr lang="en-GB" sz="2500" kern="1200"/>
          </a:br>
          <a:endParaRPr lang="en-US" sz="2500" kern="1200"/>
        </a:p>
      </dsp:txBody>
      <dsp:txXfrm>
        <a:off x="0" y="2402"/>
        <a:ext cx="5641974" cy="1638814"/>
      </dsp:txXfrm>
    </dsp:sp>
    <dsp:sp modelId="{7AA38F1C-0196-6C40-B913-42A5203952DE}">
      <dsp:nvSpPr>
        <dsp:cNvPr id="0" name=""/>
        <dsp:cNvSpPr/>
      </dsp:nvSpPr>
      <dsp:spPr>
        <a:xfrm>
          <a:off x="0" y="1641217"/>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326E3-9A03-CA44-8841-3E2AABE246AD}">
      <dsp:nvSpPr>
        <dsp:cNvPr id="0" name=""/>
        <dsp:cNvSpPr/>
      </dsp:nvSpPr>
      <dsp:spPr>
        <a:xfrm>
          <a:off x="0" y="1641217"/>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b="1" kern="1200"/>
            <a:t>Planning ahead can save money </a:t>
          </a:r>
          <a:r>
            <a:rPr lang="en-GB" sz="2500" kern="1200"/>
            <a:t>– training rather than recruiting talent, and saving on redundancy payments.</a:t>
          </a:r>
          <a:br>
            <a:rPr lang="en-GB" sz="2500" kern="1200"/>
          </a:br>
          <a:endParaRPr lang="en-US" sz="2500" kern="1200"/>
        </a:p>
      </dsp:txBody>
      <dsp:txXfrm>
        <a:off x="0" y="1641217"/>
        <a:ext cx="5641974" cy="1638814"/>
      </dsp:txXfrm>
    </dsp:sp>
    <dsp:sp modelId="{7AA250A5-0E92-3E4E-975F-DC1A476C8515}">
      <dsp:nvSpPr>
        <dsp:cNvPr id="0" name=""/>
        <dsp:cNvSpPr/>
      </dsp:nvSpPr>
      <dsp:spPr>
        <a:xfrm>
          <a:off x="0" y="3280032"/>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36C2B-AD47-7B44-8ECE-180EC053E095}">
      <dsp:nvSpPr>
        <dsp:cNvPr id="0" name=""/>
        <dsp:cNvSpPr/>
      </dsp:nvSpPr>
      <dsp:spPr>
        <a:xfrm>
          <a:off x="0" y="328003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b="1" kern="1200"/>
            <a:t>Staff motivation may benefit </a:t>
          </a:r>
          <a:r>
            <a:rPr lang="en-GB" sz="2500" kern="1200"/>
            <a:t>if there are new opportunities ands the future of the business is felt to be more secure</a:t>
          </a:r>
          <a:endParaRPr lang="en-US" sz="2500" kern="1200"/>
        </a:p>
      </dsp:txBody>
      <dsp:txXfrm>
        <a:off x="0" y="3280032"/>
        <a:ext cx="5641974" cy="1638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984349" y="720168"/>
          <a:ext cx="1284118" cy="128411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199610" y="2391792"/>
          <a:ext cx="2853597" cy="91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dirty="0"/>
            <a:t>Read the Information Sheet on Godalming Online) and make notes</a:t>
          </a:r>
        </a:p>
      </dsp:txBody>
      <dsp:txXfrm>
        <a:off x="199610" y="2391792"/>
        <a:ext cx="2853597" cy="910763"/>
      </dsp:txXfrm>
    </dsp:sp>
    <dsp:sp modelId="{F5D38342-1946-40E9-A36B-D23C8CD92576}">
      <dsp:nvSpPr>
        <dsp:cNvPr id="0" name=""/>
        <dsp:cNvSpPr/>
      </dsp:nvSpPr>
      <dsp:spPr>
        <a:xfrm>
          <a:off x="4337326" y="720168"/>
          <a:ext cx="1284118" cy="128411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3552587" y="2391792"/>
          <a:ext cx="2853597" cy="91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dirty="0"/>
            <a:t>Consider the current situation and how it might impact on staffing and availability of workers for a farm that grows and picks fruit to sell to supermarkets</a:t>
          </a:r>
        </a:p>
      </dsp:txBody>
      <dsp:txXfrm>
        <a:off x="3552587" y="2391792"/>
        <a:ext cx="2853597" cy="910763"/>
      </dsp:txXfrm>
    </dsp:sp>
    <dsp:sp modelId="{D2AF78BD-0BB9-B24E-8F42-F788C6A3535A}">
      <dsp:nvSpPr>
        <dsp:cNvPr id="0" name=""/>
        <dsp:cNvSpPr/>
      </dsp:nvSpPr>
      <dsp:spPr>
        <a:xfrm>
          <a:off x="7825307" y="720168"/>
          <a:ext cx="1284118" cy="1284118"/>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E50451-3DE0-1D40-9A75-268D0506C7A6}">
      <dsp:nvSpPr>
        <dsp:cNvPr id="0" name=""/>
        <dsp:cNvSpPr/>
      </dsp:nvSpPr>
      <dsp:spPr>
        <a:xfrm>
          <a:off x="6905564" y="2391792"/>
          <a:ext cx="3123604" cy="91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dirty="0"/>
            <a:t>Write a list of points that are difficulties that they face and then a paragraph with how HR might respond to these issues</a:t>
          </a:r>
        </a:p>
        <a:p>
          <a:pPr lvl="0" algn="ctr" defTabSz="800100">
            <a:lnSpc>
              <a:spcPct val="90000"/>
            </a:lnSpc>
            <a:spcBef>
              <a:spcPct val="0"/>
            </a:spcBef>
            <a:spcAft>
              <a:spcPct val="35000"/>
            </a:spcAft>
          </a:pPr>
          <a:endParaRPr lang="en-US" sz="1800" kern="1200" dirty="0"/>
        </a:p>
      </dsp:txBody>
      <dsp:txXfrm>
        <a:off x="6905564" y="2391792"/>
        <a:ext cx="3123604" cy="910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1F45F-CBD7-DE40-A29E-81263C64E866}">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5FBCD-C479-5944-933D-6576DE7C2C7C}">
      <dsp:nvSpPr>
        <dsp:cNvPr id="0" name=""/>
        <dsp:cNvSpPr/>
      </dsp:nvSpPr>
      <dsp:spPr>
        <a:xfrm>
          <a:off x="0" y="0"/>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b="1" kern="1200" dirty="0"/>
            <a:t>Core workers</a:t>
          </a:r>
          <a:r>
            <a:rPr lang="en-GB" sz="2700" kern="1200" dirty="0"/>
            <a:t>: workers who organise the essential tasks necessary for survival of the business </a:t>
          </a:r>
          <a:r>
            <a:rPr lang="en-GB" sz="2700" i="1" kern="1200" dirty="0"/>
            <a:t>(skilled, full time, high pay, motivated)</a:t>
          </a:r>
          <a:endParaRPr lang="en-US" sz="2700" i="1" kern="1200" dirty="0"/>
        </a:p>
      </dsp:txBody>
      <dsp:txXfrm>
        <a:off x="0" y="0"/>
        <a:ext cx="5641974" cy="2460625"/>
      </dsp:txXfrm>
    </dsp:sp>
    <dsp:sp modelId="{F93380C8-7A67-7547-A01E-7F70C966CB74}">
      <dsp:nvSpPr>
        <dsp:cNvPr id="0" name=""/>
        <dsp:cNvSpPr/>
      </dsp:nvSpPr>
      <dsp:spPr>
        <a:xfrm>
          <a:off x="0" y="2460625"/>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CEAEF-05A0-9E4F-8971-ECDE1584DD8D}">
      <dsp:nvSpPr>
        <dsp:cNvPr id="0" name=""/>
        <dsp:cNvSpPr/>
      </dsp:nvSpPr>
      <dsp:spPr>
        <a:xfrm>
          <a:off x="0" y="2460625"/>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b="1" kern="1200"/>
            <a:t>Peripheral workers</a:t>
          </a:r>
          <a:r>
            <a:rPr lang="en-GB" sz="2700" kern="1200"/>
            <a:t>: NOT CENTRAL to running the business. They could be employed depending on how much demand there was for the firms products </a:t>
          </a:r>
          <a:r>
            <a:rPr lang="en-GB" sz="2700" i="1" kern="1200"/>
            <a:t>(less loyal, motivated by pay)</a:t>
          </a:r>
          <a:endParaRPr lang="en-US" sz="2700" i="1" kern="1200"/>
        </a:p>
      </dsp:txBody>
      <dsp:txXfrm>
        <a:off x="0" y="2460625"/>
        <a:ext cx="5641974" cy="2460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21530-F7FB-5046-B634-7E10BA7C9069}">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74B46-4F56-A84B-92B6-448EBEF72777}">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a:t>Full time / Part time</a:t>
          </a:r>
          <a:endParaRPr lang="en-US" sz="3600" kern="1200"/>
        </a:p>
      </dsp:txBody>
      <dsp:txXfrm>
        <a:off x="0" y="600"/>
        <a:ext cx="5641974" cy="984009"/>
      </dsp:txXfrm>
    </dsp:sp>
    <dsp:sp modelId="{06E20CED-558A-E546-A7CB-0D3874F22582}">
      <dsp:nvSpPr>
        <dsp:cNvPr id="0" name=""/>
        <dsp:cNvSpPr/>
      </dsp:nvSpPr>
      <dsp:spPr>
        <a:xfrm>
          <a:off x="0" y="984610"/>
          <a:ext cx="5641974" cy="0"/>
        </a:xfrm>
        <a:prstGeom prst="line">
          <a:avLst/>
        </a:prstGeom>
        <a:solidFill>
          <a:schemeClr val="accent2">
            <a:hueOff val="-364891"/>
            <a:satOff val="-3184"/>
            <a:lumOff val="-4118"/>
            <a:alphaOff val="0"/>
          </a:schemeClr>
        </a:solidFill>
        <a:ln w="15875" cap="flat" cmpd="sng" algn="ctr">
          <a:solidFill>
            <a:schemeClr val="accent2">
              <a:hueOff val="-364891"/>
              <a:satOff val="-3184"/>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7D79B-A3FD-1743-96DA-5B3EC85919B8}">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a:t>Temporary/permanent staff</a:t>
          </a:r>
          <a:endParaRPr lang="en-US" sz="3600" kern="1200"/>
        </a:p>
      </dsp:txBody>
      <dsp:txXfrm>
        <a:off x="0" y="984610"/>
        <a:ext cx="5641974" cy="984009"/>
      </dsp:txXfrm>
    </dsp:sp>
    <dsp:sp modelId="{F79A6DCF-4AD4-574F-AD90-111A3516A483}">
      <dsp:nvSpPr>
        <dsp:cNvPr id="0" name=""/>
        <dsp:cNvSpPr/>
      </dsp:nvSpPr>
      <dsp:spPr>
        <a:xfrm>
          <a:off x="0" y="1968620"/>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D5479-8753-F84A-A224-AD26B1D7DDE9}">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a:t>Sub-contracting</a:t>
          </a:r>
          <a:endParaRPr lang="en-US" sz="3600" kern="1200"/>
        </a:p>
      </dsp:txBody>
      <dsp:txXfrm>
        <a:off x="0" y="1968620"/>
        <a:ext cx="5641974" cy="984009"/>
      </dsp:txXfrm>
    </dsp:sp>
    <dsp:sp modelId="{3687D343-5087-314B-8547-526D2AD56050}">
      <dsp:nvSpPr>
        <dsp:cNvPr id="0" name=""/>
        <dsp:cNvSpPr/>
      </dsp:nvSpPr>
      <dsp:spPr>
        <a:xfrm>
          <a:off x="0" y="2952629"/>
          <a:ext cx="5641974" cy="0"/>
        </a:xfrm>
        <a:prstGeom prst="line">
          <a:avLst/>
        </a:prstGeom>
        <a:solidFill>
          <a:schemeClr val="accent2">
            <a:hueOff val="-1094672"/>
            <a:satOff val="-9550"/>
            <a:lumOff val="-12353"/>
            <a:alphaOff val="0"/>
          </a:schemeClr>
        </a:solidFill>
        <a:ln w="15875" cap="flat" cmpd="sng" algn="ctr">
          <a:solidFill>
            <a:schemeClr val="accent2">
              <a:hueOff val="-1094672"/>
              <a:satOff val="-955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0D55B-FC63-7143-82CF-9F607B7915A1}">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a:t>Zero hours contracts </a:t>
          </a:r>
          <a:endParaRPr lang="en-US" sz="3600" kern="1200"/>
        </a:p>
      </dsp:txBody>
      <dsp:txXfrm>
        <a:off x="0" y="2952629"/>
        <a:ext cx="5641974" cy="984009"/>
      </dsp:txXfrm>
    </dsp:sp>
    <dsp:sp modelId="{8D5F0B5D-8DB3-ED4F-BF64-7F7ACED66609}">
      <dsp:nvSpPr>
        <dsp:cNvPr id="0" name=""/>
        <dsp:cNvSpPr/>
      </dsp:nvSpPr>
      <dsp:spPr>
        <a:xfrm>
          <a:off x="0" y="3936639"/>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FB08E-5BC7-2441-9F04-53C2BAA1E929}">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a:t>Agency staff</a:t>
          </a:r>
          <a:endParaRPr lang="en-US" sz="3600" kern="1200"/>
        </a:p>
      </dsp:txBody>
      <dsp:txXfrm>
        <a:off x="0" y="3936639"/>
        <a:ext cx="5641974" cy="9840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950036" y="415747"/>
          <a:ext cx="1452509" cy="1452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62391" y="2346977"/>
          <a:ext cx="322779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dirty="0"/>
            <a:t>Do your own research on types of work contracts and read through the slides again in this PowerPoint</a:t>
          </a:r>
        </a:p>
      </dsp:txBody>
      <dsp:txXfrm>
        <a:off x="62391" y="2346977"/>
        <a:ext cx="3227797" cy="1260000"/>
      </dsp:txXfrm>
    </dsp:sp>
    <dsp:sp modelId="{F5D38342-1946-40E9-A36B-D23C8CD92576}">
      <dsp:nvSpPr>
        <dsp:cNvPr id="0" name=""/>
        <dsp:cNvSpPr/>
      </dsp:nvSpPr>
      <dsp:spPr>
        <a:xfrm>
          <a:off x="4742698" y="415747"/>
          <a:ext cx="1452509" cy="1452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3855054" y="2346977"/>
          <a:ext cx="322779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GB" sz="2000" kern="1200" dirty="0"/>
            <a:t>Complete the question sheet on different types of work contract</a:t>
          </a:r>
          <a:endParaRPr lang="en-US" sz="2000" kern="1200" dirty="0"/>
        </a:p>
      </dsp:txBody>
      <dsp:txXfrm>
        <a:off x="3855054" y="2346977"/>
        <a:ext cx="3227797" cy="1260000"/>
      </dsp:txXfrm>
    </dsp:sp>
    <dsp:sp modelId="{D2AF78BD-0BB9-B24E-8F42-F788C6A3535A}">
      <dsp:nvSpPr>
        <dsp:cNvPr id="0" name=""/>
        <dsp:cNvSpPr/>
      </dsp:nvSpPr>
      <dsp:spPr>
        <a:xfrm>
          <a:off x="8535361" y="415747"/>
          <a:ext cx="1452509" cy="145250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50451-3DE0-1D40-9A75-268D0506C7A6}">
      <dsp:nvSpPr>
        <dsp:cNvPr id="0" name=""/>
        <dsp:cNvSpPr/>
      </dsp:nvSpPr>
      <dsp:spPr>
        <a:xfrm>
          <a:off x="7647717" y="2346977"/>
          <a:ext cx="322779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dirty="0"/>
            <a:t>Read through the next couple of slides ready for next lesson. </a:t>
          </a:r>
        </a:p>
      </dsp:txBody>
      <dsp:txXfrm>
        <a:off x="7647717" y="2346977"/>
        <a:ext cx="3227797" cy="126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34599F-0254-4087-ABDE-E6A7865F3FDD}" type="datetimeFigureOut">
              <a:rPr lang="en-GB" smtClean="0"/>
              <a:t>15/10/2020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72D9409-D0EB-48A9-8D1A-4EA308911CEC}" type="slidenum">
              <a:rPr lang="en-GB" smtClean="0"/>
              <a:t>‹#›</a:t>
            </a:fld>
            <a:endParaRPr lang="en-GB"/>
          </a:p>
        </p:txBody>
      </p:sp>
    </p:spTree>
    <p:extLst>
      <p:ext uri="{BB962C8B-B14F-4D97-AF65-F5344CB8AC3E}">
        <p14:creationId xmlns:p14="http://schemas.microsoft.com/office/powerpoint/2010/main" val="150263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170F64-DEF7-471C-B5C0-F3312127FD85}" type="datetimeFigureOut">
              <a:rPr lang="en-GB" smtClean="0"/>
              <a:t>15/10/2020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470B9F-12AD-47C2-A6EF-6FE3F0355880}" type="slidenum">
              <a:rPr lang="en-GB" smtClean="0"/>
              <a:t>‹#›</a:t>
            </a:fld>
            <a:endParaRPr lang="en-GB"/>
          </a:p>
        </p:txBody>
      </p:sp>
    </p:spTree>
    <p:extLst>
      <p:ext uri="{BB962C8B-B14F-4D97-AF65-F5344CB8AC3E}">
        <p14:creationId xmlns:p14="http://schemas.microsoft.com/office/powerpoint/2010/main" val="62252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a:t>
            </a:fld>
            <a:endParaRPr lang="en-GB"/>
          </a:p>
        </p:txBody>
      </p:sp>
    </p:spTree>
    <p:extLst>
      <p:ext uri="{BB962C8B-B14F-4D97-AF65-F5344CB8AC3E}">
        <p14:creationId xmlns:p14="http://schemas.microsoft.com/office/powerpoint/2010/main" val="207217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most businesses, large or small, the task of identifying what work needs doing and who should do it is a continuous challenge! Workforce planning is the approach most businesses take to address this challenge. </a:t>
            </a:r>
          </a:p>
          <a:p>
            <a:r>
              <a:rPr lang="en-GB" dirty="0"/>
              <a:t>It is rare that a business of any size operates for long without having to recruit or remove employees.</a:t>
            </a:r>
          </a:p>
          <a:p>
            <a:r>
              <a:rPr lang="en-GB" dirty="0"/>
              <a:t>For example, consider why a business might need to recruit staff:</a:t>
            </a:r>
          </a:p>
          <a:p>
            <a:r>
              <a:rPr lang="en-GB" dirty="0"/>
              <a:t>Business expansion due to</a:t>
            </a:r>
          </a:p>
          <a:p>
            <a:r>
              <a:rPr lang="en-GB" dirty="0"/>
              <a:t>- Increasing sales of existing products</a:t>
            </a:r>
          </a:p>
          <a:p>
            <a:r>
              <a:rPr lang="en-GB" dirty="0"/>
              <a:t>- Developing new products</a:t>
            </a:r>
          </a:p>
          <a:p>
            <a:r>
              <a:rPr lang="en-GB" dirty="0"/>
              <a:t>- Entering new markets</a:t>
            </a:r>
          </a:p>
          <a:p>
            <a:r>
              <a:rPr lang="en-GB" dirty="0"/>
              <a:t>Existing employees leave:</a:t>
            </a:r>
          </a:p>
          <a:p>
            <a:r>
              <a:rPr lang="en-GB" dirty="0"/>
              <a:t>- To work with competitors or other local employers</a:t>
            </a:r>
          </a:p>
          <a:p>
            <a:r>
              <a:rPr lang="en-GB" dirty="0"/>
              <a:t>- Due to factors such as retirement, sick leave, maternity leave</a:t>
            </a:r>
          </a:p>
          <a:p>
            <a:r>
              <a:rPr lang="en-GB" dirty="0"/>
              <a:t>Business needs employees with new skills</a:t>
            </a:r>
          </a:p>
          <a:p>
            <a:r>
              <a:rPr lang="en-GB" dirty="0"/>
              <a:t>Business is relocating – and not all of existing workforce want to move to new location</a:t>
            </a:r>
          </a:p>
          <a:p>
            <a:r>
              <a:rPr lang="en-GB" dirty="0"/>
              <a:t>The world of work is also changing rapidly:</a:t>
            </a:r>
          </a:p>
          <a:p>
            <a:r>
              <a:rPr lang="en-GB" dirty="0"/>
              <a:t>Increase in part-time working</a:t>
            </a:r>
          </a:p>
          <a:p>
            <a:r>
              <a:rPr lang="en-GB" dirty="0"/>
              <a:t>Increased number of single-parent families</a:t>
            </a:r>
          </a:p>
          <a:p>
            <a:r>
              <a:rPr lang="en-GB" dirty="0"/>
              <a:t>More women seeking work</a:t>
            </a:r>
          </a:p>
          <a:p>
            <a:r>
              <a:rPr lang="en-GB" dirty="0"/>
              <a:t>Ageing population</a:t>
            </a:r>
          </a:p>
          <a:p>
            <a:r>
              <a:rPr lang="en-GB" dirty="0"/>
              <a:t>Greater emphasis on flexible working hours</a:t>
            </a:r>
          </a:p>
          <a:p>
            <a:r>
              <a:rPr lang="en-GB" dirty="0"/>
              <a:t>Technology allows employees to communicate more effectively whilst apart</a:t>
            </a:r>
          </a:p>
          <a:p>
            <a:r>
              <a:rPr lang="en-GB" dirty="0"/>
              <a:t>People rarely stay in the same job for life</a:t>
            </a:r>
          </a:p>
          <a:p>
            <a:r>
              <a:rPr lang="en-GB" dirty="0"/>
              <a:t>Businesses need to understand and respond to these changes if they are to recruit staff of the right standard – and keep them!</a:t>
            </a:r>
          </a:p>
          <a:p>
            <a:r>
              <a:rPr lang="en-GB" dirty="0"/>
              <a:t>So what is workforce planning?</a:t>
            </a:r>
          </a:p>
          <a:p>
            <a:r>
              <a:rPr lang="en-GB" b="1" dirty="0"/>
              <a:t>Workforce planning is about deciding how many and what types of workers are required</a:t>
            </a:r>
            <a:endParaRPr lang="en-GB" dirty="0"/>
          </a:p>
          <a:p>
            <a:r>
              <a:rPr lang="en-GB" dirty="0"/>
              <a:t>There are several steps involved in workforce planning:</a:t>
            </a:r>
          </a:p>
          <a:p>
            <a:r>
              <a:rPr lang="en-GB" dirty="0"/>
              <a:t>The workforce plan establishes what vacancies exist</a:t>
            </a:r>
          </a:p>
          <a:p>
            <a:r>
              <a:rPr lang="en-GB" dirty="0"/>
              <a:t>Managers produce a job description and job specification for each post</a:t>
            </a:r>
          </a:p>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10</a:t>
            </a:fld>
            <a:endParaRPr lang="en-GB"/>
          </a:p>
        </p:txBody>
      </p:sp>
    </p:spTree>
    <p:extLst>
      <p:ext uri="{BB962C8B-B14F-4D97-AF65-F5344CB8AC3E}">
        <p14:creationId xmlns:p14="http://schemas.microsoft.com/office/powerpoint/2010/main" val="3827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11</a:t>
            </a:fld>
            <a:endParaRPr lang="en-GB"/>
          </a:p>
        </p:txBody>
      </p:sp>
    </p:spTree>
    <p:extLst>
      <p:ext uri="{BB962C8B-B14F-4D97-AF65-F5344CB8AC3E}">
        <p14:creationId xmlns:p14="http://schemas.microsoft.com/office/powerpoint/2010/main" val="73556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12</a:t>
            </a:fld>
            <a:endParaRPr lang="en-GB"/>
          </a:p>
        </p:txBody>
      </p:sp>
    </p:spTree>
    <p:extLst>
      <p:ext uri="{BB962C8B-B14F-4D97-AF65-F5344CB8AC3E}">
        <p14:creationId xmlns:p14="http://schemas.microsoft.com/office/powerpoint/2010/main" val="105313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13</a:t>
            </a:fld>
            <a:endParaRPr lang="en-GB"/>
          </a:p>
        </p:txBody>
      </p:sp>
    </p:spTree>
    <p:extLst>
      <p:ext uri="{BB962C8B-B14F-4D97-AF65-F5344CB8AC3E}">
        <p14:creationId xmlns:p14="http://schemas.microsoft.com/office/powerpoint/2010/main" val="316558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Flexible hours</a:t>
            </a:r>
          </a:p>
          <a:p>
            <a:r>
              <a:rPr lang="en-GB" dirty="0"/>
              <a:t>Home working 	</a:t>
            </a:r>
          </a:p>
          <a:p>
            <a:r>
              <a:rPr lang="en-GB" dirty="0"/>
              <a:t>Part time working</a:t>
            </a:r>
          </a:p>
          <a:p>
            <a:r>
              <a:rPr lang="en-GB" dirty="0"/>
              <a:t>Temporary working</a:t>
            </a:r>
          </a:p>
          <a:p>
            <a:r>
              <a:rPr lang="en-GB" dirty="0"/>
              <a:t>Job sharing</a:t>
            </a:r>
          </a:p>
          <a:p>
            <a:r>
              <a:rPr lang="en-GB" dirty="0"/>
              <a:t>Multi-skilling</a:t>
            </a:r>
          </a:p>
          <a:p>
            <a:r>
              <a:rPr lang="en-GB" dirty="0"/>
              <a:t>Zero-hours contracts</a:t>
            </a:r>
          </a:p>
          <a:p>
            <a:r>
              <a:rPr lang="en-GB" dirty="0"/>
              <a:t>Hot-desking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14</a:t>
            </a:fld>
            <a:endParaRPr lang="en-GB"/>
          </a:p>
        </p:txBody>
      </p:sp>
    </p:spTree>
    <p:extLst>
      <p:ext uri="{BB962C8B-B14F-4D97-AF65-F5344CB8AC3E}">
        <p14:creationId xmlns:p14="http://schemas.microsoft.com/office/powerpoint/2010/main" val="48162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7030A0"/>
                </a:solidFill>
              </a:rPr>
              <a:t>Companies like M&amp;S have many</a:t>
            </a:r>
            <a:r>
              <a:rPr lang="en-GB" b="1" baseline="0" dirty="0">
                <a:solidFill>
                  <a:srgbClr val="7030A0"/>
                </a:solidFill>
              </a:rPr>
              <a:t> different types of job contract available – discuss why?</a:t>
            </a:r>
          </a:p>
          <a:p>
            <a:endParaRPr lang="en-GB" baseline="0" dirty="0"/>
          </a:p>
          <a:p>
            <a:r>
              <a:rPr lang="en-GB" dirty="0"/>
              <a:t>http://www.telegraph.co.uk/finance/jobs/10473994/Zero-hours-contracts-do-a-disservice-to-everyone-involved.html</a:t>
            </a:r>
          </a:p>
          <a:p>
            <a:endParaRPr lang="en-GB" dirty="0"/>
          </a:p>
          <a:p>
            <a:r>
              <a:rPr lang="en-GB" dirty="0"/>
              <a:t>https://www.theguardian.com/uk-news/2017/may/11/number-of-zero-hours-contracts-stalls-at-staggering-1-7-million</a:t>
            </a:r>
          </a:p>
          <a:p>
            <a:endParaRPr lang="en-GB" dirty="0"/>
          </a:p>
          <a:p>
            <a:r>
              <a:rPr lang="en-GB" sz="1200" b="1" i="0" kern="1200" dirty="0">
                <a:solidFill>
                  <a:schemeClr val="tx1"/>
                </a:solidFill>
                <a:effectLst/>
                <a:latin typeface="+mn-lt"/>
                <a:ea typeface="+mn-ea"/>
                <a:cs typeface="+mn-cs"/>
              </a:rPr>
              <a:t>There were 1.7m zero-hours contracts in the UK in November 2016, representing 6% of all employment contracts – unchanged from a year earlier</a:t>
            </a:r>
            <a:endParaRPr lang="en-GB" b="1" dirty="0"/>
          </a:p>
          <a:p>
            <a:endParaRPr lang="en-GB" dirty="0"/>
          </a:p>
          <a:p>
            <a:r>
              <a:rPr lang="en-GB" dirty="0"/>
              <a:t>Zero hours</a:t>
            </a:r>
            <a:r>
              <a:rPr lang="en-GB" baseline="0" dirty="0"/>
              <a:t> – an employee has to be available for work but is not guaranteed any work. This provides employers with total flexibility. If the employer is busy, those on zero contracts may find they are on nearly full time hours. However, if demand for labour falls, workers may find themselves sent home. Workers on these contracts are being increasingly criticised as they are deemed to be exploiting workers</a:t>
            </a:r>
            <a:endParaRPr lang="en-GB" dirty="0"/>
          </a:p>
          <a:p>
            <a:endParaRPr lang="en-GB" dirty="0"/>
          </a:p>
          <a:p>
            <a:endParaRPr lang="en-GB" dirty="0"/>
          </a:p>
          <a:p>
            <a:endParaRPr lang="en-GB" dirty="0"/>
          </a:p>
          <a:p>
            <a:r>
              <a:rPr lang="en-GB" dirty="0"/>
              <a:t>WJEC handout covers</a:t>
            </a:r>
          </a:p>
          <a:p>
            <a:r>
              <a:rPr lang="en-GB" dirty="0"/>
              <a:t>Flexible hours</a:t>
            </a:r>
          </a:p>
          <a:p>
            <a:r>
              <a:rPr lang="en-GB" dirty="0"/>
              <a:t>Home working 	</a:t>
            </a:r>
          </a:p>
          <a:p>
            <a:r>
              <a:rPr lang="en-GB" dirty="0"/>
              <a:t>Part time working</a:t>
            </a:r>
          </a:p>
          <a:p>
            <a:r>
              <a:rPr lang="en-GB" dirty="0"/>
              <a:t>Temporary working</a:t>
            </a:r>
          </a:p>
          <a:p>
            <a:r>
              <a:rPr lang="en-GB" dirty="0"/>
              <a:t>Job sharing</a:t>
            </a:r>
          </a:p>
          <a:p>
            <a:r>
              <a:rPr lang="en-GB" dirty="0"/>
              <a:t>Multi-skilling</a:t>
            </a:r>
          </a:p>
          <a:p>
            <a:r>
              <a:rPr lang="en-GB" dirty="0"/>
              <a:t>Zero-hours contracts</a:t>
            </a:r>
          </a:p>
          <a:p>
            <a:r>
              <a:rPr lang="en-GB" dirty="0"/>
              <a:t>Hot-desking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15</a:t>
            </a:fld>
            <a:endParaRPr lang="en-GB"/>
          </a:p>
        </p:txBody>
      </p:sp>
    </p:spTree>
    <p:extLst>
      <p:ext uri="{BB962C8B-B14F-4D97-AF65-F5344CB8AC3E}">
        <p14:creationId xmlns:p14="http://schemas.microsoft.com/office/powerpoint/2010/main" val="407388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16</a:t>
            </a:fld>
            <a:endParaRPr lang="en-GB"/>
          </a:p>
        </p:txBody>
      </p:sp>
    </p:spTree>
    <p:extLst>
      <p:ext uri="{BB962C8B-B14F-4D97-AF65-F5344CB8AC3E}">
        <p14:creationId xmlns:p14="http://schemas.microsoft.com/office/powerpoint/2010/main" val="380731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17</a:t>
            </a:fld>
            <a:endParaRPr lang="en-GB"/>
          </a:p>
        </p:txBody>
      </p:sp>
    </p:spTree>
    <p:extLst>
      <p:ext uri="{BB962C8B-B14F-4D97-AF65-F5344CB8AC3E}">
        <p14:creationId xmlns:p14="http://schemas.microsoft.com/office/powerpoint/2010/main" val="222418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18</a:t>
            </a:fld>
            <a:endParaRPr lang="en-GB"/>
          </a:p>
        </p:txBody>
      </p:sp>
    </p:spTree>
    <p:extLst>
      <p:ext uri="{BB962C8B-B14F-4D97-AF65-F5344CB8AC3E}">
        <p14:creationId xmlns:p14="http://schemas.microsoft.com/office/powerpoint/2010/main" val="365721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19</a:t>
            </a:fld>
            <a:endParaRPr lang="en-GB"/>
          </a:p>
        </p:txBody>
      </p:sp>
    </p:spTree>
    <p:extLst>
      <p:ext uri="{BB962C8B-B14F-4D97-AF65-F5344CB8AC3E}">
        <p14:creationId xmlns:p14="http://schemas.microsoft.com/office/powerpoint/2010/main" val="122054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https://www.gov.uk/government/publications/skills-and-employment-in-the-uk-the-labour-market-story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https://www.connexions-tw.co.uk/sources-of-labour-market-information/</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www.personneltoday.com</a:t>
            </a:r>
            <a:r>
              <a:rPr lang="en-GB" sz="1200" kern="1200" dirty="0">
                <a:solidFill>
                  <a:schemeClr val="tx1"/>
                </a:solidFill>
                <a:effectLst/>
                <a:latin typeface="+mn-lt"/>
                <a:ea typeface="+mn-ea"/>
                <a:cs typeface="+mn-cs"/>
              </a:rPr>
              <a:t> (Planning your workforce in uncertain times, Jo Faragher, 22 January 2013)</a:t>
            </a:r>
          </a:p>
          <a:p>
            <a:pPr lvl="0"/>
            <a:r>
              <a:rPr lang="en-GB" sz="1200" kern="1200" dirty="0" err="1">
                <a:solidFill>
                  <a:schemeClr val="tx1"/>
                </a:solidFill>
                <a:effectLst/>
                <a:latin typeface="+mn-lt"/>
                <a:ea typeface="+mn-ea"/>
                <a:cs typeface="+mn-cs"/>
              </a:rPr>
              <a:t>www.cipd.co.uk</a:t>
            </a:r>
            <a:r>
              <a:rPr lang="en-GB" sz="1200" kern="1200" dirty="0">
                <a:solidFill>
                  <a:schemeClr val="tx1"/>
                </a:solidFill>
                <a:effectLst/>
                <a:latin typeface="+mn-lt"/>
                <a:ea typeface="+mn-ea"/>
                <a:cs typeface="+mn-cs"/>
              </a:rPr>
              <a:t>/hr-resources/factsheets (Chartered Institute of Personnel Development – Factsheet on Strategic Human Resource Management)</a:t>
            </a:r>
          </a:p>
          <a:p>
            <a:pPr lvl="0"/>
            <a:r>
              <a:rPr lang="en-GB" sz="1200" kern="1200" dirty="0" err="1">
                <a:solidFill>
                  <a:schemeClr val="tx1"/>
                </a:solidFill>
                <a:effectLst/>
                <a:latin typeface="+mn-lt"/>
                <a:ea typeface="+mn-ea"/>
                <a:cs typeface="+mn-cs"/>
              </a:rPr>
              <a:t>www.cipd.co.uk</a:t>
            </a:r>
            <a:r>
              <a:rPr lang="en-GB" sz="1200" kern="1200" dirty="0">
                <a:solidFill>
                  <a:schemeClr val="tx1"/>
                </a:solidFill>
                <a:effectLst/>
                <a:latin typeface="+mn-lt"/>
                <a:ea typeface="+mn-ea"/>
                <a:cs typeface="+mn-cs"/>
              </a:rPr>
              <a:t>/hr-resources/factsheets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err="1">
                <a:solidFill>
                  <a:schemeClr val="tx1"/>
                </a:solidFill>
                <a:effectLst/>
                <a:latin typeface="+mn-lt"/>
                <a:ea typeface="+mn-ea"/>
                <a:cs typeface="+mn-cs"/>
              </a:rPr>
              <a:t>www.gov.uk</a:t>
            </a:r>
            <a:r>
              <a:rPr lang="en-GB" sz="1200" kern="1200" dirty="0">
                <a:solidFill>
                  <a:schemeClr val="tx1"/>
                </a:solidFill>
                <a:effectLst/>
                <a:latin typeface="+mn-lt"/>
                <a:ea typeface="+mn-ea"/>
                <a:cs typeface="+mn-cs"/>
              </a:rPr>
              <a:t> (Service manual – key performance indicators)</a:t>
            </a:r>
          </a:p>
          <a:p>
            <a:pPr lvl="0"/>
            <a:r>
              <a:rPr lang="en-GB" sz="1200" kern="1200" dirty="0" err="1">
                <a:solidFill>
                  <a:schemeClr val="tx1"/>
                </a:solidFill>
                <a:effectLst/>
                <a:latin typeface="+mn-lt"/>
                <a:ea typeface="+mn-ea"/>
                <a:cs typeface="+mn-cs"/>
              </a:rPr>
              <a:t>www.businesscasestudies.co.uk</a:t>
            </a:r>
            <a:r>
              <a:rPr lang="en-GB" sz="1200" kern="1200" dirty="0">
                <a:solidFill>
                  <a:schemeClr val="tx1"/>
                </a:solidFill>
                <a:effectLst/>
                <a:latin typeface="+mn-lt"/>
                <a:ea typeface="+mn-ea"/>
                <a:cs typeface="+mn-cs"/>
              </a:rPr>
              <a:t> (A series of real-life business cases studies covering a variety of management-related issues.)</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a:t>
            </a:fld>
            <a:endParaRPr lang="en-GB"/>
          </a:p>
        </p:txBody>
      </p:sp>
    </p:spTree>
    <p:extLst>
      <p:ext uri="{BB962C8B-B14F-4D97-AF65-F5344CB8AC3E}">
        <p14:creationId xmlns:p14="http://schemas.microsoft.com/office/powerpoint/2010/main" val="230193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a:p>
            <a:pPr lvl="0"/>
            <a:endParaRPr lang="en-GB" sz="1200" kern="1200" dirty="0">
              <a:solidFill>
                <a:schemeClr val="tx1"/>
              </a:solidFill>
              <a:effectLst/>
              <a:latin typeface="+mn-lt"/>
              <a:ea typeface="+mn-ea"/>
              <a:cs typeface="+mn-cs"/>
            </a:endParaRPr>
          </a:p>
          <a:p>
            <a:pPr lvl="0"/>
            <a:r>
              <a:rPr lang="en-GB" dirty="0"/>
              <a:t>Labour turnover (expressed in words and numbers).</a:t>
            </a:r>
          </a:p>
          <a:p>
            <a:pPr lvl="0"/>
            <a:r>
              <a:rPr lang="en-GB" dirty="0"/>
              <a:t>Productivity.</a:t>
            </a:r>
          </a:p>
          <a:p>
            <a:pPr lvl="0"/>
            <a:r>
              <a:rPr lang="en-GB" dirty="0"/>
              <a:t>Skill shortages.</a:t>
            </a:r>
          </a:p>
          <a:p>
            <a:pPr lvl="0"/>
            <a:r>
              <a:rPr lang="en-GB" dirty="0"/>
              <a:t>Workplace stress.</a:t>
            </a:r>
          </a:p>
          <a:p>
            <a:pPr lvl="0"/>
            <a:r>
              <a:rPr lang="en-GB" dirty="0"/>
              <a:t>Absenteeism (expressed in words and numbers)</a:t>
            </a:r>
          </a:p>
          <a:p>
            <a:pPr lvl="0"/>
            <a:r>
              <a:rPr lang="en-GB" dirty="0"/>
              <a:t>Motivation.</a:t>
            </a:r>
          </a:p>
          <a:p>
            <a:pPr lvl="0"/>
            <a:r>
              <a:rPr lang="en-GB" dirty="0"/>
              <a:t>Engagement with business culture.</a:t>
            </a:r>
          </a:p>
          <a:p>
            <a:pPr lvl="0"/>
            <a:r>
              <a:rPr lang="en-GB" dirty="0"/>
              <a:t>Employee satisfaction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20</a:t>
            </a:fld>
            <a:endParaRPr lang="en-GB"/>
          </a:p>
        </p:txBody>
      </p:sp>
    </p:spTree>
    <p:extLst>
      <p:ext uri="{BB962C8B-B14F-4D97-AF65-F5344CB8AC3E}">
        <p14:creationId xmlns:p14="http://schemas.microsoft.com/office/powerpoint/2010/main" val="324729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https://www.tutor2u.net/business/reference/labour-turnover</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https://www.thebalance.com/employee-turnover-2275788</a:t>
            </a:r>
          </a:p>
          <a:p>
            <a:pPr lvl="0"/>
            <a:endParaRPr lang="en-GB" sz="1200" b="1" kern="1200" dirty="0">
              <a:solidFill>
                <a:schemeClr val="tx1"/>
              </a:solidFill>
              <a:effectLst/>
              <a:latin typeface="+mn-lt"/>
              <a:ea typeface="+mn-ea"/>
              <a:cs typeface="+mn-cs"/>
            </a:endParaRPr>
          </a:p>
          <a:p>
            <a:r>
              <a:rPr lang="en-GB" dirty="0"/>
              <a:t>When employees leave a company and have to be replaced, that's called turnover. A certain amount of turnover is unavoidable, but too much can ruin a company.</a:t>
            </a:r>
          </a:p>
          <a:p>
            <a:r>
              <a:rPr lang="en-GB" dirty="0"/>
              <a:t>Some employees will always retire, move away, go back to school, or leave the workforce. This level of turnover is not only unavoidable, it can be beneficial. It brings new people into the organization with new ideas and a fresh perspective.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calculate the turnover rate by dividing the number of employees who left by the total number of employees at the beginning of the period</a:t>
            </a:r>
          </a:p>
          <a:p>
            <a:endParaRPr lang="en-GB" dirty="0"/>
          </a:p>
          <a:p>
            <a:pPr lvl="0"/>
            <a:endParaRPr lang="en-GB" sz="1200" b="1"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21</a:t>
            </a:fld>
            <a:endParaRPr lang="en-GB"/>
          </a:p>
        </p:txBody>
      </p:sp>
    </p:spTree>
    <p:extLst>
      <p:ext uri="{BB962C8B-B14F-4D97-AF65-F5344CB8AC3E}">
        <p14:creationId xmlns:p14="http://schemas.microsoft.com/office/powerpoint/2010/main" val="33028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22</a:t>
            </a:fld>
            <a:endParaRPr lang="en-GB"/>
          </a:p>
        </p:txBody>
      </p:sp>
    </p:spTree>
    <p:extLst>
      <p:ext uri="{BB962C8B-B14F-4D97-AF65-F5344CB8AC3E}">
        <p14:creationId xmlns:p14="http://schemas.microsoft.com/office/powerpoint/2010/main" val="183333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http://www.bbc.co.uk/news/business-34297368</a:t>
            </a:r>
          </a:p>
          <a:p>
            <a:pPr lvl="0"/>
            <a:endParaRPr lang="en-GB" sz="1200" kern="1200" dirty="0">
              <a:solidFill>
                <a:schemeClr val="tx1"/>
              </a:solidFill>
              <a:effectLst/>
              <a:latin typeface="+mn-lt"/>
              <a:ea typeface="+mn-ea"/>
              <a:cs typeface="+mn-cs"/>
            </a:endParaRPr>
          </a:p>
          <a:p>
            <a:r>
              <a:rPr lang="en-GB" dirty="0">
                <a:effectLst/>
              </a:rPr>
              <a:t>A record number of people in the UK are in employment, and immigration from the EU is also at a record level. </a:t>
            </a:r>
          </a:p>
          <a:p>
            <a:r>
              <a:rPr lang="en-GB" dirty="0">
                <a:effectLst/>
              </a:rPr>
              <a:t>Business surveys suggest employers value international migrants because local candidates lack skills. </a:t>
            </a:r>
          </a:p>
          <a:p>
            <a:r>
              <a:rPr lang="en-GB" dirty="0">
                <a:effectLst/>
              </a:rPr>
              <a:t>Whether young people have the skills, attitudes and aptitudes valued by employers, and the impact this has on migration levels and productivity are among the most challenging questions facing policymakers in the UK.</a:t>
            </a:r>
          </a:p>
          <a:p>
            <a:endParaRPr lang="en-GB" dirty="0">
              <a:effectLst/>
            </a:endParaRPr>
          </a:p>
          <a:p>
            <a:r>
              <a:rPr lang="en-GB" dirty="0">
                <a:effectLst/>
              </a:rPr>
              <a:t>http://www.get-uk-jobs.com/uk-skills-shortage.html</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23</a:t>
            </a:fld>
            <a:endParaRPr lang="en-GB"/>
          </a:p>
        </p:txBody>
      </p:sp>
    </p:spTree>
    <p:extLst>
      <p:ext uri="{BB962C8B-B14F-4D97-AF65-F5344CB8AC3E}">
        <p14:creationId xmlns:p14="http://schemas.microsoft.com/office/powerpoint/2010/main" val="1184313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a:t>
            </a:r>
          </a:p>
          <a:p>
            <a:pPr lvl="0"/>
            <a:endParaRPr lang="en-GB" sz="1200" kern="1200" dirty="0">
              <a:solidFill>
                <a:schemeClr val="tx1"/>
              </a:solidFill>
              <a:effectLst/>
              <a:latin typeface="+mn-lt"/>
              <a:ea typeface="+mn-ea"/>
              <a:cs typeface="+mn-cs"/>
            </a:endParaRPr>
          </a:p>
          <a:p>
            <a:pPr lvl="0"/>
            <a:r>
              <a:rPr lang="en-GB" dirty="0"/>
              <a:t>Absenteeism is an employee's intentional or habitual absence from work. While employers expect workers to miss a certain number of workdays each year, excessive absences can equate to decreased productivity and can have a major effect on company finances, morale and other factors</a:t>
            </a:r>
          </a:p>
          <a:p>
            <a:pPr lvl="0"/>
            <a:endParaRPr lang="en-GB" dirty="0"/>
          </a:p>
          <a:p>
            <a:r>
              <a:rPr lang="en-GB" dirty="0"/>
              <a:t>Absenteeism costs companies billions of pounds each year in lost productivity, wages, poor quality of goods/services and excess management time. In addition, the employees who do show up to work are often burdened with extra duties and responsibilities to fill in for absent employees, which can lead to feelings of frustration and a decline in morale</a:t>
            </a:r>
          </a:p>
          <a:p>
            <a:endParaRPr lang="en-GB" sz="1200" dirty="0"/>
          </a:p>
          <a:p>
            <a:pPr lvl="0"/>
            <a:r>
              <a:rPr lang="en-GB" sz="1200" b="1" kern="1200" dirty="0">
                <a:solidFill>
                  <a:schemeClr val="tx1"/>
                </a:solidFill>
                <a:effectLst/>
                <a:latin typeface="+mn-lt"/>
                <a:ea typeface="+mn-ea"/>
                <a:cs typeface="+mn-cs"/>
              </a:rPr>
              <a:t>ww.tutor2u.net/business/blog/</a:t>
            </a:r>
            <a:r>
              <a:rPr lang="en-GB" sz="1200" b="1" kern="1200" dirty="0" err="1">
                <a:solidFill>
                  <a:schemeClr val="tx1"/>
                </a:solidFill>
                <a:effectLst/>
                <a:latin typeface="+mn-lt"/>
                <a:ea typeface="+mn-ea"/>
                <a:cs typeface="+mn-cs"/>
              </a:rPr>
              <a:t>qa</a:t>
            </a:r>
            <a:r>
              <a:rPr lang="en-GB" sz="1200" b="1" kern="1200" dirty="0">
                <a:solidFill>
                  <a:schemeClr val="tx1"/>
                </a:solidFill>
                <a:effectLst/>
                <a:latin typeface="+mn-lt"/>
                <a:ea typeface="+mn-ea"/>
                <a:cs typeface="+mn-cs"/>
              </a:rPr>
              <a:t>-what-is-absenteeism-and-what-can-businesses-do-about-it</a:t>
            </a:r>
          </a:p>
          <a:p>
            <a:pPr lvl="0"/>
            <a:endParaRPr lang="en-GB" sz="1200" kern="1200" dirty="0">
              <a:solidFill>
                <a:schemeClr val="tx1"/>
              </a:solidFill>
              <a:effectLst/>
              <a:latin typeface="+mn-lt"/>
              <a:ea typeface="+mn-ea"/>
              <a:cs typeface="+mn-cs"/>
            </a:endParaRPr>
          </a:p>
          <a:p>
            <a:r>
              <a:rPr lang="en-GB" dirty="0"/>
              <a:t>The important point to remember about absenteeism is that is represents a significant business cost. Sickness absence alone costs UK businesses around £600 for each worker per year (source: </a:t>
            </a:r>
            <a:r>
              <a:rPr lang="en-GB" dirty="0" err="1"/>
              <a:t>BusinessLink</a:t>
            </a:r>
            <a:r>
              <a:rPr lang="en-GB" dirty="0"/>
              <a:t>).  </a:t>
            </a:r>
          </a:p>
          <a:p>
            <a:endParaRPr lang="en-GB" dirty="0"/>
          </a:p>
          <a:p>
            <a:r>
              <a:rPr lang="en-GB" dirty="0"/>
              <a:t>The key for management is to understand the reasons for absent employees (genuine or not). E.g.</a:t>
            </a:r>
          </a:p>
          <a:p>
            <a:pPr marL="171450" indent="-171450">
              <a:buFontTx/>
              <a:buChar char="-"/>
            </a:pPr>
            <a:r>
              <a:rPr lang="en-GB" dirty="0"/>
              <a:t>Genuine sickness, bereavement, bullying, stress</a:t>
            </a:r>
            <a:br>
              <a:rPr lang="en-GB" dirty="0"/>
            </a:br>
            <a:r>
              <a:rPr lang="en-GB" dirty="0"/>
              <a:t>- Some employees simply “playing the system”</a:t>
            </a:r>
            <a:br>
              <a:rPr lang="en-GB" dirty="0"/>
            </a:br>
            <a:r>
              <a:rPr lang="en-GB" dirty="0"/>
              <a:t>- Predictable / traditional absenteeism –e.g. Monday / Friday, when there is a major sporting event during the day or at the end of a shift pattern</a:t>
            </a:r>
          </a:p>
          <a:p>
            <a:pPr marL="171450" indent="-171450">
              <a:buFontTx/>
              <a:buChar char="-"/>
            </a:pPr>
            <a:endParaRPr lang="en-GB" dirty="0"/>
          </a:p>
          <a:p>
            <a:r>
              <a:rPr lang="en-GB" b="1" dirty="0"/>
              <a:t>What can a business do to reduce absenteeism? Here is a list of some possible actions:</a:t>
            </a:r>
          </a:p>
          <a:p>
            <a:r>
              <a:rPr lang="en-GB" dirty="0"/>
              <a:t>- Understand the causes</a:t>
            </a:r>
            <a:br>
              <a:rPr lang="en-GB" dirty="0"/>
            </a:br>
            <a:r>
              <a:rPr lang="en-GB" dirty="0"/>
              <a:t>- Set targets and monitor trends</a:t>
            </a:r>
            <a:br>
              <a:rPr lang="en-GB" dirty="0"/>
            </a:br>
            <a:r>
              <a:rPr lang="en-GB" dirty="0"/>
              <a:t>- Have a clear sickness &amp; absence policy</a:t>
            </a:r>
            <a:br>
              <a:rPr lang="en-GB" dirty="0"/>
            </a:br>
            <a:r>
              <a:rPr lang="en-GB" dirty="0"/>
              <a:t>- Provide rewards for good attendance</a:t>
            </a:r>
            <a:br>
              <a:rPr lang="en-GB" dirty="0"/>
            </a:br>
            <a:r>
              <a:rPr lang="en-GB" dirty="0"/>
              <a:t>- Consider the wider issues of employee motivation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24</a:t>
            </a:fld>
            <a:endParaRPr lang="en-GB"/>
          </a:p>
        </p:txBody>
      </p:sp>
    </p:spTree>
    <p:extLst>
      <p:ext uri="{BB962C8B-B14F-4D97-AF65-F5344CB8AC3E}">
        <p14:creationId xmlns:p14="http://schemas.microsoft.com/office/powerpoint/2010/main" val="45116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25</a:t>
            </a:fld>
            <a:endParaRPr lang="en-GB"/>
          </a:p>
        </p:txBody>
      </p:sp>
    </p:spTree>
    <p:extLst>
      <p:ext uri="{BB962C8B-B14F-4D97-AF65-F5344CB8AC3E}">
        <p14:creationId xmlns:p14="http://schemas.microsoft.com/office/powerpoint/2010/main" val="365798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http://hrmguide.co.uk/general/job-satisfaction.htm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http://www.express.co.uk/life-style/life/821892/UK-workers-job-satisfaction-rank-low-employee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https://www.kent.ac.uk/careers/Choosing/career-satisfaction.htm</a:t>
            </a:r>
          </a:p>
          <a:p>
            <a:pPr lvl="0"/>
            <a:endParaRPr lang="en-GB" sz="1200" kern="1200" dirty="0">
              <a:solidFill>
                <a:schemeClr val="tx1"/>
              </a:solidFill>
              <a:effectLst/>
              <a:latin typeface="+mn-lt"/>
              <a:ea typeface="+mn-ea"/>
              <a:cs typeface="+mn-cs"/>
            </a:endParaRPr>
          </a:p>
          <a:p>
            <a:pPr lvl="0"/>
            <a:r>
              <a:rPr lang="en-GB" b="1" dirty="0"/>
              <a:t>Will </a:t>
            </a:r>
            <a:r>
              <a:rPr lang="en-GB" sz="1200" b="1" kern="1200" dirty="0">
                <a:solidFill>
                  <a:schemeClr val="tx1"/>
                </a:solidFill>
                <a:effectLst/>
                <a:latin typeface="+mn-lt"/>
                <a:ea typeface="+mn-ea"/>
                <a:cs typeface="+mn-cs"/>
              </a:rPr>
              <a:t>Hutton </a:t>
            </a:r>
            <a:r>
              <a:rPr lang="en-GB" sz="1200" kern="1200" dirty="0">
                <a:solidFill>
                  <a:schemeClr val="tx1"/>
                </a:solidFill>
                <a:effectLst/>
                <a:latin typeface="+mn-lt"/>
                <a:ea typeface="+mn-ea"/>
                <a:cs typeface="+mn-cs"/>
              </a:rPr>
              <a:t>is a British political economist, writer, weekly newspaper columnist and former editor-in-chief for The Observer. He is currently Principal of Hertford College, Oxford, and Chair of the Big Innovation Centre, an initiative from the Work Foundation, having been chief executive of the Work Foundation from 2000 to 2008.</a:t>
            </a:r>
          </a:p>
        </p:txBody>
      </p:sp>
      <p:sp>
        <p:nvSpPr>
          <p:cNvPr id="4" name="Slide Number Placeholder 3"/>
          <p:cNvSpPr>
            <a:spLocks noGrp="1"/>
          </p:cNvSpPr>
          <p:nvPr>
            <p:ph type="sldNum" sz="quarter" idx="10"/>
          </p:nvPr>
        </p:nvSpPr>
        <p:spPr/>
        <p:txBody>
          <a:bodyPr/>
          <a:lstStyle/>
          <a:p>
            <a:fld id="{D8470B9F-12AD-47C2-A6EF-6FE3F0355880}" type="slidenum">
              <a:rPr lang="en-GB" smtClean="0"/>
              <a:t>26</a:t>
            </a:fld>
            <a:endParaRPr lang="en-GB"/>
          </a:p>
        </p:txBody>
      </p:sp>
    </p:spTree>
    <p:extLst>
      <p:ext uri="{BB962C8B-B14F-4D97-AF65-F5344CB8AC3E}">
        <p14:creationId xmlns:p14="http://schemas.microsoft.com/office/powerpoint/2010/main" val="85318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http://appointments.thesundaytimes.co.uk/article/best100companies/</a:t>
            </a:r>
          </a:p>
          <a:p>
            <a:pPr lvl="0"/>
            <a:endParaRPr lang="en-GB" sz="1200" kern="1200" dirty="0">
              <a:solidFill>
                <a:schemeClr val="tx1"/>
              </a:solidFill>
              <a:effectLst/>
              <a:latin typeface="+mn-lt"/>
              <a:ea typeface="+mn-ea"/>
              <a:cs typeface="+mn-cs"/>
            </a:endParaRPr>
          </a:p>
          <a:p>
            <a:r>
              <a:rPr lang="en-GB" dirty="0"/>
              <a:t>Welcome to The Sunday Times 100 Best Companies to Work For. This is the 17th annual survey of our original list, and its appearance each year is a high-profile event in the nation’s business calendar.</a:t>
            </a:r>
          </a:p>
          <a:p>
            <a:r>
              <a:rPr lang="en-GB" dirty="0"/>
              <a:t>The data-gathering and analysis used across all sectors are extensive. The views of 270,429 employees have determined the rankings in all our lists. So it’s the staff themselves, the people whose hard work builds the success of these organisations -- whether they’re lawyers, mechanics or shop assistants -- who are giving opinions about their employers and their working environments.</a:t>
            </a:r>
          </a:p>
          <a:p>
            <a:r>
              <a:rPr lang="en-GB" dirty="0"/>
              <a:t>And once a company is on one of our lists, they have to work hard to stay there. In all, 857 organisations registered to take part in this year’s survey and there are 82 new entries on our final line-up of 330, displacing many from previous years who failed to make the grade this time.</a:t>
            </a:r>
          </a:p>
          <a:p>
            <a:r>
              <a:rPr lang="en-GB" dirty="0"/>
              <a:t>Our lists honour:</a:t>
            </a:r>
          </a:p>
          <a:p>
            <a:r>
              <a:rPr lang="en-GB" dirty="0"/>
              <a:t>■ The 100 Best Companies to Work For in the mid-size category (250-3,000 employees). </a:t>
            </a:r>
          </a:p>
          <a:p>
            <a:r>
              <a:rPr lang="en-GB" dirty="0"/>
              <a:t>■ The 30 Best Big Companies to Work For (3,000-plus).</a:t>
            </a:r>
          </a:p>
          <a:p>
            <a:r>
              <a:rPr lang="en-GB" dirty="0"/>
              <a:t>■ The 100 Best Small Companies to Work For, which covers SMEs (50-250 staff).</a:t>
            </a:r>
          </a:p>
          <a:p>
            <a:r>
              <a:rPr lang="en-GB" dirty="0"/>
              <a:t>■ The 100 Best Not-for-Profit Organisations to Work For recognises public-sector bodies, charities and housing associations of all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27</a:t>
            </a:fld>
            <a:endParaRPr lang="en-GB"/>
          </a:p>
        </p:txBody>
      </p:sp>
    </p:spTree>
    <p:extLst>
      <p:ext uri="{BB962C8B-B14F-4D97-AF65-F5344CB8AC3E}">
        <p14:creationId xmlns:p14="http://schemas.microsoft.com/office/powerpoint/2010/main" val="1397386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can lead to lower training and recruitment costs</a:t>
            </a:r>
          </a:p>
          <a:p>
            <a:r>
              <a:rPr lang="en-GB" sz="1200" dirty="0"/>
              <a:t>This can lead to lower unit costs of production and so enable a firm to sell its product at a lower price</a:t>
            </a:r>
          </a:p>
          <a:p>
            <a:r>
              <a:rPr lang="en-GB" sz="1200" dirty="0"/>
              <a:t>Motivated employees may influence the development of a business</a:t>
            </a:r>
          </a:p>
          <a:p>
            <a:r>
              <a:rPr lang="en-GB" sz="1200" dirty="0"/>
              <a:t>Employees are content with their working lives</a:t>
            </a:r>
          </a:p>
          <a:p>
            <a:r>
              <a:rPr lang="en-GB" sz="1200" dirty="0"/>
              <a:t>Contented workers reflect well on an employer so making it easier to recruit more good workers</a:t>
            </a:r>
          </a:p>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28</a:t>
            </a:fld>
            <a:endParaRPr lang="en-GB"/>
          </a:p>
        </p:txBody>
      </p:sp>
    </p:spTree>
    <p:extLst>
      <p:ext uri="{BB962C8B-B14F-4D97-AF65-F5344CB8AC3E}">
        <p14:creationId xmlns:p14="http://schemas.microsoft.com/office/powerpoint/2010/main" val="3791150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http://hrmguide.co.uk/general/job-satisfaction.htm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http://www.express.co.uk/life-style/life/821892/UK-workers-job-satisfaction-rank-low-employee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https://www.kent.ac.uk/careers/Choosing/career-satisfaction.htm</a:t>
            </a:r>
          </a:p>
          <a:p>
            <a:pPr lvl="0"/>
            <a:endParaRPr lang="en-GB" sz="1200" kern="1200" dirty="0">
              <a:solidFill>
                <a:schemeClr val="tx1"/>
              </a:solidFill>
              <a:effectLst/>
              <a:latin typeface="+mn-lt"/>
              <a:ea typeface="+mn-ea"/>
              <a:cs typeface="+mn-cs"/>
            </a:endParaRPr>
          </a:p>
          <a:p>
            <a:pPr lvl="0"/>
            <a:r>
              <a:rPr lang="en-GB" b="1" dirty="0"/>
              <a:t>Will </a:t>
            </a:r>
            <a:r>
              <a:rPr lang="en-GB" sz="1200" b="1" kern="1200" dirty="0">
                <a:solidFill>
                  <a:schemeClr val="tx1"/>
                </a:solidFill>
                <a:effectLst/>
                <a:latin typeface="+mn-lt"/>
                <a:ea typeface="+mn-ea"/>
                <a:cs typeface="+mn-cs"/>
              </a:rPr>
              <a:t>Hutton </a:t>
            </a:r>
            <a:r>
              <a:rPr lang="en-GB" sz="1200" kern="1200" dirty="0">
                <a:solidFill>
                  <a:schemeClr val="tx1"/>
                </a:solidFill>
                <a:effectLst/>
                <a:latin typeface="+mn-lt"/>
                <a:ea typeface="+mn-ea"/>
                <a:cs typeface="+mn-cs"/>
              </a:rPr>
              <a:t>is a British political economist, writer, weekly newspaper columnist and former editor-in-chief for The Observer. He is currently Principal of Hertford College, Oxford, and Chair of the Big Innovation Centre, an initiative from the Work Foundation, having been chief executive of the Work Foundation from 2000 to 2008.</a:t>
            </a:r>
          </a:p>
        </p:txBody>
      </p:sp>
      <p:sp>
        <p:nvSpPr>
          <p:cNvPr id="4" name="Slide Number Placeholder 3"/>
          <p:cNvSpPr>
            <a:spLocks noGrp="1"/>
          </p:cNvSpPr>
          <p:nvPr>
            <p:ph type="sldNum" sz="quarter" idx="10"/>
          </p:nvPr>
        </p:nvSpPr>
        <p:spPr/>
        <p:txBody>
          <a:bodyPr/>
          <a:lstStyle/>
          <a:p>
            <a:fld id="{D8470B9F-12AD-47C2-A6EF-6FE3F0355880}" type="slidenum">
              <a:rPr lang="en-GB" smtClean="0"/>
              <a:t>29</a:t>
            </a:fld>
            <a:endParaRPr lang="en-GB"/>
          </a:p>
        </p:txBody>
      </p:sp>
    </p:spTree>
    <p:extLst>
      <p:ext uri="{BB962C8B-B14F-4D97-AF65-F5344CB8AC3E}">
        <p14:creationId xmlns:p14="http://schemas.microsoft.com/office/powerpoint/2010/main" val="56217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www.businesscasestudies.co.uk (A series of real-life business cases studies on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3</a:t>
            </a:fld>
            <a:endParaRPr lang="en-GB"/>
          </a:p>
        </p:txBody>
      </p:sp>
    </p:spTree>
    <p:extLst>
      <p:ext uri="{BB962C8B-B14F-4D97-AF65-F5344CB8AC3E}">
        <p14:creationId xmlns:p14="http://schemas.microsoft.com/office/powerpoint/2010/main" val="1910832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Task 1:</a:t>
            </a:r>
          </a:p>
          <a:p>
            <a:r>
              <a:rPr lang="en-GB" sz="1200" b="0" i="0" kern="1200" dirty="0">
                <a:solidFill>
                  <a:schemeClr val="tx1"/>
                </a:solidFill>
                <a:effectLst/>
                <a:latin typeface="+mn-lt"/>
                <a:ea typeface="+mn-ea"/>
                <a:cs typeface="+mn-cs"/>
              </a:rPr>
              <a:t>Write a report (typed, size 12 text) which outlines the key human resource issues at SUSHI2U. Use the performance data you have been given and any other information from the case study you think may be relevant. After highlighting the key issues, provide recommendations for improvement and outline how your suggested improvements will be implemented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30</a:t>
            </a:fld>
            <a:endParaRPr lang="en-GB"/>
          </a:p>
        </p:txBody>
      </p:sp>
    </p:spTree>
    <p:extLst>
      <p:ext uri="{BB962C8B-B14F-4D97-AF65-F5344CB8AC3E}">
        <p14:creationId xmlns:p14="http://schemas.microsoft.com/office/powerpoint/2010/main" val="238145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https://www.gov.uk/government/publications/skills-and-employment-in-the-uk-the-labour-market-story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https://www.connexions-tw.co.uk/sources-of-labour-market-information/</a:t>
            </a:r>
          </a:p>
        </p:txBody>
      </p:sp>
      <p:sp>
        <p:nvSpPr>
          <p:cNvPr id="4" name="Slide Number Placeholder 3"/>
          <p:cNvSpPr>
            <a:spLocks noGrp="1"/>
          </p:cNvSpPr>
          <p:nvPr>
            <p:ph type="sldNum" sz="quarter" idx="10"/>
          </p:nvPr>
        </p:nvSpPr>
        <p:spPr/>
        <p:txBody>
          <a:bodyPr/>
          <a:lstStyle/>
          <a:p>
            <a:fld id="{D8470B9F-12AD-47C2-A6EF-6FE3F0355880}" type="slidenum">
              <a:rPr lang="en-GB" smtClean="0"/>
              <a:t>4</a:t>
            </a:fld>
            <a:endParaRPr lang="en-GB"/>
          </a:p>
        </p:txBody>
      </p:sp>
    </p:spTree>
    <p:extLst>
      <p:ext uri="{BB962C8B-B14F-4D97-AF65-F5344CB8AC3E}">
        <p14:creationId xmlns:p14="http://schemas.microsoft.com/office/powerpoint/2010/main" val="309747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t>Labour</a:t>
            </a:r>
            <a:r>
              <a:rPr lang="en-GB" sz="1200" dirty="0"/>
              <a:t> </a:t>
            </a:r>
            <a:r>
              <a:rPr lang="en-GB" sz="1200" b="1" dirty="0"/>
              <a:t>market</a:t>
            </a:r>
            <a:r>
              <a:rPr lang="en-GB" sz="1200" dirty="0"/>
              <a:t> </a:t>
            </a:r>
            <a:r>
              <a:rPr lang="en-GB" sz="1200" b="1" dirty="0"/>
              <a:t>analysis</a:t>
            </a:r>
            <a:r>
              <a:rPr lang="en-GB" sz="1200" dirty="0"/>
              <a:t> is the economic study of the dynamic relationship between workers and employers in the regional, national, or global </a:t>
            </a:r>
            <a:r>
              <a:rPr lang="en-GB" sz="1200" b="1" dirty="0"/>
              <a:t>labour</a:t>
            </a:r>
            <a:r>
              <a:rPr lang="en-GB" sz="1200" dirty="0"/>
              <a:t> </a:t>
            </a:r>
            <a:r>
              <a:rPr lang="en-GB" sz="1200" b="1" dirty="0"/>
              <a:t>market</a:t>
            </a:r>
            <a:r>
              <a:rPr lang="en-GB" sz="1200" dirty="0"/>
              <a:t>.</a:t>
            </a:r>
          </a:p>
          <a:p>
            <a:pPr lvl="0"/>
            <a:r>
              <a:rPr lang="en-GB" sz="1200" dirty="0"/>
              <a:t>It involves a variety of factors from employment rates to wages, per capita income, and education levels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https://www.gov.uk/government/publications/skills-and-employment-in-the-uk-the-labour-market-story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https://www.connexions-tw.co.uk/sources-of-labour-market-information/</a:t>
            </a:r>
          </a:p>
        </p:txBody>
      </p:sp>
      <p:sp>
        <p:nvSpPr>
          <p:cNvPr id="4" name="Slide Number Placeholder 3"/>
          <p:cNvSpPr>
            <a:spLocks noGrp="1"/>
          </p:cNvSpPr>
          <p:nvPr>
            <p:ph type="sldNum" sz="quarter" idx="10"/>
          </p:nvPr>
        </p:nvSpPr>
        <p:spPr/>
        <p:txBody>
          <a:bodyPr/>
          <a:lstStyle/>
          <a:p>
            <a:fld id="{D8470B9F-12AD-47C2-A6EF-6FE3F0355880}" type="slidenum">
              <a:rPr lang="en-GB" smtClean="0"/>
              <a:t>5</a:t>
            </a:fld>
            <a:endParaRPr lang="en-GB"/>
          </a:p>
        </p:txBody>
      </p:sp>
    </p:spTree>
    <p:extLst>
      <p:ext uri="{BB962C8B-B14F-4D97-AF65-F5344CB8AC3E}">
        <p14:creationId xmlns:p14="http://schemas.microsoft.com/office/powerpoint/2010/main" val="252147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https://www.gov.uk/government/publications/skills-and-employment-in-the-uk-the-labour-market-story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https://www.connexions-tw.co.uk/sources-of-labour-market-information/</a:t>
            </a:r>
          </a:p>
        </p:txBody>
      </p:sp>
      <p:sp>
        <p:nvSpPr>
          <p:cNvPr id="4" name="Slide Number Placeholder 3"/>
          <p:cNvSpPr>
            <a:spLocks noGrp="1"/>
          </p:cNvSpPr>
          <p:nvPr>
            <p:ph type="sldNum" sz="quarter" idx="10"/>
          </p:nvPr>
        </p:nvSpPr>
        <p:spPr/>
        <p:txBody>
          <a:bodyPr/>
          <a:lstStyle/>
          <a:p>
            <a:fld id="{D8470B9F-12AD-47C2-A6EF-6FE3F0355880}" type="slidenum">
              <a:rPr lang="en-GB" smtClean="0"/>
              <a:t>6</a:t>
            </a:fld>
            <a:endParaRPr lang="en-GB"/>
          </a:p>
        </p:txBody>
      </p:sp>
    </p:spTree>
    <p:extLst>
      <p:ext uri="{BB962C8B-B14F-4D97-AF65-F5344CB8AC3E}">
        <p14:creationId xmlns:p14="http://schemas.microsoft.com/office/powerpoint/2010/main" val="283420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https://www.gov.uk/government/publications/skills-and-employment-in-the-uk-the-labour-market-story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https://www.connexions-tw.co.uk/sources-of-labour-market-information/</a:t>
            </a:r>
          </a:p>
        </p:txBody>
      </p:sp>
      <p:sp>
        <p:nvSpPr>
          <p:cNvPr id="4" name="Slide Number Placeholder 3"/>
          <p:cNvSpPr>
            <a:spLocks noGrp="1"/>
          </p:cNvSpPr>
          <p:nvPr>
            <p:ph type="sldNum" sz="quarter" idx="10"/>
          </p:nvPr>
        </p:nvSpPr>
        <p:spPr/>
        <p:txBody>
          <a:bodyPr/>
          <a:lstStyle/>
          <a:p>
            <a:fld id="{D8470B9F-12AD-47C2-A6EF-6FE3F0355880}" type="slidenum">
              <a:rPr lang="en-GB" smtClean="0"/>
              <a:t>7</a:t>
            </a:fld>
            <a:endParaRPr lang="en-GB"/>
          </a:p>
        </p:txBody>
      </p:sp>
    </p:spTree>
    <p:extLst>
      <p:ext uri="{BB962C8B-B14F-4D97-AF65-F5344CB8AC3E}">
        <p14:creationId xmlns:p14="http://schemas.microsoft.com/office/powerpoint/2010/main" val="191697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Flexible hours</a:t>
            </a:r>
          </a:p>
          <a:p>
            <a:r>
              <a:rPr lang="en-GB" dirty="0"/>
              <a:t>Home working 	</a:t>
            </a:r>
          </a:p>
          <a:p>
            <a:r>
              <a:rPr lang="en-GB" dirty="0"/>
              <a:t>Part time working</a:t>
            </a:r>
          </a:p>
          <a:p>
            <a:r>
              <a:rPr lang="en-GB" dirty="0"/>
              <a:t>Temporary working</a:t>
            </a:r>
          </a:p>
          <a:p>
            <a:r>
              <a:rPr lang="en-GB" dirty="0"/>
              <a:t>Job sharing</a:t>
            </a:r>
          </a:p>
          <a:p>
            <a:r>
              <a:rPr lang="en-GB" dirty="0"/>
              <a:t>Multi-skilling</a:t>
            </a:r>
          </a:p>
          <a:p>
            <a:r>
              <a:rPr lang="en-GB" dirty="0"/>
              <a:t>Zero-hours contracts</a:t>
            </a:r>
          </a:p>
          <a:p>
            <a:r>
              <a:rPr lang="en-GB" dirty="0"/>
              <a:t>Hot-desking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8</a:t>
            </a:fld>
            <a:endParaRPr lang="en-GB"/>
          </a:p>
        </p:txBody>
      </p:sp>
    </p:spTree>
    <p:extLst>
      <p:ext uri="{BB962C8B-B14F-4D97-AF65-F5344CB8AC3E}">
        <p14:creationId xmlns:p14="http://schemas.microsoft.com/office/powerpoint/2010/main" val="3214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9</a:t>
            </a:fld>
            <a:endParaRPr lang="en-GB"/>
          </a:p>
        </p:txBody>
      </p:sp>
    </p:spTree>
    <p:extLst>
      <p:ext uri="{BB962C8B-B14F-4D97-AF65-F5344CB8AC3E}">
        <p14:creationId xmlns:p14="http://schemas.microsoft.com/office/powerpoint/2010/main" val="393713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2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40441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8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5011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4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39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2F057-F298-4B01-AA13-16093950E2B4}" type="datetimeFigureOut">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02697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2F057-F298-4B01-AA13-16093950E2B4}" type="datetimeFigureOut">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52818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2F057-F298-4B01-AA13-16093950E2B4}" type="datetimeFigureOut">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367961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2822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6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88C2EA8-41C8-4380-BA87-E30AE7C22D4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427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source=imgres&amp;cd=&amp;cad=rja&amp;uact=8&amp;ved=0CAkQjRwwAGoVChMI3IPz-fj7yAIVBHcPCh2Biwf8&amp;url=http://www.barrjonesassociates.com/how-to-make-flexible-working-a-reality-for-your-business/&amp;psig=AFQjCNEf3GubzVxxUSp5N_xb7gzW6_bkKg&amp;ust=1446904371464985"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bbc.co.uk/news/business-3429736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skills-and-employment-in-the-uk-the-labour-market-st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344440/The_Labour_Market_Story-_The_State_of_UK_Skills.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a:t>Human resources</a:t>
            </a:r>
            <a:endParaRPr lang="en-GB" sz="4000" b="1" dirty="0"/>
          </a:p>
        </p:txBody>
      </p:sp>
      <p:sp>
        <p:nvSpPr>
          <p:cNvPr id="3" name="Subtitle 2"/>
          <p:cNvSpPr>
            <a:spLocks noGrp="1"/>
          </p:cNvSpPr>
          <p:nvPr>
            <p:ph type="subTitle" idx="1"/>
          </p:nvPr>
        </p:nvSpPr>
        <p:spPr/>
        <p:txBody>
          <a:bodyPr>
            <a:normAutofit/>
          </a:bodyPr>
          <a:lstStyle/>
          <a:p>
            <a:r>
              <a:rPr lang="en-GB" sz="3200" dirty="0">
                <a:solidFill>
                  <a:schemeClr val="accent2">
                    <a:lumMod val="50000"/>
                  </a:schemeClr>
                </a:solidFill>
                <a:latin typeface="Calibri" panose="020F0502020204030204" pitchFamily="34" charset="0"/>
              </a:rPr>
              <a:t>Unit 6 Topic 3</a:t>
            </a:r>
          </a:p>
          <a:p>
            <a:r>
              <a:rPr lang="en-GB" sz="3200" dirty="0">
                <a:solidFill>
                  <a:schemeClr val="accent2">
                    <a:lumMod val="50000"/>
                  </a:schemeClr>
                </a:solidFill>
                <a:latin typeface="Calibri" panose="020F0502020204030204" pitchFamily="34" charset="0"/>
              </a:rPr>
              <a:t>Learning Aim C1</a:t>
            </a:r>
          </a:p>
        </p:txBody>
      </p:sp>
      <p:sp>
        <p:nvSpPr>
          <p:cNvPr id="4" name="Subtitle 2">
            <a:extLst>
              <a:ext uri="{FF2B5EF4-FFF2-40B4-BE49-F238E27FC236}">
                <a16:creationId xmlns:a16="http://schemas.microsoft.com/office/drawing/2014/main" id="{02269DC8-3963-8A42-AF71-6DC0EEF002BC}"/>
              </a:ext>
            </a:extLst>
          </p:cNvPr>
          <p:cNvSpPr txBox="1">
            <a:spLocks/>
          </p:cNvSpPr>
          <p:nvPr/>
        </p:nvSpPr>
        <p:spPr>
          <a:xfrm>
            <a:off x="1272209" y="1587762"/>
            <a:ext cx="8391939"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rPr>
              <a:t>Week 6 Lesson 1</a:t>
            </a:r>
          </a:p>
          <a:p>
            <a:r>
              <a:rPr lang="en-GB" sz="3200" dirty="0">
                <a:solidFill>
                  <a:schemeClr val="bg1"/>
                </a:solidFill>
                <a:latin typeface="Calibri" panose="020F0502020204030204" pitchFamily="34" charset="0"/>
              </a:rPr>
              <a:t>Monday June 22nd – Tuesday June 23rd</a:t>
            </a:r>
          </a:p>
        </p:txBody>
      </p:sp>
    </p:spTree>
    <p:extLst>
      <p:ext uri="{BB962C8B-B14F-4D97-AF65-F5344CB8AC3E}">
        <p14:creationId xmlns:p14="http://schemas.microsoft.com/office/powerpoint/2010/main" val="47351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GB" sz="4300" b="1">
                <a:solidFill>
                  <a:srgbClr val="FFFFFF"/>
                </a:solidFill>
                <a:latin typeface="+mn-lt"/>
              </a:rPr>
              <a:t>conclusion</a:t>
            </a:r>
          </a:p>
        </p:txBody>
      </p:sp>
      <p:graphicFrame>
        <p:nvGraphicFramePr>
          <p:cNvPr id="21" name="Content Placeholder 2">
            <a:extLst>
              <a:ext uri="{FF2B5EF4-FFF2-40B4-BE49-F238E27FC236}">
                <a16:creationId xmlns:a16="http://schemas.microsoft.com/office/drawing/2014/main" id="{A54A4CF4-3CC0-4908-9D71-29D14AE0F9E8}"/>
              </a:ext>
            </a:extLst>
          </p:cNvPr>
          <p:cNvGraphicFramePr>
            <a:graphicFrameLocks noGrp="1"/>
          </p:cNvGraphicFramePr>
          <p:nvPr>
            <p:ph idx="1"/>
            <p:extLst>
              <p:ext uri="{D42A27DB-BD31-4B8C-83A1-F6EECF244321}">
                <p14:modId xmlns:p14="http://schemas.microsoft.com/office/powerpoint/2010/main" val="104280967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07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3600" b="1" dirty="0"/>
              <a:t>Task at the end of Lesson 1 WEEK 5 </a:t>
            </a:r>
            <a:endParaRPr lang="en-GB" sz="36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893007794"/>
              </p:ext>
            </p:extLst>
          </p:nvPr>
        </p:nvGraphicFramePr>
        <p:xfrm>
          <a:off x="1023938" y="2286000"/>
          <a:ext cx="1022878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34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a:t>Types of employment contract</a:t>
            </a:r>
          </a:p>
        </p:txBody>
      </p:sp>
      <p:sp>
        <p:nvSpPr>
          <p:cNvPr id="3" name="Subtitle 2"/>
          <p:cNvSpPr>
            <a:spLocks noGrp="1"/>
          </p:cNvSpPr>
          <p:nvPr>
            <p:ph type="subTitle" idx="1"/>
          </p:nvPr>
        </p:nvSpPr>
        <p:spPr/>
        <p:txBody>
          <a:bodyPr>
            <a:normAutofit/>
          </a:bodyPr>
          <a:lstStyle/>
          <a:p>
            <a:r>
              <a:rPr lang="en-GB" sz="3200" dirty="0">
                <a:solidFill>
                  <a:schemeClr val="accent2">
                    <a:lumMod val="50000"/>
                  </a:schemeClr>
                </a:solidFill>
                <a:latin typeface="Calibri" panose="020F0502020204030204" pitchFamily="34" charset="0"/>
              </a:rPr>
              <a:t>Unit 6 </a:t>
            </a:r>
            <a:r>
              <a:rPr lang="en-GB" sz="3200">
                <a:solidFill>
                  <a:schemeClr val="accent2">
                    <a:lumMod val="50000"/>
                  </a:schemeClr>
                </a:solidFill>
                <a:latin typeface="Calibri" panose="020F0502020204030204" pitchFamily="34" charset="0"/>
              </a:rPr>
              <a:t>Lesson 2</a:t>
            </a:r>
            <a:endParaRPr lang="en-GB" sz="3200" dirty="0">
              <a:solidFill>
                <a:schemeClr val="accent2">
                  <a:lumMod val="50000"/>
                </a:schemeClr>
              </a:solidFill>
              <a:latin typeface="Calibri" panose="020F0502020204030204" pitchFamily="34" charset="0"/>
            </a:endParaRPr>
          </a:p>
          <a:p>
            <a:r>
              <a:rPr lang="en-GB" sz="3200" dirty="0">
                <a:solidFill>
                  <a:schemeClr val="accent2">
                    <a:lumMod val="50000"/>
                  </a:schemeClr>
                </a:solidFill>
                <a:latin typeface="Calibri" panose="020F0502020204030204" pitchFamily="34" charset="0"/>
              </a:rPr>
              <a:t>Learning Aim C2</a:t>
            </a:r>
          </a:p>
        </p:txBody>
      </p:sp>
      <p:sp>
        <p:nvSpPr>
          <p:cNvPr id="4" name="Subtitle 2">
            <a:extLst>
              <a:ext uri="{FF2B5EF4-FFF2-40B4-BE49-F238E27FC236}">
                <a16:creationId xmlns:a16="http://schemas.microsoft.com/office/drawing/2014/main" id="{DE5F7A54-2397-A242-B654-AD3BCB294EA0}"/>
              </a:ext>
            </a:extLst>
          </p:cNvPr>
          <p:cNvSpPr txBox="1">
            <a:spLocks/>
          </p:cNvSpPr>
          <p:nvPr/>
        </p:nvSpPr>
        <p:spPr>
          <a:xfrm>
            <a:off x="1272209" y="1587762"/>
            <a:ext cx="8391939"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rPr>
              <a:t>Week 6 Lesson 2</a:t>
            </a:r>
          </a:p>
          <a:p>
            <a:r>
              <a:rPr lang="en-GB" sz="3200" dirty="0">
                <a:solidFill>
                  <a:schemeClr val="bg1"/>
                </a:solidFill>
                <a:latin typeface="Calibri" panose="020F0502020204030204" pitchFamily="34" charset="0"/>
              </a:rPr>
              <a:t>Tuesday June 23rd</a:t>
            </a:r>
          </a:p>
        </p:txBody>
      </p:sp>
      <p:sp>
        <p:nvSpPr>
          <p:cNvPr id="6" name="24-point Star 5">
            <a:extLst>
              <a:ext uri="{FF2B5EF4-FFF2-40B4-BE49-F238E27FC236}">
                <a16:creationId xmlns:a16="http://schemas.microsoft.com/office/drawing/2014/main" id="{866D1E19-3682-024D-AAF9-CD9A7A958678}"/>
              </a:ext>
            </a:extLst>
          </p:cNvPr>
          <p:cNvSpPr/>
          <p:nvPr/>
        </p:nvSpPr>
        <p:spPr>
          <a:xfrm>
            <a:off x="5604588" y="425184"/>
            <a:ext cx="5250024" cy="3750596"/>
          </a:xfrm>
          <a:prstGeom prst="star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B9501855-E104-E44D-90BD-0DD554D3943D}"/>
              </a:ext>
            </a:extLst>
          </p:cNvPr>
          <p:cNvSpPr txBox="1">
            <a:spLocks/>
          </p:cNvSpPr>
          <p:nvPr/>
        </p:nvSpPr>
        <p:spPr>
          <a:xfrm>
            <a:off x="6671235" y="1587762"/>
            <a:ext cx="3878729" cy="146304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sz="3200" dirty="0">
                <a:solidFill>
                  <a:srgbClr val="FFFF00"/>
                </a:solidFill>
                <a:latin typeface="Calibri" panose="020F0502020204030204" pitchFamily="34" charset="0"/>
              </a:rPr>
              <a:t>G2G days Thursday and Friday this week so no lesson</a:t>
            </a:r>
          </a:p>
        </p:txBody>
      </p:sp>
    </p:spTree>
    <p:extLst>
      <p:ext uri="{BB962C8B-B14F-4D97-AF65-F5344CB8AC3E}">
        <p14:creationId xmlns:p14="http://schemas.microsoft.com/office/powerpoint/2010/main" val="2148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EA406F-4C10-46D4-B500-E25F399129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3611" y="685892"/>
            <a:ext cx="5370974" cy="3886107"/>
          </a:xfrm>
        </p:spPr>
        <p:txBody>
          <a:bodyPr vert="horz" lIns="91440" tIns="45720" rIns="91440" bIns="45720" rtlCol="0" anchor="b">
            <a:normAutofit/>
          </a:bodyPr>
          <a:lstStyle/>
          <a:p>
            <a:pPr algn="r"/>
            <a:r>
              <a:rPr lang="en-US" sz="3700" b="1" spc="200" dirty="0"/>
              <a:t>A workforce may consist of lots of people employed on different contracts</a:t>
            </a:r>
            <a:br>
              <a:rPr lang="en-US" sz="3700" b="1" spc="200" dirty="0"/>
            </a:br>
            <a:r>
              <a:rPr lang="en-US" sz="3700" b="1" spc="200" dirty="0"/>
              <a:t/>
            </a:r>
            <a:br>
              <a:rPr lang="en-US" sz="3700" b="1" spc="200" dirty="0"/>
            </a:br>
            <a:endParaRPr lang="en-US" sz="3700" b="1" spc="200" dirty="0"/>
          </a:p>
        </p:txBody>
      </p:sp>
      <p:cxnSp>
        <p:nvCxnSpPr>
          <p:cNvPr id="18" name="Straight Connector 17">
            <a:extLst>
              <a:ext uri="{FF2B5EF4-FFF2-40B4-BE49-F238E27FC236}">
                <a16:creationId xmlns:a16="http://schemas.microsoft.com/office/drawing/2014/main" id="{013301D8-907C-49DD-A2C1-CA4942FAFC3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1" y="3759161"/>
            <a:ext cx="537097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10" descr="http://www.barrjonesassociates.com/wp-content/uploads/Flexible-working_21.png">
            <a:hlinkClick r:id="rId3"/>
          </p:cNvPr>
          <p:cNvPicPr>
            <a:picLocks noChangeAspect="1" noChangeArrowheads="1"/>
          </p:cNvPicPr>
          <p:nvPr/>
        </p:nvPicPr>
        <p:blipFill rotWithShape="1">
          <a:blip r:embed="rId4" cstate="print"/>
          <a:srcRect r="6529"/>
          <a:stretch/>
        </p:blipFill>
        <p:spPr bwMode="auto">
          <a:xfrm>
            <a:off x="6363242" y="0"/>
            <a:ext cx="5825484" cy="6858000"/>
          </a:xfrm>
          <a:prstGeom prst="rect">
            <a:avLst/>
          </a:prstGeom>
          <a:noFill/>
        </p:spPr>
      </p:pic>
    </p:spTree>
    <p:extLst>
      <p:ext uri="{BB962C8B-B14F-4D97-AF65-F5344CB8AC3E}">
        <p14:creationId xmlns:p14="http://schemas.microsoft.com/office/powerpoint/2010/main" val="10705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16">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18">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000" b="1" dirty="0">
                <a:solidFill>
                  <a:srgbClr val="FFFFFF"/>
                </a:solidFill>
              </a:rPr>
              <a:t>Core </a:t>
            </a:r>
            <a:r>
              <a:rPr lang="en-US" sz="4000" dirty="0">
                <a:solidFill>
                  <a:srgbClr val="FFFFFF"/>
                </a:solidFill>
              </a:rPr>
              <a:t>and</a:t>
            </a:r>
            <a:r>
              <a:rPr lang="en-US" sz="4000" b="1" dirty="0">
                <a:solidFill>
                  <a:srgbClr val="FFFFFF"/>
                </a:solidFill>
              </a:rPr>
              <a:t> peripheral </a:t>
            </a:r>
            <a:r>
              <a:rPr lang="en-US" sz="4000" dirty="0">
                <a:solidFill>
                  <a:srgbClr val="FFFFFF"/>
                </a:solidFill>
              </a:rPr>
              <a:t>workers</a:t>
            </a:r>
          </a:p>
        </p:txBody>
      </p:sp>
      <p:graphicFrame>
        <p:nvGraphicFramePr>
          <p:cNvPr id="8" name="Content Placeholder 2">
            <a:extLst>
              <a:ext uri="{FF2B5EF4-FFF2-40B4-BE49-F238E27FC236}">
                <a16:creationId xmlns:a16="http://schemas.microsoft.com/office/drawing/2014/main" id="{1089E8BF-3DC7-4F92-87FF-FA5C37B431B6}"/>
              </a:ext>
            </a:extLst>
          </p:cNvPr>
          <p:cNvGraphicFramePr>
            <a:graphicFrameLocks noGrp="1"/>
          </p:cNvGraphicFramePr>
          <p:nvPr>
            <p:ph sz="half" idx="1"/>
            <p:extLst>
              <p:ext uri="{D42A27DB-BD31-4B8C-83A1-F6EECF244321}">
                <p14:modId xmlns:p14="http://schemas.microsoft.com/office/powerpoint/2010/main" val="72974516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6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3797" y="876320"/>
            <a:ext cx="3415612" cy="2785533"/>
          </a:xfrm>
        </p:spPr>
        <p:txBody>
          <a:bodyPr vert="horz" lIns="91440" tIns="45720" rIns="91440" bIns="45720" rtlCol="0" anchor="ctr">
            <a:normAutofit/>
          </a:bodyPr>
          <a:lstStyle/>
          <a:p>
            <a:pPr algn="ctr"/>
            <a:r>
              <a:rPr lang="en-US" b="1" dirty="0">
                <a:solidFill>
                  <a:srgbClr val="FFFFFF"/>
                </a:solidFill>
              </a:rPr>
              <a:t>Types of working contract</a:t>
            </a:r>
          </a:p>
        </p:txBody>
      </p:sp>
      <p:graphicFrame>
        <p:nvGraphicFramePr>
          <p:cNvPr id="25" name="Content Placeholder 2">
            <a:extLst>
              <a:ext uri="{FF2B5EF4-FFF2-40B4-BE49-F238E27FC236}">
                <a16:creationId xmlns:a16="http://schemas.microsoft.com/office/drawing/2014/main" id="{215906CE-A03D-41A8-8B32-8FBCCC92D34E}"/>
              </a:ext>
            </a:extLst>
          </p:cNvPr>
          <p:cNvGraphicFramePr>
            <a:graphicFrameLocks noGrp="1"/>
          </p:cNvGraphicFramePr>
          <p:nvPr>
            <p:ph sz="half" idx="1"/>
            <p:extLst>
              <p:ext uri="{D42A27DB-BD31-4B8C-83A1-F6EECF244321}">
                <p14:modId xmlns:p14="http://schemas.microsoft.com/office/powerpoint/2010/main" val="38869766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A group of people standing in front of a crowd&#10;&#10;Description automatically generated">
            <a:extLst>
              <a:ext uri="{FF2B5EF4-FFF2-40B4-BE49-F238E27FC236}">
                <a16:creationId xmlns:a16="http://schemas.microsoft.com/office/drawing/2014/main" id="{2BD7F4E3-586E-2F4E-8842-44D4EC865F0C}"/>
              </a:ext>
            </a:extLst>
          </p:cNvPr>
          <p:cNvPicPr>
            <a:picLocks noChangeAspect="1"/>
          </p:cNvPicPr>
          <p:nvPr/>
        </p:nvPicPr>
        <p:blipFill rotWithShape="1">
          <a:blip r:embed="rId8"/>
          <a:srcRect t="5067" r="1" b="6764"/>
          <a:stretch/>
        </p:blipFill>
        <p:spPr>
          <a:xfrm>
            <a:off x="504127" y="3806635"/>
            <a:ext cx="3554953" cy="2068703"/>
          </a:xfrm>
          <a:prstGeom prst="rect">
            <a:avLst/>
          </a:prstGeom>
        </p:spPr>
      </p:pic>
    </p:spTree>
    <p:extLst>
      <p:ext uri="{BB962C8B-B14F-4D97-AF65-F5344CB8AC3E}">
        <p14:creationId xmlns:p14="http://schemas.microsoft.com/office/powerpoint/2010/main" val="13894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F3BB34A6-31BD-4BBB-A8C8-C3E81A71F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8875" y="2285999"/>
            <a:ext cx="6293689" cy="3652405"/>
          </a:xfrm>
        </p:spPr>
        <p:txBody>
          <a:bodyPr vert="horz" lIns="91440" tIns="45720" rIns="91440" bIns="45720" rtlCol="0" anchor="b">
            <a:normAutofit fontScale="90000"/>
          </a:bodyPr>
          <a:lstStyle/>
          <a:p>
            <a:r>
              <a:rPr lang="en-US" b="1" cap="none" spc="200" dirty="0">
                <a:solidFill>
                  <a:schemeClr val="tx1">
                    <a:lumMod val="85000"/>
                    <a:lumOff val="15000"/>
                  </a:schemeClr>
                </a:solidFill>
              </a:rPr>
              <a:t>Back to the fruit farm</a:t>
            </a:r>
            <a:br>
              <a:rPr lang="en-US" b="1" cap="none" spc="200" dirty="0">
                <a:solidFill>
                  <a:schemeClr val="tx1">
                    <a:lumMod val="85000"/>
                    <a:lumOff val="15000"/>
                  </a:schemeClr>
                </a:solidFill>
              </a:rPr>
            </a:br>
            <a:r>
              <a:rPr lang="en-US" b="1" cap="none" spc="200" dirty="0">
                <a:solidFill>
                  <a:schemeClr val="tx1">
                    <a:lumMod val="85000"/>
                    <a:lumOff val="15000"/>
                  </a:schemeClr>
                </a:solidFill>
              </a:rPr>
              <a:t/>
            </a:r>
            <a:br>
              <a:rPr lang="en-US" b="1" cap="none" spc="200" dirty="0">
                <a:solidFill>
                  <a:schemeClr val="tx1">
                    <a:lumMod val="85000"/>
                    <a:lumOff val="15000"/>
                  </a:schemeClr>
                </a:solidFill>
              </a:rPr>
            </a:br>
            <a:r>
              <a:rPr lang="en-US" cap="none" spc="200" dirty="0">
                <a:solidFill>
                  <a:schemeClr val="tx1">
                    <a:lumMod val="85000"/>
                    <a:lumOff val="15000"/>
                  </a:schemeClr>
                </a:solidFill>
              </a:rPr>
              <a:t>What sort of contracts might they need?</a:t>
            </a:r>
            <a:br>
              <a:rPr lang="en-US" cap="none" spc="200" dirty="0">
                <a:solidFill>
                  <a:schemeClr val="tx1">
                    <a:lumMod val="85000"/>
                    <a:lumOff val="15000"/>
                  </a:schemeClr>
                </a:solidFill>
              </a:rPr>
            </a:br>
            <a:r>
              <a:rPr lang="en-US" cap="none" spc="200" dirty="0">
                <a:solidFill>
                  <a:schemeClr val="tx1">
                    <a:lumMod val="85000"/>
                    <a:lumOff val="15000"/>
                  </a:schemeClr>
                </a:solidFill>
              </a:rPr>
              <a:t/>
            </a:r>
            <a:br>
              <a:rPr lang="en-US" cap="none" spc="200" dirty="0">
                <a:solidFill>
                  <a:schemeClr val="tx1">
                    <a:lumMod val="85000"/>
                    <a:lumOff val="15000"/>
                  </a:schemeClr>
                </a:solidFill>
              </a:rPr>
            </a:br>
            <a:r>
              <a:rPr lang="en-US" cap="none" spc="200" dirty="0">
                <a:solidFill>
                  <a:schemeClr val="tx1">
                    <a:lumMod val="85000"/>
                    <a:lumOff val="15000"/>
                  </a:schemeClr>
                </a:solidFill>
              </a:rPr>
              <a:t>What sort of workers do they employ?</a:t>
            </a:r>
          </a:p>
        </p:txBody>
      </p:sp>
      <p:pic>
        <p:nvPicPr>
          <p:cNvPr id="59" name="Graphic 58" descr="Cotton">
            <a:extLst>
              <a:ext uri="{FF2B5EF4-FFF2-40B4-BE49-F238E27FC236}">
                <a16:creationId xmlns:a16="http://schemas.microsoft.com/office/drawing/2014/main" id="{3741CBF8-D2BE-4D02-9D63-86FAD8F7E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04483" y="2413652"/>
            <a:ext cx="2850454" cy="2850454"/>
          </a:xfrm>
          <a:prstGeom prst="rect">
            <a:avLst/>
          </a:prstGeom>
        </p:spPr>
      </p:pic>
      <p:cxnSp>
        <p:nvCxnSpPr>
          <p:cNvPr id="81" name="Straight Connector 80">
            <a:extLst>
              <a:ext uri="{FF2B5EF4-FFF2-40B4-BE49-F238E27FC236}">
                <a16:creationId xmlns:a16="http://schemas.microsoft.com/office/drawing/2014/main" id="{6FF4E9B4-BE85-45F4-8672-47D51F1401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6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3600" b="1" dirty="0"/>
              <a:t>Task at the end of Lesson 2 WEEK 5 </a:t>
            </a:r>
            <a:endParaRPr lang="en-GB" sz="36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1243434361"/>
              </p:ext>
            </p:extLst>
          </p:nvPr>
        </p:nvGraphicFramePr>
        <p:xfrm>
          <a:off x="1023937" y="2286000"/>
          <a:ext cx="1093790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42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HR planning</a:t>
            </a:r>
            <a:br>
              <a:rPr lang="en-GB" dirty="0"/>
            </a:br>
            <a:r>
              <a:rPr lang="en-GB" dirty="0"/>
              <a:t>workforce performance</a:t>
            </a:r>
          </a:p>
        </p:txBody>
      </p:sp>
      <p:sp>
        <p:nvSpPr>
          <p:cNvPr id="3" name="Subtitle 2"/>
          <p:cNvSpPr>
            <a:spLocks noGrp="1"/>
          </p:cNvSpPr>
          <p:nvPr>
            <p:ph type="subTitle" idx="1"/>
          </p:nvPr>
        </p:nvSpPr>
        <p:spPr/>
        <p:txBody>
          <a:bodyPr>
            <a:normAutofit/>
          </a:bodyPr>
          <a:lstStyle/>
          <a:p>
            <a:r>
              <a:rPr lang="en-GB" sz="3200" dirty="0">
                <a:solidFill>
                  <a:schemeClr val="accent2">
                    <a:lumMod val="50000"/>
                  </a:schemeClr>
                </a:solidFill>
                <a:latin typeface="Calibri" panose="020F0502020204030204" pitchFamily="34" charset="0"/>
              </a:rPr>
              <a:t>Unit 6 Lesson 3</a:t>
            </a:r>
          </a:p>
          <a:p>
            <a:r>
              <a:rPr lang="en-GB" sz="3200" dirty="0">
                <a:solidFill>
                  <a:schemeClr val="accent2">
                    <a:lumMod val="50000"/>
                  </a:schemeClr>
                </a:solidFill>
                <a:latin typeface="Calibri" panose="020F0502020204030204" pitchFamily="34" charset="0"/>
              </a:rPr>
              <a:t>Learning Aim C2</a:t>
            </a:r>
          </a:p>
        </p:txBody>
      </p:sp>
      <p:sp>
        <p:nvSpPr>
          <p:cNvPr id="4" name="Rectangle 3">
            <a:extLst>
              <a:ext uri="{FF2B5EF4-FFF2-40B4-BE49-F238E27FC236}">
                <a16:creationId xmlns:a16="http://schemas.microsoft.com/office/drawing/2014/main" id="{503C099E-F0F0-8248-A3A4-FDDC45282CAF}"/>
              </a:ext>
            </a:extLst>
          </p:cNvPr>
          <p:cNvSpPr/>
          <p:nvPr/>
        </p:nvSpPr>
        <p:spPr>
          <a:xfrm>
            <a:off x="1295400" y="1897863"/>
            <a:ext cx="6096000" cy="1200329"/>
          </a:xfrm>
          <a:prstGeom prst="rect">
            <a:avLst/>
          </a:prstGeom>
        </p:spPr>
        <p:txBody>
          <a:bodyPr>
            <a:spAutoFit/>
          </a:bodyPr>
          <a:lstStyle/>
          <a:p>
            <a:r>
              <a:rPr lang="en-GB" sz="3600" dirty="0">
                <a:solidFill>
                  <a:schemeClr val="bg1"/>
                </a:solidFill>
                <a:latin typeface="Calibri" panose="020F0502020204030204" pitchFamily="34" charset="0"/>
              </a:rPr>
              <a:t>Week 7 Lesson 1</a:t>
            </a:r>
          </a:p>
          <a:p>
            <a:r>
              <a:rPr lang="en-GB" sz="3600" dirty="0">
                <a:solidFill>
                  <a:schemeClr val="bg1"/>
                </a:solidFill>
                <a:latin typeface="Calibri" panose="020F0502020204030204" pitchFamily="34" charset="0"/>
              </a:rPr>
              <a:t>Thursday June 29th</a:t>
            </a:r>
            <a:endParaRPr lang="en-US" sz="3600" dirty="0"/>
          </a:p>
        </p:txBody>
      </p:sp>
    </p:spTree>
    <p:extLst>
      <p:ext uri="{BB962C8B-B14F-4D97-AF65-F5344CB8AC3E}">
        <p14:creationId xmlns:p14="http://schemas.microsoft.com/office/powerpoint/2010/main" val="393331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vert="horz" lIns="91440" tIns="45720" rIns="91440" bIns="45720" rtlCol="0" anchor="ctr">
            <a:normAutofit/>
          </a:bodyPr>
          <a:lstStyle/>
          <a:p>
            <a:pPr algn="r"/>
            <a:r>
              <a:rPr lang="en-US" sz="3500" b="1">
                <a:solidFill>
                  <a:srgbClr val="FFFFFF"/>
                </a:solidFill>
              </a:rPr>
              <a:t>Workforce performance</a:t>
            </a:r>
          </a:p>
        </p:txBody>
      </p:sp>
      <p:sp>
        <p:nvSpPr>
          <p:cNvPr id="4" name="Content Placeholder 3"/>
          <p:cNvSpPr>
            <a:spLocks noGrp="1"/>
          </p:cNvSpPr>
          <p:nvPr>
            <p:ph sz="half" idx="2"/>
          </p:nvPr>
        </p:nvSpPr>
        <p:spPr>
          <a:xfrm>
            <a:off x="5109882" y="804333"/>
            <a:ext cx="6147169" cy="5249334"/>
          </a:xfrm>
        </p:spPr>
        <p:txBody>
          <a:bodyPr vert="horz" lIns="45720" tIns="45720" rIns="45720" bIns="45720" rtlCol="0" anchor="ctr">
            <a:normAutofit/>
          </a:bodyPr>
          <a:lstStyle/>
          <a:p>
            <a:r>
              <a:rPr lang="en-US" b="1" dirty="0"/>
              <a:t>Most organisations will monitor efficiency </a:t>
            </a:r>
          </a:p>
          <a:p>
            <a:pPr marL="0" indent="0">
              <a:buNone/>
            </a:pPr>
            <a:r>
              <a:rPr lang="en-US" b="1" dirty="0"/>
              <a:t> </a:t>
            </a:r>
            <a:r>
              <a:rPr lang="en-US" dirty="0"/>
              <a:t>To improve control of the business</a:t>
            </a:r>
          </a:p>
          <a:p>
            <a:r>
              <a:rPr lang="en-US" dirty="0"/>
              <a:t>To make comparisons with competitors</a:t>
            </a:r>
          </a:p>
          <a:p>
            <a:r>
              <a:rPr lang="en-US" dirty="0"/>
              <a:t>To monitor and review wages, levels of staff.</a:t>
            </a:r>
          </a:p>
          <a:p>
            <a:r>
              <a:rPr lang="en-US" b="1" dirty="0"/>
              <a:t>Costs are only one indicator of efficiency</a:t>
            </a:r>
          </a:p>
          <a:p>
            <a:endParaRPr lang="en-US" dirty="0"/>
          </a:p>
        </p:txBody>
      </p:sp>
    </p:spTree>
    <p:extLst>
      <p:ext uri="{BB962C8B-B14F-4D97-AF65-F5344CB8AC3E}">
        <p14:creationId xmlns:p14="http://schemas.microsoft.com/office/powerpoint/2010/main" val="344925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GB" sz="4000">
                <a:solidFill>
                  <a:srgbClr val="FFFFFF"/>
                </a:solidFill>
                <a:latin typeface="+mn-lt"/>
              </a:rPr>
              <a:t>What does Human Resources do?</a:t>
            </a:r>
            <a:endParaRPr lang="en-GB" sz="4000" dirty="0">
              <a:solidFill>
                <a:srgbClr val="FFFFFF"/>
              </a:solidFill>
              <a:latin typeface="+mn-lt"/>
            </a:endParaRPr>
          </a:p>
        </p:txBody>
      </p:sp>
      <p:sp>
        <p:nvSpPr>
          <p:cNvPr id="3" name="Content Placeholder 2"/>
          <p:cNvSpPr>
            <a:spLocks noGrp="1"/>
          </p:cNvSpPr>
          <p:nvPr>
            <p:ph idx="1"/>
          </p:nvPr>
        </p:nvSpPr>
        <p:spPr>
          <a:xfrm>
            <a:off x="5109882" y="804333"/>
            <a:ext cx="6147169" cy="5249334"/>
          </a:xfrm>
        </p:spPr>
        <p:txBody>
          <a:bodyPr anchor="ctr">
            <a:normAutofit/>
          </a:bodyPr>
          <a:lstStyle/>
          <a:p>
            <a:pPr lvl="0"/>
            <a:r>
              <a:rPr lang="en-GB" sz="4000" dirty="0"/>
              <a:t>HR matches the workforce to the needs of the business</a:t>
            </a:r>
          </a:p>
          <a:p>
            <a:pPr lvl="0"/>
            <a:endParaRPr lang="en-GB" sz="4000" dirty="0"/>
          </a:p>
          <a:p>
            <a:pPr lvl="0"/>
            <a:r>
              <a:rPr lang="en-GB" sz="4000" dirty="0"/>
              <a:t>What staffing do they need today and what will they need in the future?</a:t>
            </a:r>
            <a:endParaRPr lang="en-US" sz="4000" dirty="0"/>
          </a:p>
        </p:txBody>
      </p:sp>
    </p:spTree>
    <p:extLst>
      <p:ext uri="{BB962C8B-B14F-4D97-AF65-F5344CB8AC3E}">
        <p14:creationId xmlns:p14="http://schemas.microsoft.com/office/powerpoint/2010/main" val="3124261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9">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3900">
                <a:solidFill>
                  <a:srgbClr val="FFFFFF"/>
                </a:solidFill>
              </a:rPr>
              <a:t>Workforce performance  </a:t>
            </a:r>
            <a:br>
              <a:rPr lang="en-US" sz="3900">
                <a:solidFill>
                  <a:srgbClr val="FFFFFF"/>
                </a:solidFill>
              </a:rPr>
            </a:br>
            <a:r>
              <a:rPr lang="en-US" sz="3900" b="1">
                <a:solidFill>
                  <a:srgbClr val="FFFFFF"/>
                </a:solidFill>
              </a:rPr>
              <a:t>measuring productivity</a:t>
            </a:r>
          </a:p>
        </p:txBody>
      </p:sp>
      <p:graphicFrame>
        <p:nvGraphicFramePr>
          <p:cNvPr id="16" name="Content Placeholder 3">
            <a:extLst>
              <a:ext uri="{FF2B5EF4-FFF2-40B4-BE49-F238E27FC236}">
                <a16:creationId xmlns:a16="http://schemas.microsoft.com/office/drawing/2014/main" id="{575C2BC8-80D0-4D7F-89CB-8F26F90F8319}"/>
              </a:ext>
            </a:extLst>
          </p:cNvPr>
          <p:cNvGraphicFramePr>
            <a:graphicFrameLocks noGrp="1"/>
          </p:cNvGraphicFramePr>
          <p:nvPr>
            <p:ph sz="half" idx="2"/>
            <p:extLst>
              <p:ext uri="{D42A27DB-BD31-4B8C-83A1-F6EECF244321}">
                <p14:modId xmlns:p14="http://schemas.microsoft.com/office/powerpoint/2010/main" val="33692211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70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a:solidFill>
                  <a:srgbClr val="7030A0"/>
                </a:solidFill>
                <a:latin typeface="+mn-lt"/>
              </a:rPr>
              <a:t>Labour turnover</a:t>
            </a:r>
            <a:endParaRPr lang="en-GB" sz="4000" b="1" dirty="0">
              <a:solidFill>
                <a:srgbClr val="7030A0"/>
              </a:solidFill>
              <a:latin typeface="+mn-lt"/>
            </a:endParaRPr>
          </a:p>
        </p:txBody>
      </p:sp>
      <p:sp>
        <p:nvSpPr>
          <p:cNvPr id="4" name="Content Placeholder 3"/>
          <p:cNvSpPr>
            <a:spLocks noGrp="1"/>
          </p:cNvSpPr>
          <p:nvPr>
            <p:ph sz="half" idx="2"/>
          </p:nvPr>
        </p:nvSpPr>
        <p:spPr>
          <a:xfrm>
            <a:off x="1024127" y="2215662"/>
            <a:ext cx="9913503" cy="4023360"/>
          </a:xfrm>
        </p:spPr>
        <p:txBody>
          <a:bodyPr>
            <a:normAutofit/>
          </a:bodyPr>
          <a:lstStyle/>
          <a:p>
            <a:r>
              <a:rPr lang="en-GB" sz="2800" dirty="0"/>
              <a:t>Labour turnover is the number of employees that leave a company and have to be replaced. </a:t>
            </a:r>
          </a:p>
          <a:p>
            <a:endParaRPr lang="en-GB" sz="2800" dirty="0"/>
          </a:p>
          <a:p>
            <a:r>
              <a:rPr lang="en-GB" sz="2800" dirty="0"/>
              <a:t>A certain level of turnover can be beneficial. It brings new people into the organization with new ideas and a fresh perspective.</a:t>
            </a:r>
          </a:p>
          <a:p>
            <a:endParaRPr lang="en-GB" sz="2800" dirty="0"/>
          </a:p>
          <a:p>
            <a:r>
              <a:rPr lang="en-GB" sz="2800" dirty="0"/>
              <a:t>Some turnover is unavoidable (retirement, moving home, promotion), but too much can ruin a company.</a:t>
            </a:r>
          </a:p>
          <a:p>
            <a:endParaRPr lang="en-GB" sz="2400" dirty="0"/>
          </a:p>
          <a:p>
            <a:pPr marL="0" indent="0">
              <a:buNone/>
            </a:pPr>
            <a:endParaRPr lang="en-GB" sz="2400" dirty="0"/>
          </a:p>
          <a:p>
            <a:endParaRPr lang="en-GB" dirty="0"/>
          </a:p>
        </p:txBody>
      </p:sp>
    </p:spTree>
    <p:extLst>
      <p:ext uri="{BB962C8B-B14F-4D97-AF65-F5344CB8AC3E}">
        <p14:creationId xmlns:p14="http://schemas.microsoft.com/office/powerpoint/2010/main" val="392702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Labour productivity</a:t>
            </a:r>
          </a:p>
        </p:txBody>
      </p:sp>
      <p:sp>
        <p:nvSpPr>
          <p:cNvPr id="4" name="Content Placeholder 3"/>
          <p:cNvSpPr>
            <a:spLocks noGrp="1"/>
          </p:cNvSpPr>
          <p:nvPr>
            <p:ph sz="half" idx="2"/>
          </p:nvPr>
        </p:nvSpPr>
        <p:spPr>
          <a:xfrm>
            <a:off x="1024127" y="2215662"/>
            <a:ext cx="9913503" cy="4023360"/>
          </a:xfrm>
        </p:spPr>
        <p:txBody>
          <a:bodyPr>
            <a:noAutofit/>
          </a:bodyPr>
          <a:lstStyle/>
          <a:p>
            <a:r>
              <a:rPr lang="en-GB" sz="2800" dirty="0"/>
              <a:t>Labour productivity measure the amount (volume) of output that is obtained from each employee</a:t>
            </a:r>
          </a:p>
          <a:p>
            <a:endParaRPr lang="en-GB" sz="2800" dirty="0"/>
          </a:p>
          <a:p>
            <a:pPr marL="914400" lvl="2" indent="0">
              <a:buNone/>
            </a:pPr>
            <a:r>
              <a:rPr lang="en-GB" sz="2800" dirty="0"/>
              <a:t>               Output (per period of time)            </a:t>
            </a:r>
          </a:p>
          <a:p>
            <a:pPr marL="914400" lvl="2" indent="0">
              <a:buNone/>
            </a:pPr>
            <a:r>
              <a:rPr lang="en-GB" sz="2800" dirty="0"/>
              <a:t>Average Number of employees (per period)</a:t>
            </a:r>
          </a:p>
          <a:p>
            <a:endParaRPr lang="en-GB" sz="2800" dirty="0"/>
          </a:p>
          <a:p>
            <a:r>
              <a:rPr lang="en-GB" sz="2800" b="1" dirty="0">
                <a:solidFill>
                  <a:srgbClr val="7030A0"/>
                </a:solidFill>
              </a:rPr>
              <a:t>If 20 employees pick 40,000 lettuces a day therefore productivity is 2,000 lettuces per worker per day</a:t>
            </a:r>
          </a:p>
          <a:p>
            <a:endParaRPr lang="en-GB" sz="2800" dirty="0"/>
          </a:p>
          <a:p>
            <a:pPr marL="914400" lvl="2" indent="0">
              <a:buNone/>
            </a:pPr>
            <a:endParaRPr lang="en-GB" sz="2800" dirty="0"/>
          </a:p>
          <a:p>
            <a:pPr marL="914400" lvl="2" indent="0">
              <a:buNone/>
            </a:pPr>
            <a:endParaRPr lang="en-GB" sz="2800" dirty="0"/>
          </a:p>
          <a:p>
            <a:endParaRPr lang="en-GB" dirty="0"/>
          </a:p>
        </p:txBody>
      </p:sp>
      <p:cxnSp>
        <p:nvCxnSpPr>
          <p:cNvPr id="5" name="Straight Connector 4"/>
          <p:cNvCxnSpPr/>
          <p:nvPr/>
        </p:nvCxnSpPr>
        <p:spPr>
          <a:xfrm>
            <a:off x="2039815" y="4044462"/>
            <a:ext cx="6049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Skills shortages</a:t>
            </a:r>
          </a:p>
        </p:txBody>
      </p:sp>
      <p:sp>
        <p:nvSpPr>
          <p:cNvPr id="4" name="Content Placeholder 3"/>
          <p:cNvSpPr>
            <a:spLocks noGrp="1"/>
          </p:cNvSpPr>
          <p:nvPr>
            <p:ph sz="half" idx="2"/>
          </p:nvPr>
        </p:nvSpPr>
        <p:spPr>
          <a:xfrm>
            <a:off x="1130584" y="4600987"/>
            <a:ext cx="3864109" cy="1713550"/>
          </a:xfrm>
        </p:spPr>
        <p:txBody>
          <a:bodyPr>
            <a:normAutofit/>
          </a:bodyPr>
          <a:lstStyle/>
          <a:p>
            <a:r>
              <a:rPr lang="en-GB" sz="2400" dirty="0"/>
              <a:t>Engineers, nurses and construction workers are in short supply</a:t>
            </a:r>
            <a:endParaRPr lang="en-GB" dirty="0"/>
          </a:p>
        </p:txBody>
      </p:sp>
      <p:pic>
        <p:nvPicPr>
          <p:cNvPr id="3" name="Picture 2"/>
          <p:cNvPicPr>
            <a:picLocks noChangeAspect="1"/>
          </p:cNvPicPr>
          <p:nvPr/>
        </p:nvPicPr>
        <p:blipFill>
          <a:blip r:embed="rId3"/>
          <a:stretch>
            <a:fillRect/>
          </a:stretch>
        </p:blipFill>
        <p:spPr>
          <a:xfrm>
            <a:off x="1130585" y="2084832"/>
            <a:ext cx="3864109" cy="2358289"/>
          </a:xfrm>
          <a:prstGeom prst="rect">
            <a:avLst/>
          </a:prstGeom>
        </p:spPr>
      </p:pic>
      <p:sp>
        <p:nvSpPr>
          <p:cNvPr id="5" name="Content Placeholder 3"/>
          <p:cNvSpPr>
            <a:spLocks noGrp="1"/>
          </p:cNvSpPr>
          <p:nvPr>
            <p:ph sz="half" idx="2"/>
          </p:nvPr>
        </p:nvSpPr>
        <p:spPr>
          <a:xfrm>
            <a:off x="5883215" y="2084831"/>
            <a:ext cx="5279366" cy="4229705"/>
          </a:xfrm>
        </p:spPr>
        <p:txBody>
          <a:bodyPr>
            <a:normAutofit fontScale="92500" lnSpcReduction="10000"/>
          </a:bodyPr>
          <a:lstStyle/>
          <a:p>
            <a:pPr lvl="0"/>
            <a:r>
              <a:rPr lang="en-GB" sz="2400" b="1" dirty="0"/>
              <a:t>Is there a shortage of jobs or a shortage of people to do them?</a:t>
            </a:r>
          </a:p>
          <a:p>
            <a:r>
              <a:rPr lang="en-GB" sz="2400" dirty="0"/>
              <a:t>A record number of people in the UK are in employment, and immigration from the EU is also at a record level. </a:t>
            </a:r>
          </a:p>
          <a:p>
            <a:r>
              <a:rPr lang="en-GB" sz="2400" dirty="0"/>
              <a:t>Business surveys suggest employers value international migrants because local candidates lack skills. </a:t>
            </a:r>
          </a:p>
          <a:p>
            <a:r>
              <a:rPr lang="en-GB" sz="2400" b="1" dirty="0"/>
              <a:t>Shortage of skilled workers drags down UK jobs market, driving up pay inflation</a:t>
            </a:r>
          </a:p>
          <a:p>
            <a:r>
              <a:rPr lang="en-GB" sz="2400" dirty="0">
                <a:hlinkClick r:id="rId4"/>
              </a:rPr>
              <a:t>http://www.bbc.co.uk/news/business-34297368</a:t>
            </a:r>
            <a:endParaRPr lang="en-GB" sz="2400" dirty="0"/>
          </a:p>
          <a:p>
            <a:endParaRPr lang="en-GB" sz="2400" dirty="0"/>
          </a:p>
          <a:p>
            <a:endParaRPr lang="en-GB" sz="2400" b="1" dirty="0"/>
          </a:p>
          <a:p>
            <a:endParaRPr lang="en-GB" sz="2400" b="1" dirty="0"/>
          </a:p>
          <a:p>
            <a:endParaRPr lang="en-GB" sz="2400" dirty="0"/>
          </a:p>
          <a:p>
            <a:pPr lvl="0"/>
            <a:endParaRPr lang="en-GB" dirty="0"/>
          </a:p>
        </p:txBody>
      </p:sp>
    </p:spTree>
    <p:extLst>
      <p:ext uri="{BB962C8B-B14F-4D97-AF65-F5344CB8AC3E}">
        <p14:creationId xmlns:p14="http://schemas.microsoft.com/office/powerpoint/2010/main" val="219002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absenteeism</a:t>
            </a:r>
          </a:p>
        </p:txBody>
      </p:sp>
      <p:sp>
        <p:nvSpPr>
          <p:cNvPr id="4" name="Content Placeholder 3"/>
          <p:cNvSpPr>
            <a:spLocks noGrp="1"/>
          </p:cNvSpPr>
          <p:nvPr>
            <p:ph sz="half" idx="2"/>
          </p:nvPr>
        </p:nvSpPr>
        <p:spPr>
          <a:xfrm>
            <a:off x="1024127" y="2215662"/>
            <a:ext cx="10017684" cy="4023360"/>
          </a:xfrm>
        </p:spPr>
        <p:txBody>
          <a:bodyPr>
            <a:noAutofit/>
          </a:bodyPr>
          <a:lstStyle/>
          <a:p>
            <a:pPr lvl="0"/>
            <a:r>
              <a:rPr lang="en-GB" sz="2400" b="1" dirty="0"/>
              <a:t>Unauthorised absence from work </a:t>
            </a:r>
            <a:r>
              <a:rPr lang="en-GB" sz="2400" dirty="0"/>
              <a:t>- Employees don’t turn up for work and don’t have a legitimate reason</a:t>
            </a:r>
          </a:p>
          <a:p>
            <a:pPr lvl="0"/>
            <a:endParaRPr lang="en-GB" sz="2400" b="1" dirty="0"/>
          </a:p>
          <a:p>
            <a:pPr lvl="0"/>
            <a:endParaRPr lang="en-GB" sz="2400" b="1" dirty="0"/>
          </a:p>
          <a:p>
            <a:pPr marL="0" lvl="0" indent="0">
              <a:buNone/>
            </a:pPr>
            <a:endParaRPr lang="en-GB" sz="2400" b="1" dirty="0"/>
          </a:p>
          <a:p>
            <a:pPr lvl="0"/>
            <a:endParaRPr lang="en-GB" sz="2400" b="1" dirty="0"/>
          </a:p>
          <a:p>
            <a:pPr lvl="0"/>
            <a:endParaRPr lang="en-GB" sz="2400" b="1" dirty="0">
              <a:solidFill>
                <a:srgbClr val="7030A0"/>
              </a:solidFill>
            </a:endParaRPr>
          </a:p>
          <a:p>
            <a:pPr lvl="0"/>
            <a:endParaRPr lang="en-GB" dirty="0"/>
          </a:p>
        </p:txBody>
      </p:sp>
      <p:pic>
        <p:nvPicPr>
          <p:cNvPr id="3" name="Picture 2"/>
          <p:cNvPicPr>
            <a:picLocks noChangeAspect="1"/>
          </p:cNvPicPr>
          <p:nvPr/>
        </p:nvPicPr>
        <p:blipFill>
          <a:blip r:embed="rId3"/>
          <a:stretch>
            <a:fillRect/>
          </a:stretch>
        </p:blipFill>
        <p:spPr>
          <a:xfrm>
            <a:off x="3272776" y="3713584"/>
            <a:ext cx="5646448" cy="1632362"/>
          </a:xfrm>
          <a:prstGeom prst="rect">
            <a:avLst/>
          </a:prstGeom>
        </p:spPr>
      </p:pic>
    </p:spTree>
    <p:extLst>
      <p:ext uri="{BB962C8B-B14F-4D97-AF65-F5344CB8AC3E}">
        <p14:creationId xmlns:p14="http://schemas.microsoft.com/office/powerpoint/2010/main" val="3855318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600" b="1">
                <a:solidFill>
                  <a:srgbClr val="FFFFFF"/>
                </a:solidFill>
              </a:rPr>
              <a:t>Workplace stress</a:t>
            </a:r>
          </a:p>
        </p:txBody>
      </p:sp>
      <p:graphicFrame>
        <p:nvGraphicFramePr>
          <p:cNvPr id="15" name="Content Placeholder 3">
            <a:extLst>
              <a:ext uri="{FF2B5EF4-FFF2-40B4-BE49-F238E27FC236}">
                <a16:creationId xmlns:a16="http://schemas.microsoft.com/office/drawing/2014/main" id="{F3D9B9F9-F5F7-4173-A4ED-56540CF18471}"/>
              </a:ext>
            </a:extLst>
          </p:cNvPr>
          <p:cNvGraphicFramePr>
            <a:graphicFrameLocks noGrp="1"/>
          </p:cNvGraphicFramePr>
          <p:nvPr>
            <p:ph sz="half" idx="2"/>
            <p:extLst>
              <p:ext uri="{D42A27DB-BD31-4B8C-83A1-F6EECF244321}">
                <p14:modId xmlns:p14="http://schemas.microsoft.com/office/powerpoint/2010/main" val="55250995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90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17">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1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300" b="1">
                <a:solidFill>
                  <a:srgbClr val="FFFFFF"/>
                </a:solidFill>
              </a:rPr>
              <a:t>Employee </a:t>
            </a:r>
            <a:br>
              <a:rPr lang="en-US" sz="4300" b="1">
                <a:solidFill>
                  <a:srgbClr val="FFFFFF"/>
                </a:solidFill>
              </a:rPr>
            </a:br>
            <a:r>
              <a:rPr lang="en-US" sz="4300" b="1">
                <a:solidFill>
                  <a:srgbClr val="FFFFFF"/>
                </a:solidFill>
              </a:rPr>
              <a:t>satisfaction</a:t>
            </a:r>
          </a:p>
        </p:txBody>
      </p:sp>
      <p:graphicFrame>
        <p:nvGraphicFramePr>
          <p:cNvPr id="7" name="Content Placeholder 3">
            <a:extLst>
              <a:ext uri="{FF2B5EF4-FFF2-40B4-BE49-F238E27FC236}">
                <a16:creationId xmlns:a16="http://schemas.microsoft.com/office/drawing/2014/main" id="{8E195F93-DD9E-4F14-B11E-A346FF49234C}"/>
              </a:ext>
            </a:extLst>
          </p:cNvPr>
          <p:cNvGraphicFramePr>
            <a:graphicFrameLocks noGrp="1"/>
          </p:cNvGraphicFramePr>
          <p:nvPr>
            <p:ph sz="half" idx="2"/>
            <p:extLst>
              <p:ext uri="{D42A27DB-BD31-4B8C-83A1-F6EECF244321}">
                <p14:modId xmlns:p14="http://schemas.microsoft.com/office/powerpoint/2010/main" val="59290752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711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3900" b="1">
                <a:solidFill>
                  <a:srgbClr val="FFFFFF"/>
                </a:solidFill>
              </a:rPr>
              <a:t>Measuring Employee satisfaction?</a:t>
            </a:r>
          </a:p>
        </p:txBody>
      </p:sp>
      <p:graphicFrame>
        <p:nvGraphicFramePr>
          <p:cNvPr id="6" name="Content Placeholder 3">
            <a:extLst>
              <a:ext uri="{FF2B5EF4-FFF2-40B4-BE49-F238E27FC236}">
                <a16:creationId xmlns:a16="http://schemas.microsoft.com/office/drawing/2014/main" id="{F0D23B52-A014-41D7-98AF-19E93FCBE5C3}"/>
              </a:ext>
            </a:extLst>
          </p:cNvPr>
          <p:cNvGraphicFramePr>
            <a:graphicFrameLocks noGrp="1"/>
          </p:cNvGraphicFramePr>
          <p:nvPr>
            <p:ph sz="half" idx="2"/>
            <p:extLst>
              <p:ext uri="{D42A27DB-BD31-4B8C-83A1-F6EECF244321}">
                <p14:modId xmlns:p14="http://schemas.microsoft.com/office/powerpoint/2010/main" val="48686579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18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585216"/>
            <a:ext cx="9720072" cy="1499616"/>
          </a:xfrm>
        </p:spPr>
        <p:txBody>
          <a:bodyPr vert="horz" lIns="91440" tIns="45720" rIns="91440" bIns="45720" rtlCol="0" anchor="ctr">
            <a:normAutofit/>
          </a:bodyPr>
          <a:lstStyle/>
          <a:p>
            <a:r>
              <a:rPr lang="en-US" sz="4000" b="1" dirty="0"/>
              <a:t>Impact of a motivated workforce?</a:t>
            </a:r>
          </a:p>
        </p:txBody>
      </p:sp>
      <p:graphicFrame>
        <p:nvGraphicFramePr>
          <p:cNvPr id="6" name="Content Placeholder 3">
            <a:extLst>
              <a:ext uri="{FF2B5EF4-FFF2-40B4-BE49-F238E27FC236}">
                <a16:creationId xmlns:a16="http://schemas.microsoft.com/office/drawing/2014/main" id="{B4424903-4413-4393-A834-DAAC81811572}"/>
              </a:ext>
            </a:extLst>
          </p:cNvPr>
          <p:cNvGraphicFramePr>
            <a:graphicFrameLocks noGrp="1"/>
          </p:cNvGraphicFramePr>
          <p:nvPr>
            <p:ph sz="half" idx="2"/>
            <p:extLst>
              <p:ext uri="{D42A27DB-BD31-4B8C-83A1-F6EECF244321}">
                <p14:modId xmlns:p14="http://schemas.microsoft.com/office/powerpoint/2010/main" val="102944612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96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7698" y="-9568"/>
            <a:ext cx="9974376" cy="7048723"/>
          </a:xfrm>
          <a:prstGeom prst="rect">
            <a:avLst/>
          </a:prstGeom>
        </p:spPr>
      </p:pic>
    </p:spTree>
    <p:extLst>
      <p:ext uri="{BB962C8B-B14F-4D97-AF65-F5344CB8AC3E}">
        <p14:creationId xmlns:p14="http://schemas.microsoft.com/office/powerpoint/2010/main" val="217432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GB" b="1"/>
              <a:t>How do they do this?</a:t>
            </a:r>
          </a:p>
        </p:txBody>
      </p:sp>
      <p:sp>
        <p:nvSpPr>
          <p:cNvPr id="4" name="Content Placeholder 2"/>
          <p:cNvSpPr txBox="1">
            <a:spLocks/>
          </p:cNvSpPr>
          <p:nvPr/>
        </p:nvSpPr>
        <p:spPr>
          <a:xfrm>
            <a:off x="8486775" y="2501900"/>
            <a:ext cx="2752724" cy="9842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GB" sz="2000" dirty="0"/>
          </a:p>
        </p:txBody>
      </p:sp>
      <p:graphicFrame>
        <p:nvGraphicFramePr>
          <p:cNvPr id="7" name="Content Placeholder 2">
            <a:extLst>
              <a:ext uri="{FF2B5EF4-FFF2-40B4-BE49-F238E27FC236}">
                <a16:creationId xmlns:a16="http://schemas.microsoft.com/office/drawing/2014/main" id="{B6762386-9736-4944-A566-AB15097CF325}"/>
              </a:ext>
            </a:extLst>
          </p:cNvPr>
          <p:cNvGraphicFramePr>
            <a:graphicFrameLocks noGrp="1"/>
          </p:cNvGraphicFramePr>
          <p:nvPr>
            <p:ph idx="1"/>
            <p:extLst>
              <p:ext uri="{D42A27DB-BD31-4B8C-83A1-F6EECF244321}">
                <p14:modId xmlns:p14="http://schemas.microsoft.com/office/powerpoint/2010/main" val="167282218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056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b="1" dirty="0"/>
              <a:t>Task at the end of Lesson 1 </a:t>
            </a:r>
            <a:r>
              <a:rPr lang="en-GB" sz="4000" b="1"/>
              <a:t>WEEK 7 </a:t>
            </a:r>
            <a:endParaRPr lang="en-GB" sz="40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354113726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8E7ADB-0C15-5E47-A73F-4E1DDD3295C0}"/>
              </a:ext>
            </a:extLst>
          </p:cNvPr>
          <p:cNvPicPr>
            <a:picLocks noChangeAspect="1"/>
          </p:cNvPicPr>
          <p:nvPr/>
        </p:nvPicPr>
        <p:blipFill>
          <a:blip r:embed="rId8"/>
          <a:stretch>
            <a:fillRect/>
          </a:stretch>
        </p:blipFill>
        <p:spPr>
          <a:xfrm>
            <a:off x="2052734" y="2582936"/>
            <a:ext cx="2836842" cy="1993392"/>
          </a:xfrm>
          <a:prstGeom prst="rect">
            <a:avLst/>
          </a:prstGeom>
        </p:spPr>
      </p:pic>
    </p:spTree>
    <p:extLst>
      <p:ext uri="{BB962C8B-B14F-4D97-AF65-F5344CB8AC3E}">
        <p14:creationId xmlns:p14="http://schemas.microsoft.com/office/powerpoint/2010/main" val="329652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GB" sz="4000" dirty="0">
                <a:solidFill>
                  <a:srgbClr val="FFFFFF"/>
                </a:solidFill>
                <a:latin typeface="+mn-lt"/>
              </a:rPr>
              <a:t>The labour market</a:t>
            </a:r>
          </a:p>
        </p:txBody>
      </p:sp>
      <p:sp>
        <p:nvSpPr>
          <p:cNvPr id="3" name="Content Placeholder 2"/>
          <p:cNvSpPr>
            <a:spLocks noGrp="1"/>
          </p:cNvSpPr>
          <p:nvPr>
            <p:ph idx="1"/>
          </p:nvPr>
        </p:nvSpPr>
        <p:spPr>
          <a:xfrm>
            <a:off x="5109882" y="804333"/>
            <a:ext cx="6147169" cy="5249334"/>
          </a:xfrm>
        </p:spPr>
        <p:txBody>
          <a:bodyPr anchor="ctr">
            <a:normAutofit/>
          </a:bodyPr>
          <a:lstStyle/>
          <a:p>
            <a:pPr lvl="0"/>
            <a:r>
              <a:rPr lang="en-GB" sz="2400" b="1" dirty="0"/>
              <a:t>Labour</a:t>
            </a:r>
            <a:r>
              <a:rPr lang="en-GB" sz="2400" dirty="0"/>
              <a:t> </a:t>
            </a:r>
            <a:r>
              <a:rPr lang="en-GB" sz="2400" b="1" dirty="0"/>
              <a:t>market</a:t>
            </a:r>
            <a:r>
              <a:rPr lang="en-GB" sz="2400" dirty="0"/>
              <a:t> </a:t>
            </a:r>
            <a:r>
              <a:rPr lang="en-GB" sz="2400" b="1" dirty="0"/>
              <a:t>analysis</a:t>
            </a:r>
            <a:r>
              <a:rPr lang="en-GB" sz="2400" dirty="0"/>
              <a:t> is the economic study of the dynamic relationship between workers and employers in the regional, national, or global </a:t>
            </a:r>
            <a:r>
              <a:rPr lang="en-GB" sz="2400" b="1" dirty="0"/>
              <a:t>labour</a:t>
            </a:r>
            <a:r>
              <a:rPr lang="en-GB" sz="2400" dirty="0"/>
              <a:t> </a:t>
            </a:r>
            <a:r>
              <a:rPr lang="en-GB" sz="2400" b="1" dirty="0"/>
              <a:t>market</a:t>
            </a:r>
            <a:r>
              <a:rPr lang="en-GB" sz="2400" dirty="0"/>
              <a:t>.</a:t>
            </a:r>
          </a:p>
          <a:p>
            <a:pPr lvl="0"/>
            <a:r>
              <a:rPr lang="en-GB" sz="2400" dirty="0"/>
              <a:t>It involves a variety of factors from employment rates to wages, per capita income, and education levels</a:t>
            </a:r>
          </a:p>
          <a:p>
            <a:pPr lvl="0"/>
            <a:endParaRPr lang="en-GB" sz="2400" dirty="0"/>
          </a:p>
          <a:p>
            <a:pPr lvl="0"/>
            <a:r>
              <a:rPr lang="en-GB" sz="2400" dirty="0">
                <a:hlinkClick r:id="rId3"/>
              </a:rPr>
              <a:t>https://www.gov.uk/government/publications/skills-and-employment-in-the-uk-the-labour-market-story</a:t>
            </a:r>
            <a:endParaRPr lang="en-GB" sz="2400" dirty="0"/>
          </a:p>
          <a:p>
            <a:pPr lvl="0"/>
            <a:endParaRPr lang="en-GB" sz="1700" dirty="0"/>
          </a:p>
        </p:txBody>
      </p:sp>
    </p:spTree>
    <p:extLst>
      <p:ext uri="{BB962C8B-B14F-4D97-AF65-F5344CB8AC3E}">
        <p14:creationId xmlns:p14="http://schemas.microsoft.com/office/powerpoint/2010/main" val="224523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GB" sz="3600" b="1" dirty="0"/>
              <a:t>The labour market can be analysed to look at</a:t>
            </a:r>
            <a:r>
              <a:rPr lang="en-US" sz="1600" dirty="0"/>
              <a:t/>
            </a:r>
            <a:br>
              <a:rPr lang="en-US" sz="1600" dirty="0"/>
            </a:br>
            <a:endParaRPr lang="en-GB" sz="1600" b="1" dirty="0">
              <a:latin typeface="+mn-lt"/>
            </a:endParaRPr>
          </a:p>
        </p:txBody>
      </p:sp>
      <p:graphicFrame>
        <p:nvGraphicFramePr>
          <p:cNvPr id="12" name="Content Placeholder 2">
            <a:extLst>
              <a:ext uri="{FF2B5EF4-FFF2-40B4-BE49-F238E27FC236}">
                <a16:creationId xmlns:a16="http://schemas.microsoft.com/office/drawing/2014/main" id="{D8D6850D-2222-4819-B21A-49FD70C2A011}"/>
              </a:ext>
            </a:extLst>
          </p:cNvPr>
          <p:cNvGraphicFramePr>
            <a:graphicFrameLocks noGrp="1"/>
          </p:cNvGraphicFramePr>
          <p:nvPr>
            <p:ph idx="1"/>
          </p:nvPr>
        </p:nvGraphicFramePr>
        <p:xfrm>
          <a:off x="1023938" y="1894118"/>
          <a:ext cx="9720262" cy="346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E221683C-F34B-E348-8B74-8B047ED4404F}"/>
              </a:ext>
            </a:extLst>
          </p:cNvPr>
          <p:cNvSpPr txBox="1">
            <a:spLocks/>
          </p:cNvSpPr>
          <p:nvPr/>
        </p:nvSpPr>
        <p:spPr>
          <a:xfrm>
            <a:off x="1023938" y="5361920"/>
            <a:ext cx="9535885" cy="1109845"/>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GB" sz="1600" b="1" dirty="0"/>
              <a:t/>
            </a:r>
            <a:br>
              <a:rPr lang="en-GB" sz="1600" b="1" dirty="0"/>
            </a:br>
            <a:r>
              <a:rPr lang="en-US" sz="1600" b="1" cap="none" dirty="0"/>
              <a:t>sources of information on the labour market :  </a:t>
            </a:r>
            <a:r>
              <a:rPr lang="en-US" sz="1600" b="1" cap="none" dirty="0" err="1"/>
              <a:t>uk</a:t>
            </a:r>
            <a:r>
              <a:rPr lang="en-US" sz="1600" b="1" cap="none" dirty="0"/>
              <a:t> commission for employment &amp; skills </a:t>
            </a:r>
            <a:r>
              <a:rPr lang="en-US" sz="1600" i="1" cap="none" dirty="0">
                <a:hlinkClick r:id="rId8"/>
              </a:rPr>
              <a:t>https://www.gov.uk/government/uploads/system/uploads/attachment_data/file/344440/the_labour_market_story-_the_state_of_uk_skills.pdf</a:t>
            </a:r>
            <a:r>
              <a:rPr lang="en-US" sz="1600" i="1" dirty="0"/>
              <a:t/>
            </a:r>
            <a:br>
              <a:rPr lang="en-US" sz="1600" i="1" dirty="0"/>
            </a:br>
            <a:endParaRPr lang="en-GB" sz="1600" b="1" dirty="0">
              <a:latin typeface="+mn-lt"/>
            </a:endParaRPr>
          </a:p>
        </p:txBody>
      </p:sp>
    </p:spTree>
    <p:extLst>
      <p:ext uri="{BB962C8B-B14F-4D97-AF65-F5344CB8AC3E}">
        <p14:creationId xmlns:p14="http://schemas.microsoft.com/office/powerpoint/2010/main" val="92452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GB" sz="4600">
                <a:solidFill>
                  <a:srgbClr val="FFFFFF"/>
                </a:solidFill>
                <a:latin typeface="+mn-lt"/>
              </a:rPr>
              <a:t>Workforce planning looks at:</a:t>
            </a:r>
          </a:p>
        </p:txBody>
      </p:sp>
      <p:graphicFrame>
        <p:nvGraphicFramePr>
          <p:cNvPr id="12" name="Content Placeholder 2">
            <a:extLst>
              <a:ext uri="{FF2B5EF4-FFF2-40B4-BE49-F238E27FC236}">
                <a16:creationId xmlns:a16="http://schemas.microsoft.com/office/drawing/2014/main" id="{C4596212-9E9B-485D-82EC-2C246ACE5C9E}"/>
              </a:ext>
            </a:extLst>
          </p:cNvPr>
          <p:cNvGraphicFramePr>
            <a:graphicFrameLocks noGrp="1"/>
          </p:cNvGraphicFramePr>
          <p:nvPr>
            <p:ph idx="1"/>
            <p:extLst>
              <p:ext uri="{D42A27DB-BD31-4B8C-83A1-F6EECF244321}">
                <p14:modId xmlns:p14="http://schemas.microsoft.com/office/powerpoint/2010/main" val="274483098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1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GB" sz="4300">
                <a:solidFill>
                  <a:srgbClr val="FFFFFF"/>
                </a:solidFill>
                <a:latin typeface="+mn-lt"/>
              </a:rPr>
              <a:t>Workforce planning</a:t>
            </a:r>
            <a:br>
              <a:rPr lang="en-GB" sz="4300">
                <a:solidFill>
                  <a:srgbClr val="FFFFFF"/>
                </a:solidFill>
                <a:latin typeface="+mn-lt"/>
              </a:rPr>
            </a:br>
            <a:r>
              <a:rPr lang="en-GB" sz="4300">
                <a:solidFill>
                  <a:srgbClr val="FFFFFF"/>
                </a:solidFill>
                <a:latin typeface="+mn-lt"/>
              </a:rPr>
              <a:t>helps a business</a:t>
            </a:r>
            <a:endParaRPr lang="en-GB" sz="4300" dirty="0">
              <a:solidFill>
                <a:srgbClr val="FFFFFF"/>
              </a:solidFill>
              <a:latin typeface="+mn-lt"/>
            </a:endParaRPr>
          </a:p>
        </p:txBody>
      </p:sp>
      <p:sp>
        <p:nvSpPr>
          <p:cNvPr id="14" name="Content Placeholder 2"/>
          <p:cNvSpPr>
            <a:spLocks noGrp="1"/>
          </p:cNvSpPr>
          <p:nvPr>
            <p:ph idx="1"/>
          </p:nvPr>
        </p:nvSpPr>
        <p:spPr>
          <a:xfrm>
            <a:off x="5109882" y="804333"/>
            <a:ext cx="6147169" cy="5249334"/>
          </a:xfrm>
        </p:spPr>
        <p:txBody>
          <a:bodyPr anchor="ctr">
            <a:normAutofit/>
          </a:bodyPr>
          <a:lstStyle/>
          <a:p>
            <a:pPr marL="0" indent="0">
              <a:buNone/>
            </a:pPr>
            <a:r>
              <a:rPr lang="en-GB" dirty="0"/>
              <a:t>Decide how many employees are and will be needed</a:t>
            </a:r>
          </a:p>
          <a:p>
            <a:pPr marL="0" indent="0">
              <a:buNone/>
            </a:pPr>
            <a:r>
              <a:rPr lang="en-GB" dirty="0"/>
              <a:t>Manage employment expenditure by anticipating changes</a:t>
            </a:r>
          </a:p>
          <a:p>
            <a:pPr marL="0" indent="0">
              <a:buNone/>
            </a:pPr>
            <a:r>
              <a:rPr lang="en-GB" dirty="0"/>
              <a:t>Ensure that sufficient and appropriate training and development is provided</a:t>
            </a:r>
          </a:p>
          <a:p>
            <a:pPr marL="0" indent="0">
              <a:buNone/>
            </a:pPr>
            <a:r>
              <a:rPr lang="en-GB" dirty="0"/>
              <a:t>Cope with peaks and troughs in supply and demand for different skills</a:t>
            </a:r>
          </a:p>
          <a:p>
            <a:pPr marL="0" indent="0">
              <a:buNone/>
            </a:pPr>
            <a:r>
              <a:rPr lang="en-GB" dirty="0"/>
              <a:t>Deliver an improved service to customers</a:t>
            </a:r>
          </a:p>
          <a:p>
            <a:pPr marL="0" indent="0">
              <a:buNone/>
            </a:pPr>
            <a:r>
              <a:rPr lang="en-GB" dirty="0"/>
              <a:t>Reduce employee turnover</a:t>
            </a:r>
          </a:p>
          <a:p>
            <a:pPr marL="0" indent="0">
              <a:buNone/>
            </a:pPr>
            <a:r>
              <a:rPr lang="en-GB" dirty="0"/>
              <a:t>Implement diversity policies</a:t>
            </a:r>
          </a:p>
          <a:p>
            <a:pPr marL="0" indent="0">
              <a:buNone/>
            </a:pPr>
            <a:r>
              <a:rPr lang="en-GB" dirty="0"/>
              <a:t>Manage staff performance and sickness absence</a:t>
            </a:r>
          </a:p>
        </p:txBody>
      </p:sp>
    </p:spTree>
    <p:extLst>
      <p:ext uri="{BB962C8B-B14F-4D97-AF65-F5344CB8AC3E}">
        <p14:creationId xmlns:p14="http://schemas.microsoft.com/office/powerpoint/2010/main" val="354047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000" b="1" dirty="0">
                <a:solidFill>
                  <a:srgbClr val="FFFFFF"/>
                </a:solidFill>
              </a:rPr>
              <a:t>HR Planning avoids…</a:t>
            </a:r>
            <a:endParaRPr lang="en-US" sz="4000" dirty="0">
              <a:solidFill>
                <a:srgbClr val="FFFFFF"/>
              </a:solidFill>
            </a:endParaRPr>
          </a:p>
        </p:txBody>
      </p:sp>
      <p:graphicFrame>
        <p:nvGraphicFramePr>
          <p:cNvPr id="8" name="Content Placeholder 2">
            <a:extLst>
              <a:ext uri="{FF2B5EF4-FFF2-40B4-BE49-F238E27FC236}">
                <a16:creationId xmlns:a16="http://schemas.microsoft.com/office/drawing/2014/main" id="{34EF4BC9-A7AC-4EB5-976F-3A591BEC0509}"/>
              </a:ext>
            </a:extLst>
          </p:cNvPr>
          <p:cNvGraphicFramePr>
            <a:graphicFrameLocks noGrp="1"/>
          </p:cNvGraphicFramePr>
          <p:nvPr>
            <p:ph sz="half" idx="1"/>
            <p:extLst>
              <p:ext uri="{D42A27DB-BD31-4B8C-83A1-F6EECF244321}">
                <p14:modId xmlns:p14="http://schemas.microsoft.com/office/powerpoint/2010/main" val="364119205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09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The impact of globalisation on hr planning</a:t>
            </a:r>
            <a:endParaRPr lang="en-GB" sz="4000" b="1" dirty="0">
              <a:solidFill>
                <a:srgbClr val="FF0000"/>
              </a:solidFill>
              <a:latin typeface="+mn-lt"/>
            </a:endParaRPr>
          </a:p>
        </p:txBody>
      </p:sp>
      <p:sp>
        <p:nvSpPr>
          <p:cNvPr id="4" name="Content Placeholder 5"/>
          <p:cNvSpPr txBox="1">
            <a:spLocks/>
          </p:cNvSpPr>
          <p:nvPr/>
        </p:nvSpPr>
        <p:spPr>
          <a:xfrm>
            <a:off x="1024128" y="2235418"/>
            <a:ext cx="3673996" cy="364512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Increased no of migrants can help with skills shortages</a:t>
            </a:r>
          </a:p>
          <a:p>
            <a:r>
              <a:rPr lang="en-US" dirty="0"/>
              <a:t>Greater need for language speakers</a:t>
            </a:r>
          </a:p>
          <a:p>
            <a:r>
              <a:rPr lang="en-US" dirty="0"/>
              <a:t>Need to understand legal and cultural impact of trading abroad</a:t>
            </a:r>
          </a:p>
          <a:p>
            <a:r>
              <a:rPr lang="en-US" dirty="0"/>
              <a:t>A larger market may mean higher competition for good employees</a:t>
            </a:r>
          </a:p>
        </p:txBody>
      </p:sp>
      <p:pic>
        <p:nvPicPr>
          <p:cNvPr id="1026" name="Picture 2" descr="https://www.credit-suisse.com/media/production/ib/images/investment-banking/holt/media-image/different-global-market-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997" y="1998935"/>
            <a:ext cx="6246955" cy="388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640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3ED6133-8669-4795-914B-1F511F02F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7AAD3E-CA9F-47AF-9B5B-0275E022B146}">
  <ds:schemaRefs>
    <ds:schemaRef ds:uri="http://schemas.microsoft.com/sharepoint/v3/contenttype/forms"/>
  </ds:schemaRefs>
</ds:datastoreItem>
</file>

<file path=customXml/itemProps3.xml><?xml version="1.0" encoding="utf-8"?>
<ds:datastoreItem xmlns:ds="http://schemas.openxmlformats.org/officeDocument/2006/customXml" ds:itemID="{8772C3B2-1806-45BF-BC8D-C31CF94510E5}">
  <ds:schemaRef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3516</Words>
  <Application>Microsoft Office PowerPoint</Application>
  <PresentationFormat>Widescreen</PresentationFormat>
  <Paragraphs>408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Calibri Light</vt:lpstr>
      <vt:lpstr>Tw Cen MT</vt:lpstr>
      <vt:lpstr>Wingdings 3</vt:lpstr>
      <vt:lpstr>Integral</vt:lpstr>
      <vt:lpstr>Human resources</vt:lpstr>
      <vt:lpstr>What does Human Resources do?</vt:lpstr>
      <vt:lpstr>How do they do this?</vt:lpstr>
      <vt:lpstr>The labour market</vt:lpstr>
      <vt:lpstr>The labour market can be analysed to look at </vt:lpstr>
      <vt:lpstr>Workforce planning looks at:</vt:lpstr>
      <vt:lpstr>Workforce planning helps a business</vt:lpstr>
      <vt:lpstr>HR Planning avoids…</vt:lpstr>
      <vt:lpstr>The impact of globalisation on hr planning</vt:lpstr>
      <vt:lpstr>conclusion</vt:lpstr>
      <vt:lpstr>Task at the end of Lesson 1 WEEK 5 </vt:lpstr>
      <vt:lpstr>Types of employment contract</vt:lpstr>
      <vt:lpstr>A workforce may consist of lots of people employed on different contracts  </vt:lpstr>
      <vt:lpstr>Core and peripheral workers</vt:lpstr>
      <vt:lpstr>Types of working contract</vt:lpstr>
      <vt:lpstr>Back to the fruit farm  What sort of contracts might they need?  What sort of workers do they employ?</vt:lpstr>
      <vt:lpstr>Task at the end of Lesson 2 WEEK 5 </vt:lpstr>
      <vt:lpstr>HR planning workforce performance</vt:lpstr>
      <vt:lpstr>Workforce performance</vt:lpstr>
      <vt:lpstr>Workforce performance   measuring productivity</vt:lpstr>
      <vt:lpstr>Labour turnover</vt:lpstr>
      <vt:lpstr>Labour productivity</vt:lpstr>
      <vt:lpstr>Skills shortages</vt:lpstr>
      <vt:lpstr>absenteeism</vt:lpstr>
      <vt:lpstr>Workplace stress</vt:lpstr>
      <vt:lpstr>Employee  satisfaction</vt:lpstr>
      <vt:lpstr>Measuring Employee satisfaction?</vt:lpstr>
      <vt:lpstr>Impact of a motivated workforce?</vt:lpstr>
      <vt:lpstr>PowerPoint Presentation</vt:lpstr>
      <vt:lpstr>Task at the end of Lesson 1 WEEK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Ailsa W Waters</dc:creator>
  <cp:lastModifiedBy>Ailsa W Waters</cp:lastModifiedBy>
  <cp:revision>1</cp:revision>
  <dcterms:created xsi:type="dcterms:W3CDTF">2020-06-22T12:02:12Z</dcterms:created>
  <dcterms:modified xsi:type="dcterms:W3CDTF">2020-10-15T14:48:40Z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