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diagrams/layout6.xml" ContentType="application/vnd.openxmlformats-officedocument.drawingml.diagramLayout+xml"/>
  <Override PartName="/ppt/diagrams/colors6.xml" ContentType="application/vnd.openxmlformats-officedocument.drawingml.diagramColors+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handoutMasters/handoutMaster1.xml" ContentType="application/vnd.openxmlformats-officedocument.presentationml.handoutMaster+xml"/>
  <Override PartName="/ppt/diagrams/drawing3.xml" ContentType="application/vnd.ms-office.drawingml.diagramDrawing+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drawing1.xml" ContentType="application/vnd.ms-office.drawingml.diagramDrawing+xml"/>
  <Override PartName="/ppt/diagrams/drawing6.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6.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8"/>
  </p:notesMasterIdLst>
  <p:handoutMasterIdLst>
    <p:handoutMasterId r:id="rId19"/>
  </p:handoutMasterIdLst>
  <p:sldIdLst>
    <p:sldId id="282" r:id="rId5"/>
    <p:sldId id="283" r:id="rId6"/>
    <p:sldId id="284" r:id="rId7"/>
    <p:sldId id="285" r:id="rId8"/>
    <p:sldId id="286" r:id="rId9"/>
    <p:sldId id="288" r:id="rId10"/>
    <p:sldId id="287" r:id="rId11"/>
    <p:sldId id="289" r:id="rId12"/>
    <p:sldId id="294" r:id="rId13"/>
    <p:sldId id="296" r:id="rId14"/>
    <p:sldId id="291" r:id="rId15"/>
    <p:sldId id="295" r:id="rId16"/>
    <p:sldId id="371"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3975" autoAdjust="0"/>
  </p:normalViewPr>
  <p:slideViewPr>
    <p:cSldViewPr snapToGrid="0">
      <p:cViewPr varScale="1">
        <p:scale>
          <a:sx n="50" d="100"/>
          <a:sy n="50"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 Id="rId14" Type="http://schemas.openxmlformats.org/officeDocument/2006/relationships/image" Target="../media/image18.svg"/></Relationships>
</file>

<file path=ppt/diagrams/_rels/data6.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 Id="rId1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D3BF3-AB45-48C5-9CC4-8A75AE0F66D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BACF33-D7B4-47D4-8C1E-FC7EE7F28EBA}">
      <dgm:prSet/>
      <dgm:spPr/>
      <dgm:t>
        <a:bodyPr/>
        <a:lstStyle/>
        <a:p>
          <a:r>
            <a:rPr lang="en-GB"/>
            <a:t>Labour turnover </a:t>
          </a:r>
          <a:endParaRPr lang="en-US"/>
        </a:p>
      </dgm:t>
    </dgm:pt>
    <dgm:pt modelId="{1984CA20-F4E7-414F-B4F8-6249BE6938B2}" type="parTrans" cxnId="{5FD772DB-8505-4A00-B344-BFB17BFD728C}">
      <dgm:prSet/>
      <dgm:spPr/>
      <dgm:t>
        <a:bodyPr/>
        <a:lstStyle/>
        <a:p>
          <a:endParaRPr lang="en-US"/>
        </a:p>
      </dgm:t>
    </dgm:pt>
    <dgm:pt modelId="{715470DE-F97F-451A-A981-87DA0279F6C6}" type="sibTrans" cxnId="{5FD772DB-8505-4A00-B344-BFB17BFD728C}">
      <dgm:prSet/>
      <dgm:spPr/>
      <dgm:t>
        <a:bodyPr/>
        <a:lstStyle/>
        <a:p>
          <a:endParaRPr lang="en-US"/>
        </a:p>
      </dgm:t>
    </dgm:pt>
    <dgm:pt modelId="{F74FCF09-9BCC-43D1-8DB6-EFC41D98FDD3}">
      <dgm:prSet/>
      <dgm:spPr/>
      <dgm:t>
        <a:bodyPr/>
        <a:lstStyle/>
        <a:p>
          <a:r>
            <a:rPr lang="en-GB"/>
            <a:t>Productivity.</a:t>
          </a:r>
          <a:endParaRPr lang="en-US"/>
        </a:p>
      </dgm:t>
    </dgm:pt>
    <dgm:pt modelId="{2A0AC544-59A6-44C5-AA38-6327535BE815}" type="parTrans" cxnId="{A03AD378-5C37-4BDB-BC6F-761020135859}">
      <dgm:prSet/>
      <dgm:spPr/>
      <dgm:t>
        <a:bodyPr/>
        <a:lstStyle/>
        <a:p>
          <a:endParaRPr lang="en-US"/>
        </a:p>
      </dgm:t>
    </dgm:pt>
    <dgm:pt modelId="{CD3E0316-4B7F-4B2D-8DBB-110D0829553E}" type="sibTrans" cxnId="{A03AD378-5C37-4BDB-BC6F-761020135859}">
      <dgm:prSet/>
      <dgm:spPr/>
      <dgm:t>
        <a:bodyPr/>
        <a:lstStyle/>
        <a:p>
          <a:endParaRPr lang="en-US"/>
        </a:p>
      </dgm:t>
    </dgm:pt>
    <dgm:pt modelId="{712A9FCE-6E69-437A-9619-259D080E0738}">
      <dgm:prSet/>
      <dgm:spPr/>
      <dgm:t>
        <a:bodyPr/>
        <a:lstStyle/>
        <a:p>
          <a:r>
            <a:rPr lang="en-GB" dirty="0"/>
            <a:t>Skill shortages</a:t>
          </a:r>
          <a:endParaRPr lang="en-US" dirty="0"/>
        </a:p>
      </dgm:t>
    </dgm:pt>
    <dgm:pt modelId="{B1E9838F-22DA-485F-9FBB-BB289373DC5F}" type="parTrans" cxnId="{80B8F663-12BD-4956-9567-9696CA8083BD}">
      <dgm:prSet/>
      <dgm:spPr/>
      <dgm:t>
        <a:bodyPr/>
        <a:lstStyle/>
        <a:p>
          <a:endParaRPr lang="en-US"/>
        </a:p>
      </dgm:t>
    </dgm:pt>
    <dgm:pt modelId="{AD4FA9EA-3D02-4F3E-B783-D4A41E929C34}" type="sibTrans" cxnId="{80B8F663-12BD-4956-9567-9696CA8083BD}">
      <dgm:prSet/>
      <dgm:spPr/>
      <dgm:t>
        <a:bodyPr/>
        <a:lstStyle/>
        <a:p>
          <a:endParaRPr lang="en-US"/>
        </a:p>
      </dgm:t>
    </dgm:pt>
    <dgm:pt modelId="{3BB47E07-4EFD-4876-AA1E-7105BE3238EE}">
      <dgm:prSet/>
      <dgm:spPr/>
      <dgm:t>
        <a:bodyPr/>
        <a:lstStyle/>
        <a:p>
          <a:r>
            <a:rPr lang="en-GB" dirty="0"/>
            <a:t>Workplace stress</a:t>
          </a:r>
          <a:endParaRPr lang="en-US" dirty="0"/>
        </a:p>
      </dgm:t>
    </dgm:pt>
    <dgm:pt modelId="{4F18C531-6B5E-4FBD-8885-568C807291E8}" type="parTrans" cxnId="{58A85236-EB71-49BE-997C-814D04E78E63}">
      <dgm:prSet/>
      <dgm:spPr/>
      <dgm:t>
        <a:bodyPr/>
        <a:lstStyle/>
        <a:p>
          <a:endParaRPr lang="en-US"/>
        </a:p>
      </dgm:t>
    </dgm:pt>
    <dgm:pt modelId="{FECF84BE-6FF3-45FF-A10D-55D14BCFA2CB}" type="sibTrans" cxnId="{58A85236-EB71-49BE-997C-814D04E78E63}">
      <dgm:prSet/>
      <dgm:spPr/>
      <dgm:t>
        <a:bodyPr/>
        <a:lstStyle/>
        <a:p>
          <a:endParaRPr lang="en-US"/>
        </a:p>
      </dgm:t>
    </dgm:pt>
    <dgm:pt modelId="{86F3789D-CB3C-4498-9740-1682166F6DAD}">
      <dgm:prSet/>
      <dgm:spPr/>
      <dgm:t>
        <a:bodyPr/>
        <a:lstStyle/>
        <a:p>
          <a:r>
            <a:rPr lang="en-GB" dirty="0"/>
            <a:t>Absenteeism</a:t>
          </a:r>
          <a:endParaRPr lang="en-US" dirty="0"/>
        </a:p>
      </dgm:t>
    </dgm:pt>
    <dgm:pt modelId="{B083BEA1-6FE1-4360-8083-80717B912DCA}" type="parTrans" cxnId="{13BC6830-6789-4526-81B5-C546CE637813}">
      <dgm:prSet/>
      <dgm:spPr/>
      <dgm:t>
        <a:bodyPr/>
        <a:lstStyle/>
        <a:p>
          <a:endParaRPr lang="en-US"/>
        </a:p>
      </dgm:t>
    </dgm:pt>
    <dgm:pt modelId="{A474106E-50AC-462F-838B-FE3FCA93C82E}" type="sibTrans" cxnId="{13BC6830-6789-4526-81B5-C546CE637813}">
      <dgm:prSet/>
      <dgm:spPr/>
      <dgm:t>
        <a:bodyPr/>
        <a:lstStyle/>
        <a:p>
          <a:endParaRPr lang="en-US"/>
        </a:p>
      </dgm:t>
    </dgm:pt>
    <dgm:pt modelId="{856496CA-D0DE-4FCC-B187-05258ED76BD7}">
      <dgm:prSet/>
      <dgm:spPr/>
      <dgm:t>
        <a:bodyPr/>
        <a:lstStyle/>
        <a:p>
          <a:r>
            <a:rPr lang="en-GB"/>
            <a:t>Motivation</a:t>
          </a:r>
          <a:endParaRPr lang="en-US"/>
        </a:p>
      </dgm:t>
    </dgm:pt>
    <dgm:pt modelId="{4493DC31-39FE-445E-9BE0-D1D1BAF632DB}" type="parTrans" cxnId="{6280B4B3-50A0-4956-A243-812C5F8CB580}">
      <dgm:prSet/>
      <dgm:spPr/>
      <dgm:t>
        <a:bodyPr/>
        <a:lstStyle/>
        <a:p>
          <a:endParaRPr lang="en-US"/>
        </a:p>
      </dgm:t>
    </dgm:pt>
    <dgm:pt modelId="{63C2C10A-E2B0-4DF5-BEB2-F5B5BED7DAB0}" type="sibTrans" cxnId="{6280B4B3-50A0-4956-A243-812C5F8CB580}">
      <dgm:prSet/>
      <dgm:spPr/>
      <dgm:t>
        <a:bodyPr/>
        <a:lstStyle/>
        <a:p>
          <a:endParaRPr lang="en-US"/>
        </a:p>
      </dgm:t>
    </dgm:pt>
    <dgm:pt modelId="{D6E1A4B4-2796-47D1-8E35-E62CBECF09A5}">
      <dgm:prSet/>
      <dgm:spPr/>
      <dgm:t>
        <a:bodyPr/>
        <a:lstStyle/>
        <a:p>
          <a:r>
            <a:rPr lang="en-GB"/>
            <a:t>Engagement with business culture</a:t>
          </a:r>
          <a:endParaRPr lang="en-US"/>
        </a:p>
      </dgm:t>
    </dgm:pt>
    <dgm:pt modelId="{63613862-8532-4136-930B-E87E7632FFB5}" type="parTrans" cxnId="{C96632E3-06CB-4FC9-A17D-0FF27868BD92}">
      <dgm:prSet/>
      <dgm:spPr/>
      <dgm:t>
        <a:bodyPr/>
        <a:lstStyle/>
        <a:p>
          <a:endParaRPr lang="en-US"/>
        </a:p>
      </dgm:t>
    </dgm:pt>
    <dgm:pt modelId="{CDDC4106-40BF-40A9-83C1-F98A3F1259E6}" type="sibTrans" cxnId="{C96632E3-06CB-4FC9-A17D-0FF27868BD92}">
      <dgm:prSet/>
      <dgm:spPr/>
      <dgm:t>
        <a:bodyPr/>
        <a:lstStyle/>
        <a:p>
          <a:endParaRPr lang="en-US"/>
        </a:p>
      </dgm:t>
    </dgm:pt>
    <dgm:pt modelId="{AB52C42C-36F7-4CF1-8214-E2A8AC80C2ED}">
      <dgm:prSet/>
      <dgm:spPr/>
      <dgm:t>
        <a:bodyPr/>
        <a:lstStyle/>
        <a:p>
          <a:r>
            <a:rPr lang="en-GB"/>
            <a:t>Employee satisfaction</a:t>
          </a:r>
          <a:endParaRPr lang="en-US"/>
        </a:p>
      </dgm:t>
    </dgm:pt>
    <dgm:pt modelId="{C01CD06F-0C1C-4507-BC2E-9F3ECA1077A5}" type="parTrans" cxnId="{7ED4A5C6-2825-47D5-94DA-9080FBD3157D}">
      <dgm:prSet/>
      <dgm:spPr/>
      <dgm:t>
        <a:bodyPr/>
        <a:lstStyle/>
        <a:p>
          <a:endParaRPr lang="en-US"/>
        </a:p>
      </dgm:t>
    </dgm:pt>
    <dgm:pt modelId="{C038D653-2924-451F-B2B1-CA7D30A8734D}" type="sibTrans" cxnId="{7ED4A5C6-2825-47D5-94DA-9080FBD3157D}">
      <dgm:prSet/>
      <dgm:spPr/>
      <dgm:t>
        <a:bodyPr/>
        <a:lstStyle/>
        <a:p>
          <a:endParaRPr lang="en-US"/>
        </a:p>
      </dgm:t>
    </dgm:pt>
    <dgm:pt modelId="{B03A79CA-D0C7-2948-B525-4551407976CA}" type="pres">
      <dgm:prSet presAssocID="{B19D3BF3-AB45-48C5-9CC4-8A75AE0F66DC}" presName="vert0" presStyleCnt="0">
        <dgm:presLayoutVars>
          <dgm:dir/>
          <dgm:animOne val="branch"/>
          <dgm:animLvl val="lvl"/>
        </dgm:presLayoutVars>
      </dgm:prSet>
      <dgm:spPr/>
      <dgm:t>
        <a:bodyPr/>
        <a:lstStyle/>
        <a:p>
          <a:endParaRPr lang="en-US"/>
        </a:p>
      </dgm:t>
    </dgm:pt>
    <dgm:pt modelId="{3D3DB2E3-D3D3-454D-A237-DCBFDCC4A43B}" type="pres">
      <dgm:prSet presAssocID="{70BACF33-D7B4-47D4-8C1E-FC7EE7F28EBA}" presName="thickLine" presStyleLbl="alignNode1" presStyleIdx="0" presStyleCnt="8"/>
      <dgm:spPr/>
    </dgm:pt>
    <dgm:pt modelId="{049D57DE-564D-894F-96A2-D0921DD903BA}" type="pres">
      <dgm:prSet presAssocID="{70BACF33-D7B4-47D4-8C1E-FC7EE7F28EBA}" presName="horz1" presStyleCnt="0"/>
      <dgm:spPr/>
    </dgm:pt>
    <dgm:pt modelId="{A6F173BA-E5FE-3843-BFF7-8C9995C25A64}" type="pres">
      <dgm:prSet presAssocID="{70BACF33-D7B4-47D4-8C1E-FC7EE7F28EBA}" presName="tx1" presStyleLbl="revTx" presStyleIdx="0" presStyleCnt="8"/>
      <dgm:spPr/>
      <dgm:t>
        <a:bodyPr/>
        <a:lstStyle/>
        <a:p>
          <a:endParaRPr lang="en-US"/>
        </a:p>
      </dgm:t>
    </dgm:pt>
    <dgm:pt modelId="{71C416F4-D4AA-2742-BF93-95EFE2DFD5AC}" type="pres">
      <dgm:prSet presAssocID="{70BACF33-D7B4-47D4-8C1E-FC7EE7F28EBA}" presName="vert1" presStyleCnt="0"/>
      <dgm:spPr/>
    </dgm:pt>
    <dgm:pt modelId="{A853047D-8B07-A74B-8372-8033E05D5647}" type="pres">
      <dgm:prSet presAssocID="{F74FCF09-9BCC-43D1-8DB6-EFC41D98FDD3}" presName="thickLine" presStyleLbl="alignNode1" presStyleIdx="1" presStyleCnt="8"/>
      <dgm:spPr/>
    </dgm:pt>
    <dgm:pt modelId="{6FF570B4-81D7-8040-BD0E-F46B4E2628B7}" type="pres">
      <dgm:prSet presAssocID="{F74FCF09-9BCC-43D1-8DB6-EFC41D98FDD3}" presName="horz1" presStyleCnt="0"/>
      <dgm:spPr/>
    </dgm:pt>
    <dgm:pt modelId="{EAD840C3-2E32-5B40-B884-6113273F1713}" type="pres">
      <dgm:prSet presAssocID="{F74FCF09-9BCC-43D1-8DB6-EFC41D98FDD3}" presName="tx1" presStyleLbl="revTx" presStyleIdx="1" presStyleCnt="8"/>
      <dgm:spPr/>
      <dgm:t>
        <a:bodyPr/>
        <a:lstStyle/>
        <a:p>
          <a:endParaRPr lang="en-US"/>
        </a:p>
      </dgm:t>
    </dgm:pt>
    <dgm:pt modelId="{85CBC524-FDEC-B340-B7E2-6E8444179247}" type="pres">
      <dgm:prSet presAssocID="{F74FCF09-9BCC-43D1-8DB6-EFC41D98FDD3}" presName="vert1" presStyleCnt="0"/>
      <dgm:spPr/>
    </dgm:pt>
    <dgm:pt modelId="{98BEB68A-1DD3-4748-AF8D-52AECFBB58EC}" type="pres">
      <dgm:prSet presAssocID="{712A9FCE-6E69-437A-9619-259D080E0738}" presName="thickLine" presStyleLbl="alignNode1" presStyleIdx="2" presStyleCnt="8"/>
      <dgm:spPr/>
    </dgm:pt>
    <dgm:pt modelId="{25921704-059E-D145-B6FA-07C45DABC5E7}" type="pres">
      <dgm:prSet presAssocID="{712A9FCE-6E69-437A-9619-259D080E0738}" presName="horz1" presStyleCnt="0"/>
      <dgm:spPr/>
    </dgm:pt>
    <dgm:pt modelId="{05CA09C3-650F-8646-95CA-4570581D1BC9}" type="pres">
      <dgm:prSet presAssocID="{712A9FCE-6E69-437A-9619-259D080E0738}" presName="tx1" presStyleLbl="revTx" presStyleIdx="2" presStyleCnt="8"/>
      <dgm:spPr/>
      <dgm:t>
        <a:bodyPr/>
        <a:lstStyle/>
        <a:p>
          <a:endParaRPr lang="en-US"/>
        </a:p>
      </dgm:t>
    </dgm:pt>
    <dgm:pt modelId="{27C27433-4CC5-364A-A388-2F4FC5C67061}" type="pres">
      <dgm:prSet presAssocID="{712A9FCE-6E69-437A-9619-259D080E0738}" presName="vert1" presStyleCnt="0"/>
      <dgm:spPr/>
    </dgm:pt>
    <dgm:pt modelId="{70A7FE90-80F3-1B4C-825C-B1E6A82B77E0}" type="pres">
      <dgm:prSet presAssocID="{86F3789D-CB3C-4498-9740-1682166F6DAD}" presName="thickLine" presStyleLbl="alignNode1" presStyleIdx="3" presStyleCnt="8"/>
      <dgm:spPr/>
    </dgm:pt>
    <dgm:pt modelId="{83A18CCF-DC6F-0C4E-8A16-92DD59D06AB5}" type="pres">
      <dgm:prSet presAssocID="{86F3789D-CB3C-4498-9740-1682166F6DAD}" presName="horz1" presStyleCnt="0"/>
      <dgm:spPr/>
    </dgm:pt>
    <dgm:pt modelId="{5960F433-B361-6941-95FB-0072247542E6}" type="pres">
      <dgm:prSet presAssocID="{86F3789D-CB3C-4498-9740-1682166F6DAD}" presName="tx1" presStyleLbl="revTx" presStyleIdx="3" presStyleCnt="8"/>
      <dgm:spPr/>
      <dgm:t>
        <a:bodyPr/>
        <a:lstStyle/>
        <a:p>
          <a:endParaRPr lang="en-US"/>
        </a:p>
      </dgm:t>
    </dgm:pt>
    <dgm:pt modelId="{E6110418-8770-DD4B-9EAB-19DED1C9E87D}" type="pres">
      <dgm:prSet presAssocID="{86F3789D-CB3C-4498-9740-1682166F6DAD}" presName="vert1" presStyleCnt="0"/>
      <dgm:spPr/>
    </dgm:pt>
    <dgm:pt modelId="{D3519C1E-7892-864C-96EC-A380A63B2564}" type="pres">
      <dgm:prSet presAssocID="{856496CA-D0DE-4FCC-B187-05258ED76BD7}" presName="thickLine" presStyleLbl="alignNode1" presStyleIdx="4" presStyleCnt="8"/>
      <dgm:spPr/>
    </dgm:pt>
    <dgm:pt modelId="{B65CB5C2-D407-6449-9A80-8D4598334B9F}" type="pres">
      <dgm:prSet presAssocID="{856496CA-D0DE-4FCC-B187-05258ED76BD7}" presName="horz1" presStyleCnt="0"/>
      <dgm:spPr/>
    </dgm:pt>
    <dgm:pt modelId="{AF4095D1-0C7B-0342-AF1F-3D17802C0DE8}" type="pres">
      <dgm:prSet presAssocID="{856496CA-D0DE-4FCC-B187-05258ED76BD7}" presName="tx1" presStyleLbl="revTx" presStyleIdx="4" presStyleCnt="8"/>
      <dgm:spPr/>
      <dgm:t>
        <a:bodyPr/>
        <a:lstStyle/>
        <a:p>
          <a:endParaRPr lang="en-US"/>
        </a:p>
      </dgm:t>
    </dgm:pt>
    <dgm:pt modelId="{8D39FC95-CC9E-1349-89C7-03B8949C0AB1}" type="pres">
      <dgm:prSet presAssocID="{856496CA-D0DE-4FCC-B187-05258ED76BD7}" presName="vert1" presStyleCnt="0"/>
      <dgm:spPr/>
    </dgm:pt>
    <dgm:pt modelId="{95DFD9A4-ABAB-7947-BD2B-2EE2B6D0EA6A}" type="pres">
      <dgm:prSet presAssocID="{3BB47E07-4EFD-4876-AA1E-7105BE3238EE}" presName="thickLine" presStyleLbl="alignNode1" presStyleIdx="5" presStyleCnt="8"/>
      <dgm:spPr/>
    </dgm:pt>
    <dgm:pt modelId="{81891759-8F8D-A141-91E2-E3A466227E37}" type="pres">
      <dgm:prSet presAssocID="{3BB47E07-4EFD-4876-AA1E-7105BE3238EE}" presName="horz1" presStyleCnt="0"/>
      <dgm:spPr/>
    </dgm:pt>
    <dgm:pt modelId="{52E09036-B3A0-1647-9146-E4CF93A434D1}" type="pres">
      <dgm:prSet presAssocID="{3BB47E07-4EFD-4876-AA1E-7105BE3238EE}" presName="tx1" presStyleLbl="revTx" presStyleIdx="5" presStyleCnt="8"/>
      <dgm:spPr/>
      <dgm:t>
        <a:bodyPr/>
        <a:lstStyle/>
        <a:p>
          <a:endParaRPr lang="en-US"/>
        </a:p>
      </dgm:t>
    </dgm:pt>
    <dgm:pt modelId="{A75F992F-3192-A844-B971-59125AEB0F62}" type="pres">
      <dgm:prSet presAssocID="{3BB47E07-4EFD-4876-AA1E-7105BE3238EE}" presName="vert1" presStyleCnt="0"/>
      <dgm:spPr/>
    </dgm:pt>
    <dgm:pt modelId="{0E5C4660-7892-5B49-94E2-EED3A5161958}" type="pres">
      <dgm:prSet presAssocID="{D6E1A4B4-2796-47D1-8E35-E62CBECF09A5}" presName="thickLine" presStyleLbl="alignNode1" presStyleIdx="6" presStyleCnt="8"/>
      <dgm:spPr/>
    </dgm:pt>
    <dgm:pt modelId="{6EBA685B-6E6B-2B47-8A5A-FC98D4B11297}" type="pres">
      <dgm:prSet presAssocID="{D6E1A4B4-2796-47D1-8E35-E62CBECF09A5}" presName="horz1" presStyleCnt="0"/>
      <dgm:spPr/>
    </dgm:pt>
    <dgm:pt modelId="{682A3258-6766-7442-B6E4-E49209E35B83}" type="pres">
      <dgm:prSet presAssocID="{D6E1A4B4-2796-47D1-8E35-E62CBECF09A5}" presName="tx1" presStyleLbl="revTx" presStyleIdx="6" presStyleCnt="8"/>
      <dgm:spPr/>
      <dgm:t>
        <a:bodyPr/>
        <a:lstStyle/>
        <a:p>
          <a:endParaRPr lang="en-US"/>
        </a:p>
      </dgm:t>
    </dgm:pt>
    <dgm:pt modelId="{3186919D-00D4-EB42-B434-D56F92162CF9}" type="pres">
      <dgm:prSet presAssocID="{D6E1A4B4-2796-47D1-8E35-E62CBECF09A5}" presName="vert1" presStyleCnt="0"/>
      <dgm:spPr/>
    </dgm:pt>
    <dgm:pt modelId="{C0AFB9CE-FDE2-5B49-8CAD-4C01C382663E}" type="pres">
      <dgm:prSet presAssocID="{AB52C42C-36F7-4CF1-8214-E2A8AC80C2ED}" presName="thickLine" presStyleLbl="alignNode1" presStyleIdx="7" presStyleCnt="8"/>
      <dgm:spPr/>
    </dgm:pt>
    <dgm:pt modelId="{09EB9B2F-452C-BA44-B37C-1E41FF20B796}" type="pres">
      <dgm:prSet presAssocID="{AB52C42C-36F7-4CF1-8214-E2A8AC80C2ED}" presName="horz1" presStyleCnt="0"/>
      <dgm:spPr/>
    </dgm:pt>
    <dgm:pt modelId="{6F32776A-CD80-284C-A940-A721AA12F967}" type="pres">
      <dgm:prSet presAssocID="{AB52C42C-36F7-4CF1-8214-E2A8AC80C2ED}" presName="tx1" presStyleLbl="revTx" presStyleIdx="7" presStyleCnt="8"/>
      <dgm:spPr/>
      <dgm:t>
        <a:bodyPr/>
        <a:lstStyle/>
        <a:p>
          <a:endParaRPr lang="en-US"/>
        </a:p>
      </dgm:t>
    </dgm:pt>
    <dgm:pt modelId="{753A2CC4-8B1F-7B41-8BC3-7D70E4A92674}" type="pres">
      <dgm:prSet presAssocID="{AB52C42C-36F7-4CF1-8214-E2A8AC80C2ED}" presName="vert1" presStyleCnt="0"/>
      <dgm:spPr/>
    </dgm:pt>
  </dgm:ptLst>
  <dgm:cxnLst>
    <dgm:cxn modelId="{6280B4B3-50A0-4956-A243-812C5F8CB580}" srcId="{B19D3BF3-AB45-48C5-9CC4-8A75AE0F66DC}" destId="{856496CA-D0DE-4FCC-B187-05258ED76BD7}" srcOrd="4" destOrd="0" parTransId="{4493DC31-39FE-445E-9BE0-D1D1BAF632DB}" sibTransId="{63C2C10A-E2B0-4DF5-BEB2-F5B5BED7DAB0}"/>
    <dgm:cxn modelId="{E0C7400F-96FF-FB44-9F3A-62A570AF8C0E}" type="presOf" srcId="{70BACF33-D7B4-47D4-8C1E-FC7EE7F28EBA}" destId="{A6F173BA-E5FE-3843-BFF7-8C9995C25A64}" srcOrd="0" destOrd="0" presId="urn:microsoft.com/office/officeart/2008/layout/LinedList"/>
    <dgm:cxn modelId="{2A529298-3F5D-934C-9313-2466ED0221C9}" type="presOf" srcId="{712A9FCE-6E69-437A-9619-259D080E0738}" destId="{05CA09C3-650F-8646-95CA-4570581D1BC9}" srcOrd="0" destOrd="0" presId="urn:microsoft.com/office/officeart/2008/layout/LinedList"/>
    <dgm:cxn modelId="{13BC6830-6789-4526-81B5-C546CE637813}" srcId="{B19D3BF3-AB45-48C5-9CC4-8A75AE0F66DC}" destId="{86F3789D-CB3C-4498-9740-1682166F6DAD}" srcOrd="3" destOrd="0" parTransId="{B083BEA1-6FE1-4360-8083-80717B912DCA}" sibTransId="{A474106E-50AC-462F-838B-FE3FCA93C82E}"/>
    <dgm:cxn modelId="{C96632E3-06CB-4FC9-A17D-0FF27868BD92}" srcId="{B19D3BF3-AB45-48C5-9CC4-8A75AE0F66DC}" destId="{D6E1A4B4-2796-47D1-8E35-E62CBECF09A5}" srcOrd="6" destOrd="0" parTransId="{63613862-8532-4136-930B-E87E7632FFB5}" sibTransId="{CDDC4106-40BF-40A9-83C1-F98A3F1259E6}"/>
    <dgm:cxn modelId="{ADE61B7D-C191-0D46-A57E-598AF7291F63}" type="presOf" srcId="{86F3789D-CB3C-4498-9740-1682166F6DAD}" destId="{5960F433-B361-6941-95FB-0072247542E6}" srcOrd="0" destOrd="0" presId="urn:microsoft.com/office/officeart/2008/layout/LinedList"/>
    <dgm:cxn modelId="{0198B48B-1CD1-3349-ADF9-1F96A2EF5614}" type="presOf" srcId="{3BB47E07-4EFD-4876-AA1E-7105BE3238EE}" destId="{52E09036-B3A0-1647-9146-E4CF93A434D1}" srcOrd="0" destOrd="0" presId="urn:microsoft.com/office/officeart/2008/layout/LinedList"/>
    <dgm:cxn modelId="{58A85236-EB71-49BE-997C-814D04E78E63}" srcId="{B19D3BF3-AB45-48C5-9CC4-8A75AE0F66DC}" destId="{3BB47E07-4EFD-4876-AA1E-7105BE3238EE}" srcOrd="5" destOrd="0" parTransId="{4F18C531-6B5E-4FBD-8885-568C807291E8}" sibTransId="{FECF84BE-6FF3-45FF-A10D-55D14BCFA2CB}"/>
    <dgm:cxn modelId="{B1A0A86A-697B-844E-A797-217D31CAFFFB}" type="presOf" srcId="{B19D3BF3-AB45-48C5-9CC4-8A75AE0F66DC}" destId="{B03A79CA-D0C7-2948-B525-4551407976CA}" srcOrd="0" destOrd="0" presId="urn:microsoft.com/office/officeart/2008/layout/LinedList"/>
    <dgm:cxn modelId="{80B8F663-12BD-4956-9567-9696CA8083BD}" srcId="{B19D3BF3-AB45-48C5-9CC4-8A75AE0F66DC}" destId="{712A9FCE-6E69-437A-9619-259D080E0738}" srcOrd="2" destOrd="0" parTransId="{B1E9838F-22DA-485F-9FBB-BB289373DC5F}" sibTransId="{AD4FA9EA-3D02-4F3E-B783-D4A41E929C34}"/>
    <dgm:cxn modelId="{16A038E5-0A2B-7F48-A9E9-34E9BB632EC3}" type="presOf" srcId="{D6E1A4B4-2796-47D1-8E35-E62CBECF09A5}" destId="{682A3258-6766-7442-B6E4-E49209E35B83}" srcOrd="0" destOrd="0" presId="urn:microsoft.com/office/officeart/2008/layout/LinedList"/>
    <dgm:cxn modelId="{7ED4A5C6-2825-47D5-94DA-9080FBD3157D}" srcId="{B19D3BF3-AB45-48C5-9CC4-8A75AE0F66DC}" destId="{AB52C42C-36F7-4CF1-8214-E2A8AC80C2ED}" srcOrd="7" destOrd="0" parTransId="{C01CD06F-0C1C-4507-BC2E-9F3ECA1077A5}" sibTransId="{C038D653-2924-451F-B2B1-CA7D30A8734D}"/>
    <dgm:cxn modelId="{EE089C41-57D8-2B4B-9A7C-81C7130BFDEA}" type="presOf" srcId="{F74FCF09-9BCC-43D1-8DB6-EFC41D98FDD3}" destId="{EAD840C3-2E32-5B40-B884-6113273F1713}" srcOrd="0" destOrd="0" presId="urn:microsoft.com/office/officeart/2008/layout/LinedList"/>
    <dgm:cxn modelId="{8189F12F-2971-BA4F-A09A-E78520004CA7}" type="presOf" srcId="{AB52C42C-36F7-4CF1-8214-E2A8AC80C2ED}" destId="{6F32776A-CD80-284C-A940-A721AA12F967}" srcOrd="0" destOrd="0" presId="urn:microsoft.com/office/officeart/2008/layout/LinedList"/>
    <dgm:cxn modelId="{5FD772DB-8505-4A00-B344-BFB17BFD728C}" srcId="{B19D3BF3-AB45-48C5-9CC4-8A75AE0F66DC}" destId="{70BACF33-D7B4-47D4-8C1E-FC7EE7F28EBA}" srcOrd="0" destOrd="0" parTransId="{1984CA20-F4E7-414F-B4F8-6249BE6938B2}" sibTransId="{715470DE-F97F-451A-A981-87DA0279F6C6}"/>
    <dgm:cxn modelId="{A03AD378-5C37-4BDB-BC6F-761020135859}" srcId="{B19D3BF3-AB45-48C5-9CC4-8A75AE0F66DC}" destId="{F74FCF09-9BCC-43D1-8DB6-EFC41D98FDD3}" srcOrd="1" destOrd="0" parTransId="{2A0AC544-59A6-44C5-AA38-6327535BE815}" sibTransId="{CD3E0316-4B7F-4B2D-8DBB-110D0829553E}"/>
    <dgm:cxn modelId="{33B21215-5D13-0548-9770-7505D227FC60}" type="presOf" srcId="{856496CA-D0DE-4FCC-B187-05258ED76BD7}" destId="{AF4095D1-0C7B-0342-AF1F-3D17802C0DE8}" srcOrd="0" destOrd="0" presId="urn:microsoft.com/office/officeart/2008/layout/LinedList"/>
    <dgm:cxn modelId="{C0A86B1B-EF55-E040-8055-FBD09E85B582}" type="presParOf" srcId="{B03A79CA-D0C7-2948-B525-4551407976CA}" destId="{3D3DB2E3-D3D3-454D-A237-DCBFDCC4A43B}" srcOrd="0" destOrd="0" presId="urn:microsoft.com/office/officeart/2008/layout/LinedList"/>
    <dgm:cxn modelId="{F9CF3C7B-498C-C64C-991F-EFC88344B348}" type="presParOf" srcId="{B03A79CA-D0C7-2948-B525-4551407976CA}" destId="{049D57DE-564D-894F-96A2-D0921DD903BA}" srcOrd="1" destOrd="0" presId="urn:microsoft.com/office/officeart/2008/layout/LinedList"/>
    <dgm:cxn modelId="{22CBD94E-FBEC-1E48-86C3-CB7D10A441E7}" type="presParOf" srcId="{049D57DE-564D-894F-96A2-D0921DD903BA}" destId="{A6F173BA-E5FE-3843-BFF7-8C9995C25A64}" srcOrd="0" destOrd="0" presId="urn:microsoft.com/office/officeart/2008/layout/LinedList"/>
    <dgm:cxn modelId="{8D12DBBE-37B0-5E43-BB41-997B03D22FB8}" type="presParOf" srcId="{049D57DE-564D-894F-96A2-D0921DD903BA}" destId="{71C416F4-D4AA-2742-BF93-95EFE2DFD5AC}" srcOrd="1" destOrd="0" presId="urn:microsoft.com/office/officeart/2008/layout/LinedList"/>
    <dgm:cxn modelId="{2B1E7DCA-2418-4140-94B4-5024786263BA}" type="presParOf" srcId="{B03A79CA-D0C7-2948-B525-4551407976CA}" destId="{A853047D-8B07-A74B-8372-8033E05D5647}" srcOrd="2" destOrd="0" presId="urn:microsoft.com/office/officeart/2008/layout/LinedList"/>
    <dgm:cxn modelId="{495E6F8E-5589-9E49-9EEE-D314366CC34F}" type="presParOf" srcId="{B03A79CA-D0C7-2948-B525-4551407976CA}" destId="{6FF570B4-81D7-8040-BD0E-F46B4E2628B7}" srcOrd="3" destOrd="0" presId="urn:microsoft.com/office/officeart/2008/layout/LinedList"/>
    <dgm:cxn modelId="{190569BD-EE5A-9B4E-AC11-5231CDAFF16D}" type="presParOf" srcId="{6FF570B4-81D7-8040-BD0E-F46B4E2628B7}" destId="{EAD840C3-2E32-5B40-B884-6113273F1713}" srcOrd="0" destOrd="0" presId="urn:microsoft.com/office/officeart/2008/layout/LinedList"/>
    <dgm:cxn modelId="{62A9D82F-D9E8-3344-B19C-DCB39C492CC3}" type="presParOf" srcId="{6FF570B4-81D7-8040-BD0E-F46B4E2628B7}" destId="{85CBC524-FDEC-B340-B7E2-6E8444179247}" srcOrd="1" destOrd="0" presId="urn:microsoft.com/office/officeart/2008/layout/LinedList"/>
    <dgm:cxn modelId="{20D246A5-CB3D-974B-BAAA-DDBE25C59D3F}" type="presParOf" srcId="{B03A79CA-D0C7-2948-B525-4551407976CA}" destId="{98BEB68A-1DD3-4748-AF8D-52AECFBB58EC}" srcOrd="4" destOrd="0" presId="urn:microsoft.com/office/officeart/2008/layout/LinedList"/>
    <dgm:cxn modelId="{D1158C1E-45F4-3546-9AB2-85847BD98A0C}" type="presParOf" srcId="{B03A79CA-D0C7-2948-B525-4551407976CA}" destId="{25921704-059E-D145-B6FA-07C45DABC5E7}" srcOrd="5" destOrd="0" presId="urn:microsoft.com/office/officeart/2008/layout/LinedList"/>
    <dgm:cxn modelId="{3A364492-B90A-1346-BD7A-5C5A759B96E4}" type="presParOf" srcId="{25921704-059E-D145-B6FA-07C45DABC5E7}" destId="{05CA09C3-650F-8646-95CA-4570581D1BC9}" srcOrd="0" destOrd="0" presId="urn:microsoft.com/office/officeart/2008/layout/LinedList"/>
    <dgm:cxn modelId="{B0572518-BFF7-4843-A8A6-EF78DBDA486C}" type="presParOf" srcId="{25921704-059E-D145-B6FA-07C45DABC5E7}" destId="{27C27433-4CC5-364A-A388-2F4FC5C67061}" srcOrd="1" destOrd="0" presId="urn:microsoft.com/office/officeart/2008/layout/LinedList"/>
    <dgm:cxn modelId="{3C1E34E7-CAAE-8E41-938F-2D928CEB9D13}" type="presParOf" srcId="{B03A79CA-D0C7-2948-B525-4551407976CA}" destId="{70A7FE90-80F3-1B4C-825C-B1E6A82B77E0}" srcOrd="6" destOrd="0" presId="urn:microsoft.com/office/officeart/2008/layout/LinedList"/>
    <dgm:cxn modelId="{CD7598C6-8169-5843-950C-988EC3FB0CB5}" type="presParOf" srcId="{B03A79CA-D0C7-2948-B525-4551407976CA}" destId="{83A18CCF-DC6F-0C4E-8A16-92DD59D06AB5}" srcOrd="7" destOrd="0" presId="urn:microsoft.com/office/officeart/2008/layout/LinedList"/>
    <dgm:cxn modelId="{D04540DD-391D-094B-A578-92873E1E2A74}" type="presParOf" srcId="{83A18CCF-DC6F-0C4E-8A16-92DD59D06AB5}" destId="{5960F433-B361-6941-95FB-0072247542E6}" srcOrd="0" destOrd="0" presId="urn:microsoft.com/office/officeart/2008/layout/LinedList"/>
    <dgm:cxn modelId="{BBBFE2AF-C1B1-FE49-BB88-18FD970D9631}" type="presParOf" srcId="{83A18CCF-DC6F-0C4E-8A16-92DD59D06AB5}" destId="{E6110418-8770-DD4B-9EAB-19DED1C9E87D}" srcOrd="1" destOrd="0" presId="urn:microsoft.com/office/officeart/2008/layout/LinedList"/>
    <dgm:cxn modelId="{067D91E5-87AB-E64A-96EA-9692DAFE091B}" type="presParOf" srcId="{B03A79CA-D0C7-2948-B525-4551407976CA}" destId="{D3519C1E-7892-864C-96EC-A380A63B2564}" srcOrd="8" destOrd="0" presId="urn:microsoft.com/office/officeart/2008/layout/LinedList"/>
    <dgm:cxn modelId="{069900C4-7283-C54C-9934-1CA77DED193D}" type="presParOf" srcId="{B03A79CA-D0C7-2948-B525-4551407976CA}" destId="{B65CB5C2-D407-6449-9A80-8D4598334B9F}" srcOrd="9" destOrd="0" presId="urn:microsoft.com/office/officeart/2008/layout/LinedList"/>
    <dgm:cxn modelId="{9C13E293-0546-4642-A17F-D1D3742CE902}" type="presParOf" srcId="{B65CB5C2-D407-6449-9A80-8D4598334B9F}" destId="{AF4095D1-0C7B-0342-AF1F-3D17802C0DE8}" srcOrd="0" destOrd="0" presId="urn:microsoft.com/office/officeart/2008/layout/LinedList"/>
    <dgm:cxn modelId="{0133581E-173D-634E-AD5C-3386F88B4EC1}" type="presParOf" srcId="{B65CB5C2-D407-6449-9A80-8D4598334B9F}" destId="{8D39FC95-CC9E-1349-89C7-03B8949C0AB1}" srcOrd="1" destOrd="0" presId="urn:microsoft.com/office/officeart/2008/layout/LinedList"/>
    <dgm:cxn modelId="{5B31087C-4A99-3442-9071-12CED661C307}" type="presParOf" srcId="{B03A79CA-D0C7-2948-B525-4551407976CA}" destId="{95DFD9A4-ABAB-7947-BD2B-2EE2B6D0EA6A}" srcOrd="10" destOrd="0" presId="urn:microsoft.com/office/officeart/2008/layout/LinedList"/>
    <dgm:cxn modelId="{BC52C66D-48F1-6242-B6EE-C404792AB553}" type="presParOf" srcId="{B03A79CA-D0C7-2948-B525-4551407976CA}" destId="{81891759-8F8D-A141-91E2-E3A466227E37}" srcOrd="11" destOrd="0" presId="urn:microsoft.com/office/officeart/2008/layout/LinedList"/>
    <dgm:cxn modelId="{CC0EB7A0-D778-AF4C-BDAD-168EEAFFAB3F}" type="presParOf" srcId="{81891759-8F8D-A141-91E2-E3A466227E37}" destId="{52E09036-B3A0-1647-9146-E4CF93A434D1}" srcOrd="0" destOrd="0" presId="urn:microsoft.com/office/officeart/2008/layout/LinedList"/>
    <dgm:cxn modelId="{FD08D5A3-2671-5E46-B336-5767CC3079E4}" type="presParOf" srcId="{81891759-8F8D-A141-91E2-E3A466227E37}" destId="{A75F992F-3192-A844-B971-59125AEB0F62}" srcOrd="1" destOrd="0" presId="urn:microsoft.com/office/officeart/2008/layout/LinedList"/>
    <dgm:cxn modelId="{9236D608-6F0F-6945-BAB3-3CBCFF475DE1}" type="presParOf" srcId="{B03A79CA-D0C7-2948-B525-4551407976CA}" destId="{0E5C4660-7892-5B49-94E2-EED3A5161958}" srcOrd="12" destOrd="0" presId="urn:microsoft.com/office/officeart/2008/layout/LinedList"/>
    <dgm:cxn modelId="{724C9497-F5A1-BA47-AB06-D0BE80970ECC}" type="presParOf" srcId="{B03A79CA-D0C7-2948-B525-4551407976CA}" destId="{6EBA685B-6E6B-2B47-8A5A-FC98D4B11297}" srcOrd="13" destOrd="0" presId="urn:microsoft.com/office/officeart/2008/layout/LinedList"/>
    <dgm:cxn modelId="{7F080CE0-FB20-A74B-A8C4-78FEAB20E624}" type="presParOf" srcId="{6EBA685B-6E6B-2B47-8A5A-FC98D4B11297}" destId="{682A3258-6766-7442-B6E4-E49209E35B83}" srcOrd="0" destOrd="0" presId="urn:microsoft.com/office/officeart/2008/layout/LinedList"/>
    <dgm:cxn modelId="{FAE2CA1E-21DF-9647-9013-C35207A4ADCC}" type="presParOf" srcId="{6EBA685B-6E6B-2B47-8A5A-FC98D4B11297}" destId="{3186919D-00D4-EB42-B434-D56F92162CF9}" srcOrd="1" destOrd="0" presId="urn:microsoft.com/office/officeart/2008/layout/LinedList"/>
    <dgm:cxn modelId="{16A820E9-6697-BA4E-BE35-C8E810F53918}" type="presParOf" srcId="{B03A79CA-D0C7-2948-B525-4551407976CA}" destId="{C0AFB9CE-FDE2-5B49-8CAD-4C01C382663E}" srcOrd="14" destOrd="0" presId="urn:microsoft.com/office/officeart/2008/layout/LinedList"/>
    <dgm:cxn modelId="{F1B4729C-58E4-8949-BB24-1EF185C42FE9}" type="presParOf" srcId="{B03A79CA-D0C7-2948-B525-4551407976CA}" destId="{09EB9B2F-452C-BA44-B37C-1E41FF20B796}" srcOrd="15" destOrd="0" presId="urn:microsoft.com/office/officeart/2008/layout/LinedList"/>
    <dgm:cxn modelId="{727ED2BE-6918-5A47-8A86-7DA1121658BA}" type="presParOf" srcId="{09EB9B2F-452C-BA44-B37C-1E41FF20B796}" destId="{6F32776A-CD80-284C-A940-A721AA12F967}" srcOrd="0" destOrd="0" presId="urn:microsoft.com/office/officeart/2008/layout/LinedList"/>
    <dgm:cxn modelId="{14ECCE92-5ADA-AE45-ADEA-5F512DE0A330}" type="presParOf" srcId="{09EB9B2F-452C-BA44-B37C-1E41FF20B796}" destId="{753A2CC4-8B1F-7B41-8BC3-7D70E4A926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AE9726-9B77-4515-95F2-7A5F9807877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FEF729A-719E-44F8-B62F-7F26F222C78B}">
      <dgm:prSet/>
      <dgm:spPr/>
      <dgm:t>
        <a:bodyPr/>
        <a:lstStyle/>
        <a:p>
          <a:r>
            <a:rPr lang="en-GB"/>
            <a:t>long hours and shift work</a:t>
          </a:r>
          <a:endParaRPr lang="en-US" dirty="0"/>
        </a:p>
      </dgm:t>
    </dgm:pt>
    <dgm:pt modelId="{A3954253-0B1D-45C4-AEE2-F095AC1CB215}" type="parTrans" cxnId="{50E13A98-D8BE-42D2-8E3B-493BAFC676B2}">
      <dgm:prSet/>
      <dgm:spPr/>
      <dgm:t>
        <a:bodyPr/>
        <a:lstStyle/>
        <a:p>
          <a:endParaRPr lang="en-US"/>
        </a:p>
      </dgm:t>
    </dgm:pt>
    <dgm:pt modelId="{CDCF0B15-5D09-4CC1-B0DF-F637527C7C82}" type="sibTrans" cxnId="{50E13A98-D8BE-42D2-8E3B-493BAFC676B2}">
      <dgm:prSet/>
      <dgm:spPr/>
      <dgm:t>
        <a:bodyPr/>
        <a:lstStyle/>
        <a:p>
          <a:endParaRPr lang="en-US"/>
        </a:p>
      </dgm:t>
    </dgm:pt>
    <dgm:pt modelId="{7C1BAA45-6D40-47F3-9205-005B2819848E}">
      <dgm:prSet/>
      <dgm:spPr/>
      <dgm:t>
        <a:bodyPr/>
        <a:lstStyle/>
        <a:p>
          <a:r>
            <a:rPr lang="en-GB"/>
            <a:t>lack of control or insecurity</a:t>
          </a:r>
          <a:endParaRPr lang="en-US"/>
        </a:p>
      </dgm:t>
    </dgm:pt>
    <dgm:pt modelId="{F507DDC6-3F68-4F82-9F6D-998E1B43AD1A}" type="parTrans" cxnId="{62E1E46C-FEF7-462C-BA3A-FF916D90D96F}">
      <dgm:prSet/>
      <dgm:spPr/>
      <dgm:t>
        <a:bodyPr/>
        <a:lstStyle/>
        <a:p>
          <a:endParaRPr lang="en-US"/>
        </a:p>
      </dgm:t>
    </dgm:pt>
    <dgm:pt modelId="{5B679067-A32A-40A6-90B5-4EC27A22E2D0}" type="sibTrans" cxnId="{62E1E46C-FEF7-462C-BA3A-FF916D90D96F}">
      <dgm:prSet/>
      <dgm:spPr/>
      <dgm:t>
        <a:bodyPr/>
        <a:lstStyle/>
        <a:p>
          <a:endParaRPr lang="en-US"/>
        </a:p>
      </dgm:t>
    </dgm:pt>
    <dgm:pt modelId="{9B6CB434-F518-4B79-A3D3-09FAEFAA03C4}">
      <dgm:prSet/>
      <dgm:spPr/>
      <dgm:t>
        <a:bodyPr/>
        <a:lstStyle/>
        <a:p>
          <a:r>
            <a:rPr lang="en-GB"/>
            <a:t>lack of job satisfaction, boredom or isolation</a:t>
          </a:r>
          <a:endParaRPr lang="en-US"/>
        </a:p>
      </dgm:t>
    </dgm:pt>
    <dgm:pt modelId="{D21E21EC-CBE2-4305-AF38-0A3909606B15}" type="parTrans" cxnId="{E0B65812-B92D-4B60-BA5F-0B6A8F3B1114}">
      <dgm:prSet/>
      <dgm:spPr/>
      <dgm:t>
        <a:bodyPr/>
        <a:lstStyle/>
        <a:p>
          <a:endParaRPr lang="en-US"/>
        </a:p>
      </dgm:t>
    </dgm:pt>
    <dgm:pt modelId="{C4E349DF-9EE8-4247-A5DC-00DC9E005F5A}" type="sibTrans" cxnId="{E0B65812-B92D-4B60-BA5F-0B6A8F3B1114}">
      <dgm:prSet/>
      <dgm:spPr/>
      <dgm:t>
        <a:bodyPr/>
        <a:lstStyle/>
        <a:p>
          <a:endParaRPr lang="en-US"/>
        </a:p>
      </dgm:t>
    </dgm:pt>
    <dgm:pt modelId="{47628972-E81E-4708-9D9A-C0DC0A12EFED}">
      <dgm:prSet/>
      <dgm:spPr/>
      <dgm:t>
        <a:bodyPr/>
        <a:lstStyle/>
        <a:p>
          <a:r>
            <a:rPr lang="en-GB"/>
            <a:t>fear of violence, bullying or harassment</a:t>
          </a:r>
          <a:endParaRPr lang="en-US"/>
        </a:p>
      </dgm:t>
    </dgm:pt>
    <dgm:pt modelId="{42F32629-8AF6-48FA-899B-28FE9BCFEC23}" type="parTrans" cxnId="{FBD44D2C-E5E6-4290-83CE-6BB2E09AB039}">
      <dgm:prSet/>
      <dgm:spPr/>
      <dgm:t>
        <a:bodyPr/>
        <a:lstStyle/>
        <a:p>
          <a:endParaRPr lang="en-US"/>
        </a:p>
      </dgm:t>
    </dgm:pt>
    <dgm:pt modelId="{4B773BA9-BCF0-4B85-8E58-5E3E6B8658A4}" type="sibTrans" cxnId="{FBD44D2C-E5E6-4290-83CE-6BB2E09AB039}">
      <dgm:prSet/>
      <dgm:spPr/>
      <dgm:t>
        <a:bodyPr/>
        <a:lstStyle/>
        <a:p>
          <a:endParaRPr lang="en-US"/>
        </a:p>
      </dgm:t>
    </dgm:pt>
    <dgm:pt modelId="{EC21D7A0-03D3-410D-B811-00AA377B3631}">
      <dgm:prSet/>
      <dgm:spPr/>
      <dgm:t>
        <a:bodyPr/>
        <a:lstStyle/>
        <a:p>
          <a:r>
            <a:rPr lang="en-GB"/>
            <a:t>bad relations with other work colleagues</a:t>
          </a:r>
          <a:endParaRPr lang="en-US"/>
        </a:p>
      </dgm:t>
    </dgm:pt>
    <dgm:pt modelId="{F64F372A-3EA9-4504-AED9-1C642D61A121}" type="parTrans" cxnId="{E0C1BEAC-5B2A-459C-B98D-44E23E447D35}">
      <dgm:prSet/>
      <dgm:spPr/>
      <dgm:t>
        <a:bodyPr/>
        <a:lstStyle/>
        <a:p>
          <a:endParaRPr lang="en-US"/>
        </a:p>
      </dgm:t>
    </dgm:pt>
    <dgm:pt modelId="{DC917BE3-735F-4192-B5F3-A63E621E1CA9}" type="sibTrans" cxnId="{E0C1BEAC-5B2A-459C-B98D-44E23E447D35}">
      <dgm:prSet/>
      <dgm:spPr/>
      <dgm:t>
        <a:bodyPr/>
        <a:lstStyle/>
        <a:p>
          <a:endParaRPr lang="en-US"/>
        </a:p>
      </dgm:t>
    </dgm:pt>
    <dgm:pt modelId="{EDDA2F78-8887-40B8-A07B-1F55E57F2993}">
      <dgm:prSet/>
      <dgm:spPr/>
      <dgm:t>
        <a:bodyPr/>
        <a:lstStyle/>
        <a:p>
          <a:r>
            <a:rPr lang="en-GB"/>
            <a:t>low pay</a:t>
          </a:r>
          <a:endParaRPr lang="en-US"/>
        </a:p>
      </dgm:t>
    </dgm:pt>
    <dgm:pt modelId="{5B40A6D9-03A0-4C17-BCD4-2988061E121A}" type="parTrans" cxnId="{C4E08320-3598-472C-9A24-1B43FC745841}">
      <dgm:prSet/>
      <dgm:spPr/>
      <dgm:t>
        <a:bodyPr/>
        <a:lstStyle/>
        <a:p>
          <a:endParaRPr lang="en-US"/>
        </a:p>
      </dgm:t>
    </dgm:pt>
    <dgm:pt modelId="{30754841-D840-42DA-B6DF-C99A54F6EE5D}" type="sibTrans" cxnId="{C4E08320-3598-472C-9A24-1B43FC745841}">
      <dgm:prSet/>
      <dgm:spPr/>
      <dgm:t>
        <a:bodyPr/>
        <a:lstStyle/>
        <a:p>
          <a:endParaRPr lang="en-US"/>
        </a:p>
      </dgm:t>
    </dgm:pt>
    <dgm:pt modelId="{4C170310-9CCB-4232-A484-A03083FAD821}">
      <dgm:prSet/>
      <dgm:spPr/>
      <dgm:t>
        <a:bodyPr/>
        <a:lstStyle/>
        <a:p>
          <a:r>
            <a:rPr lang="en-GB" dirty="0"/>
            <a:t>problems with the working environment (such as noise, temperature, overcrowding and poor facilities)</a:t>
          </a:r>
          <a:endParaRPr lang="en-US" dirty="0"/>
        </a:p>
      </dgm:t>
    </dgm:pt>
    <dgm:pt modelId="{5F04189E-866E-4D87-B7D1-056AB15CF244}" type="parTrans" cxnId="{63814C92-0B83-4071-A2A1-5DB7894D4919}">
      <dgm:prSet/>
      <dgm:spPr/>
      <dgm:t>
        <a:bodyPr/>
        <a:lstStyle/>
        <a:p>
          <a:endParaRPr lang="en-US"/>
        </a:p>
      </dgm:t>
    </dgm:pt>
    <dgm:pt modelId="{2D935470-9D9F-48A6-9EBC-8B3775EE1015}" type="sibTrans" cxnId="{63814C92-0B83-4071-A2A1-5DB7894D4919}">
      <dgm:prSet/>
      <dgm:spPr/>
      <dgm:t>
        <a:bodyPr/>
        <a:lstStyle/>
        <a:p>
          <a:endParaRPr lang="en-US"/>
        </a:p>
      </dgm:t>
    </dgm:pt>
    <dgm:pt modelId="{CBEB67B1-F482-5B4C-A345-40123E1DD28E}" type="pres">
      <dgm:prSet presAssocID="{87AE9726-9B77-4515-95F2-7A5F98078771}" presName="vert0" presStyleCnt="0">
        <dgm:presLayoutVars>
          <dgm:dir/>
          <dgm:animOne val="branch"/>
          <dgm:animLvl val="lvl"/>
        </dgm:presLayoutVars>
      </dgm:prSet>
      <dgm:spPr/>
      <dgm:t>
        <a:bodyPr/>
        <a:lstStyle/>
        <a:p>
          <a:endParaRPr lang="en-US"/>
        </a:p>
      </dgm:t>
    </dgm:pt>
    <dgm:pt modelId="{044E16FE-50E4-5649-861C-E13E30985E58}" type="pres">
      <dgm:prSet presAssocID="{6FEF729A-719E-44F8-B62F-7F26F222C78B}" presName="thickLine" presStyleLbl="alignNode1" presStyleIdx="0" presStyleCnt="7"/>
      <dgm:spPr/>
    </dgm:pt>
    <dgm:pt modelId="{01FE06BD-1A89-8B4E-AF5E-5825F7E028D6}" type="pres">
      <dgm:prSet presAssocID="{6FEF729A-719E-44F8-B62F-7F26F222C78B}" presName="horz1" presStyleCnt="0"/>
      <dgm:spPr/>
    </dgm:pt>
    <dgm:pt modelId="{9C7960FD-7011-2146-8AAD-220173BFA181}" type="pres">
      <dgm:prSet presAssocID="{6FEF729A-719E-44F8-B62F-7F26F222C78B}" presName="tx1" presStyleLbl="revTx" presStyleIdx="0" presStyleCnt="7"/>
      <dgm:spPr/>
      <dgm:t>
        <a:bodyPr/>
        <a:lstStyle/>
        <a:p>
          <a:endParaRPr lang="en-US"/>
        </a:p>
      </dgm:t>
    </dgm:pt>
    <dgm:pt modelId="{7C618E41-33B6-0544-A098-756792B9D136}" type="pres">
      <dgm:prSet presAssocID="{6FEF729A-719E-44F8-B62F-7F26F222C78B}" presName="vert1" presStyleCnt="0"/>
      <dgm:spPr/>
    </dgm:pt>
    <dgm:pt modelId="{8F0FEF30-A221-C746-8D97-BB2CD58961F4}" type="pres">
      <dgm:prSet presAssocID="{7C1BAA45-6D40-47F3-9205-005B2819848E}" presName="thickLine" presStyleLbl="alignNode1" presStyleIdx="1" presStyleCnt="7"/>
      <dgm:spPr/>
    </dgm:pt>
    <dgm:pt modelId="{2002F2E9-8421-D740-B681-77BAB57653EE}" type="pres">
      <dgm:prSet presAssocID="{7C1BAA45-6D40-47F3-9205-005B2819848E}" presName="horz1" presStyleCnt="0"/>
      <dgm:spPr/>
    </dgm:pt>
    <dgm:pt modelId="{D9C87C8E-6461-CB4A-AD6C-EBBCBF6C04F4}" type="pres">
      <dgm:prSet presAssocID="{7C1BAA45-6D40-47F3-9205-005B2819848E}" presName="tx1" presStyleLbl="revTx" presStyleIdx="1" presStyleCnt="7"/>
      <dgm:spPr/>
      <dgm:t>
        <a:bodyPr/>
        <a:lstStyle/>
        <a:p>
          <a:endParaRPr lang="en-US"/>
        </a:p>
      </dgm:t>
    </dgm:pt>
    <dgm:pt modelId="{699FAEE9-553D-5D42-9FDA-9AA47F3D913A}" type="pres">
      <dgm:prSet presAssocID="{7C1BAA45-6D40-47F3-9205-005B2819848E}" presName="vert1" presStyleCnt="0"/>
      <dgm:spPr/>
    </dgm:pt>
    <dgm:pt modelId="{B2ACD32B-798B-6E43-BE43-5FF6A0D8EB17}" type="pres">
      <dgm:prSet presAssocID="{9B6CB434-F518-4B79-A3D3-09FAEFAA03C4}" presName="thickLine" presStyleLbl="alignNode1" presStyleIdx="2" presStyleCnt="7"/>
      <dgm:spPr/>
    </dgm:pt>
    <dgm:pt modelId="{17B55794-259E-2D4D-BE9A-330F660082B8}" type="pres">
      <dgm:prSet presAssocID="{9B6CB434-F518-4B79-A3D3-09FAEFAA03C4}" presName="horz1" presStyleCnt="0"/>
      <dgm:spPr/>
    </dgm:pt>
    <dgm:pt modelId="{AD7DCA14-173E-9048-86DD-90763D8AA9FB}" type="pres">
      <dgm:prSet presAssocID="{9B6CB434-F518-4B79-A3D3-09FAEFAA03C4}" presName="tx1" presStyleLbl="revTx" presStyleIdx="2" presStyleCnt="7"/>
      <dgm:spPr/>
      <dgm:t>
        <a:bodyPr/>
        <a:lstStyle/>
        <a:p>
          <a:endParaRPr lang="en-US"/>
        </a:p>
      </dgm:t>
    </dgm:pt>
    <dgm:pt modelId="{D7B9755F-FEF4-6140-B329-CB122868EA71}" type="pres">
      <dgm:prSet presAssocID="{9B6CB434-F518-4B79-A3D3-09FAEFAA03C4}" presName="vert1" presStyleCnt="0"/>
      <dgm:spPr/>
    </dgm:pt>
    <dgm:pt modelId="{6F0D4362-F45E-0F4B-907D-1E749FB20884}" type="pres">
      <dgm:prSet presAssocID="{47628972-E81E-4708-9D9A-C0DC0A12EFED}" presName="thickLine" presStyleLbl="alignNode1" presStyleIdx="3" presStyleCnt="7"/>
      <dgm:spPr/>
    </dgm:pt>
    <dgm:pt modelId="{D7967B28-971C-4B45-A961-81F7A0FB7F4F}" type="pres">
      <dgm:prSet presAssocID="{47628972-E81E-4708-9D9A-C0DC0A12EFED}" presName="horz1" presStyleCnt="0"/>
      <dgm:spPr/>
    </dgm:pt>
    <dgm:pt modelId="{D972079E-932A-F04D-95D7-B509FC449432}" type="pres">
      <dgm:prSet presAssocID="{47628972-E81E-4708-9D9A-C0DC0A12EFED}" presName="tx1" presStyleLbl="revTx" presStyleIdx="3" presStyleCnt="7"/>
      <dgm:spPr/>
      <dgm:t>
        <a:bodyPr/>
        <a:lstStyle/>
        <a:p>
          <a:endParaRPr lang="en-US"/>
        </a:p>
      </dgm:t>
    </dgm:pt>
    <dgm:pt modelId="{77DB17CC-D23A-9D44-B421-61592771B751}" type="pres">
      <dgm:prSet presAssocID="{47628972-E81E-4708-9D9A-C0DC0A12EFED}" presName="vert1" presStyleCnt="0"/>
      <dgm:spPr/>
    </dgm:pt>
    <dgm:pt modelId="{E4184757-5E9C-4141-A6AE-7782B424224D}" type="pres">
      <dgm:prSet presAssocID="{EC21D7A0-03D3-410D-B811-00AA377B3631}" presName="thickLine" presStyleLbl="alignNode1" presStyleIdx="4" presStyleCnt="7"/>
      <dgm:spPr/>
    </dgm:pt>
    <dgm:pt modelId="{993AC083-C107-7042-82F5-C050484B93CA}" type="pres">
      <dgm:prSet presAssocID="{EC21D7A0-03D3-410D-B811-00AA377B3631}" presName="horz1" presStyleCnt="0"/>
      <dgm:spPr/>
    </dgm:pt>
    <dgm:pt modelId="{4B27C1AF-A5D1-6540-A6BF-66FC56B5268A}" type="pres">
      <dgm:prSet presAssocID="{EC21D7A0-03D3-410D-B811-00AA377B3631}" presName="tx1" presStyleLbl="revTx" presStyleIdx="4" presStyleCnt="7"/>
      <dgm:spPr/>
      <dgm:t>
        <a:bodyPr/>
        <a:lstStyle/>
        <a:p>
          <a:endParaRPr lang="en-US"/>
        </a:p>
      </dgm:t>
    </dgm:pt>
    <dgm:pt modelId="{EB2608F2-6587-0A45-9179-119378C1FAC8}" type="pres">
      <dgm:prSet presAssocID="{EC21D7A0-03D3-410D-B811-00AA377B3631}" presName="vert1" presStyleCnt="0"/>
      <dgm:spPr/>
    </dgm:pt>
    <dgm:pt modelId="{8138038C-36CC-7449-AF16-3AFA102F4432}" type="pres">
      <dgm:prSet presAssocID="{EDDA2F78-8887-40B8-A07B-1F55E57F2993}" presName="thickLine" presStyleLbl="alignNode1" presStyleIdx="5" presStyleCnt="7"/>
      <dgm:spPr/>
    </dgm:pt>
    <dgm:pt modelId="{14E34F6F-9933-6249-B30E-1ECA3835FCA0}" type="pres">
      <dgm:prSet presAssocID="{EDDA2F78-8887-40B8-A07B-1F55E57F2993}" presName="horz1" presStyleCnt="0"/>
      <dgm:spPr/>
    </dgm:pt>
    <dgm:pt modelId="{E7909CC8-88EF-D644-B69F-F314CC67C8D1}" type="pres">
      <dgm:prSet presAssocID="{EDDA2F78-8887-40B8-A07B-1F55E57F2993}" presName="tx1" presStyleLbl="revTx" presStyleIdx="5" presStyleCnt="7"/>
      <dgm:spPr/>
      <dgm:t>
        <a:bodyPr/>
        <a:lstStyle/>
        <a:p>
          <a:endParaRPr lang="en-US"/>
        </a:p>
      </dgm:t>
    </dgm:pt>
    <dgm:pt modelId="{1B6E3F42-8A68-004C-81D2-8FFC0BBAC27F}" type="pres">
      <dgm:prSet presAssocID="{EDDA2F78-8887-40B8-A07B-1F55E57F2993}" presName="vert1" presStyleCnt="0"/>
      <dgm:spPr/>
    </dgm:pt>
    <dgm:pt modelId="{13903DED-CFFF-C744-9E69-30DB2E4591E5}" type="pres">
      <dgm:prSet presAssocID="{4C170310-9CCB-4232-A484-A03083FAD821}" presName="thickLine" presStyleLbl="alignNode1" presStyleIdx="6" presStyleCnt="7"/>
      <dgm:spPr/>
    </dgm:pt>
    <dgm:pt modelId="{ED6547C7-2578-4543-AD27-295338078E53}" type="pres">
      <dgm:prSet presAssocID="{4C170310-9CCB-4232-A484-A03083FAD821}" presName="horz1" presStyleCnt="0"/>
      <dgm:spPr/>
    </dgm:pt>
    <dgm:pt modelId="{490E0095-F2F1-244F-8801-BFE1E291E98B}" type="pres">
      <dgm:prSet presAssocID="{4C170310-9CCB-4232-A484-A03083FAD821}" presName="tx1" presStyleLbl="revTx" presStyleIdx="6" presStyleCnt="7"/>
      <dgm:spPr/>
      <dgm:t>
        <a:bodyPr/>
        <a:lstStyle/>
        <a:p>
          <a:endParaRPr lang="en-US"/>
        </a:p>
      </dgm:t>
    </dgm:pt>
    <dgm:pt modelId="{D8E1FC04-CFC8-354F-85C7-D8AF250C3AAE}" type="pres">
      <dgm:prSet presAssocID="{4C170310-9CCB-4232-A484-A03083FAD821}" presName="vert1" presStyleCnt="0"/>
      <dgm:spPr/>
    </dgm:pt>
  </dgm:ptLst>
  <dgm:cxnLst>
    <dgm:cxn modelId="{EB177BFD-28FC-D246-8658-DB4332952229}" type="presOf" srcId="{47628972-E81E-4708-9D9A-C0DC0A12EFED}" destId="{D972079E-932A-F04D-95D7-B509FC449432}" srcOrd="0" destOrd="0" presId="urn:microsoft.com/office/officeart/2008/layout/LinedList"/>
    <dgm:cxn modelId="{059411B1-04ED-3043-8483-C110D462A39E}" type="presOf" srcId="{EDDA2F78-8887-40B8-A07B-1F55E57F2993}" destId="{E7909CC8-88EF-D644-B69F-F314CC67C8D1}" srcOrd="0" destOrd="0" presId="urn:microsoft.com/office/officeart/2008/layout/LinedList"/>
    <dgm:cxn modelId="{50E13A98-D8BE-42D2-8E3B-493BAFC676B2}" srcId="{87AE9726-9B77-4515-95F2-7A5F98078771}" destId="{6FEF729A-719E-44F8-B62F-7F26F222C78B}" srcOrd="0" destOrd="0" parTransId="{A3954253-0B1D-45C4-AEE2-F095AC1CB215}" sibTransId="{CDCF0B15-5D09-4CC1-B0DF-F637527C7C82}"/>
    <dgm:cxn modelId="{EFD15CEE-BF78-C94E-9F0C-0A3E2A8B69DD}" type="presOf" srcId="{9B6CB434-F518-4B79-A3D3-09FAEFAA03C4}" destId="{AD7DCA14-173E-9048-86DD-90763D8AA9FB}" srcOrd="0" destOrd="0" presId="urn:microsoft.com/office/officeart/2008/layout/LinedList"/>
    <dgm:cxn modelId="{62E1E46C-FEF7-462C-BA3A-FF916D90D96F}" srcId="{87AE9726-9B77-4515-95F2-7A5F98078771}" destId="{7C1BAA45-6D40-47F3-9205-005B2819848E}" srcOrd="1" destOrd="0" parTransId="{F507DDC6-3F68-4F82-9F6D-998E1B43AD1A}" sibTransId="{5B679067-A32A-40A6-90B5-4EC27A22E2D0}"/>
    <dgm:cxn modelId="{FA3D33B2-160C-1B4C-97F8-3497FF2916E3}" type="presOf" srcId="{87AE9726-9B77-4515-95F2-7A5F98078771}" destId="{CBEB67B1-F482-5B4C-A345-40123E1DD28E}" srcOrd="0" destOrd="0" presId="urn:microsoft.com/office/officeart/2008/layout/LinedList"/>
    <dgm:cxn modelId="{E0B65812-B92D-4B60-BA5F-0B6A8F3B1114}" srcId="{87AE9726-9B77-4515-95F2-7A5F98078771}" destId="{9B6CB434-F518-4B79-A3D3-09FAEFAA03C4}" srcOrd="2" destOrd="0" parTransId="{D21E21EC-CBE2-4305-AF38-0A3909606B15}" sibTransId="{C4E349DF-9EE8-4247-A5DC-00DC9E005F5A}"/>
    <dgm:cxn modelId="{FBD44D2C-E5E6-4290-83CE-6BB2E09AB039}" srcId="{87AE9726-9B77-4515-95F2-7A5F98078771}" destId="{47628972-E81E-4708-9D9A-C0DC0A12EFED}" srcOrd="3" destOrd="0" parTransId="{42F32629-8AF6-48FA-899B-28FE9BCFEC23}" sibTransId="{4B773BA9-BCF0-4B85-8E58-5E3E6B8658A4}"/>
    <dgm:cxn modelId="{C4E08320-3598-472C-9A24-1B43FC745841}" srcId="{87AE9726-9B77-4515-95F2-7A5F98078771}" destId="{EDDA2F78-8887-40B8-A07B-1F55E57F2993}" srcOrd="5" destOrd="0" parTransId="{5B40A6D9-03A0-4C17-BCD4-2988061E121A}" sibTransId="{30754841-D840-42DA-B6DF-C99A54F6EE5D}"/>
    <dgm:cxn modelId="{63814C92-0B83-4071-A2A1-5DB7894D4919}" srcId="{87AE9726-9B77-4515-95F2-7A5F98078771}" destId="{4C170310-9CCB-4232-A484-A03083FAD821}" srcOrd="6" destOrd="0" parTransId="{5F04189E-866E-4D87-B7D1-056AB15CF244}" sibTransId="{2D935470-9D9F-48A6-9EBC-8B3775EE1015}"/>
    <dgm:cxn modelId="{713EFE37-C7B1-654A-A6C7-7A94BCA15856}" type="presOf" srcId="{7C1BAA45-6D40-47F3-9205-005B2819848E}" destId="{D9C87C8E-6461-CB4A-AD6C-EBBCBF6C04F4}" srcOrd="0" destOrd="0" presId="urn:microsoft.com/office/officeart/2008/layout/LinedList"/>
    <dgm:cxn modelId="{E0C1BEAC-5B2A-459C-B98D-44E23E447D35}" srcId="{87AE9726-9B77-4515-95F2-7A5F98078771}" destId="{EC21D7A0-03D3-410D-B811-00AA377B3631}" srcOrd="4" destOrd="0" parTransId="{F64F372A-3EA9-4504-AED9-1C642D61A121}" sibTransId="{DC917BE3-735F-4192-B5F3-A63E621E1CA9}"/>
    <dgm:cxn modelId="{C3AC3A4B-6944-4646-B4CE-64ECA918A5EB}" type="presOf" srcId="{6FEF729A-719E-44F8-B62F-7F26F222C78B}" destId="{9C7960FD-7011-2146-8AAD-220173BFA181}" srcOrd="0" destOrd="0" presId="urn:microsoft.com/office/officeart/2008/layout/LinedList"/>
    <dgm:cxn modelId="{ED96EE30-8B27-904E-8258-AF01C39A36BE}" type="presOf" srcId="{4C170310-9CCB-4232-A484-A03083FAD821}" destId="{490E0095-F2F1-244F-8801-BFE1E291E98B}" srcOrd="0" destOrd="0" presId="urn:microsoft.com/office/officeart/2008/layout/LinedList"/>
    <dgm:cxn modelId="{785E3C74-6CA1-CF46-A595-64E473FBCA20}" type="presOf" srcId="{EC21D7A0-03D3-410D-B811-00AA377B3631}" destId="{4B27C1AF-A5D1-6540-A6BF-66FC56B5268A}" srcOrd="0" destOrd="0" presId="urn:microsoft.com/office/officeart/2008/layout/LinedList"/>
    <dgm:cxn modelId="{A574F72A-762C-B249-B8B2-1F62FA81B5DF}" type="presParOf" srcId="{CBEB67B1-F482-5B4C-A345-40123E1DD28E}" destId="{044E16FE-50E4-5649-861C-E13E30985E58}" srcOrd="0" destOrd="0" presId="urn:microsoft.com/office/officeart/2008/layout/LinedList"/>
    <dgm:cxn modelId="{D979A839-7042-514F-9B36-5C2BFAA4F168}" type="presParOf" srcId="{CBEB67B1-F482-5B4C-A345-40123E1DD28E}" destId="{01FE06BD-1A89-8B4E-AF5E-5825F7E028D6}" srcOrd="1" destOrd="0" presId="urn:microsoft.com/office/officeart/2008/layout/LinedList"/>
    <dgm:cxn modelId="{6F26FEDC-7A04-674A-AC8F-3D270DDA94DB}" type="presParOf" srcId="{01FE06BD-1A89-8B4E-AF5E-5825F7E028D6}" destId="{9C7960FD-7011-2146-8AAD-220173BFA181}" srcOrd="0" destOrd="0" presId="urn:microsoft.com/office/officeart/2008/layout/LinedList"/>
    <dgm:cxn modelId="{68C7EB0B-1E29-164D-9253-B421B177A8C5}" type="presParOf" srcId="{01FE06BD-1A89-8B4E-AF5E-5825F7E028D6}" destId="{7C618E41-33B6-0544-A098-756792B9D136}" srcOrd="1" destOrd="0" presId="urn:microsoft.com/office/officeart/2008/layout/LinedList"/>
    <dgm:cxn modelId="{C8BCFAFD-A0DF-0D45-B02E-5EBCFD1CDA99}" type="presParOf" srcId="{CBEB67B1-F482-5B4C-A345-40123E1DD28E}" destId="{8F0FEF30-A221-C746-8D97-BB2CD58961F4}" srcOrd="2" destOrd="0" presId="urn:microsoft.com/office/officeart/2008/layout/LinedList"/>
    <dgm:cxn modelId="{39F10F8D-51EB-FE4B-B4E8-05C799E945B1}" type="presParOf" srcId="{CBEB67B1-F482-5B4C-A345-40123E1DD28E}" destId="{2002F2E9-8421-D740-B681-77BAB57653EE}" srcOrd="3" destOrd="0" presId="urn:microsoft.com/office/officeart/2008/layout/LinedList"/>
    <dgm:cxn modelId="{488F87BF-0F4A-E445-8C57-92B4D4DE7C66}" type="presParOf" srcId="{2002F2E9-8421-D740-B681-77BAB57653EE}" destId="{D9C87C8E-6461-CB4A-AD6C-EBBCBF6C04F4}" srcOrd="0" destOrd="0" presId="urn:microsoft.com/office/officeart/2008/layout/LinedList"/>
    <dgm:cxn modelId="{677AC357-078E-4143-B77E-E6A82F219CE6}" type="presParOf" srcId="{2002F2E9-8421-D740-B681-77BAB57653EE}" destId="{699FAEE9-553D-5D42-9FDA-9AA47F3D913A}" srcOrd="1" destOrd="0" presId="urn:microsoft.com/office/officeart/2008/layout/LinedList"/>
    <dgm:cxn modelId="{3ACF0B7D-09AD-6149-A743-F6D5D29663FF}" type="presParOf" srcId="{CBEB67B1-F482-5B4C-A345-40123E1DD28E}" destId="{B2ACD32B-798B-6E43-BE43-5FF6A0D8EB17}" srcOrd="4" destOrd="0" presId="urn:microsoft.com/office/officeart/2008/layout/LinedList"/>
    <dgm:cxn modelId="{5E1ABCA2-855A-7C48-9E7A-59059DF5E3EF}" type="presParOf" srcId="{CBEB67B1-F482-5B4C-A345-40123E1DD28E}" destId="{17B55794-259E-2D4D-BE9A-330F660082B8}" srcOrd="5" destOrd="0" presId="urn:microsoft.com/office/officeart/2008/layout/LinedList"/>
    <dgm:cxn modelId="{DD8377CA-1B6A-7D4B-8313-7EFB894996E4}" type="presParOf" srcId="{17B55794-259E-2D4D-BE9A-330F660082B8}" destId="{AD7DCA14-173E-9048-86DD-90763D8AA9FB}" srcOrd="0" destOrd="0" presId="urn:microsoft.com/office/officeart/2008/layout/LinedList"/>
    <dgm:cxn modelId="{E006A576-F5DE-6048-91E7-B4CF57C2ED18}" type="presParOf" srcId="{17B55794-259E-2D4D-BE9A-330F660082B8}" destId="{D7B9755F-FEF4-6140-B329-CB122868EA71}" srcOrd="1" destOrd="0" presId="urn:microsoft.com/office/officeart/2008/layout/LinedList"/>
    <dgm:cxn modelId="{B39D62E8-3BD9-C046-8668-6FD7E4E163F5}" type="presParOf" srcId="{CBEB67B1-F482-5B4C-A345-40123E1DD28E}" destId="{6F0D4362-F45E-0F4B-907D-1E749FB20884}" srcOrd="6" destOrd="0" presId="urn:microsoft.com/office/officeart/2008/layout/LinedList"/>
    <dgm:cxn modelId="{100EBE71-BFBC-AC47-9AA2-1E0D7D7CC59D}" type="presParOf" srcId="{CBEB67B1-F482-5B4C-A345-40123E1DD28E}" destId="{D7967B28-971C-4B45-A961-81F7A0FB7F4F}" srcOrd="7" destOrd="0" presId="urn:microsoft.com/office/officeart/2008/layout/LinedList"/>
    <dgm:cxn modelId="{7619B9A6-B49A-5B43-9120-D88EF576617F}" type="presParOf" srcId="{D7967B28-971C-4B45-A961-81F7A0FB7F4F}" destId="{D972079E-932A-F04D-95D7-B509FC449432}" srcOrd="0" destOrd="0" presId="urn:microsoft.com/office/officeart/2008/layout/LinedList"/>
    <dgm:cxn modelId="{29AAEE1B-F7DA-1D4D-8554-40E4213968A6}" type="presParOf" srcId="{D7967B28-971C-4B45-A961-81F7A0FB7F4F}" destId="{77DB17CC-D23A-9D44-B421-61592771B751}" srcOrd="1" destOrd="0" presId="urn:microsoft.com/office/officeart/2008/layout/LinedList"/>
    <dgm:cxn modelId="{B9B0E79D-D114-C040-80CD-4BA6CA45F9C9}" type="presParOf" srcId="{CBEB67B1-F482-5B4C-A345-40123E1DD28E}" destId="{E4184757-5E9C-4141-A6AE-7782B424224D}" srcOrd="8" destOrd="0" presId="urn:microsoft.com/office/officeart/2008/layout/LinedList"/>
    <dgm:cxn modelId="{FC45F56B-437A-674C-8773-2EA4B9770BC4}" type="presParOf" srcId="{CBEB67B1-F482-5B4C-A345-40123E1DD28E}" destId="{993AC083-C107-7042-82F5-C050484B93CA}" srcOrd="9" destOrd="0" presId="urn:microsoft.com/office/officeart/2008/layout/LinedList"/>
    <dgm:cxn modelId="{ED451B18-325D-9848-B894-09BA18E59E54}" type="presParOf" srcId="{993AC083-C107-7042-82F5-C050484B93CA}" destId="{4B27C1AF-A5D1-6540-A6BF-66FC56B5268A}" srcOrd="0" destOrd="0" presId="urn:microsoft.com/office/officeart/2008/layout/LinedList"/>
    <dgm:cxn modelId="{593E4AE6-2748-0748-A3C7-09FD8F9F2E27}" type="presParOf" srcId="{993AC083-C107-7042-82F5-C050484B93CA}" destId="{EB2608F2-6587-0A45-9179-119378C1FAC8}" srcOrd="1" destOrd="0" presId="urn:microsoft.com/office/officeart/2008/layout/LinedList"/>
    <dgm:cxn modelId="{5311B926-5DF9-3540-BB19-94A0CA972B1A}" type="presParOf" srcId="{CBEB67B1-F482-5B4C-A345-40123E1DD28E}" destId="{8138038C-36CC-7449-AF16-3AFA102F4432}" srcOrd="10" destOrd="0" presId="urn:microsoft.com/office/officeart/2008/layout/LinedList"/>
    <dgm:cxn modelId="{FDBD8A9D-39DE-AE4D-9D05-4C61175A8B8B}" type="presParOf" srcId="{CBEB67B1-F482-5B4C-A345-40123E1DD28E}" destId="{14E34F6F-9933-6249-B30E-1ECA3835FCA0}" srcOrd="11" destOrd="0" presId="urn:microsoft.com/office/officeart/2008/layout/LinedList"/>
    <dgm:cxn modelId="{6DEFE6C7-B964-8E46-9777-E09058BDEFAA}" type="presParOf" srcId="{14E34F6F-9933-6249-B30E-1ECA3835FCA0}" destId="{E7909CC8-88EF-D644-B69F-F314CC67C8D1}" srcOrd="0" destOrd="0" presId="urn:microsoft.com/office/officeart/2008/layout/LinedList"/>
    <dgm:cxn modelId="{B1BC514D-9535-9346-987E-60F043C4C4F1}" type="presParOf" srcId="{14E34F6F-9933-6249-B30E-1ECA3835FCA0}" destId="{1B6E3F42-8A68-004C-81D2-8FFC0BBAC27F}" srcOrd="1" destOrd="0" presId="urn:microsoft.com/office/officeart/2008/layout/LinedList"/>
    <dgm:cxn modelId="{0ED895BB-576B-9C4E-B841-DCAEDA15B295}" type="presParOf" srcId="{CBEB67B1-F482-5B4C-A345-40123E1DD28E}" destId="{13903DED-CFFF-C744-9E69-30DB2E4591E5}" srcOrd="12" destOrd="0" presId="urn:microsoft.com/office/officeart/2008/layout/LinedList"/>
    <dgm:cxn modelId="{483621F5-7E6E-D44A-B92F-114F07E891BF}" type="presParOf" srcId="{CBEB67B1-F482-5B4C-A345-40123E1DD28E}" destId="{ED6547C7-2578-4543-AD27-295338078E53}" srcOrd="13" destOrd="0" presId="urn:microsoft.com/office/officeart/2008/layout/LinedList"/>
    <dgm:cxn modelId="{103551EA-552E-D64E-BF4E-196CD2C6C65D}" type="presParOf" srcId="{ED6547C7-2578-4543-AD27-295338078E53}" destId="{490E0095-F2F1-244F-8801-BFE1E291E98B}" srcOrd="0" destOrd="0" presId="urn:microsoft.com/office/officeart/2008/layout/LinedList"/>
    <dgm:cxn modelId="{AB6BF1AF-EDA4-3B48-B9DD-CEDB75E35B97}" type="presParOf" srcId="{ED6547C7-2578-4543-AD27-295338078E53}" destId="{D8E1FC04-CFC8-354F-85C7-D8AF250C3A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E28B89-ECBF-4C7A-84D3-F2B318688E8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2AE3FFA-01ED-47CA-B12B-111142AD8EAA}">
      <dgm:prSet/>
      <dgm:spPr/>
      <dgm:t>
        <a:bodyPr/>
        <a:lstStyle/>
        <a:p>
          <a:r>
            <a:rPr lang="en-GB"/>
            <a:t>Employee satisfaction is a key indicator for defining staff rewards and benefits</a:t>
          </a:r>
          <a:endParaRPr lang="en-US"/>
        </a:p>
      </dgm:t>
    </dgm:pt>
    <dgm:pt modelId="{6D7E1365-059F-4B1B-B174-13F1B7277004}" type="parTrans" cxnId="{EC9846C0-C25F-414D-9604-74D30428EAF1}">
      <dgm:prSet/>
      <dgm:spPr/>
      <dgm:t>
        <a:bodyPr/>
        <a:lstStyle/>
        <a:p>
          <a:endParaRPr lang="en-US"/>
        </a:p>
      </dgm:t>
    </dgm:pt>
    <dgm:pt modelId="{700C9A1E-F14B-4986-958B-4B95D446C7B7}" type="sibTrans" cxnId="{EC9846C0-C25F-414D-9604-74D30428EAF1}">
      <dgm:prSet/>
      <dgm:spPr/>
      <dgm:t>
        <a:bodyPr/>
        <a:lstStyle/>
        <a:p>
          <a:endParaRPr lang="en-US"/>
        </a:p>
      </dgm:t>
    </dgm:pt>
    <dgm:pt modelId="{9A6BDCAC-4F6A-41D5-9181-988DF76CE127}">
      <dgm:prSet/>
      <dgm:spPr/>
      <dgm:t>
        <a:bodyPr/>
        <a:lstStyle/>
        <a:p>
          <a:r>
            <a:rPr lang="en-GB" dirty="0"/>
            <a:t>Over 70% of UK businesses have taken steps to monitor it.</a:t>
          </a:r>
          <a:endParaRPr lang="en-US" dirty="0"/>
        </a:p>
      </dgm:t>
    </dgm:pt>
    <dgm:pt modelId="{2E7B4B16-640A-4D10-9447-9EED8750448F}" type="parTrans" cxnId="{624481BC-F905-47A2-8002-E0913332FE5A}">
      <dgm:prSet/>
      <dgm:spPr/>
      <dgm:t>
        <a:bodyPr/>
        <a:lstStyle/>
        <a:p>
          <a:endParaRPr lang="en-US"/>
        </a:p>
      </dgm:t>
    </dgm:pt>
    <dgm:pt modelId="{2DA8E507-9D83-4267-A94C-2CF126AEF264}" type="sibTrans" cxnId="{624481BC-F905-47A2-8002-E0913332FE5A}">
      <dgm:prSet/>
      <dgm:spPr/>
      <dgm:t>
        <a:bodyPr/>
        <a:lstStyle/>
        <a:p>
          <a:endParaRPr lang="en-US"/>
        </a:p>
      </dgm:t>
    </dgm:pt>
    <dgm:pt modelId="{A59EA842-3AE7-944F-991C-83AC031EAE13}">
      <dgm:prSet/>
      <dgm:spPr/>
      <dgm:t>
        <a:bodyPr/>
        <a:lstStyle/>
        <a:p>
          <a:r>
            <a:rPr lang="en-US" b="1" dirty="0"/>
            <a:t>Clearly links to motivation</a:t>
          </a:r>
        </a:p>
      </dgm:t>
    </dgm:pt>
    <dgm:pt modelId="{EB63E101-196A-9342-AA0B-533921D3ED9F}" type="parTrans" cxnId="{0F6C5E71-FEA6-8545-8F8D-CA867A2DA49A}">
      <dgm:prSet/>
      <dgm:spPr/>
      <dgm:t>
        <a:bodyPr/>
        <a:lstStyle/>
        <a:p>
          <a:endParaRPr lang="en-GB"/>
        </a:p>
      </dgm:t>
    </dgm:pt>
    <dgm:pt modelId="{11CA73C8-D8C8-B448-A971-2A5970A9DA90}" type="sibTrans" cxnId="{0F6C5E71-FEA6-8545-8F8D-CA867A2DA49A}">
      <dgm:prSet/>
      <dgm:spPr/>
      <dgm:t>
        <a:bodyPr/>
        <a:lstStyle/>
        <a:p>
          <a:endParaRPr lang="en-GB"/>
        </a:p>
      </dgm:t>
    </dgm:pt>
    <dgm:pt modelId="{D2663C91-1A93-E44F-8680-A868FC1529C4}" type="pres">
      <dgm:prSet presAssocID="{07E28B89-ECBF-4C7A-84D3-F2B318688E8A}" presName="vert0" presStyleCnt="0">
        <dgm:presLayoutVars>
          <dgm:dir/>
          <dgm:animOne val="branch"/>
          <dgm:animLvl val="lvl"/>
        </dgm:presLayoutVars>
      </dgm:prSet>
      <dgm:spPr/>
      <dgm:t>
        <a:bodyPr/>
        <a:lstStyle/>
        <a:p>
          <a:endParaRPr lang="en-US"/>
        </a:p>
      </dgm:t>
    </dgm:pt>
    <dgm:pt modelId="{FCB50661-FCFF-2E4C-B2BE-379172323FD2}" type="pres">
      <dgm:prSet presAssocID="{32AE3FFA-01ED-47CA-B12B-111142AD8EAA}" presName="thickLine" presStyleLbl="alignNode1" presStyleIdx="0" presStyleCnt="3"/>
      <dgm:spPr/>
    </dgm:pt>
    <dgm:pt modelId="{5F3F9C5D-9B81-8747-A1B6-1EB0A0C4104A}" type="pres">
      <dgm:prSet presAssocID="{32AE3FFA-01ED-47CA-B12B-111142AD8EAA}" presName="horz1" presStyleCnt="0"/>
      <dgm:spPr/>
    </dgm:pt>
    <dgm:pt modelId="{645D596C-A223-B74A-B32A-E2EA975EF452}" type="pres">
      <dgm:prSet presAssocID="{32AE3FFA-01ED-47CA-B12B-111142AD8EAA}" presName="tx1" presStyleLbl="revTx" presStyleIdx="0" presStyleCnt="3"/>
      <dgm:spPr/>
      <dgm:t>
        <a:bodyPr/>
        <a:lstStyle/>
        <a:p>
          <a:endParaRPr lang="en-US"/>
        </a:p>
      </dgm:t>
    </dgm:pt>
    <dgm:pt modelId="{A37130C7-C17C-BE4B-9109-8AD3BB657B68}" type="pres">
      <dgm:prSet presAssocID="{32AE3FFA-01ED-47CA-B12B-111142AD8EAA}" presName="vert1" presStyleCnt="0"/>
      <dgm:spPr/>
    </dgm:pt>
    <dgm:pt modelId="{31582EBE-F244-5944-A101-B70BB2A35C62}" type="pres">
      <dgm:prSet presAssocID="{9A6BDCAC-4F6A-41D5-9181-988DF76CE127}" presName="thickLine" presStyleLbl="alignNode1" presStyleIdx="1" presStyleCnt="3"/>
      <dgm:spPr/>
    </dgm:pt>
    <dgm:pt modelId="{6AF0ACDA-6B1C-524D-80E4-EE0BF4B8CB5A}" type="pres">
      <dgm:prSet presAssocID="{9A6BDCAC-4F6A-41D5-9181-988DF76CE127}" presName="horz1" presStyleCnt="0"/>
      <dgm:spPr/>
    </dgm:pt>
    <dgm:pt modelId="{E2E5F2A0-7305-ED48-B776-CF2F58960381}" type="pres">
      <dgm:prSet presAssocID="{9A6BDCAC-4F6A-41D5-9181-988DF76CE127}" presName="tx1" presStyleLbl="revTx" presStyleIdx="1" presStyleCnt="3"/>
      <dgm:spPr/>
      <dgm:t>
        <a:bodyPr/>
        <a:lstStyle/>
        <a:p>
          <a:endParaRPr lang="en-US"/>
        </a:p>
      </dgm:t>
    </dgm:pt>
    <dgm:pt modelId="{6FAE2927-1F14-7A41-B49A-76D1BFA99640}" type="pres">
      <dgm:prSet presAssocID="{9A6BDCAC-4F6A-41D5-9181-988DF76CE127}" presName="vert1" presStyleCnt="0"/>
      <dgm:spPr/>
    </dgm:pt>
    <dgm:pt modelId="{8591ACB5-57FE-6346-AD67-FC7614BECADD}" type="pres">
      <dgm:prSet presAssocID="{A59EA842-3AE7-944F-991C-83AC031EAE13}" presName="thickLine" presStyleLbl="alignNode1" presStyleIdx="2" presStyleCnt="3"/>
      <dgm:spPr/>
    </dgm:pt>
    <dgm:pt modelId="{21071D62-C8F1-8641-9873-F2C0FF6A4EB1}" type="pres">
      <dgm:prSet presAssocID="{A59EA842-3AE7-944F-991C-83AC031EAE13}" presName="horz1" presStyleCnt="0"/>
      <dgm:spPr/>
    </dgm:pt>
    <dgm:pt modelId="{DA024E73-A1BB-5B41-A73A-760948A5BA52}" type="pres">
      <dgm:prSet presAssocID="{A59EA842-3AE7-944F-991C-83AC031EAE13}" presName="tx1" presStyleLbl="revTx" presStyleIdx="2" presStyleCnt="3"/>
      <dgm:spPr/>
      <dgm:t>
        <a:bodyPr/>
        <a:lstStyle/>
        <a:p>
          <a:endParaRPr lang="en-US"/>
        </a:p>
      </dgm:t>
    </dgm:pt>
    <dgm:pt modelId="{B40E5837-78A6-034F-A1CE-ED4552D40025}" type="pres">
      <dgm:prSet presAssocID="{A59EA842-3AE7-944F-991C-83AC031EAE13}" presName="vert1" presStyleCnt="0"/>
      <dgm:spPr/>
    </dgm:pt>
  </dgm:ptLst>
  <dgm:cxnLst>
    <dgm:cxn modelId="{0F6C5E71-FEA6-8545-8F8D-CA867A2DA49A}" srcId="{07E28B89-ECBF-4C7A-84D3-F2B318688E8A}" destId="{A59EA842-3AE7-944F-991C-83AC031EAE13}" srcOrd="2" destOrd="0" parTransId="{EB63E101-196A-9342-AA0B-533921D3ED9F}" sibTransId="{11CA73C8-D8C8-B448-A971-2A5970A9DA90}"/>
    <dgm:cxn modelId="{BCD77AB9-0728-074F-A23F-9D0051E99E62}" type="presOf" srcId="{07E28B89-ECBF-4C7A-84D3-F2B318688E8A}" destId="{D2663C91-1A93-E44F-8680-A868FC1529C4}" srcOrd="0" destOrd="0" presId="urn:microsoft.com/office/officeart/2008/layout/LinedList"/>
    <dgm:cxn modelId="{EC9846C0-C25F-414D-9604-74D30428EAF1}" srcId="{07E28B89-ECBF-4C7A-84D3-F2B318688E8A}" destId="{32AE3FFA-01ED-47CA-B12B-111142AD8EAA}" srcOrd="0" destOrd="0" parTransId="{6D7E1365-059F-4B1B-B174-13F1B7277004}" sibTransId="{700C9A1E-F14B-4986-958B-4B95D446C7B7}"/>
    <dgm:cxn modelId="{5F464303-4AF7-1644-8EC5-FEB7152341BF}" type="presOf" srcId="{A59EA842-3AE7-944F-991C-83AC031EAE13}" destId="{DA024E73-A1BB-5B41-A73A-760948A5BA52}" srcOrd="0" destOrd="0" presId="urn:microsoft.com/office/officeart/2008/layout/LinedList"/>
    <dgm:cxn modelId="{624481BC-F905-47A2-8002-E0913332FE5A}" srcId="{07E28B89-ECBF-4C7A-84D3-F2B318688E8A}" destId="{9A6BDCAC-4F6A-41D5-9181-988DF76CE127}" srcOrd="1" destOrd="0" parTransId="{2E7B4B16-640A-4D10-9447-9EED8750448F}" sibTransId="{2DA8E507-9D83-4267-A94C-2CF126AEF264}"/>
    <dgm:cxn modelId="{ECB0A73D-2ACF-1342-B9BA-4CDA4074606B}" type="presOf" srcId="{9A6BDCAC-4F6A-41D5-9181-988DF76CE127}" destId="{E2E5F2A0-7305-ED48-B776-CF2F58960381}" srcOrd="0" destOrd="0" presId="urn:microsoft.com/office/officeart/2008/layout/LinedList"/>
    <dgm:cxn modelId="{157240B0-DEE9-E040-90CF-1C921DFE8770}" type="presOf" srcId="{32AE3FFA-01ED-47CA-B12B-111142AD8EAA}" destId="{645D596C-A223-B74A-B32A-E2EA975EF452}" srcOrd="0" destOrd="0" presId="urn:microsoft.com/office/officeart/2008/layout/LinedList"/>
    <dgm:cxn modelId="{DFCFAD6E-3864-AB48-81DF-849BAA4CDEF8}" type="presParOf" srcId="{D2663C91-1A93-E44F-8680-A868FC1529C4}" destId="{FCB50661-FCFF-2E4C-B2BE-379172323FD2}" srcOrd="0" destOrd="0" presId="urn:microsoft.com/office/officeart/2008/layout/LinedList"/>
    <dgm:cxn modelId="{18B09B94-7000-DB46-99CA-07F7FD9AA3D5}" type="presParOf" srcId="{D2663C91-1A93-E44F-8680-A868FC1529C4}" destId="{5F3F9C5D-9B81-8747-A1B6-1EB0A0C4104A}" srcOrd="1" destOrd="0" presId="urn:microsoft.com/office/officeart/2008/layout/LinedList"/>
    <dgm:cxn modelId="{25B5477A-D8F0-1D43-90F8-66F280B8DD74}" type="presParOf" srcId="{5F3F9C5D-9B81-8747-A1B6-1EB0A0C4104A}" destId="{645D596C-A223-B74A-B32A-E2EA975EF452}" srcOrd="0" destOrd="0" presId="urn:microsoft.com/office/officeart/2008/layout/LinedList"/>
    <dgm:cxn modelId="{7BA6A848-BF41-4448-91D9-3C91001922E2}" type="presParOf" srcId="{5F3F9C5D-9B81-8747-A1B6-1EB0A0C4104A}" destId="{A37130C7-C17C-BE4B-9109-8AD3BB657B68}" srcOrd="1" destOrd="0" presId="urn:microsoft.com/office/officeart/2008/layout/LinedList"/>
    <dgm:cxn modelId="{9BF3B670-9E3A-7C4E-B8A4-676597D4B8C9}" type="presParOf" srcId="{D2663C91-1A93-E44F-8680-A868FC1529C4}" destId="{31582EBE-F244-5944-A101-B70BB2A35C62}" srcOrd="2" destOrd="0" presId="urn:microsoft.com/office/officeart/2008/layout/LinedList"/>
    <dgm:cxn modelId="{0E0632EE-429F-6646-A929-165362D39920}" type="presParOf" srcId="{D2663C91-1A93-E44F-8680-A868FC1529C4}" destId="{6AF0ACDA-6B1C-524D-80E4-EE0BF4B8CB5A}" srcOrd="3" destOrd="0" presId="urn:microsoft.com/office/officeart/2008/layout/LinedList"/>
    <dgm:cxn modelId="{E19211F4-1F6D-3749-A967-2C0A3D889852}" type="presParOf" srcId="{6AF0ACDA-6B1C-524D-80E4-EE0BF4B8CB5A}" destId="{E2E5F2A0-7305-ED48-B776-CF2F58960381}" srcOrd="0" destOrd="0" presId="urn:microsoft.com/office/officeart/2008/layout/LinedList"/>
    <dgm:cxn modelId="{E5B8FA9C-D54D-2844-8207-2845F551F04B}" type="presParOf" srcId="{6AF0ACDA-6B1C-524D-80E4-EE0BF4B8CB5A}" destId="{6FAE2927-1F14-7A41-B49A-76D1BFA99640}" srcOrd="1" destOrd="0" presId="urn:microsoft.com/office/officeart/2008/layout/LinedList"/>
    <dgm:cxn modelId="{DFA8DA90-8E8F-5F4F-B415-5CF070BDA4C9}" type="presParOf" srcId="{D2663C91-1A93-E44F-8680-A868FC1529C4}" destId="{8591ACB5-57FE-6346-AD67-FC7614BECADD}" srcOrd="4" destOrd="0" presId="urn:microsoft.com/office/officeart/2008/layout/LinedList"/>
    <dgm:cxn modelId="{9026718E-4661-E241-B9BA-CBA784B25AEB}" type="presParOf" srcId="{D2663C91-1A93-E44F-8680-A868FC1529C4}" destId="{21071D62-C8F1-8641-9873-F2C0FF6A4EB1}" srcOrd="5" destOrd="0" presId="urn:microsoft.com/office/officeart/2008/layout/LinedList"/>
    <dgm:cxn modelId="{D4F4A59B-1284-9D41-AB30-1B19218C8BFE}" type="presParOf" srcId="{21071D62-C8F1-8641-9873-F2C0FF6A4EB1}" destId="{DA024E73-A1BB-5B41-A73A-760948A5BA52}" srcOrd="0" destOrd="0" presId="urn:microsoft.com/office/officeart/2008/layout/LinedList"/>
    <dgm:cxn modelId="{33D10519-1D34-E245-9ACF-8B7890996EB0}" type="presParOf" srcId="{21071D62-C8F1-8641-9873-F2C0FF6A4EB1}" destId="{B40E5837-78A6-034F-A1CE-ED4552D400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3FFE34-16E3-4BCF-BD11-F4B6D0E59B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0EEF25A-DC47-4E31-827B-B48068DB2EFD}">
      <dgm:prSet/>
      <dgm:spPr/>
      <dgm:t>
        <a:bodyPr/>
        <a:lstStyle/>
        <a:p>
          <a:r>
            <a:rPr lang="en-GB" b="1"/>
            <a:t>Leadership:</a:t>
          </a:r>
          <a:r>
            <a:rPr lang="en-GB"/>
            <a:t> How employees feel about the head of the company and its senior managers</a:t>
          </a:r>
          <a:endParaRPr lang="en-US"/>
        </a:p>
      </dgm:t>
    </dgm:pt>
    <dgm:pt modelId="{62A473E8-089A-4D8C-B092-CB6D0E7491BF}" type="parTrans" cxnId="{BAA9193A-3ECA-4DC3-8CA8-9B31049D7104}">
      <dgm:prSet/>
      <dgm:spPr/>
      <dgm:t>
        <a:bodyPr/>
        <a:lstStyle/>
        <a:p>
          <a:endParaRPr lang="en-US"/>
        </a:p>
      </dgm:t>
    </dgm:pt>
    <dgm:pt modelId="{124DC90D-F93F-41E0-BFA9-40268C0E3B38}" type="sibTrans" cxnId="{BAA9193A-3ECA-4DC3-8CA8-9B31049D7104}">
      <dgm:prSet/>
      <dgm:spPr/>
      <dgm:t>
        <a:bodyPr/>
        <a:lstStyle/>
        <a:p>
          <a:endParaRPr lang="en-US"/>
        </a:p>
      </dgm:t>
    </dgm:pt>
    <dgm:pt modelId="{A805D86B-0FCD-488E-A23B-1E91FCF567BE}">
      <dgm:prSet/>
      <dgm:spPr/>
      <dgm:t>
        <a:bodyPr/>
        <a:lstStyle/>
        <a:p>
          <a:r>
            <a:rPr lang="en-GB" b="1"/>
            <a:t>Wellbeing:</a:t>
          </a:r>
          <a:r>
            <a:rPr lang="en-GB"/>
            <a:t> How staff feel about the stress, pressure and the balance between their work and home duties</a:t>
          </a:r>
          <a:endParaRPr lang="en-US"/>
        </a:p>
      </dgm:t>
    </dgm:pt>
    <dgm:pt modelId="{1D505BAD-F895-49A0-8B37-D7DDE0BB341C}" type="parTrans" cxnId="{9822B61B-BDBC-416F-A50C-50D99529B6AA}">
      <dgm:prSet/>
      <dgm:spPr/>
      <dgm:t>
        <a:bodyPr/>
        <a:lstStyle/>
        <a:p>
          <a:endParaRPr lang="en-US"/>
        </a:p>
      </dgm:t>
    </dgm:pt>
    <dgm:pt modelId="{CB6FB6B5-1A00-4382-A0AE-91ED8105AD3F}" type="sibTrans" cxnId="{9822B61B-BDBC-416F-A50C-50D99529B6AA}">
      <dgm:prSet/>
      <dgm:spPr/>
      <dgm:t>
        <a:bodyPr/>
        <a:lstStyle/>
        <a:p>
          <a:endParaRPr lang="en-US"/>
        </a:p>
      </dgm:t>
    </dgm:pt>
    <dgm:pt modelId="{D53610BD-B493-4490-B7C6-E6D32084304E}">
      <dgm:prSet/>
      <dgm:spPr/>
      <dgm:t>
        <a:bodyPr/>
        <a:lstStyle/>
        <a:p>
          <a:r>
            <a:rPr lang="en-GB" b="1"/>
            <a:t>Giving something back:</a:t>
          </a:r>
          <a:r>
            <a:rPr lang="en-GB"/>
            <a:t> How much companies are thought by their staff to put back into society generally and the local community</a:t>
          </a:r>
          <a:endParaRPr lang="en-US"/>
        </a:p>
      </dgm:t>
    </dgm:pt>
    <dgm:pt modelId="{E65A6A8D-1929-421E-8297-7171148F0FD8}" type="parTrans" cxnId="{A2D4F4BF-FD89-41E0-BEDD-FCA5946F0442}">
      <dgm:prSet/>
      <dgm:spPr/>
      <dgm:t>
        <a:bodyPr/>
        <a:lstStyle/>
        <a:p>
          <a:endParaRPr lang="en-US"/>
        </a:p>
      </dgm:t>
    </dgm:pt>
    <dgm:pt modelId="{D8628FAF-33E2-4627-BE18-E98CBDF377DC}" type="sibTrans" cxnId="{A2D4F4BF-FD89-41E0-BEDD-FCA5946F0442}">
      <dgm:prSet/>
      <dgm:spPr/>
      <dgm:t>
        <a:bodyPr/>
        <a:lstStyle/>
        <a:p>
          <a:endParaRPr lang="en-US"/>
        </a:p>
      </dgm:t>
    </dgm:pt>
    <dgm:pt modelId="{3EFAA610-04FF-4470-943E-7D4D81B6A804}">
      <dgm:prSet/>
      <dgm:spPr/>
      <dgm:t>
        <a:bodyPr/>
        <a:lstStyle/>
        <a:p>
          <a:r>
            <a:rPr lang="en-GB" b="1"/>
            <a:t>Personal growth:</a:t>
          </a:r>
          <a:r>
            <a:rPr lang="en-GB"/>
            <a:t> To what extent staff feel they are stretched and challenged by their job</a:t>
          </a:r>
          <a:endParaRPr lang="en-US"/>
        </a:p>
      </dgm:t>
    </dgm:pt>
    <dgm:pt modelId="{28044BD8-2C8C-43A3-BF14-7C0C59C80F61}" type="parTrans" cxnId="{1DCE5699-FDE4-4F06-B2F0-0AB413C0EEE2}">
      <dgm:prSet/>
      <dgm:spPr/>
      <dgm:t>
        <a:bodyPr/>
        <a:lstStyle/>
        <a:p>
          <a:endParaRPr lang="en-US"/>
        </a:p>
      </dgm:t>
    </dgm:pt>
    <dgm:pt modelId="{0C103B72-F329-49EA-98A7-798D490433D9}" type="sibTrans" cxnId="{1DCE5699-FDE4-4F06-B2F0-0AB413C0EEE2}">
      <dgm:prSet/>
      <dgm:spPr/>
      <dgm:t>
        <a:bodyPr/>
        <a:lstStyle/>
        <a:p>
          <a:endParaRPr lang="en-US"/>
        </a:p>
      </dgm:t>
    </dgm:pt>
    <dgm:pt modelId="{5FD2C0EC-E021-482D-840D-C17CBDD5E869}">
      <dgm:prSet/>
      <dgm:spPr/>
      <dgm:t>
        <a:bodyPr/>
        <a:lstStyle/>
        <a:p>
          <a:r>
            <a:rPr lang="en-GB" b="1"/>
            <a:t>My manager:</a:t>
          </a:r>
          <a:r>
            <a:rPr lang="en-GB"/>
            <a:t> How staff feel towards their immediate boss and day-to-day managers</a:t>
          </a:r>
          <a:endParaRPr lang="en-US"/>
        </a:p>
      </dgm:t>
    </dgm:pt>
    <dgm:pt modelId="{5389AC06-1DED-4799-A46F-9DEBB17EBA2B}" type="parTrans" cxnId="{082847FC-F36A-41CE-85A3-F242F54C6A31}">
      <dgm:prSet/>
      <dgm:spPr/>
      <dgm:t>
        <a:bodyPr/>
        <a:lstStyle/>
        <a:p>
          <a:endParaRPr lang="en-US"/>
        </a:p>
      </dgm:t>
    </dgm:pt>
    <dgm:pt modelId="{35A3300E-1380-4789-9F7F-E2040E982F2A}" type="sibTrans" cxnId="{082847FC-F36A-41CE-85A3-F242F54C6A31}">
      <dgm:prSet/>
      <dgm:spPr/>
      <dgm:t>
        <a:bodyPr/>
        <a:lstStyle/>
        <a:p>
          <a:endParaRPr lang="en-US"/>
        </a:p>
      </dgm:t>
    </dgm:pt>
    <dgm:pt modelId="{98FFFA46-5B31-428B-BFD8-620F7EA911B8}">
      <dgm:prSet/>
      <dgm:spPr/>
      <dgm:t>
        <a:bodyPr/>
        <a:lstStyle/>
        <a:p>
          <a:r>
            <a:rPr lang="en-GB" b="1"/>
            <a:t>My company:</a:t>
          </a:r>
          <a:r>
            <a:rPr lang="en-GB"/>
            <a:t> Feelings about the company people work not the people they work with</a:t>
          </a:r>
          <a:endParaRPr lang="en-US"/>
        </a:p>
      </dgm:t>
    </dgm:pt>
    <dgm:pt modelId="{3AF8BFB3-624C-4A00-B6CC-9F15D8A0C7D7}" type="parTrans" cxnId="{8DA0AF0B-D457-41D1-AE29-A49464BCE523}">
      <dgm:prSet/>
      <dgm:spPr/>
      <dgm:t>
        <a:bodyPr/>
        <a:lstStyle/>
        <a:p>
          <a:endParaRPr lang="en-US"/>
        </a:p>
      </dgm:t>
    </dgm:pt>
    <dgm:pt modelId="{FD8DA616-F58C-40E1-ACDC-F31745850BF1}" type="sibTrans" cxnId="{8DA0AF0B-D457-41D1-AE29-A49464BCE523}">
      <dgm:prSet/>
      <dgm:spPr/>
      <dgm:t>
        <a:bodyPr/>
        <a:lstStyle/>
        <a:p>
          <a:endParaRPr lang="en-US"/>
        </a:p>
      </dgm:t>
    </dgm:pt>
    <dgm:pt modelId="{19B6AC66-BE8B-4057-9A31-CB2D64194890}">
      <dgm:prSet/>
      <dgm:spPr/>
      <dgm:t>
        <a:bodyPr/>
        <a:lstStyle/>
        <a:p>
          <a:r>
            <a:rPr lang="en-GB" b="1"/>
            <a:t>My team:</a:t>
          </a:r>
          <a:r>
            <a:rPr lang="en-GB"/>
            <a:t> How staff feel about their immediate colleagues</a:t>
          </a:r>
          <a:endParaRPr lang="en-US"/>
        </a:p>
      </dgm:t>
    </dgm:pt>
    <dgm:pt modelId="{B99E8697-0D8D-470F-BADB-FCB980CE82FF}" type="parTrans" cxnId="{CF04ADC0-8390-444C-AF75-34DF9EEBEBA0}">
      <dgm:prSet/>
      <dgm:spPr/>
      <dgm:t>
        <a:bodyPr/>
        <a:lstStyle/>
        <a:p>
          <a:endParaRPr lang="en-US"/>
        </a:p>
      </dgm:t>
    </dgm:pt>
    <dgm:pt modelId="{6FB71F8E-ED6B-4851-94BC-3543D875DEEB}" type="sibTrans" cxnId="{CF04ADC0-8390-444C-AF75-34DF9EEBEBA0}">
      <dgm:prSet/>
      <dgm:spPr/>
      <dgm:t>
        <a:bodyPr/>
        <a:lstStyle/>
        <a:p>
          <a:endParaRPr lang="en-US"/>
        </a:p>
      </dgm:t>
    </dgm:pt>
    <dgm:pt modelId="{CE185491-94FB-44C7-B9CE-844C6D2AD1B6}">
      <dgm:prSet/>
      <dgm:spPr/>
      <dgm:t>
        <a:bodyPr/>
        <a:lstStyle/>
        <a:p>
          <a:r>
            <a:rPr lang="en-GB" b="1" dirty="0"/>
            <a:t>Fair deal:</a:t>
          </a:r>
          <a:r>
            <a:rPr lang="en-GB" dirty="0"/>
            <a:t> How happy the workforce is with their pay and benefits</a:t>
          </a:r>
          <a:endParaRPr lang="en-US" dirty="0"/>
        </a:p>
      </dgm:t>
    </dgm:pt>
    <dgm:pt modelId="{5D189C3B-2F27-41C7-8640-F3F33D9A90AA}" type="parTrans" cxnId="{B645A894-643F-48FF-B7A0-50E061DBA77F}">
      <dgm:prSet/>
      <dgm:spPr/>
      <dgm:t>
        <a:bodyPr/>
        <a:lstStyle/>
        <a:p>
          <a:endParaRPr lang="en-US"/>
        </a:p>
      </dgm:t>
    </dgm:pt>
    <dgm:pt modelId="{8186B3A3-287C-43EB-9BB1-856C32F62189}" type="sibTrans" cxnId="{B645A894-643F-48FF-B7A0-50E061DBA77F}">
      <dgm:prSet/>
      <dgm:spPr/>
      <dgm:t>
        <a:bodyPr/>
        <a:lstStyle/>
        <a:p>
          <a:endParaRPr lang="en-US"/>
        </a:p>
      </dgm:t>
    </dgm:pt>
    <dgm:pt modelId="{0E2E206E-66B1-4469-90AA-B5DD49F7ED5B}" type="pres">
      <dgm:prSet presAssocID="{613FFE34-16E3-4BCF-BD11-F4B6D0E59B3D}" presName="root" presStyleCnt="0">
        <dgm:presLayoutVars>
          <dgm:dir/>
          <dgm:resizeHandles val="exact"/>
        </dgm:presLayoutVars>
      </dgm:prSet>
      <dgm:spPr/>
      <dgm:t>
        <a:bodyPr/>
        <a:lstStyle/>
        <a:p>
          <a:endParaRPr lang="en-US"/>
        </a:p>
      </dgm:t>
    </dgm:pt>
    <dgm:pt modelId="{C831737F-28A7-4452-8B94-6BD832E05EDB}" type="pres">
      <dgm:prSet presAssocID="{B0EEF25A-DC47-4E31-827B-B48068DB2EFD}" presName="compNode" presStyleCnt="0"/>
      <dgm:spPr/>
    </dgm:pt>
    <dgm:pt modelId="{F53A7076-D737-4487-B3FF-580537B7993D}" type="pres">
      <dgm:prSet presAssocID="{B0EEF25A-DC47-4E31-827B-B48068DB2EFD}" presName="bgRect" presStyleLbl="bgShp" presStyleIdx="0" presStyleCnt="8"/>
      <dgm:spPr/>
    </dgm:pt>
    <dgm:pt modelId="{4F5C3711-1484-4CBD-9377-929259BB0B73}" type="pres">
      <dgm:prSet presAssocID="{B0EEF25A-DC47-4E31-827B-B48068DB2EFD}"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aptain"/>
        </a:ext>
      </dgm:extLst>
    </dgm:pt>
    <dgm:pt modelId="{6FB59D7B-B2EF-41E1-8FCF-82C6CC16E537}" type="pres">
      <dgm:prSet presAssocID="{B0EEF25A-DC47-4E31-827B-B48068DB2EFD}" presName="spaceRect" presStyleCnt="0"/>
      <dgm:spPr/>
    </dgm:pt>
    <dgm:pt modelId="{A69FAD07-F380-4210-9BA1-49786187294D}" type="pres">
      <dgm:prSet presAssocID="{B0EEF25A-DC47-4E31-827B-B48068DB2EFD}" presName="parTx" presStyleLbl="revTx" presStyleIdx="0" presStyleCnt="8">
        <dgm:presLayoutVars>
          <dgm:chMax val="0"/>
          <dgm:chPref val="0"/>
        </dgm:presLayoutVars>
      </dgm:prSet>
      <dgm:spPr/>
      <dgm:t>
        <a:bodyPr/>
        <a:lstStyle/>
        <a:p>
          <a:endParaRPr lang="en-US"/>
        </a:p>
      </dgm:t>
    </dgm:pt>
    <dgm:pt modelId="{38776545-D3A3-44A8-B6C4-A2F82044C1F2}" type="pres">
      <dgm:prSet presAssocID="{124DC90D-F93F-41E0-BFA9-40268C0E3B38}" presName="sibTrans" presStyleCnt="0"/>
      <dgm:spPr/>
    </dgm:pt>
    <dgm:pt modelId="{F8588530-0CBC-406F-B5BA-3AD049B42671}" type="pres">
      <dgm:prSet presAssocID="{A805D86B-0FCD-488E-A23B-1E91FCF567BE}" presName="compNode" presStyleCnt="0"/>
      <dgm:spPr/>
    </dgm:pt>
    <dgm:pt modelId="{FFB398D5-FA53-410F-9325-54FC4B7A6CA4}" type="pres">
      <dgm:prSet presAssocID="{A805D86B-0FCD-488E-A23B-1E91FCF567BE}" presName="bgRect" presStyleLbl="bgShp" presStyleIdx="1" presStyleCnt="8"/>
      <dgm:spPr/>
    </dgm:pt>
    <dgm:pt modelId="{A09F4BF2-8025-4129-8F49-ABB5DEB50901}" type="pres">
      <dgm:prSet presAssocID="{A805D86B-0FCD-488E-A23B-1E91FCF567BE}"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ongue Face with Solid Fill"/>
        </a:ext>
      </dgm:extLst>
    </dgm:pt>
    <dgm:pt modelId="{D0C8F795-4AE5-4F88-A845-9099D8801DF4}" type="pres">
      <dgm:prSet presAssocID="{A805D86B-0FCD-488E-A23B-1E91FCF567BE}" presName="spaceRect" presStyleCnt="0"/>
      <dgm:spPr/>
    </dgm:pt>
    <dgm:pt modelId="{BE51B9C1-60FF-4D25-8764-F787E9C73307}" type="pres">
      <dgm:prSet presAssocID="{A805D86B-0FCD-488E-A23B-1E91FCF567BE}" presName="parTx" presStyleLbl="revTx" presStyleIdx="1" presStyleCnt="8">
        <dgm:presLayoutVars>
          <dgm:chMax val="0"/>
          <dgm:chPref val="0"/>
        </dgm:presLayoutVars>
      </dgm:prSet>
      <dgm:spPr/>
      <dgm:t>
        <a:bodyPr/>
        <a:lstStyle/>
        <a:p>
          <a:endParaRPr lang="en-US"/>
        </a:p>
      </dgm:t>
    </dgm:pt>
    <dgm:pt modelId="{59CB7356-BB99-4493-B3D5-561153E91C3B}" type="pres">
      <dgm:prSet presAssocID="{CB6FB6B5-1A00-4382-A0AE-91ED8105AD3F}" presName="sibTrans" presStyleCnt="0"/>
      <dgm:spPr/>
    </dgm:pt>
    <dgm:pt modelId="{B050BE72-00E8-437A-B154-6DCB1867491D}" type="pres">
      <dgm:prSet presAssocID="{D53610BD-B493-4490-B7C6-E6D32084304E}" presName="compNode" presStyleCnt="0"/>
      <dgm:spPr/>
    </dgm:pt>
    <dgm:pt modelId="{A6CCA153-E577-472D-98E3-1E6D51507072}" type="pres">
      <dgm:prSet presAssocID="{D53610BD-B493-4490-B7C6-E6D32084304E}" presName="bgRect" presStyleLbl="bgShp" presStyleIdx="2" presStyleCnt="8"/>
      <dgm:spPr/>
    </dgm:pt>
    <dgm:pt modelId="{EF095B15-301E-4049-98D7-22990595792D}" type="pres">
      <dgm:prSet presAssocID="{D53610BD-B493-4490-B7C6-E6D32084304E}"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User Network"/>
        </a:ext>
      </dgm:extLst>
    </dgm:pt>
    <dgm:pt modelId="{FD746E84-0A6D-4F93-9587-FE201F0B2882}" type="pres">
      <dgm:prSet presAssocID="{D53610BD-B493-4490-B7C6-E6D32084304E}" presName="spaceRect" presStyleCnt="0"/>
      <dgm:spPr/>
    </dgm:pt>
    <dgm:pt modelId="{DFDAB567-9632-4027-8A11-A12C0BEF1D71}" type="pres">
      <dgm:prSet presAssocID="{D53610BD-B493-4490-B7C6-E6D32084304E}" presName="parTx" presStyleLbl="revTx" presStyleIdx="2" presStyleCnt="8">
        <dgm:presLayoutVars>
          <dgm:chMax val="0"/>
          <dgm:chPref val="0"/>
        </dgm:presLayoutVars>
      </dgm:prSet>
      <dgm:spPr/>
      <dgm:t>
        <a:bodyPr/>
        <a:lstStyle/>
        <a:p>
          <a:endParaRPr lang="en-US"/>
        </a:p>
      </dgm:t>
    </dgm:pt>
    <dgm:pt modelId="{3C79843A-F96A-434F-AED5-9975AB70998F}" type="pres">
      <dgm:prSet presAssocID="{D8628FAF-33E2-4627-BE18-E98CBDF377DC}" presName="sibTrans" presStyleCnt="0"/>
      <dgm:spPr/>
    </dgm:pt>
    <dgm:pt modelId="{9C0E9AE6-78EC-421E-9A39-7D05D89BDE2C}" type="pres">
      <dgm:prSet presAssocID="{3EFAA610-04FF-4470-943E-7D4D81B6A804}" presName="compNode" presStyleCnt="0"/>
      <dgm:spPr/>
    </dgm:pt>
    <dgm:pt modelId="{36586B78-F482-476F-AF9D-CB0056C79D00}" type="pres">
      <dgm:prSet presAssocID="{3EFAA610-04FF-4470-943E-7D4D81B6A804}" presName="bgRect" presStyleLbl="bgShp" presStyleIdx="3" presStyleCnt="8"/>
      <dgm:spPr/>
    </dgm:pt>
    <dgm:pt modelId="{2E61B310-F5C5-49D9-BAA6-8644F2EF00CE}" type="pres">
      <dgm:prSet presAssocID="{3EFAA610-04FF-4470-943E-7D4D81B6A804}"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onfused Person"/>
        </a:ext>
      </dgm:extLst>
    </dgm:pt>
    <dgm:pt modelId="{15872F2A-448B-41D2-8D0A-FF40C48E9F37}" type="pres">
      <dgm:prSet presAssocID="{3EFAA610-04FF-4470-943E-7D4D81B6A804}" presName="spaceRect" presStyleCnt="0"/>
      <dgm:spPr/>
    </dgm:pt>
    <dgm:pt modelId="{844D6F11-EA5B-47F3-93BF-2B0196B58818}" type="pres">
      <dgm:prSet presAssocID="{3EFAA610-04FF-4470-943E-7D4D81B6A804}" presName="parTx" presStyleLbl="revTx" presStyleIdx="3" presStyleCnt="8">
        <dgm:presLayoutVars>
          <dgm:chMax val="0"/>
          <dgm:chPref val="0"/>
        </dgm:presLayoutVars>
      </dgm:prSet>
      <dgm:spPr/>
      <dgm:t>
        <a:bodyPr/>
        <a:lstStyle/>
        <a:p>
          <a:endParaRPr lang="en-US"/>
        </a:p>
      </dgm:t>
    </dgm:pt>
    <dgm:pt modelId="{BCEE72C5-F134-4504-BA44-BD8152C2C566}" type="pres">
      <dgm:prSet presAssocID="{0C103B72-F329-49EA-98A7-798D490433D9}" presName="sibTrans" presStyleCnt="0"/>
      <dgm:spPr/>
    </dgm:pt>
    <dgm:pt modelId="{38279BD3-8740-4683-BB03-A5A398ACD204}" type="pres">
      <dgm:prSet presAssocID="{5FD2C0EC-E021-482D-840D-C17CBDD5E869}" presName="compNode" presStyleCnt="0"/>
      <dgm:spPr/>
    </dgm:pt>
    <dgm:pt modelId="{CF1E23FC-7BA6-434C-80E9-65371A9AF494}" type="pres">
      <dgm:prSet presAssocID="{5FD2C0EC-E021-482D-840D-C17CBDD5E869}" presName="bgRect" presStyleLbl="bgShp" presStyleIdx="4" presStyleCnt="8"/>
      <dgm:spPr/>
    </dgm:pt>
    <dgm:pt modelId="{AD0D607B-1678-4C20-B04F-86BC87AF186A}" type="pres">
      <dgm:prSet presAssocID="{5FD2C0EC-E021-482D-840D-C17CBDD5E869}"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Office Worker"/>
        </a:ext>
      </dgm:extLst>
    </dgm:pt>
    <dgm:pt modelId="{963A61FF-6B73-4249-B6B4-3D88B2A62613}" type="pres">
      <dgm:prSet presAssocID="{5FD2C0EC-E021-482D-840D-C17CBDD5E869}" presName="spaceRect" presStyleCnt="0"/>
      <dgm:spPr/>
    </dgm:pt>
    <dgm:pt modelId="{90F7B087-830C-4B4F-A277-4429989DD91C}" type="pres">
      <dgm:prSet presAssocID="{5FD2C0EC-E021-482D-840D-C17CBDD5E869}" presName="parTx" presStyleLbl="revTx" presStyleIdx="4" presStyleCnt="8">
        <dgm:presLayoutVars>
          <dgm:chMax val="0"/>
          <dgm:chPref val="0"/>
        </dgm:presLayoutVars>
      </dgm:prSet>
      <dgm:spPr/>
      <dgm:t>
        <a:bodyPr/>
        <a:lstStyle/>
        <a:p>
          <a:endParaRPr lang="en-US"/>
        </a:p>
      </dgm:t>
    </dgm:pt>
    <dgm:pt modelId="{BBA592F6-A437-445C-9427-796316286EE6}" type="pres">
      <dgm:prSet presAssocID="{35A3300E-1380-4789-9F7F-E2040E982F2A}" presName="sibTrans" presStyleCnt="0"/>
      <dgm:spPr/>
    </dgm:pt>
    <dgm:pt modelId="{4DFFE387-1972-4CA3-A54F-F1B17570A303}" type="pres">
      <dgm:prSet presAssocID="{98FFFA46-5B31-428B-BFD8-620F7EA911B8}" presName="compNode" presStyleCnt="0"/>
      <dgm:spPr/>
    </dgm:pt>
    <dgm:pt modelId="{13871AB2-8880-4029-A8C5-CB566EFEA389}" type="pres">
      <dgm:prSet presAssocID="{98FFFA46-5B31-428B-BFD8-620F7EA911B8}" presName="bgRect" presStyleLbl="bgShp" presStyleIdx="5" presStyleCnt="8"/>
      <dgm:spPr/>
    </dgm:pt>
    <dgm:pt modelId="{DCAF23A1-51C2-4063-A7F0-C849252057FB}" type="pres">
      <dgm:prSet presAssocID="{98FFFA46-5B31-428B-BFD8-620F7EA911B8}"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7471E1AA-45EB-4E0D-BC2E-E36389BC4D02}" type="pres">
      <dgm:prSet presAssocID="{98FFFA46-5B31-428B-BFD8-620F7EA911B8}" presName="spaceRect" presStyleCnt="0"/>
      <dgm:spPr/>
    </dgm:pt>
    <dgm:pt modelId="{EAD2A44D-C3B2-45A0-AAD5-47CDD40D9E7E}" type="pres">
      <dgm:prSet presAssocID="{98FFFA46-5B31-428B-BFD8-620F7EA911B8}" presName="parTx" presStyleLbl="revTx" presStyleIdx="5" presStyleCnt="8">
        <dgm:presLayoutVars>
          <dgm:chMax val="0"/>
          <dgm:chPref val="0"/>
        </dgm:presLayoutVars>
      </dgm:prSet>
      <dgm:spPr/>
      <dgm:t>
        <a:bodyPr/>
        <a:lstStyle/>
        <a:p>
          <a:endParaRPr lang="en-US"/>
        </a:p>
      </dgm:t>
    </dgm:pt>
    <dgm:pt modelId="{E5AC73EA-C0B2-4E82-9D45-4BFA17B9B6B8}" type="pres">
      <dgm:prSet presAssocID="{FD8DA616-F58C-40E1-ACDC-F31745850BF1}" presName="sibTrans" presStyleCnt="0"/>
      <dgm:spPr/>
    </dgm:pt>
    <dgm:pt modelId="{E8572251-46E0-4BFC-9353-95491287E258}" type="pres">
      <dgm:prSet presAssocID="{19B6AC66-BE8B-4057-9A31-CB2D64194890}" presName="compNode" presStyleCnt="0"/>
      <dgm:spPr/>
    </dgm:pt>
    <dgm:pt modelId="{5EBBBE99-C42D-4E83-B711-8D977BA492DF}" type="pres">
      <dgm:prSet presAssocID="{19B6AC66-BE8B-4057-9A31-CB2D64194890}" presName="bgRect" presStyleLbl="bgShp" presStyleIdx="6" presStyleCnt="8"/>
      <dgm:spPr/>
    </dgm:pt>
    <dgm:pt modelId="{BBF17706-483E-41AF-830D-F718AF47F6A3}" type="pres">
      <dgm:prSet presAssocID="{19B6AC66-BE8B-4057-9A31-CB2D64194890}"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Board Room"/>
        </a:ext>
      </dgm:extLst>
    </dgm:pt>
    <dgm:pt modelId="{D5AB8D53-A243-4CCA-A9BE-4D571B4FE9BC}" type="pres">
      <dgm:prSet presAssocID="{19B6AC66-BE8B-4057-9A31-CB2D64194890}" presName="spaceRect" presStyleCnt="0"/>
      <dgm:spPr/>
    </dgm:pt>
    <dgm:pt modelId="{242667DE-A6AB-4060-A13C-C0D31DE0706F}" type="pres">
      <dgm:prSet presAssocID="{19B6AC66-BE8B-4057-9A31-CB2D64194890}" presName="parTx" presStyleLbl="revTx" presStyleIdx="6" presStyleCnt="8">
        <dgm:presLayoutVars>
          <dgm:chMax val="0"/>
          <dgm:chPref val="0"/>
        </dgm:presLayoutVars>
      </dgm:prSet>
      <dgm:spPr/>
      <dgm:t>
        <a:bodyPr/>
        <a:lstStyle/>
        <a:p>
          <a:endParaRPr lang="en-US"/>
        </a:p>
      </dgm:t>
    </dgm:pt>
    <dgm:pt modelId="{118DFAE5-6D08-4B7E-9153-A7D1C0E0ADC7}" type="pres">
      <dgm:prSet presAssocID="{6FB71F8E-ED6B-4851-94BC-3543D875DEEB}" presName="sibTrans" presStyleCnt="0"/>
      <dgm:spPr/>
    </dgm:pt>
    <dgm:pt modelId="{B39B3A3D-9AA4-4DEB-B19C-74ECE13C25DD}" type="pres">
      <dgm:prSet presAssocID="{CE185491-94FB-44C7-B9CE-844C6D2AD1B6}" presName="compNode" presStyleCnt="0"/>
      <dgm:spPr/>
    </dgm:pt>
    <dgm:pt modelId="{6B01A051-253F-4E35-9C6F-AF0CB396C91A}" type="pres">
      <dgm:prSet presAssocID="{CE185491-94FB-44C7-B9CE-844C6D2AD1B6}" presName="bgRect" presStyleLbl="bgShp" presStyleIdx="7" presStyleCnt="8"/>
      <dgm:spPr/>
    </dgm:pt>
    <dgm:pt modelId="{A92CC021-C104-491F-AD07-479B3443CBF0}" type="pres">
      <dgm:prSet presAssocID="{CE185491-94FB-44C7-B9CE-844C6D2AD1B6}"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Euro"/>
        </a:ext>
      </dgm:extLst>
    </dgm:pt>
    <dgm:pt modelId="{604B7724-3106-439F-83E1-806ADF89C30B}" type="pres">
      <dgm:prSet presAssocID="{CE185491-94FB-44C7-B9CE-844C6D2AD1B6}" presName="spaceRect" presStyleCnt="0"/>
      <dgm:spPr/>
    </dgm:pt>
    <dgm:pt modelId="{F14B6060-EDEA-4543-8C8A-67BD4A81AE64}" type="pres">
      <dgm:prSet presAssocID="{CE185491-94FB-44C7-B9CE-844C6D2AD1B6}" presName="parTx" presStyleLbl="revTx" presStyleIdx="7" presStyleCnt="8">
        <dgm:presLayoutVars>
          <dgm:chMax val="0"/>
          <dgm:chPref val="0"/>
        </dgm:presLayoutVars>
      </dgm:prSet>
      <dgm:spPr/>
      <dgm:t>
        <a:bodyPr/>
        <a:lstStyle/>
        <a:p>
          <a:endParaRPr lang="en-US"/>
        </a:p>
      </dgm:t>
    </dgm:pt>
  </dgm:ptLst>
  <dgm:cxnLst>
    <dgm:cxn modelId="{021F87A4-BC77-4AC9-A6AA-55B46D2E1515}" type="presOf" srcId="{B0EEF25A-DC47-4E31-827B-B48068DB2EFD}" destId="{A69FAD07-F380-4210-9BA1-49786187294D}" srcOrd="0" destOrd="0" presId="urn:microsoft.com/office/officeart/2018/2/layout/IconVerticalSolidList"/>
    <dgm:cxn modelId="{BAA9193A-3ECA-4DC3-8CA8-9B31049D7104}" srcId="{613FFE34-16E3-4BCF-BD11-F4B6D0E59B3D}" destId="{B0EEF25A-DC47-4E31-827B-B48068DB2EFD}" srcOrd="0" destOrd="0" parTransId="{62A473E8-089A-4D8C-B092-CB6D0E7491BF}" sibTransId="{124DC90D-F93F-41E0-BFA9-40268C0E3B38}"/>
    <dgm:cxn modelId="{8DA0AF0B-D457-41D1-AE29-A49464BCE523}" srcId="{613FFE34-16E3-4BCF-BD11-F4B6D0E59B3D}" destId="{98FFFA46-5B31-428B-BFD8-620F7EA911B8}" srcOrd="5" destOrd="0" parTransId="{3AF8BFB3-624C-4A00-B6CC-9F15D8A0C7D7}" sibTransId="{FD8DA616-F58C-40E1-ACDC-F31745850BF1}"/>
    <dgm:cxn modelId="{9822B61B-BDBC-416F-A50C-50D99529B6AA}" srcId="{613FFE34-16E3-4BCF-BD11-F4B6D0E59B3D}" destId="{A805D86B-0FCD-488E-A23B-1E91FCF567BE}" srcOrd="1" destOrd="0" parTransId="{1D505BAD-F895-49A0-8B37-D7DDE0BB341C}" sibTransId="{CB6FB6B5-1A00-4382-A0AE-91ED8105AD3F}"/>
    <dgm:cxn modelId="{21C8DF40-70D4-4A1D-B7D0-6B259FC7146A}" type="presOf" srcId="{CE185491-94FB-44C7-B9CE-844C6D2AD1B6}" destId="{F14B6060-EDEA-4543-8C8A-67BD4A81AE64}" srcOrd="0" destOrd="0" presId="urn:microsoft.com/office/officeart/2018/2/layout/IconVerticalSolidList"/>
    <dgm:cxn modelId="{38D4F515-8BCB-4CA1-889F-74D78C62AC28}" type="presOf" srcId="{D53610BD-B493-4490-B7C6-E6D32084304E}" destId="{DFDAB567-9632-4027-8A11-A12C0BEF1D71}" srcOrd="0" destOrd="0" presId="urn:microsoft.com/office/officeart/2018/2/layout/IconVerticalSolidList"/>
    <dgm:cxn modelId="{A09CD54F-9B1D-46B8-A670-01CD53112F23}" type="presOf" srcId="{98FFFA46-5B31-428B-BFD8-620F7EA911B8}" destId="{EAD2A44D-C3B2-45A0-AAD5-47CDD40D9E7E}" srcOrd="0" destOrd="0" presId="urn:microsoft.com/office/officeart/2018/2/layout/IconVerticalSolidList"/>
    <dgm:cxn modelId="{B645A894-643F-48FF-B7A0-50E061DBA77F}" srcId="{613FFE34-16E3-4BCF-BD11-F4B6D0E59B3D}" destId="{CE185491-94FB-44C7-B9CE-844C6D2AD1B6}" srcOrd="7" destOrd="0" parTransId="{5D189C3B-2F27-41C7-8640-F3F33D9A90AA}" sibTransId="{8186B3A3-287C-43EB-9BB1-856C32F62189}"/>
    <dgm:cxn modelId="{1DCE5699-FDE4-4F06-B2F0-0AB413C0EEE2}" srcId="{613FFE34-16E3-4BCF-BD11-F4B6D0E59B3D}" destId="{3EFAA610-04FF-4470-943E-7D4D81B6A804}" srcOrd="3" destOrd="0" parTransId="{28044BD8-2C8C-43A3-BF14-7C0C59C80F61}" sibTransId="{0C103B72-F329-49EA-98A7-798D490433D9}"/>
    <dgm:cxn modelId="{D41BE387-780C-460F-A84F-270D1F6DBBB0}" type="presOf" srcId="{A805D86B-0FCD-488E-A23B-1E91FCF567BE}" destId="{BE51B9C1-60FF-4D25-8764-F787E9C73307}" srcOrd="0" destOrd="0" presId="urn:microsoft.com/office/officeart/2018/2/layout/IconVerticalSolidList"/>
    <dgm:cxn modelId="{CF04ADC0-8390-444C-AF75-34DF9EEBEBA0}" srcId="{613FFE34-16E3-4BCF-BD11-F4B6D0E59B3D}" destId="{19B6AC66-BE8B-4057-9A31-CB2D64194890}" srcOrd="6" destOrd="0" parTransId="{B99E8697-0D8D-470F-BADB-FCB980CE82FF}" sibTransId="{6FB71F8E-ED6B-4851-94BC-3543D875DEEB}"/>
    <dgm:cxn modelId="{A2D4F4BF-FD89-41E0-BEDD-FCA5946F0442}" srcId="{613FFE34-16E3-4BCF-BD11-F4B6D0E59B3D}" destId="{D53610BD-B493-4490-B7C6-E6D32084304E}" srcOrd="2" destOrd="0" parTransId="{E65A6A8D-1929-421E-8297-7171148F0FD8}" sibTransId="{D8628FAF-33E2-4627-BE18-E98CBDF377DC}"/>
    <dgm:cxn modelId="{D90D3DD5-2F7B-4FCE-AEF4-EF49988B391E}" type="presOf" srcId="{3EFAA610-04FF-4470-943E-7D4D81B6A804}" destId="{844D6F11-EA5B-47F3-93BF-2B0196B58818}" srcOrd="0" destOrd="0" presId="urn:microsoft.com/office/officeart/2018/2/layout/IconVerticalSolidList"/>
    <dgm:cxn modelId="{082847FC-F36A-41CE-85A3-F242F54C6A31}" srcId="{613FFE34-16E3-4BCF-BD11-F4B6D0E59B3D}" destId="{5FD2C0EC-E021-482D-840D-C17CBDD5E869}" srcOrd="4" destOrd="0" parTransId="{5389AC06-1DED-4799-A46F-9DEBB17EBA2B}" sibTransId="{35A3300E-1380-4789-9F7F-E2040E982F2A}"/>
    <dgm:cxn modelId="{0D8E0ADD-567E-494C-817C-55C4B05367F0}" type="presOf" srcId="{613FFE34-16E3-4BCF-BD11-F4B6D0E59B3D}" destId="{0E2E206E-66B1-4469-90AA-B5DD49F7ED5B}" srcOrd="0" destOrd="0" presId="urn:microsoft.com/office/officeart/2018/2/layout/IconVerticalSolidList"/>
    <dgm:cxn modelId="{258181DE-947C-43B4-A048-0471D3D1E4B9}" type="presOf" srcId="{5FD2C0EC-E021-482D-840D-C17CBDD5E869}" destId="{90F7B087-830C-4B4F-A277-4429989DD91C}" srcOrd="0" destOrd="0" presId="urn:microsoft.com/office/officeart/2018/2/layout/IconVerticalSolidList"/>
    <dgm:cxn modelId="{81915C34-FBA0-4C4B-8E5A-779C6DB51F94}" type="presOf" srcId="{19B6AC66-BE8B-4057-9A31-CB2D64194890}" destId="{242667DE-A6AB-4060-A13C-C0D31DE0706F}" srcOrd="0" destOrd="0" presId="urn:microsoft.com/office/officeart/2018/2/layout/IconVerticalSolidList"/>
    <dgm:cxn modelId="{39FCB000-713D-4FBF-83FA-51B80029634E}" type="presParOf" srcId="{0E2E206E-66B1-4469-90AA-B5DD49F7ED5B}" destId="{C831737F-28A7-4452-8B94-6BD832E05EDB}" srcOrd="0" destOrd="0" presId="urn:microsoft.com/office/officeart/2018/2/layout/IconVerticalSolidList"/>
    <dgm:cxn modelId="{B40CD2D1-1431-4E55-B61C-53962130738D}" type="presParOf" srcId="{C831737F-28A7-4452-8B94-6BD832E05EDB}" destId="{F53A7076-D737-4487-B3FF-580537B7993D}" srcOrd="0" destOrd="0" presId="urn:microsoft.com/office/officeart/2018/2/layout/IconVerticalSolidList"/>
    <dgm:cxn modelId="{2904401B-69F6-4A59-A46E-7651F732E9E9}" type="presParOf" srcId="{C831737F-28A7-4452-8B94-6BD832E05EDB}" destId="{4F5C3711-1484-4CBD-9377-929259BB0B73}" srcOrd="1" destOrd="0" presId="urn:microsoft.com/office/officeart/2018/2/layout/IconVerticalSolidList"/>
    <dgm:cxn modelId="{9D864361-19CD-4B94-BA44-B210B5ED7851}" type="presParOf" srcId="{C831737F-28A7-4452-8B94-6BD832E05EDB}" destId="{6FB59D7B-B2EF-41E1-8FCF-82C6CC16E537}" srcOrd="2" destOrd="0" presId="urn:microsoft.com/office/officeart/2018/2/layout/IconVerticalSolidList"/>
    <dgm:cxn modelId="{CF106483-55C1-491F-B589-F95FACD243D2}" type="presParOf" srcId="{C831737F-28A7-4452-8B94-6BD832E05EDB}" destId="{A69FAD07-F380-4210-9BA1-49786187294D}" srcOrd="3" destOrd="0" presId="urn:microsoft.com/office/officeart/2018/2/layout/IconVerticalSolidList"/>
    <dgm:cxn modelId="{A79B4143-AEE6-47FA-829F-96EBA3EC7396}" type="presParOf" srcId="{0E2E206E-66B1-4469-90AA-B5DD49F7ED5B}" destId="{38776545-D3A3-44A8-B6C4-A2F82044C1F2}" srcOrd="1" destOrd="0" presId="urn:microsoft.com/office/officeart/2018/2/layout/IconVerticalSolidList"/>
    <dgm:cxn modelId="{95BBA9A9-CCA8-4840-916D-E1178CB5E25A}" type="presParOf" srcId="{0E2E206E-66B1-4469-90AA-B5DD49F7ED5B}" destId="{F8588530-0CBC-406F-B5BA-3AD049B42671}" srcOrd="2" destOrd="0" presId="urn:microsoft.com/office/officeart/2018/2/layout/IconVerticalSolidList"/>
    <dgm:cxn modelId="{741DFD82-5B0B-44C9-93D9-3D90857D927A}" type="presParOf" srcId="{F8588530-0CBC-406F-B5BA-3AD049B42671}" destId="{FFB398D5-FA53-410F-9325-54FC4B7A6CA4}" srcOrd="0" destOrd="0" presId="urn:microsoft.com/office/officeart/2018/2/layout/IconVerticalSolidList"/>
    <dgm:cxn modelId="{F3A62528-BFFE-46C8-8FE5-0076ED8B4C87}" type="presParOf" srcId="{F8588530-0CBC-406F-B5BA-3AD049B42671}" destId="{A09F4BF2-8025-4129-8F49-ABB5DEB50901}" srcOrd="1" destOrd="0" presId="urn:microsoft.com/office/officeart/2018/2/layout/IconVerticalSolidList"/>
    <dgm:cxn modelId="{51A08609-A622-4725-97AF-74D09770AE8B}" type="presParOf" srcId="{F8588530-0CBC-406F-B5BA-3AD049B42671}" destId="{D0C8F795-4AE5-4F88-A845-9099D8801DF4}" srcOrd="2" destOrd="0" presId="urn:microsoft.com/office/officeart/2018/2/layout/IconVerticalSolidList"/>
    <dgm:cxn modelId="{CE80C0F6-DA41-416A-9C6F-A91502BB27ED}" type="presParOf" srcId="{F8588530-0CBC-406F-B5BA-3AD049B42671}" destId="{BE51B9C1-60FF-4D25-8764-F787E9C73307}" srcOrd="3" destOrd="0" presId="urn:microsoft.com/office/officeart/2018/2/layout/IconVerticalSolidList"/>
    <dgm:cxn modelId="{315E3E6D-8FE7-4A28-8B50-AD1F586E9DA8}" type="presParOf" srcId="{0E2E206E-66B1-4469-90AA-B5DD49F7ED5B}" destId="{59CB7356-BB99-4493-B3D5-561153E91C3B}" srcOrd="3" destOrd="0" presId="urn:microsoft.com/office/officeart/2018/2/layout/IconVerticalSolidList"/>
    <dgm:cxn modelId="{482FE156-76AF-4A79-80A2-1D5BD5BFA325}" type="presParOf" srcId="{0E2E206E-66B1-4469-90AA-B5DD49F7ED5B}" destId="{B050BE72-00E8-437A-B154-6DCB1867491D}" srcOrd="4" destOrd="0" presId="urn:microsoft.com/office/officeart/2018/2/layout/IconVerticalSolidList"/>
    <dgm:cxn modelId="{27E1181A-45BC-48E6-99C1-C7F7D3067976}" type="presParOf" srcId="{B050BE72-00E8-437A-B154-6DCB1867491D}" destId="{A6CCA153-E577-472D-98E3-1E6D51507072}" srcOrd="0" destOrd="0" presId="urn:microsoft.com/office/officeart/2018/2/layout/IconVerticalSolidList"/>
    <dgm:cxn modelId="{B142E2D8-CE5D-4043-8AD3-033949D93D00}" type="presParOf" srcId="{B050BE72-00E8-437A-B154-6DCB1867491D}" destId="{EF095B15-301E-4049-98D7-22990595792D}" srcOrd="1" destOrd="0" presId="urn:microsoft.com/office/officeart/2018/2/layout/IconVerticalSolidList"/>
    <dgm:cxn modelId="{D97FC787-C076-43AD-A8CE-D0D3543FFAE3}" type="presParOf" srcId="{B050BE72-00E8-437A-B154-6DCB1867491D}" destId="{FD746E84-0A6D-4F93-9587-FE201F0B2882}" srcOrd="2" destOrd="0" presId="urn:microsoft.com/office/officeart/2018/2/layout/IconVerticalSolidList"/>
    <dgm:cxn modelId="{6E93D5A0-8D29-46CB-9DBF-A750AB77D872}" type="presParOf" srcId="{B050BE72-00E8-437A-B154-6DCB1867491D}" destId="{DFDAB567-9632-4027-8A11-A12C0BEF1D71}" srcOrd="3" destOrd="0" presId="urn:microsoft.com/office/officeart/2018/2/layout/IconVerticalSolidList"/>
    <dgm:cxn modelId="{181AD2CA-937B-44DB-9857-B1431F7D77F0}" type="presParOf" srcId="{0E2E206E-66B1-4469-90AA-B5DD49F7ED5B}" destId="{3C79843A-F96A-434F-AED5-9975AB70998F}" srcOrd="5" destOrd="0" presId="urn:microsoft.com/office/officeart/2018/2/layout/IconVerticalSolidList"/>
    <dgm:cxn modelId="{01051CE5-5820-412F-92CB-5A263F5D742F}" type="presParOf" srcId="{0E2E206E-66B1-4469-90AA-B5DD49F7ED5B}" destId="{9C0E9AE6-78EC-421E-9A39-7D05D89BDE2C}" srcOrd="6" destOrd="0" presId="urn:microsoft.com/office/officeart/2018/2/layout/IconVerticalSolidList"/>
    <dgm:cxn modelId="{BFF802BE-66C1-4C7A-81CF-14D60C615A0E}" type="presParOf" srcId="{9C0E9AE6-78EC-421E-9A39-7D05D89BDE2C}" destId="{36586B78-F482-476F-AF9D-CB0056C79D00}" srcOrd="0" destOrd="0" presId="urn:microsoft.com/office/officeart/2018/2/layout/IconVerticalSolidList"/>
    <dgm:cxn modelId="{DE416962-3768-4C19-B90C-B797BDC43DB6}" type="presParOf" srcId="{9C0E9AE6-78EC-421E-9A39-7D05D89BDE2C}" destId="{2E61B310-F5C5-49D9-BAA6-8644F2EF00CE}" srcOrd="1" destOrd="0" presId="urn:microsoft.com/office/officeart/2018/2/layout/IconVerticalSolidList"/>
    <dgm:cxn modelId="{833F0C0D-F5FD-431F-BEF1-4D2506CD28C6}" type="presParOf" srcId="{9C0E9AE6-78EC-421E-9A39-7D05D89BDE2C}" destId="{15872F2A-448B-41D2-8D0A-FF40C48E9F37}" srcOrd="2" destOrd="0" presId="urn:microsoft.com/office/officeart/2018/2/layout/IconVerticalSolidList"/>
    <dgm:cxn modelId="{5074EEF6-91E8-46C8-B3F8-1DA56DB0F5D3}" type="presParOf" srcId="{9C0E9AE6-78EC-421E-9A39-7D05D89BDE2C}" destId="{844D6F11-EA5B-47F3-93BF-2B0196B58818}" srcOrd="3" destOrd="0" presId="urn:microsoft.com/office/officeart/2018/2/layout/IconVerticalSolidList"/>
    <dgm:cxn modelId="{A86E3304-33D9-4C2A-82B8-531ED067849B}" type="presParOf" srcId="{0E2E206E-66B1-4469-90AA-B5DD49F7ED5B}" destId="{BCEE72C5-F134-4504-BA44-BD8152C2C566}" srcOrd="7" destOrd="0" presId="urn:microsoft.com/office/officeart/2018/2/layout/IconVerticalSolidList"/>
    <dgm:cxn modelId="{28F18303-E246-4259-8FF9-507B42F613EA}" type="presParOf" srcId="{0E2E206E-66B1-4469-90AA-B5DD49F7ED5B}" destId="{38279BD3-8740-4683-BB03-A5A398ACD204}" srcOrd="8" destOrd="0" presId="urn:microsoft.com/office/officeart/2018/2/layout/IconVerticalSolidList"/>
    <dgm:cxn modelId="{51439F0B-66ED-423C-819D-A62FCCCE1E7F}" type="presParOf" srcId="{38279BD3-8740-4683-BB03-A5A398ACD204}" destId="{CF1E23FC-7BA6-434C-80E9-65371A9AF494}" srcOrd="0" destOrd="0" presId="urn:microsoft.com/office/officeart/2018/2/layout/IconVerticalSolidList"/>
    <dgm:cxn modelId="{EC32C9E0-C287-4C09-A9E0-13E5809D324B}" type="presParOf" srcId="{38279BD3-8740-4683-BB03-A5A398ACD204}" destId="{AD0D607B-1678-4C20-B04F-86BC87AF186A}" srcOrd="1" destOrd="0" presId="urn:microsoft.com/office/officeart/2018/2/layout/IconVerticalSolidList"/>
    <dgm:cxn modelId="{772B0F19-FA79-496B-9C45-EC45C1D7111E}" type="presParOf" srcId="{38279BD3-8740-4683-BB03-A5A398ACD204}" destId="{963A61FF-6B73-4249-B6B4-3D88B2A62613}" srcOrd="2" destOrd="0" presId="urn:microsoft.com/office/officeart/2018/2/layout/IconVerticalSolidList"/>
    <dgm:cxn modelId="{FA139C8A-6F0A-4C45-93C6-EF3EE855B1BD}" type="presParOf" srcId="{38279BD3-8740-4683-BB03-A5A398ACD204}" destId="{90F7B087-830C-4B4F-A277-4429989DD91C}" srcOrd="3" destOrd="0" presId="urn:microsoft.com/office/officeart/2018/2/layout/IconVerticalSolidList"/>
    <dgm:cxn modelId="{E7D91011-F873-4889-B477-F2485891465B}" type="presParOf" srcId="{0E2E206E-66B1-4469-90AA-B5DD49F7ED5B}" destId="{BBA592F6-A437-445C-9427-796316286EE6}" srcOrd="9" destOrd="0" presId="urn:microsoft.com/office/officeart/2018/2/layout/IconVerticalSolidList"/>
    <dgm:cxn modelId="{818EB36A-89CF-4E15-9DBD-3D8A662D6C4A}" type="presParOf" srcId="{0E2E206E-66B1-4469-90AA-B5DD49F7ED5B}" destId="{4DFFE387-1972-4CA3-A54F-F1B17570A303}" srcOrd="10" destOrd="0" presId="urn:microsoft.com/office/officeart/2018/2/layout/IconVerticalSolidList"/>
    <dgm:cxn modelId="{950D6E8E-4924-44E4-BF2B-D1B1D4FBBF20}" type="presParOf" srcId="{4DFFE387-1972-4CA3-A54F-F1B17570A303}" destId="{13871AB2-8880-4029-A8C5-CB566EFEA389}" srcOrd="0" destOrd="0" presId="urn:microsoft.com/office/officeart/2018/2/layout/IconVerticalSolidList"/>
    <dgm:cxn modelId="{CBB1A37B-5329-436C-9EF6-B9A60735256D}" type="presParOf" srcId="{4DFFE387-1972-4CA3-A54F-F1B17570A303}" destId="{DCAF23A1-51C2-4063-A7F0-C849252057FB}" srcOrd="1" destOrd="0" presId="urn:microsoft.com/office/officeart/2018/2/layout/IconVerticalSolidList"/>
    <dgm:cxn modelId="{AD42514D-6F1D-4109-AAAD-880B827610E9}" type="presParOf" srcId="{4DFFE387-1972-4CA3-A54F-F1B17570A303}" destId="{7471E1AA-45EB-4E0D-BC2E-E36389BC4D02}" srcOrd="2" destOrd="0" presId="urn:microsoft.com/office/officeart/2018/2/layout/IconVerticalSolidList"/>
    <dgm:cxn modelId="{94E2B094-7911-41C4-AAC0-EF0E94D719B8}" type="presParOf" srcId="{4DFFE387-1972-4CA3-A54F-F1B17570A303}" destId="{EAD2A44D-C3B2-45A0-AAD5-47CDD40D9E7E}" srcOrd="3" destOrd="0" presId="urn:microsoft.com/office/officeart/2018/2/layout/IconVerticalSolidList"/>
    <dgm:cxn modelId="{1BCC011F-E0B4-4B6A-88AC-600A0D833B6A}" type="presParOf" srcId="{0E2E206E-66B1-4469-90AA-B5DD49F7ED5B}" destId="{E5AC73EA-C0B2-4E82-9D45-4BFA17B9B6B8}" srcOrd="11" destOrd="0" presId="urn:microsoft.com/office/officeart/2018/2/layout/IconVerticalSolidList"/>
    <dgm:cxn modelId="{D7A929DA-44E0-4894-B1EF-F3ADD9B839DB}" type="presParOf" srcId="{0E2E206E-66B1-4469-90AA-B5DD49F7ED5B}" destId="{E8572251-46E0-4BFC-9353-95491287E258}" srcOrd="12" destOrd="0" presId="urn:microsoft.com/office/officeart/2018/2/layout/IconVerticalSolidList"/>
    <dgm:cxn modelId="{034A8B68-D76E-465C-90A2-CF01A2BBDB6A}" type="presParOf" srcId="{E8572251-46E0-4BFC-9353-95491287E258}" destId="{5EBBBE99-C42D-4E83-B711-8D977BA492DF}" srcOrd="0" destOrd="0" presId="urn:microsoft.com/office/officeart/2018/2/layout/IconVerticalSolidList"/>
    <dgm:cxn modelId="{09C8809A-47DB-426A-B394-3824F88A3625}" type="presParOf" srcId="{E8572251-46E0-4BFC-9353-95491287E258}" destId="{BBF17706-483E-41AF-830D-F718AF47F6A3}" srcOrd="1" destOrd="0" presId="urn:microsoft.com/office/officeart/2018/2/layout/IconVerticalSolidList"/>
    <dgm:cxn modelId="{FD504635-690D-4166-9B5D-A974A505A28B}" type="presParOf" srcId="{E8572251-46E0-4BFC-9353-95491287E258}" destId="{D5AB8D53-A243-4CCA-A9BE-4D571B4FE9BC}" srcOrd="2" destOrd="0" presId="urn:microsoft.com/office/officeart/2018/2/layout/IconVerticalSolidList"/>
    <dgm:cxn modelId="{D18C41E2-FE8D-4C45-B04D-393BAC8FAE4D}" type="presParOf" srcId="{E8572251-46E0-4BFC-9353-95491287E258}" destId="{242667DE-A6AB-4060-A13C-C0D31DE0706F}" srcOrd="3" destOrd="0" presId="urn:microsoft.com/office/officeart/2018/2/layout/IconVerticalSolidList"/>
    <dgm:cxn modelId="{7AAFCD5A-1B61-4964-9E4B-045057CCDA54}" type="presParOf" srcId="{0E2E206E-66B1-4469-90AA-B5DD49F7ED5B}" destId="{118DFAE5-6D08-4B7E-9153-A7D1C0E0ADC7}" srcOrd="13" destOrd="0" presId="urn:microsoft.com/office/officeart/2018/2/layout/IconVerticalSolidList"/>
    <dgm:cxn modelId="{B24558CB-6FE1-480A-A608-843FFE515843}" type="presParOf" srcId="{0E2E206E-66B1-4469-90AA-B5DD49F7ED5B}" destId="{B39B3A3D-9AA4-4DEB-B19C-74ECE13C25DD}" srcOrd="14" destOrd="0" presId="urn:microsoft.com/office/officeart/2018/2/layout/IconVerticalSolidList"/>
    <dgm:cxn modelId="{F62A8A86-3A0C-406C-AC6C-738B1F538710}" type="presParOf" srcId="{B39B3A3D-9AA4-4DEB-B19C-74ECE13C25DD}" destId="{6B01A051-253F-4E35-9C6F-AF0CB396C91A}" srcOrd="0" destOrd="0" presId="urn:microsoft.com/office/officeart/2018/2/layout/IconVerticalSolidList"/>
    <dgm:cxn modelId="{E58C1F10-C567-4E69-975F-546CEA3ED730}" type="presParOf" srcId="{B39B3A3D-9AA4-4DEB-B19C-74ECE13C25DD}" destId="{A92CC021-C104-491F-AD07-479B3443CBF0}" srcOrd="1" destOrd="0" presId="urn:microsoft.com/office/officeart/2018/2/layout/IconVerticalSolidList"/>
    <dgm:cxn modelId="{C4A690D5-57F1-4C38-9102-2D6F9B781AFF}" type="presParOf" srcId="{B39B3A3D-9AA4-4DEB-B19C-74ECE13C25DD}" destId="{604B7724-3106-439F-83E1-806ADF89C30B}" srcOrd="2" destOrd="0" presId="urn:microsoft.com/office/officeart/2018/2/layout/IconVerticalSolidList"/>
    <dgm:cxn modelId="{ACC15935-A425-46EE-B469-F1CB81AB238B}" type="presParOf" srcId="{B39B3A3D-9AA4-4DEB-B19C-74ECE13C25DD}" destId="{F14B6060-EDEA-4543-8C8A-67BD4A81AE6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5C5F93-D4CD-4103-9187-EF10B22EF1B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37A8746-28C6-47BF-9BD7-A7ED0254377C}">
      <dgm:prSet custT="1"/>
      <dgm:spPr/>
      <dgm:t>
        <a:bodyPr/>
        <a:lstStyle/>
        <a:p>
          <a:r>
            <a:rPr lang="en-GB" sz="2400" b="0" dirty="0"/>
            <a:t>Better productivity </a:t>
          </a:r>
          <a:endParaRPr lang="en-US" sz="2400" b="0" dirty="0"/>
        </a:p>
      </dgm:t>
    </dgm:pt>
    <dgm:pt modelId="{5A5A0503-3E6A-42F7-A5DA-8DFB1B6CABE9}" type="parTrans" cxnId="{6F56A8C8-8E1D-4753-837B-F2155704A66E}">
      <dgm:prSet/>
      <dgm:spPr/>
      <dgm:t>
        <a:bodyPr/>
        <a:lstStyle/>
        <a:p>
          <a:endParaRPr lang="en-US"/>
        </a:p>
      </dgm:t>
    </dgm:pt>
    <dgm:pt modelId="{2C440330-A103-4AD5-BC7A-881471F6DA61}" type="sibTrans" cxnId="{6F56A8C8-8E1D-4753-837B-F2155704A66E}">
      <dgm:prSet/>
      <dgm:spPr/>
      <dgm:t>
        <a:bodyPr/>
        <a:lstStyle/>
        <a:p>
          <a:endParaRPr lang="en-US"/>
        </a:p>
      </dgm:t>
    </dgm:pt>
    <dgm:pt modelId="{FF9E8968-ECC6-4EBF-8172-F290D3858E82}">
      <dgm:prSet custT="1"/>
      <dgm:spPr/>
      <dgm:t>
        <a:bodyPr/>
        <a:lstStyle/>
        <a:p>
          <a:r>
            <a:rPr lang="en-GB" sz="2400" b="0"/>
            <a:t>Lower levels of absenteeism </a:t>
          </a:r>
          <a:endParaRPr lang="en-US" sz="2400" b="0"/>
        </a:p>
      </dgm:t>
    </dgm:pt>
    <dgm:pt modelId="{AD5276A1-339B-4D2C-B8B2-42B6E2556856}" type="parTrans" cxnId="{5FC282AD-54E7-4031-8FEE-48A8A8F153ED}">
      <dgm:prSet/>
      <dgm:spPr/>
      <dgm:t>
        <a:bodyPr/>
        <a:lstStyle/>
        <a:p>
          <a:endParaRPr lang="en-US"/>
        </a:p>
      </dgm:t>
    </dgm:pt>
    <dgm:pt modelId="{F3A90B41-8A90-4409-9B39-7FA978CB01B1}" type="sibTrans" cxnId="{5FC282AD-54E7-4031-8FEE-48A8A8F153ED}">
      <dgm:prSet/>
      <dgm:spPr/>
      <dgm:t>
        <a:bodyPr/>
        <a:lstStyle/>
        <a:p>
          <a:endParaRPr lang="en-US"/>
        </a:p>
      </dgm:t>
    </dgm:pt>
    <dgm:pt modelId="{0037A6A8-456B-4C2D-8EF4-92325A1B776F}">
      <dgm:prSet custT="1"/>
      <dgm:spPr/>
      <dgm:t>
        <a:bodyPr/>
        <a:lstStyle/>
        <a:p>
          <a:r>
            <a:rPr lang="en-GB" sz="2400" b="0"/>
            <a:t>Lower levels of staff turnover </a:t>
          </a:r>
          <a:endParaRPr lang="en-US" sz="2400" b="0"/>
        </a:p>
      </dgm:t>
    </dgm:pt>
    <dgm:pt modelId="{AE983C68-FE50-4823-BB2D-61AE4877AE53}" type="parTrans" cxnId="{C3FB974E-9EC8-4FC7-8956-22486EF93CD6}">
      <dgm:prSet/>
      <dgm:spPr/>
      <dgm:t>
        <a:bodyPr/>
        <a:lstStyle/>
        <a:p>
          <a:endParaRPr lang="en-US"/>
        </a:p>
      </dgm:t>
    </dgm:pt>
    <dgm:pt modelId="{42D77DA0-5E85-4FD8-9310-3AC686DFD7DB}" type="sibTrans" cxnId="{C3FB974E-9EC8-4FC7-8956-22486EF93CD6}">
      <dgm:prSet/>
      <dgm:spPr/>
      <dgm:t>
        <a:bodyPr/>
        <a:lstStyle/>
        <a:p>
          <a:endParaRPr lang="en-US"/>
        </a:p>
      </dgm:t>
    </dgm:pt>
    <dgm:pt modelId="{8C8B1C21-6D28-4A05-9CA6-35F300E537CF}">
      <dgm:prSet custT="1"/>
      <dgm:spPr/>
      <dgm:t>
        <a:bodyPr/>
        <a:lstStyle/>
        <a:p>
          <a:r>
            <a:rPr lang="en-GB" sz="2400" b="0"/>
            <a:t>Good reputation </a:t>
          </a:r>
          <a:endParaRPr lang="en-US" sz="2400" b="0"/>
        </a:p>
      </dgm:t>
    </dgm:pt>
    <dgm:pt modelId="{CD46CE16-216D-4940-B5C6-78940B0DF965}" type="parTrans" cxnId="{EA5EB0B3-FB4E-48B0-BFF4-5758BFF0A31B}">
      <dgm:prSet/>
      <dgm:spPr/>
      <dgm:t>
        <a:bodyPr/>
        <a:lstStyle/>
        <a:p>
          <a:endParaRPr lang="en-US"/>
        </a:p>
      </dgm:t>
    </dgm:pt>
    <dgm:pt modelId="{98DE14E9-142A-4B6E-A06C-83217F37D311}" type="sibTrans" cxnId="{EA5EB0B3-FB4E-48B0-BFF4-5758BFF0A31B}">
      <dgm:prSet/>
      <dgm:spPr/>
      <dgm:t>
        <a:bodyPr/>
        <a:lstStyle/>
        <a:p>
          <a:endParaRPr lang="en-US"/>
        </a:p>
      </dgm:t>
    </dgm:pt>
    <dgm:pt modelId="{C6EFFDAB-0DB7-45ED-B977-113C92545725}">
      <dgm:prSet custT="1"/>
      <dgm:spPr/>
      <dgm:t>
        <a:bodyPr/>
        <a:lstStyle/>
        <a:p>
          <a:r>
            <a:rPr lang="en-GB" sz="2400" b="0" dirty="0"/>
            <a:t>Improved product quality or customer service</a:t>
          </a:r>
          <a:endParaRPr lang="en-US" sz="2400" b="0" dirty="0"/>
        </a:p>
      </dgm:t>
    </dgm:pt>
    <dgm:pt modelId="{D3CB0254-6810-459A-9CB4-A6F24113343C}" type="parTrans" cxnId="{98B91805-FFDA-4664-A735-DE363889CD7A}">
      <dgm:prSet/>
      <dgm:spPr/>
      <dgm:t>
        <a:bodyPr/>
        <a:lstStyle/>
        <a:p>
          <a:endParaRPr lang="en-US"/>
        </a:p>
      </dgm:t>
    </dgm:pt>
    <dgm:pt modelId="{C640A599-9654-4348-9576-B7EDD8954A9A}" type="sibTrans" cxnId="{98B91805-FFDA-4664-A735-DE363889CD7A}">
      <dgm:prSet/>
      <dgm:spPr/>
      <dgm:t>
        <a:bodyPr/>
        <a:lstStyle/>
        <a:p>
          <a:endParaRPr lang="en-US"/>
        </a:p>
      </dgm:t>
    </dgm:pt>
    <dgm:pt modelId="{20823089-0F46-5D42-8ACE-AB2C70830870}" type="pres">
      <dgm:prSet presAssocID="{075C5F93-D4CD-4103-9187-EF10B22EF1B7}" presName="diagram" presStyleCnt="0">
        <dgm:presLayoutVars>
          <dgm:dir/>
          <dgm:resizeHandles val="exact"/>
        </dgm:presLayoutVars>
      </dgm:prSet>
      <dgm:spPr/>
      <dgm:t>
        <a:bodyPr/>
        <a:lstStyle/>
        <a:p>
          <a:endParaRPr lang="en-US"/>
        </a:p>
      </dgm:t>
    </dgm:pt>
    <dgm:pt modelId="{08072CDE-9862-1646-80D5-EA105A036631}" type="pres">
      <dgm:prSet presAssocID="{037A8746-28C6-47BF-9BD7-A7ED0254377C}" presName="node" presStyleLbl="node1" presStyleIdx="0" presStyleCnt="5">
        <dgm:presLayoutVars>
          <dgm:bulletEnabled val="1"/>
        </dgm:presLayoutVars>
      </dgm:prSet>
      <dgm:spPr/>
      <dgm:t>
        <a:bodyPr/>
        <a:lstStyle/>
        <a:p>
          <a:endParaRPr lang="en-US"/>
        </a:p>
      </dgm:t>
    </dgm:pt>
    <dgm:pt modelId="{72E8BCB7-C04C-A945-8390-B155012B1F60}" type="pres">
      <dgm:prSet presAssocID="{2C440330-A103-4AD5-BC7A-881471F6DA61}" presName="sibTrans" presStyleCnt="0"/>
      <dgm:spPr/>
    </dgm:pt>
    <dgm:pt modelId="{E07CAAAF-AFCF-D043-B372-356833E5AE77}" type="pres">
      <dgm:prSet presAssocID="{FF9E8968-ECC6-4EBF-8172-F290D3858E82}" presName="node" presStyleLbl="node1" presStyleIdx="1" presStyleCnt="5">
        <dgm:presLayoutVars>
          <dgm:bulletEnabled val="1"/>
        </dgm:presLayoutVars>
      </dgm:prSet>
      <dgm:spPr/>
      <dgm:t>
        <a:bodyPr/>
        <a:lstStyle/>
        <a:p>
          <a:endParaRPr lang="en-US"/>
        </a:p>
      </dgm:t>
    </dgm:pt>
    <dgm:pt modelId="{8FEC65E5-C901-404F-A372-42AF93FCD6B3}" type="pres">
      <dgm:prSet presAssocID="{F3A90B41-8A90-4409-9B39-7FA978CB01B1}" presName="sibTrans" presStyleCnt="0"/>
      <dgm:spPr/>
    </dgm:pt>
    <dgm:pt modelId="{A9692DEE-705F-E642-93A6-FC57543858DE}" type="pres">
      <dgm:prSet presAssocID="{0037A6A8-456B-4C2D-8EF4-92325A1B776F}" presName="node" presStyleLbl="node1" presStyleIdx="2" presStyleCnt="5">
        <dgm:presLayoutVars>
          <dgm:bulletEnabled val="1"/>
        </dgm:presLayoutVars>
      </dgm:prSet>
      <dgm:spPr/>
      <dgm:t>
        <a:bodyPr/>
        <a:lstStyle/>
        <a:p>
          <a:endParaRPr lang="en-US"/>
        </a:p>
      </dgm:t>
    </dgm:pt>
    <dgm:pt modelId="{67AD2D76-BE26-644D-AEDB-CB65BFB37ECD}" type="pres">
      <dgm:prSet presAssocID="{42D77DA0-5E85-4FD8-9310-3AC686DFD7DB}" presName="sibTrans" presStyleCnt="0"/>
      <dgm:spPr/>
    </dgm:pt>
    <dgm:pt modelId="{68E75ABC-57CF-BB40-BC6B-C80D7FEAB00C}" type="pres">
      <dgm:prSet presAssocID="{8C8B1C21-6D28-4A05-9CA6-35F300E537CF}" presName="node" presStyleLbl="node1" presStyleIdx="3" presStyleCnt="5">
        <dgm:presLayoutVars>
          <dgm:bulletEnabled val="1"/>
        </dgm:presLayoutVars>
      </dgm:prSet>
      <dgm:spPr/>
      <dgm:t>
        <a:bodyPr/>
        <a:lstStyle/>
        <a:p>
          <a:endParaRPr lang="en-US"/>
        </a:p>
      </dgm:t>
    </dgm:pt>
    <dgm:pt modelId="{DE5CF1A2-6796-1A4A-B38A-0910DB21DC7C}" type="pres">
      <dgm:prSet presAssocID="{98DE14E9-142A-4B6E-A06C-83217F37D311}" presName="sibTrans" presStyleCnt="0"/>
      <dgm:spPr/>
    </dgm:pt>
    <dgm:pt modelId="{B5BB543B-9280-5240-BAB3-1A8B81C1F3B0}" type="pres">
      <dgm:prSet presAssocID="{C6EFFDAB-0DB7-45ED-B977-113C92545725}" presName="node" presStyleLbl="node1" presStyleIdx="4" presStyleCnt="5">
        <dgm:presLayoutVars>
          <dgm:bulletEnabled val="1"/>
        </dgm:presLayoutVars>
      </dgm:prSet>
      <dgm:spPr/>
      <dgm:t>
        <a:bodyPr/>
        <a:lstStyle/>
        <a:p>
          <a:endParaRPr lang="en-US"/>
        </a:p>
      </dgm:t>
    </dgm:pt>
  </dgm:ptLst>
  <dgm:cxnLst>
    <dgm:cxn modelId="{CAFA9464-B9FB-384D-9B6D-FA4311B2A513}" type="presOf" srcId="{8C8B1C21-6D28-4A05-9CA6-35F300E537CF}" destId="{68E75ABC-57CF-BB40-BC6B-C80D7FEAB00C}" srcOrd="0" destOrd="0" presId="urn:microsoft.com/office/officeart/2005/8/layout/default"/>
    <dgm:cxn modelId="{EA5EB0B3-FB4E-48B0-BFF4-5758BFF0A31B}" srcId="{075C5F93-D4CD-4103-9187-EF10B22EF1B7}" destId="{8C8B1C21-6D28-4A05-9CA6-35F300E537CF}" srcOrd="3" destOrd="0" parTransId="{CD46CE16-216D-4940-B5C6-78940B0DF965}" sibTransId="{98DE14E9-142A-4B6E-A06C-83217F37D311}"/>
    <dgm:cxn modelId="{6F56A8C8-8E1D-4753-837B-F2155704A66E}" srcId="{075C5F93-D4CD-4103-9187-EF10B22EF1B7}" destId="{037A8746-28C6-47BF-9BD7-A7ED0254377C}" srcOrd="0" destOrd="0" parTransId="{5A5A0503-3E6A-42F7-A5DA-8DFB1B6CABE9}" sibTransId="{2C440330-A103-4AD5-BC7A-881471F6DA61}"/>
    <dgm:cxn modelId="{7B0B438B-7061-6C49-9F85-B22024E0E831}" type="presOf" srcId="{C6EFFDAB-0DB7-45ED-B977-113C92545725}" destId="{B5BB543B-9280-5240-BAB3-1A8B81C1F3B0}" srcOrd="0" destOrd="0" presId="urn:microsoft.com/office/officeart/2005/8/layout/default"/>
    <dgm:cxn modelId="{5FC282AD-54E7-4031-8FEE-48A8A8F153ED}" srcId="{075C5F93-D4CD-4103-9187-EF10B22EF1B7}" destId="{FF9E8968-ECC6-4EBF-8172-F290D3858E82}" srcOrd="1" destOrd="0" parTransId="{AD5276A1-339B-4D2C-B8B2-42B6E2556856}" sibTransId="{F3A90B41-8A90-4409-9B39-7FA978CB01B1}"/>
    <dgm:cxn modelId="{A8AC30A5-6A96-4E40-8448-D0DB7AE04644}" type="presOf" srcId="{037A8746-28C6-47BF-9BD7-A7ED0254377C}" destId="{08072CDE-9862-1646-80D5-EA105A036631}" srcOrd="0" destOrd="0" presId="urn:microsoft.com/office/officeart/2005/8/layout/default"/>
    <dgm:cxn modelId="{4C2E41EA-ED78-5745-B411-09D2E76B2B75}" type="presOf" srcId="{0037A6A8-456B-4C2D-8EF4-92325A1B776F}" destId="{A9692DEE-705F-E642-93A6-FC57543858DE}" srcOrd="0" destOrd="0" presId="urn:microsoft.com/office/officeart/2005/8/layout/default"/>
    <dgm:cxn modelId="{475F669F-C2D7-9E49-9238-27DC8E220C8B}" type="presOf" srcId="{075C5F93-D4CD-4103-9187-EF10B22EF1B7}" destId="{20823089-0F46-5D42-8ACE-AB2C70830870}" srcOrd="0" destOrd="0" presId="urn:microsoft.com/office/officeart/2005/8/layout/default"/>
    <dgm:cxn modelId="{C3FB974E-9EC8-4FC7-8956-22486EF93CD6}" srcId="{075C5F93-D4CD-4103-9187-EF10B22EF1B7}" destId="{0037A6A8-456B-4C2D-8EF4-92325A1B776F}" srcOrd="2" destOrd="0" parTransId="{AE983C68-FE50-4823-BB2D-61AE4877AE53}" sibTransId="{42D77DA0-5E85-4FD8-9310-3AC686DFD7DB}"/>
    <dgm:cxn modelId="{A490EAD3-3BCC-5648-B3F6-5E153C42DCD4}" type="presOf" srcId="{FF9E8968-ECC6-4EBF-8172-F290D3858E82}" destId="{E07CAAAF-AFCF-D043-B372-356833E5AE77}" srcOrd="0" destOrd="0" presId="urn:microsoft.com/office/officeart/2005/8/layout/default"/>
    <dgm:cxn modelId="{98B91805-FFDA-4664-A735-DE363889CD7A}" srcId="{075C5F93-D4CD-4103-9187-EF10B22EF1B7}" destId="{C6EFFDAB-0DB7-45ED-B977-113C92545725}" srcOrd="4" destOrd="0" parTransId="{D3CB0254-6810-459A-9CB4-A6F24113343C}" sibTransId="{C640A599-9654-4348-9576-B7EDD8954A9A}"/>
    <dgm:cxn modelId="{616FB034-F4C8-8844-89B1-DF913C3F1D7D}" type="presParOf" srcId="{20823089-0F46-5D42-8ACE-AB2C70830870}" destId="{08072CDE-9862-1646-80D5-EA105A036631}" srcOrd="0" destOrd="0" presId="urn:microsoft.com/office/officeart/2005/8/layout/default"/>
    <dgm:cxn modelId="{9A9304EC-5ADE-1947-A92C-25D0DD48E2EB}" type="presParOf" srcId="{20823089-0F46-5D42-8ACE-AB2C70830870}" destId="{72E8BCB7-C04C-A945-8390-B155012B1F60}" srcOrd="1" destOrd="0" presId="urn:microsoft.com/office/officeart/2005/8/layout/default"/>
    <dgm:cxn modelId="{0463BD29-5CAD-BE4C-B73E-66B992874660}" type="presParOf" srcId="{20823089-0F46-5D42-8ACE-AB2C70830870}" destId="{E07CAAAF-AFCF-D043-B372-356833E5AE77}" srcOrd="2" destOrd="0" presId="urn:microsoft.com/office/officeart/2005/8/layout/default"/>
    <dgm:cxn modelId="{4450B674-E67E-6642-9834-AAFC38E632D4}" type="presParOf" srcId="{20823089-0F46-5D42-8ACE-AB2C70830870}" destId="{8FEC65E5-C901-404F-A372-42AF93FCD6B3}" srcOrd="3" destOrd="0" presId="urn:microsoft.com/office/officeart/2005/8/layout/default"/>
    <dgm:cxn modelId="{3DFE03DB-D9D5-1B42-AE22-9349017B917A}" type="presParOf" srcId="{20823089-0F46-5D42-8ACE-AB2C70830870}" destId="{A9692DEE-705F-E642-93A6-FC57543858DE}" srcOrd="4" destOrd="0" presId="urn:microsoft.com/office/officeart/2005/8/layout/default"/>
    <dgm:cxn modelId="{8A6A8EF5-157E-7A47-87FC-8669797CF06C}" type="presParOf" srcId="{20823089-0F46-5D42-8ACE-AB2C70830870}" destId="{67AD2D76-BE26-644D-AEDB-CB65BFB37ECD}" srcOrd="5" destOrd="0" presId="urn:microsoft.com/office/officeart/2005/8/layout/default"/>
    <dgm:cxn modelId="{A2FD89CE-C214-F546-98B9-DADCD0181188}" type="presParOf" srcId="{20823089-0F46-5D42-8ACE-AB2C70830870}" destId="{68E75ABC-57CF-BB40-BC6B-C80D7FEAB00C}" srcOrd="6" destOrd="0" presId="urn:microsoft.com/office/officeart/2005/8/layout/default"/>
    <dgm:cxn modelId="{EE27AD8B-1D6E-2548-8235-D66EDF6D7B72}" type="presParOf" srcId="{20823089-0F46-5D42-8ACE-AB2C70830870}" destId="{DE5CF1A2-6796-1A4A-B38A-0910DB21DC7C}" srcOrd="7" destOrd="0" presId="urn:microsoft.com/office/officeart/2005/8/layout/default"/>
    <dgm:cxn modelId="{A96D9DD4-E1E7-754B-B942-B57228B6D9C7}" type="presParOf" srcId="{20823089-0F46-5D42-8ACE-AB2C70830870}" destId="{B5BB543B-9280-5240-BAB3-1A8B81C1F3B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84A6D9-4D32-4103-A1D2-180EA71E7A87}"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D4BC746C-9C7E-4EA8-B812-D69059F20F19}">
      <dgm:prSet custT="1"/>
      <dgm:spPr/>
      <dgm:t>
        <a:bodyPr/>
        <a:lstStyle/>
        <a:p>
          <a:r>
            <a:rPr lang="en-US" sz="2000" dirty="0"/>
            <a:t>Read the Sushi2U Case Study on Godalming Online</a:t>
          </a:r>
        </a:p>
      </dgm:t>
    </dgm:pt>
    <dgm:pt modelId="{EA620487-982C-4E9E-903C-0B2E1D114315}" type="parTrans" cxnId="{B78B63CB-CBC4-47D9-B438-C9DEE5471EF2}">
      <dgm:prSet/>
      <dgm:spPr/>
      <dgm:t>
        <a:bodyPr/>
        <a:lstStyle/>
        <a:p>
          <a:endParaRPr lang="en-US"/>
        </a:p>
      </dgm:t>
    </dgm:pt>
    <dgm:pt modelId="{10B25D3F-B371-4001-BE4D-C12042C75643}" type="sibTrans" cxnId="{B78B63CB-CBC4-47D9-B438-C9DEE5471EF2}">
      <dgm:prSet/>
      <dgm:spPr/>
      <dgm:t>
        <a:bodyPr/>
        <a:lstStyle/>
        <a:p>
          <a:endParaRPr lang="en-US"/>
        </a:p>
      </dgm:t>
    </dgm:pt>
    <dgm:pt modelId="{B11AE204-C475-4289-ACDF-B67FDAC5C6E8}">
      <dgm:prSet custT="1"/>
      <dgm:spPr/>
      <dgm:t>
        <a:bodyPr/>
        <a:lstStyle/>
        <a:p>
          <a:r>
            <a:rPr lang="en-GB" sz="2000" dirty="0"/>
            <a:t>Complete Task 1 Practice Assessment 1 Write a report outlining the key HR issues and proposing a solution to each one</a:t>
          </a:r>
        </a:p>
        <a:p>
          <a:endParaRPr lang="en-US" sz="2000" dirty="0"/>
        </a:p>
      </dgm:t>
    </dgm:pt>
    <dgm:pt modelId="{5ED5209A-1E7B-4287-BD7F-0DA37349962C}" type="parTrans" cxnId="{71BA181C-5468-455B-9099-534A29964124}">
      <dgm:prSet/>
      <dgm:spPr/>
      <dgm:t>
        <a:bodyPr/>
        <a:lstStyle/>
        <a:p>
          <a:endParaRPr lang="en-US"/>
        </a:p>
      </dgm:t>
    </dgm:pt>
    <dgm:pt modelId="{53A5183C-9907-4440-B190-FD519799E6F8}" type="sibTrans" cxnId="{71BA181C-5468-455B-9099-534A29964124}">
      <dgm:prSet/>
      <dgm:spPr/>
      <dgm:t>
        <a:bodyPr/>
        <a:lstStyle/>
        <a:p>
          <a:endParaRPr lang="en-US"/>
        </a:p>
      </dgm:t>
    </dgm:pt>
    <dgm:pt modelId="{7D46533C-7AD1-42AF-9E9D-01735649365B}" type="pres">
      <dgm:prSet presAssocID="{4184A6D9-4D32-4103-A1D2-180EA71E7A87}" presName="root" presStyleCnt="0">
        <dgm:presLayoutVars>
          <dgm:dir/>
          <dgm:resizeHandles val="exact"/>
        </dgm:presLayoutVars>
      </dgm:prSet>
      <dgm:spPr/>
      <dgm:t>
        <a:bodyPr/>
        <a:lstStyle/>
        <a:p>
          <a:endParaRPr lang="en-US"/>
        </a:p>
      </dgm:t>
    </dgm:pt>
    <dgm:pt modelId="{36BC54A5-8EB1-4415-96BF-E7EB65BA662C}" type="pres">
      <dgm:prSet presAssocID="{D4BC746C-9C7E-4EA8-B812-D69059F20F19}" presName="compNode" presStyleCnt="0"/>
      <dgm:spPr/>
    </dgm:pt>
    <dgm:pt modelId="{27B4274B-BC3F-4A10-A06A-AEF949D75C7C}" type="pres">
      <dgm:prSet presAssocID="{D4BC746C-9C7E-4EA8-B812-D69059F20F19}" presName="iconRect" presStyleLbl="node1" presStyleIdx="0" presStyleCnt="2" custScaleX="45490" custScaleY="60339"/>
      <dgm:spPr>
        <a:ln>
          <a:noFill/>
        </a:ln>
      </dgm:spPr>
    </dgm:pt>
    <dgm:pt modelId="{BD257F15-D74D-40CA-821D-883009163773}" type="pres">
      <dgm:prSet presAssocID="{D4BC746C-9C7E-4EA8-B812-D69059F20F19}" presName="spaceRect" presStyleCnt="0"/>
      <dgm:spPr/>
    </dgm:pt>
    <dgm:pt modelId="{9D29AAEF-5854-44A0-888F-C563FE325F01}" type="pres">
      <dgm:prSet presAssocID="{D4BC746C-9C7E-4EA8-B812-D69059F20F19}" presName="textRect" presStyleLbl="revTx" presStyleIdx="0" presStyleCnt="2" custLinFactNeighborY="45240">
        <dgm:presLayoutVars>
          <dgm:chMax val="1"/>
          <dgm:chPref val="1"/>
        </dgm:presLayoutVars>
      </dgm:prSet>
      <dgm:spPr/>
      <dgm:t>
        <a:bodyPr/>
        <a:lstStyle/>
        <a:p>
          <a:endParaRPr lang="en-US"/>
        </a:p>
      </dgm:t>
    </dgm:pt>
    <dgm:pt modelId="{35ED881B-77EF-4117-BE16-719A0E07B371}" type="pres">
      <dgm:prSet presAssocID="{10B25D3F-B371-4001-BE4D-C12042C75643}" presName="sibTrans" presStyleCnt="0"/>
      <dgm:spPr/>
    </dgm:pt>
    <dgm:pt modelId="{939C5B01-5597-4C75-B563-7300020F9C2D}" type="pres">
      <dgm:prSet presAssocID="{B11AE204-C475-4289-ACDF-B67FDAC5C6E8}" presName="compNode" presStyleCnt="0"/>
      <dgm:spPr/>
    </dgm:pt>
    <dgm:pt modelId="{F5D38342-1946-40E9-A36B-D23C8CD92576}" type="pres">
      <dgm:prSet presAssocID="{B11AE204-C475-4289-ACDF-B67FDAC5C6E8}"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encil"/>
        </a:ext>
      </dgm:extLst>
    </dgm:pt>
    <dgm:pt modelId="{4F7F7A2A-3716-47A5-82AF-A46D94D336B0}" type="pres">
      <dgm:prSet presAssocID="{B11AE204-C475-4289-ACDF-B67FDAC5C6E8}" presName="spaceRect" presStyleCnt="0"/>
      <dgm:spPr/>
    </dgm:pt>
    <dgm:pt modelId="{5094B9CC-AEAA-4B73-BD14-BEE561E89ECB}" type="pres">
      <dgm:prSet presAssocID="{B11AE204-C475-4289-ACDF-B67FDAC5C6E8}" presName="textRect" presStyleLbl="revTx" presStyleIdx="1" presStyleCnt="2">
        <dgm:presLayoutVars>
          <dgm:chMax val="1"/>
          <dgm:chPref val="1"/>
        </dgm:presLayoutVars>
      </dgm:prSet>
      <dgm:spPr/>
      <dgm:t>
        <a:bodyPr/>
        <a:lstStyle/>
        <a:p>
          <a:endParaRPr lang="en-US"/>
        </a:p>
      </dgm:t>
    </dgm:pt>
  </dgm:ptLst>
  <dgm:cxnLst>
    <dgm:cxn modelId="{B78B63CB-CBC4-47D9-B438-C9DEE5471EF2}" srcId="{4184A6D9-4D32-4103-A1D2-180EA71E7A87}" destId="{D4BC746C-9C7E-4EA8-B812-D69059F20F19}" srcOrd="0" destOrd="0" parTransId="{EA620487-982C-4E9E-903C-0B2E1D114315}" sibTransId="{10B25D3F-B371-4001-BE4D-C12042C75643}"/>
    <dgm:cxn modelId="{D03484E5-6AB3-964E-B7A2-03F891FBC908}" type="presOf" srcId="{D4BC746C-9C7E-4EA8-B812-D69059F20F19}" destId="{9D29AAEF-5854-44A0-888F-C563FE325F01}" srcOrd="0" destOrd="0" presId="urn:microsoft.com/office/officeart/2018/2/layout/IconLabelList"/>
    <dgm:cxn modelId="{07BAE0A5-F46E-8147-9B13-C2700715FF7A}" type="presOf" srcId="{4184A6D9-4D32-4103-A1D2-180EA71E7A87}" destId="{7D46533C-7AD1-42AF-9E9D-01735649365B}" srcOrd="0" destOrd="0" presId="urn:microsoft.com/office/officeart/2018/2/layout/IconLabelList"/>
    <dgm:cxn modelId="{028CA926-1E7A-B14B-BA4B-3C612F66B34D}" type="presOf" srcId="{B11AE204-C475-4289-ACDF-B67FDAC5C6E8}" destId="{5094B9CC-AEAA-4B73-BD14-BEE561E89ECB}" srcOrd="0" destOrd="0" presId="urn:microsoft.com/office/officeart/2018/2/layout/IconLabelList"/>
    <dgm:cxn modelId="{71BA181C-5468-455B-9099-534A29964124}" srcId="{4184A6D9-4D32-4103-A1D2-180EA71E7A87}" destId="{B11AE204-C475-4289-ACDF-B67FDAC5C6E8}" srcOrd="1" destOrd="0" parTransId="{5ED5209A-1E7B-4287-BD7F-0DA37349962C}" sibTransId="{53A5183C-9907-4440-B190-FD519799E6F8}"/>
    <dgm:cxn modelId="{040CDDB3-0547-C947-8AB7-FA8542D8FDB4}" type="presParOf" srcId="{7D46533C-7AD1-42AF-9E9D-01735649365B}" destId="{36BC54A5-8EB1-4415-96BF-E7EB65BA662C}" srcOrd="0" destOrd="0" presId="urn:microsoft.com/office/officeart/2018/2/layout/IconLabelList"/>
    <dgm:cxn modelId="{1E747DB3-B528-4C45-B536-D6E42BF2F99D}" type="presParOf" srcId="{36BC54A5-8EB1-4415-96BF-E7EB65BA662C}" destId="{27B4274B-BC3F-4A10-A06A-AEF949D75C7C}" srcOrd="0" destOrd="0" presId="urn:microsoft.com/office/officeart/2018/2/layout/IconLabelList"/>
    <dgm:cxn modelId="{969BAAD9-E2A9-774D-A63F-08B54171D7AE}" type="presParOf" srcId="{36BC54A5-8EB1-4415-96BF-E7EB65BA662C}" destId="{BD257F15-D74D-40CA-821D-883009163773}" srcOrd="1" destOrd="0" presId="urn:microsoft.com/office/officeart/2018/2/layout/IconLabelList"/>
    <dgm:cxn modelId="{0FEED0E0-238C-F94C-A23E-B3D5BB073AAA}" type="presParOf" srcId="{36BC54A5-8EB1-4415-96BF-E7EB65BA662C}" destId="{9D29AAEF-5854-44A0-888F-C563FE325F01}" srcOrd="2" destOrd="0" presId="urn:microsoft.com/office/officeart/2018/2/layout/IconLabelList"/>
    <dgm:cxn modelId="{5216BE95-674B-A144-961D-8479324CD4F1}" type="presParOf" srcId="{7D46533C-7AD1-42AF-9E9D-01735649365B}" destId="{35ED881B-77EF-4117-BE16-719A0E07B371}" srcOrd="1" destOrd="0" presId="urn:microsoft.com/office/officeart/2018/2/layout/IconLabelList"/>
    <dgm:cxn modelId="{062BFC2E-3938-E74E-A5C6-B437F61B375C}" type="presParOf" srcId="{7D46533C-7AD1-42AF-9E9D-01735649365B}" destId="{939C5B01-5597-4C75-B563-7300020F9C2D}" srcOrd="2" destOrd="0" presId="urn:microsoft.com/office/officeart/2018/2/layout/IconLabelList"/>
    <dgm:cxn modelId="{BBC381DA-F9F1-3841-9DAE-39B7EFE5ADA0}" type="presParOf" srcId="{939C5B01-5597-4C75-B563-7300020F9C2D}" destId="{F5D38342-1946-40E9-A36B-D23C8CD92576}" srcOrd="0" destOrd="0" presId="urn:microsoft.com/office/officeart/2018/2/layout/IconLabelList"/>
    <dgm:cxn modelId="{6BC34B0C-074B-BC4B-8265-9431E205D000}" type="presParOf" srcId="{939C5B01-5597-4C75-B563-7300020F9C2D}" destId="{4F7F7A2A-3716-47A5-82AF-A46D94D336B0}" srcOrd="1" destOrd="0" presId="urn:microsoft.com/office/officeart/2018/2/layout/IconLabelList"/>
    <dgm:cxn modelId="{3460DA2A-5D42-B64F-BCDD-F98BF790BB73}" type="presParOf" srcId="{939C5B01-5597-4C75-B563-7300020F9C2D}" destId="{5094B9CC-AEAA-4B73-BD14-BEE561E89EC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DB2E3-D3D3-454D-A237-DCBFDCC4A43B}">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173BA-E5FE-3843-BFF7-8C9995C25A64}">
      <dsp:nvSpPr>
        <dsp:cNvPr id="0" name=""/>
        <dsp:cNvSpPr/>
      </dsp:nvSpPr>
      <dsp:spPr>
        <a:xfrm>
          <a:off x="0" y="0"/>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Labour turnover </a:t>
          </a:r>
          <a:endParaRPr lang="en-US" sz="2800" kern="1200"/>
        </a:p>
      </dsp:txBody>
      <dsp:txXfrm>
        <a:off x="0" y="0"/>
        <a:ext cx="5641974" cy="615156"/>
      </dsp:txXfrm>
    </dsp:sp>
    <dsp:sp modelId="{A853047D-8B07-A74B-8372-8033E05D5647}">
      <dsp:nvSpPr>
        <dsp:cNvPr id="0" name=""/>
        <dsp:cNvSpPr/>
      </dsp:nvSpPr>
      <dsp:spPr>
        <a:xfrm>
          <a:off x="0" y="615156"/>
          <a:ext cx="5641974" cy="0"/>
        </a:xfrm>
        <a:prstGeom prst="line">
          <a:avLst/>
        </a:prstGeom>
        <a:solidFill>
          <a:schemeClr val="accent2">
            <a:hueOff val="-208509"/>
            <a:satOff val="-1819"/>
            <a:lumOff val="-2353"/>
            <a:alphaOff val="0"/>
          </a:schemeClr>
        </a:solidFill>
        <a:ln w="15875" cap="flat" cmpd="sng" algn="ctr">
          <a:solidFill>
            <a:schemeClr val="accent2">
              <a:hueOff val="-208509"/>
              <a:satOff val="-1819"/>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840C3-2E32-5B40-B884-6113273F1713}">
      <dsp:nvSpPr>
        <dsp:cNvPr id="0" name=""/>
        <dsp:cNvSpPr/>
      </dsp:nvSpPr>
      <dsp:spPr>
        <a:xfrm>
          <a:off x="0" y="615156"/>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Productivity.</a:t>
          </a:r>
          <a:endParaRPr lang="en-US" sz="2800" kern="1200"/>
        </a:p>
      </dsp:txBody>
      <dsp:txXfrm>
        <a:off x="0" y="615156"/>
        <a:ext cx="5641974" cy="615156"/>
      </dsp:txXfrm>
    </dsp:sp>
    <dsp:sp modelId="{98BEB68A-1DD3-4748-AF8D-52AECFBB58EC}">
      <dsp:nvSpPr>
        <dsp:cNvPr id="0" name=""/>
        <dsp:cNvSpPr/>
      </dsp:nvSpPr>
      <dsp:spPr>
        <a:xfrm>
          <a:off x="0" y="1230312"/>
          <a:ext cx="5641974" cy="0"/>
        </a:xfrm>
        <a:prstGeom prst="line">
          <a:avLst/>
        </a:prstGeom>
        <a:solidFill>
          <a:schemeClr val="accent2">
            <a:hueOff val="-417018"/>
            <a:satOff val="-3638"/>
            <a:lumOff val="-4706"/>
            <a:alphaOff val="0"/>
          </a:schemeClr>
        </a:solidFill>
        <a:ln w="15875" cap="flat" cmpd="sng" algn="ctr">
          <a:solidFill>
            <a:schemeClr val="accent2">
              <a:hueOff val="-417018"/>
              <a:satOff val="-3638"/>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A09C3-650F-8646-95CA-4570581D1BC9}">
      <dsp:nvSpPr>
        <dsp:cNvPr id="0" name=""/>
        <dsp:cNvSpPr/>
      </dsp:nvSpPr>
      <dsp:spPr>
        <a:xfrm>
          <a:off x="0" y="1230312"/>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a:t>Skill shortages</a:t>
          </a:r>
          <a:endParaRPr lang="en-US" sz="2800" kern="1200" dirty="0"/>
        </a:p>
      </dsp:txBody>
      <dsp:txXfrm>
        <a:off x="0" y="1230312"/>
        <a:ext cx="5641974" cy="615156"/>
      </dsp:txXfrm>
    </dsp:sp>
    <dsp:sp modelId="{70A7FE90-80F3-1B4C-825C-B1E6A82B77E0}">
      <dsp:nvSpPr>
        <dsp:cNvPr id="0" name=""/>
        <dsp:cNvSpPr/>
      </dsp:nvSpPr>
      <dsp:spPr>
        <a:xfrm>
          <a:off x="0" y="1845468"/>
          <a:ext cx="5641974" cy="0"/>
        </a:xfrm>
        <a:prstGeom prst="line">
          <a:avLst/>
        </a:prstGeom>
        <a:solidFill>
          <a:schemeClr val="accent2">
            <a:hueOff val="-625527"/>
            <a:satOff val="-5457"/>
            <a:lumOff val="-7059"/>
            <a:alphaOff val="0"/>
          </a:schemeClr>
        </a:solidFill>
        <a:ln w="15875" cap="flat" cmpd="sng" algn="ctr">
          <a:solidFill>
            <a:schemeClr val="accent2">
              <a:hueOff val="-625527"/>
              <a:satOff val="-5457"/>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0F433-B361-6941-95FB-0072247542E6}">
      <dsp:nvSpPr>
        <dsp:cNvPr id="0" name=""/>
        <dsp:cNvSpPr/>
      </dsp:nvSpPr>
      <dsp:spPr>
        <a:xfrm>
          <a:off x="0" y="1845468"/>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a:t>Absenteeism</a:t>
          </a:r>
          <a:endParaRPr lang="en-US" sz="2800" kern="1200" dirty="0"/>
        </a:p>
      </dsp:txBody>
      <dsp:txXfrm>
        <a:off x="0" y="1845468"/>
        <a:ext cx="5641974" cy="615156"/>
      </dsp:txXfrm>
    </dsp:sp>
    <dsp:sp modelId="{D3519C1E-7892-864C-96EC-A380A63B2564}">
      <dsp:nvSpPr>
        <dsp:cNvPr id="0" name=""/>
        <dsp:cNvSpPr/>
      </dsp:nvSpPr>
      <dsp:spPr>
        <a:xfrm>
          <a:off x="0" y="2460625"/>
          <a:ext cx="5641974" cy="0"/>
        </a:xfrm>
        <a:prstGeom prst="line">
          <a:avLst/>
        </a:prstGeom>
        <a:solidFill>
          <a:schemeClr val="accent2">
            <a:hueOff val="-834036"/>
            <a:satOff val="-7277"/>
            <a:lumOff val="-9412"/>
            <a:alphaOff val="0"/>
          </a:schemeClr>
        </a:solidFill>
        <a:ln w="15875" cap="flat" cmpd="sng" algn="ctr">
          <a:solidFill>
            <a:schemeClr val="accent2">
              <a:hueOff val="-834036"/>
              <a:satOff val="-7277"/>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095D1-0C7B-0342-AF1F-3D17802C0DE8}">
      <dsp:nvSpPr>
        <dsp:cNvPr id="0" name=""/>
        <dsp:cNvSpPr/>
      </dsp:nvSpPr>
      <dsp:spPr>
        <a:xfrm>
          <a:off x="0" y="2460625"/>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Motivation</a:t>
          </a:r>
          <a:endParaRPr lang="en-US" sz="2800" kern="1200"/>
        </a:p>
      </dsp:txBody>
      <dsp:txXfrm>
        <a:off x="0" y="2460625"/>
        <a:ext cx="5641974" cy="615156"/>
      </dsp:txXfrm>
    </dsp:sp>
    <dsp:sp modelId="{95DFD9A4-ABAB-7947-BD2B-2EE2B6D0EA6A}">
      <dsp:nvSpPr>
        <dsp:cNvPr id="0" name=""/>
        <dsp:cNvSpPr/>
      </dsp:nvSpPr>
      <dsp:spPr>
        <a:xfrm>
          <a:off x="0" y="3075781"/>
          <a:ext cx="5641974" cy="0"/>
        </a:xfrm>
        <a:prstGeom prst="line">
          <a:avLst/>
        </a:prstGeom>
        <a:solidFill>
          <a:schemeClr val="accent2">
            <a:hueOff val="-1042545"/>
            <a:satOff val="-9096"/>
            <a:lumOff val="-11765"/>
            <a:alphaOff val="0"/>
          </a:schemeClr>
        </a:solidFill>
        <a:ln w="15875" cap="flat" cmpd="sng" algn="ctr">
          <a:solidFill>
            <a:schemeClr val="accent2">
              <a:hueOff val="-1042545"/>
              <a:satOff val="-9096"/>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09036-B3A0-1647-9146-E4CF93A434D1}">
      <dsp:nvSpPr>
        <dsp:cNvPr id="0" name=""/>
        <dsp:cNvSpPr/>
      </dsp:nvSpPr>
      <dsp:spPr>
        <a:xfrm>
          <a:off x="0" y="3075781"/>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a:t>Workplace stress</a:t>
          </a:r>
          <a:endParaRPr lang="en-US" sz="2800" kern="1200" dirty="0"/>
        </a:p>
      </dsp:txBody>
      <dsp:txXfrm>
        <a:off x="0" y="3075781"/>
        <a:ext cx="5641974" cy="615156"/>
      </dsp:txXfrm>
    </dsp:sp>
    <dsp:sp modelId="{0E5C4660-7892-5B49-94E2-EED3A5161958}">
      <dsp:nvSpPr>
        <dsp:cNvPr id="0" name=""/>
        <dsp:cNvSpPr/>
      </dsp:nvSpPr>
      <dsp:spPr>
        <a:xfrm>
          <a:off x="0" y="3690937"/>
          <a:ext cx="5641974" cy="0"/>
        </a:xfrm>
        <a:prstGeom prst="line">
          <a:avLst/>
        </a:prstGeom>
        <a:solidFill>
          <a:schemeClr val="accent2">
            <a:hueOff val="-1251054"/>
            <a:satOff val="-10915"/>
            <a:lumOff val="-14118"/>
            <a:alphaOff val="0"/>
          </a:schemeClr>
        </a:solidFill>
        <a:ln w="15875" cap="flat" cmpd="sng" algn="ctr">
          <a:solidFill>
            <a:schemeClr val="accent2">
              <a:hueOff val="-1251054"/>
              <a:satOff val="-10915"/>
              <a:lumOff val="-1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A3258-6766-7442-B6E4-E49209E35B83}">
      <dsp:nvSpPr>
        <dsp:cNvPr id="0" name=""/>
        <dsp:cNvSpPr/>
      </dsp:nvSpPr>
      <dsp:spPr>
        <a:xfrm>
          <a:off x="0" y="3690937"/>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Engagement with business culture</a:t>
          </a:r>
          <a:endParaRPr lang="en-US" sz="2800" kern="1200"/>
        </a:p>
      </dsp:txBody>
      <dsp:txXfrm>
        <a:off x="0" y="3690937"/>
        <a:ext cx="5641974" cy="615156"/>
      </dsp:txXfrm>
    </dsp:sp>
    <dsp:sp modelId="{C0AFB9CE-FDE2-5B49-8CAD-4C01C382663E}">
      <dsp:nvSpPr>
        <dsp:cNvPr id="0" name=""/>
        <dsp:cNvSpPr/>
      </dsp:nvSpPr>
      <dsp:spPr>
        <a:xfrm>
          <a:off x="0" y="4306093"/>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2776A-CD80-284C-A940-A721AA12F967}">
      <dsp:nvSpPr>
        <dsp:cNvPr id="0" name=""/>
        <dsp:cNvSpPr/>
      </dsp:nvSpPr>
      <dsp:spPr>
        <a:xfrm>
          <a:off x="0" y="4306093"/>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Employee satisfaction</a:t>
          </a:r>
          <a:endParaRPr lang="en-US" sz="2800" kern="1200"/>
        </a:p>
      </dsp:txBody>
      <dsp:txXfrm>
        <a:off x="0" y="4306093"/>
        <a:ext cx="5641974" cy="61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E16FE-50E4-5649-861C-E13E30985E58}">
      <dsp:nvSpPr>
        <dsp:cNvPr id="0" name=""/>
        <dsp:cNvSpPr/>
      </dsp:nvSpPr>
      <dsp:spPr>
        <a:xfrm>
          <a:off x="0" y="60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960FD-7011-2146-8AAD-220173BFA181}">
      <dsp:nvSpPr>
        <dsp:cNvPr id="0" name=""/>
        <dsp:cNvSpPr/>
      </dsp:nvSpPr>
      <dsp:spPr>
        <a:xfrm>
          <a:off x="0" y="600"/>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long hours and shift work</a:t>
          </a:r>
          <a:endParaRPr lang="en-US" sz="1900" kern="1200" dirty="0"/>
        </a:p>
      </dsp:txBody>
      <dsp:txXfrm>
        <a:off x="0" y="600"/>
        <a:ext cx="5641974" cy="702864"/>
      </dsp:txXfrm>
    </dsp:sp>
    <dsp:sp modelId="{8F0FEF30-A221-C746-8D97-BB2CD58961F4}">
      <dsp:nvSpPr>
        <dsp:cNvPr id="0" name=""/>
        <dsp:cNvSpPr/>
      </dsp:nvSpPr>
      <dsp:spPr>
        <a:xfrm>
          <a:off x="0" y="703464"/>
          <a:ext cx="5641974" cy="0"/>
        </a:xfrm>
        <a:prstGeom prst="line">
          <a:avLst/>
        </a:prstGeom>
        <a:solidFill>
          <a:schemeClr val="accent2">
            <a:hueOff val="-243261"/>
            <a:satOff val="-2122"/>
            <a:lumOff val="-2745"/>
            <a:alphaOff val="0"/>
          </a:schemeClr>
        </a:solidFill>
        <a:ln w="15875" cap="flat" cmpd="sng" algn="ctr">
          <a:solidFill>
            <a:schemeClr val="accent2">
              <a:hueOff val="-243261"/>
              <a:satOff val="-212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87C8E-6461-CB4A-AD6C-EBBCBF6C04F4}">
      <dsp:nvSpPr>
        <dsp:cNvPr id="0" name=""/>
        <dsp:cNvSpPr/>
      </dsp:nvSpPr>
      <dsp:spPr>
        <a:xfrm>
          <a:off x="0" y="703464"/>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lack of control or insecurity</a:t>
          </a:r>
          <a:endParaRPr lang="en-US" sz="1900" kern="1200"/>
        </a:p>
      </dsp:txBody>
      <dsp:txXfrm>
        <a:off x="0" y="703464"/>
        <a:ext cx="5641974" cy="702864"/>
      </dsp:txXfrm>
    </dsp:sp>
    <dsp:sp modelId="{B2ACD32B-798B-6E43-BE43-5FF6A0D8EB17}">
      <dsp:nvSpPr>
        <dsp:cNvPr id="0" name=""/>
        <dsp:cNvSpPr/>
      </dsp:nvSpPr>
      <dsp:spPr>
        <a:xfrm>
          <a:off x="0" y="1406328"/>
          <a:ext cx="5641974" cy="0"/>
        </a:xfrm>
        <a:prstGeom prst="line">
          <a:avLst/>
        </a:prstGeom>
        <a:solidFill>
          <a:schemeClr val="accent2">
            <a:hueOff val="-486521"/>
            <a:satOff val="-4245"/>
            <a:lumOff val="-5490"/>
            <a:alphaOff val="0"/>
          </a:schemeClr>
        </a:solidFill>
        <a:ln w="15875" cap="flat" cmpd="sng" algn="ctr">
          <a:solidFill>
            <a:schemeClr val="accent2">
              <a:hueOff val="-486521"/>
              <a:satOff val="-4245"/>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DCA14-173E-9048-86DD-90763D8AA9FB}">
      <dsp:nvSpPr>
        <dsp:cNvPr id="0" name=""/>
        <dsp:cNvSpPr/>
      </dsp:nvSpPr>
      <dsp:spPr>
        <a:xfrm>
          <a:off x="0" y="1406328"/>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lack of job satisfaction, boredom or isolation</a:t>
          </a:r>
          <a:endParaRPr lang="en-US" sz="1900" kern="1200"/>
        </a:p>
      </dsp:txBody>
      <dsp:txXfrm>
        <a:off x="0" y="1406328"/>
        <a:ext cx="5641974" cy="702864"/>
      </dsp:txXfrm>
    </dsp:sp>
    <dsp:sp modelId="{6F0D4362-F45E-0F4B-907D-1E749FB20884}">
      <dsp:nvSpPr>
        <dsp:cNvPr id="0" name=""/>
        <dsp:cNvSpPr/>
      </dsp:nvSpPr>
      <dsp:spPr>
        <a:xfrm>
          <a:off x="0" y="2109192"/>
          <a:ext cx="5641974" cy="0"/>
        </a:xfrm>
        <a:prstGeom prst="line">
          <a:avLst/>
        </a:prstGeom>
        <a:solidFill>
          <a:schemeClr val="accent2">
            <a:hueOff val="-729781"/>
            <a:satOff val="-6367"/>
            <a:lumOff val="-8236"/>
            <a:alphaOff val="0"/>
          </a:schemeClr>
        </a:solidFill>
        <a:ln w="15875" cap="flat" cmpd="sng" algn="ctr">
          <a:solidFill>
            <a:schemeClr val="accent2">
              <a:hueOff val="-729781"/>
              <a:satOff val="-6367"/>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2079E-932A-F04D-95D7-B509FC449432}">
      <dsp:nvSpPr>
        <dsp:cNvPr id="0" name=""/>
        <dsp:cNvSpPr/>
      </dsp:nvSpPr>
      <dsp:spPr>
        <a:xfrm>
          <a:off x="0" y="2109192"/>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fear of violence, bullying or harassment</a:t>
          </a:r>
          <a:endParaRPr lang="en-US" sz="1900" kern="1200"/>
        </a:p>
      </dsp:txBody>
      <dsp:txXfrm>
        <a:off x="0" y="2109192"/>
        <a:ext cx="5641974" cy="702864"/>
      </dsp:txXfrm>
    </dsp:sp>
    <dsp:sp modelId="{E4184757-5E9C-4141-A6AE-7782B424224D}">
      <dsp:nvSpPr>
        <dsp:cNvPr id="0" name=""/>
        <dsp:cNvSpPr/>
      </dsp:nvSpPr>
      <dsp:spPr>
        <a:xfrm>
          <a:off x="0" y="2812057"/>
          <a:ext cx="5641974" cy="0"/>
        </a:xfrm>
        <a:prstGeom prst="line">
          <a:avLst/>
        </a:prstGeom>
        <a:solidFill>
          <a:schemeClr val="accent2">
            <a:hueOff val="-973042"/>
            <a:satOff val="-8489"/>
            <a:lumOff val="-10981"/>
            <a:alphaOff val="0"/>
          </a:schemeClr>
        </a:solidFill>
        <a:ln w="15875" cap="flat" cmpd="sng" algn="ctr">
          <a:solidFill>
            <a:schemeClr val="accent2">
              <a:hueOff val="-973042"/>
              <a:satOff val="-8489"/>
              <a:lumOff val="-10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7C1AF-A5D1-6540-A6BF-66FC56B5268A}">
      <dsp:nvSpPr>
        <dsp:cNvPr id="0" name=""/>
        <dsp:cNvSpPr/>
      </dsp:nvSpPr>
      <dsp:spPr>
        <a:xfrm>
          <a:off x="0" y="2812057"/>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bad relations with other work colleagues</a:t>
          </a:r>
          <a:endParaRPr lang="en-US" sz="1900" kern="1200"/>
        </a:p>
      </dsp:txBody>
      <dsp:txXfrm>
        <a:off x="0" y="2812057"/>
        <a:ext cx="5641974" cy="702864"/>
      </dsp:txXfrm>
    </dsp:sp>
    <dsp:sp modelId="{8138038C-36CC-7449-AF16-3AFA102F4432}">
      <dsp:nvSpPr>
        <dsp:cNvPr id="0" name=""/>
        <dsp:cNvSpPr/>
      </dsp:nvSpPr>
      <dsp:spPr>
        <a:xfrm>
          <a:off x="0" y="3514921"/>
          <a:ext cx="5641974" cy="0"/>
        </a:xfrm>
        <a:prstGeom prst="line">
          <a:avLst/>
        </a:prstGeom>
        <a:solidFill>
          <a:schemeClr val="accent2">
            <a:hueOff val="-1216302"/>
            <a:satOff val="-10612"/>
            <a:lumOff val="-13726"/>
            <a:alphaOff val="0"/>
          </a:schemeClr>
        </a:solidFill>
        <a:ln w="15875" cap="flat" cmpd="sng" algn="ctr">
          <a:solidFill>
            <a:schemeClr val="accent2">
              <a:hueOff val="-1216302"/>
              <a:satOff val="-10612"/>
              <a:lumOff val="-13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09CC8-88EF-D644-B69F-F314CC67C8D1}">
      <dsp:nvSpPr>
        <dsp:cNvPr id="0" name=""/>
        <dsp:cNvSpPr/>
      </dsp:nvSpPr>
      <dsp:spPr>
        <a:xfrm>
          <a:off x="0" y="3514921"/>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low pay</a:t>
          </a:r>
          <a:endParaRPr lang="en-US" sz="1900" kern="1200"/>
        </a:p>
      </dsp:txBody>
      <dsp:txXfrm>
        <a:off x="0" y="3514921"/>
        <a:ext cx="5641974" cy="702864"/>
      </dsp:txXfrm>
    </dsp:sp>
    <dsp:sp modelId="{13903DED-CFFF-C744-9E69-30DB2E4591E5}">
      <dsp:nvSpPr>
        <dsp:cNvPr id="0" name=""/>
        <dsp:cNvSpPr/>
      </dsp:nvSpPr>
      <dsp:spPr>
        <a:xfrm>
          <a:off x="0" y="4217785"/>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E0095-F2F1-244F-8801-BFE1E291E98B}">
      <dsp:nvSpPr>
        <dsp:cNvPr id="0" name=""/>
        <dsp:cNvSpPr/>
      </dsp:nvSpPr>
      <dsp:spPr>
        <a:xfrm>
          <a:off x="0" y="4217785"/>
          <a:ext cx="5641974" cy="70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t>problems with the working environment (such as noise, temperature, overcrowding and poor facilities)</a:t>
          </a:r>
          <a:endParaRPr lang="en-US" sz="1900" kern="1200" dirty="0"/>
        </a:p>
      </dsp:txBody>
      <dsp:txXfrm>
        <a:off x="0" y="4217785"/>
        <a:ext cx="5641974" cy="702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50661-FCFF-2E4C-B2BE-379172323FD2}">
      <dsp:nvSpPr>
        <dsp:cNvPr id="0" name=""/>
        <dsp:cNvSpPr/>
      </dsp:nvSpPr>
      <dsp:spPr>
        <a:xfrm>
          <a:off x="0" y="2402"/>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D596C-A223-B74A-B32A-E2EA975EF452}">
      <dsp:nvSpPr>
        <dsp:cNvPr id="0" name=""/>
        <dsp:cNvSpPr/>
      </dsp:nvSpPr>
      <dsp:spPr>
        <a:xfrm>
          <a:off x="0" y="240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GB" sz="3300" kern="1200"/>
            <a:t>Employee satisfaction is a key indicator for defining staff rewards and benefits</a:t>
          </a:r>
          <a:endParaRPr lang="en-US" sz="3300" kern="1200"/>
        </a:p>
      </dsp:txBody>
      <dsp:txXfrm>
        <a:off x="0" y="2402"/>
        <a:ext cx="5641974" cy="1638814"/>
      </dsp:txXfrm>
    </dsp:sp>
    <dsp:sp modelId="{31582EBE-F244-5944-A101-B70BB2A35C62}">
      <dsp:nvSpPr>
        <dsp:cNvPr id="0" name=""/>
        <dsp:cNvSpPr/>
      </dsp:nvSpPr>
      <dsp:spPr>
        <a:xfrm>
          <a:off x="0" y="1641217"/>
          <a:ext cx="5641974" cy="0"/>
        </a:xfrm>
        <a:prstGeom prst="line">
          <a:avLst/>
        </a:prstGeom>
        <a:solidFill>
          <a:schemeClr val="accent2">
            <a:hueOff val="-729781"/>
            <a:satOff val="-6367"/>
            <a:lumOff val="-8236"/>
            <a:alphaOff val="0"/>
          </a:schemeClr>
        </a:solidFill>
        <a:ln w="15875" cap="flat" cmpd="sng" algn="ctr">
          <a:solidFill>
            <a:schemeClr val="accent2">
              <a:hueOff val="-729781"/>
              <a:satOff val="-6367"/>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5F2A0-7305-ED48-B776-CF2F58960381}">
      <dsp:nvSpPr>
        <dsp:cNvPr id="0" name=""/>
        <dsp:cNvSpPr/>
      </dsp:nvSpPr>
      <dsp:spPr>
        <a:xfrm>
          <a:off x="0" y="1641217"/>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GB" sz="3300" kern="1200" dirty="0"/>
            <a:t>Over 70% of UK businesses have taken steps to monitor it.</a:t>
          </a:r>
          <a:endParaRPr lang="en-US" sz="3300" kern="1200" dirty="0"/>
        </a:p>
      </dsp:txBody>
      <dsp:txXfrm>
        <a:off x="0" y="1641217"/>
        <a:ext cx="5641974" cy="1638814"/>
      </dsp:txXfrm>
    </dsp:sp>
    <dsp:sp modelId="{8591ACB5-57FE-6346-AD67-FC7614BECADD}">
      <dsp:nvSpPr>
        <dsp:cNvPr id="0" name=""/>
        <dsp:cNvSpPr/>
      </dsp:nvSpPr>
      <dsp:spPr>
        <a:xfrm>
          <a:off x="0" y="3280032"/>
          <a:ext cx="5641974" cy="0"/>
        </a:xfrm>
        <a:prstGeom prst="line">
          <a:avLst/>
        </a:prstGeom>
        <a:solidFill>
          <a:schemeClr val="accent2">
            <a:hueOff val="-1459563"/>
            <a:satOff val="-12734"/>
            <a:lumOff val="-16471"/>
            <a:alphaOff val="0"/>
          </a:schemeClr>
        </a:solidFill>
        <a:ln w="15875" cap="flat"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24E73-A1BB-5B41-A73A-760948A5BA52}">
      <dsp:nvSpPr>
        <dsp:cNvPr id="0" name=""/>
        <dsp:cNvSpPr/>
      </dsp:nvSpPr>
      <dsp:spPr>
        <a:xfrm>
          <a:off x="0" y="328003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t>Clearly links to motivation</a:t>
          </a:r>
        </a:p>
      </dsp:txBody>
      <dsp:txXfrm>
        <a:off x="0" y="3280032"/>
        <a:ext cx="5641974" cy="1638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A7076-D737-4487-B3FF-580537B7993D}">
      <dsp:nvSpPr>
        <dsp:cNvPr id="0" name=""/>
        <dsp:cNvSpPr/>
      </dsp:nvSpPr>
      <dsp:spPr>
        <a:xfrm>
          <a:off x="0" y="600"/>
          <a:ext cx="5641974" cy="5046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C3711-1484-4CBD-9377-929259BB0B73}">
      <dsp:nvSpPr>
        <dsp:cNvPr id="0" name=""/>
        <dsp:cNvSpPr/>
      </dsp:nvSpPr>
      <dsp:spPr>
        <a:xfrm>
          <a:off x="152647" y="114140"/>
          <a:ext cx="277541" cy="27754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9FAD07-F380-4210-9BA1-49786187294D}">
      <dsp:nvSpPr>
        <dsp:cNvPr id="0" name=""/>
        <dsp:cNvSpPr/>
      </dsp:nvSpPr>
      <dsp:spPr>
        <a:xfrm>
          <a:off x="582836" y="600"/>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Leadership:</a:t>
          </a:r>
          <a:r>
            <a:rPr lang="en-GB" sz="1400" kern="1200"/>
            <a:t> How employees feel about the head of the company and its senior managers</a:t>
          </a:r>
          <a:endParaRPr lang="en-US" sz="1400" kern="1200"/>
        </a:p>
      </dsp:txBody>
      <dsp:txXfrm>
        <a:off x="582836" y="600"/>
        <a:ext cx="5059138" cy="504620"/>
      </dsp:txXfrm>
    </dsp:sp>
    <dsp:sp modelId="{FFB398D5-FA53-410F-9325-54FC4B7A6CA4}">
      <dsp:nvSpPr>
        <dsp:cNvPr id="0" name=""/>
        <dsp:cNvSpPr/>
      </dsp:nvSpPr>
      <dsp:spPr>
        <a:xfrm>
          <a:off x="0" y="631376"/>
          <a:ext cx="5641974" cy="5046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F4BF2-8025-4129-8F49-ABB5DEB50901}">
      <dsp:nvSpPr>
        <dsp:cNvPr id="0" name=""/>
        <dsp:cNvSpPr/>
      </dsp:nvSpPr>
      <dsp:spPr>
        <a:xfrm>
          <a:off x="152647" y="744915"/>
          <a:ext cx="277541" cy="27754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51B9C1-60FF-4D25-8764-F787E9C73307}">
      <dsp:nvSpPr>
        <dsp:cNvPr id="0" name=""/>
        <dsp:cNvSpPr/>
      </dsp:nvSpPr>
      <dsp:spPr>
        <a:xfrm>
          <a:off x="582836" y="631376"/>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Wellbeing:</a:t>
          </a:r>
          <a:r>
            <a:rPr lang="en-GB" sz="1400" kern="1200"/>
            <a:t> How staff feel about the stress, pressure and the balance between their work and home duties</a:t>
          </a:r>
          <a:endParaRPr lang="en-US" sz="1400" kern="1200"/>
        </a:p>
      </dsp:txBody>
      <dsp:txXfrm>
        <a:off x="582836" y="631376"/>
        <a:ext cx="5059138" cy="504620"/>
      </dsp:txXfrm>
    </dsp:sp>
    <dsp:sp modelId="{A6CCA153-E577-472D-98E3-1E6D51507072}">
      <dsp:nvSpPr>
        <dsp:cNvPr id="0" name=""/>
        <dsp:cNvSpPr/>
      </dsp:nvSpPr>
      <dsp:spPr>
        <a:xfrm>
          <a:off x="0" y="1262151"/>
          <a:ext cx="5641974" cy="5046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95B15-301E-4049-98D7-22990595792D}">
      <dsp:nvSpPr>
        <dsp:cNvPr id="0" name=""/>
        <dsp:cNvSpPr/>
      </dsp:nvSpPr>
      <dsp:spPr>
        <a:xfrm>
          <a:off x="152647" y="1375691"/>
          <a:ext cx="277541" cy="27754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DAB567-9632-4027-8A11-A12C0BEF1D71}">
      <dsp:nvSpPr>
        <dsp:cNvPr id="0" name=""/>
        <dsp:cNvSpPr/>
      </dsp:nvSpPr>
      <dsp:spPr>
        <a:xfrm>
          <a:off x="582836" y="1262151"/>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Giving something back:</a:t>
          </a:r>
          <a:r>
            <a:rPr lang="en-GB" sz="1400" kern="1200"/>
            <a:t> How much companies are thought by their staff to put back into society generally and the local community</a:t>
          </a:r>
          <a:endParaRPr lang="en-US" sz="1400" kern="1200"/>
        </a:p>
      </dsp:txBody>
      <dsp:txXfrm>
        <a:off x="582836" y="1262151"/>
        <a:ext cx="5059138" cy="504620"/>
      </dsp:txXfrm>
    </dsp:sp>
    <dsp:sp modelId="{36586B78-F482-476F-AF9D-CB0056C79D00}">
      <dsp:nvSpPr>
        <dsp:cNvPr id="0" name=""/>
        <dsp:cNvSpPr/>
      </dsp:nvSpPr>
      <dsp:spPr>
        <a:xfrm>
          <a:off x="0" y="1892927"/>
          <a:ext cx="5641974" cy="50462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1B310-F5C5-49D9-BAA6-8644F2EF00CE}">
      <dsp:nvSpPr>
        <dsp:cNvPr id="0" name=""/>
        <dsp:cNvSpPr/>
      </dsp:nvSpPr>
      <dsp:spPr>
        <a:xfrm>
          <a:off x="152647" y="2006466"/>
          <a:ext cx="277541" cy="27754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4D6F11-EA5B-47F3-93BF-2B0196B58818}">
      <dsp:nvSpPr>
        <dsp:cNvPr id="0" name=""/>
        <dsp:cNvSpPr/>
      </dsp:nvSpPr>
      <dsp:spPr>
        <a:xfrm>
          <a:off x="582836" y="1892927"/>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Personal growth:</a:t>
          </a:r>
          <a:r>
            <a:rPr lang="en-GB" sz="1400" kern="1200"/>
            <a:t> To what extent staff feel they are stretched and challenged by their job</a:t>
          </a:r>
          <a:endParaRPr lang="en-US" sz="1400" kern="1200"/>
        </a:p>
      </dsp:txBody>
      <dsp:txXfrm>
        <a:off x="582836" y="1892927"/>
        <a:ext cx="5059138" cy="504620"/>
      </dsp:txXfrm>
    </dsp:sp>
    <dsp:sp modelId="{CF1E23FC-7BA6-434C-80E9-65371A9AF494}">
      <dsp:nvSpPr>
        <dsp:cNvPr id="0" name=""/>
        <dsp:cNvSpPr/>
      </dsp:nvSpPr>
      <dsp:spPr>
        <a:xfrm>
          <a:off x="0" y="2523702"/>
          <a:ext cx="5641974" cy="50462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D607B-1678-4C20-B04F-86BC87AF186A}">
      <dsp:nvSpPr>
        <dsp:cNvPr id="0" name=""/>
        <dsp:cNvSpPr/>
      </dsp:nvSpPr>
      <dsp:spPr>
        <a:xfrm>
          <a:off x="152647" y="2637242"/>
          <a:ext cx="277541" cy="27754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F7B087-830C-4B4F-A277-4429989DD91C}">
      <dsp:nvSpPr>
        <dsp:cNvPr id="0" name=""/>
        <dsp:cNvSpPr/>
      </dsp:nvSpPr>
      <dsp:spPr>
        <a:xfrm>
          <a:off x="582836" y="2523702"/>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My manager:</a:t>
          </a:r>
          <a:r>
            <a:rPr lang="en-GB" sz="1400" kern="1200"/>
            <a:t> How staff feel towards their immediate boss and day-to-day managers</a:t>
          </a:r>
          <a:endParaRPr lang="en-US" sz="1400" kern="1200"/>
        </a:p>
      </dsp:txBody>
      <dsp:txXfrm>
        <a:off x="582836" y="2523702"/>
        <a:ext cx="5059138" cy="504620"/>
      </dsp:txXfrm>
    </dsp:sp>
    <dsp:sp modelId="{13871AB2-8880-4029-A8C5-CB566EFEA389}">
      <dsp:nvSpPr>
        <dsp:cNvPr id="0" name=""/>
        <dsp:cNvSpPr/>
      </dsp:nvSpPr>
      <dsp:spPr>
        <a:xfrm>
          <a:off x="0" y="3154477"/>
          <a:ext cx="5641974" cy="5046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F23A1-51C2-4063-A7F0-C849252057FB}">
      <dsp:nvSpPr>
        <dsp:cNvPr id="0" name=""/>
        <dsp:cNvSpPr/>
      </dsp:nvSpPr>
      <dsp:spPr>
        <a:xfrm>
          <a:off x="152647" y="3268017"/>
          <a:ext cx="277541" cy="27754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D2A44D-C3B2-45A0-AAD5-47CDD40D9E7E}">
      <dsp:nvSpPr>
        <dsp:cNvPr id="0" name=""/>
        <dsp:cNvSpPr/>
      </dsp:nvSpPr>
      <dsp:spPr>
        <a:xfrm>
          <a:off x="582836" y="3154477"/>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My company:</a:t>
          </a:r>
          <a:r>
            <a:rPr lang="en-GB" sz="1400" kern="1200"/>
            <a:t> Feelings about the company people work not the people they work with</a:t>
          </a:r>
          <a:endParaRPr lang="en-US" sz="1400" kern="1200"/>
        </a:p>
      </dsp:txBody>
      <dsp:txXfrm>
        <a:off x="582836" y="3154477"/>
        <a:ext cx="5059138" cy="504620"/>
      </dsp:txXfrm>
    </dsp:sp>
    <dsp:sp modelId="{5EBBBE99-C42D-4E83-B711-8D977BA492DF}">
      <dsp:nvSpPr>
        <dsp:cNvPr id="0" name=""/>
        <dsp:cNvSpPr/>
      </dsp:nvSpPr>
      <dsp:spPr>
        <a:xfrm>
          <a:off x="0" y="3785253"/>
          <a:ext cx="5641974" cy="5046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17706-483E-41AF-830D-F718AF47F6A3}">
      <dsp:nvSpPr>
        <dsp:cNvPr id="0" name=""/>
        <dsp:cNvSpPr/>
      </dsp:nvSpPr>
      <dsp:spPr>
        <a:xfrm>
          <a:off x="152647" y="3898793"/>
          <a:ext cx="277541" cy="277541"/>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2667DE-A6AB-4060-A13C-C0D31DE0706F}">
      <dsp:nvSpPr>
        <dsp:cNvPr id="0" name=""/>
        <dsp:cNvSpPr/>
      </dsp:nvSpPr>
      <dsp:spPr>
        <a:xfrm>
          <a:off x="582836" y="3785253"/>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a:t>My team:</a:t>
          </a:r>
          <a:r>
            <a:rPr lang="en-GB" sz="1400" kern="1200"/>
            <a:t> How staff feel about their immediate colleagues</a:t>
          </a:r>
          <a:endParaRPr lang="en-US" sz="1400" kern="1200"/>
        </a:p>
      </dsp:txBody>
      <dsp:txXfrm>
        <a:off x="582836" y="3785253"/>
        <a:ext cx="5059138" cy="504620"/>
      </dsp:txXfrm>
    </dsp:sp>
    <dsp:sp modelId="{6B01A051-253F-4E35-9C6F-AF0CB396C91A}">
      <dsp:nvSpPr>
        <dsp:cNvPr id="0" name=""/>
        <dsp:cNvSpPr/>
      </dsp:nvSpPr>
      <dsp:spPr>
        <a:xfrm>
          <a:off x="0" y="4416028"/>
          <a:ext cx="5641974" cy="5046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2CC021-C104-491F-AD07-479B3443CBF0}">
      <dsp:nvSpPr>
        <dsp:cNvPr id="0" name=""/>
        <dsp:cNvSpPr/>
      </dsp:nvSpPr>
      <dsp:spPr>
        <a:xfrm>
          <a:off x="152647" y="4529568"/>
          <a:ext cx="277541" cy="277541"/>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4B6060-EDEA-4543-8C8A-67BD4A81AE64}">
      <dsp:nvSpPr>
        <dsp:cNvPr id="0" name=""/>
        <dsp:cNvSpPr/>
      </dsp:nvSpPr>
      <dsp:spPr>
        <a:xfrm>
          <a:off x="582836" y="4416028"/>
          <a:ext cx="5059138" cy="50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06" tIns="53406" rIns="53406" bIns="53406" numCol="1" spcCol="1270" anchor="ctr" anchorCtr="0">
          <a:noAutofit/>
        </a:bodyPr>
        <a:lstStyle/>
        <a:p>
          <a:pPr lvl="0" algn="l" defTabSz="622300">
            <a:lnSpc>
              <a:spcPct val="90000"/>
            </a:lnSpc>
            <a:spcBef>
              <a:spcPct val="0"/>
            </a:spcBef>
            <a:spcAft>
              <a:spcPct val="35000"/>
            </a:spcAft>
          </a:pPr>
          <a:r>
            <a:rPr lang="en-GB" sz="1400" b="1" kern="1200" dirty="0"/>
            <a:t>Fair deal:</a:t>
          </a:r>
          <a:r>
            <a:rPr lang="en-GB" sz="1400" kern="1200" dirty="0"/>
            <a:t> How happy the workforce is with their pay and benefits</a:t>
          </a:r>
          <a:endParaRPr lang="en-US" sz="1400" kern="1200" dirty="0"/>
        </a:p>
      </dsp:txBody>
      <dsp:txXfrm>
        <a:off x="582836" y="4416028"/>
        <a:ext cx="5059138" cy="504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72CDE-9862-1646-80D5-EA105A036631}">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dirty="0"/>
            <a:t>Better productivity </a:t>
          </a:r>
          <a:endParaRPr lang="en-US" sz="2400" b="0" kern="1200" dirty="0"/>
        </a:p>
      </dsp:txBody>
      <dsp:txXfrm>
        <a:off x="0" y="36934"/>
        <a:ext cx="3037581" cy="1822549"/>
      </dsp:txXfrm>
    </dsp:sp>
    <dsp:sp modelId="{E07CAAAF-AFCF-D043-B372-356833E5AE77}">
      <dsp:nvSpPr>
        <dsp:cNvPr id="0" name=""/>
        <dsp:cNvSpPr/>
      </dsp:nvSpPr>
      <dsp:spPr>
        <a:xfrm>
          <a:off x="3341340" y="36934"/>
          <a:ext cx="3037581" cy="1822549"/>
        </a:xfrm>
        <a:prstGeom prst="rect">
          <a:avLst/>
        </a:prstGeom>
        <a:solidFill>
          <a:schemeClr val="accent2">
            <a:hueOff val="-364891"/>
            <a:satOff val="-3184"/>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a:t>Lower levels of absenteeism </a:t>
          </a:r>
          <a:endParaRPr lang="en-US" sz="2400" b="0" kern="1200"/>
        </a:p>
      </dsp:txBody>
      <dsp:txXfrm>
        <a:off x="3341340" y="36934"/>
        <a:ext cx="3037581" cy="1822549"/>
      </dsp:txXfrm>
    </dsp:sp>
    <dsp:sp modelId="{A9692DEE-705F-E642-93A6-FC57543858DE}">
      <dsp:nvSpPr>
        <dsp:cNvPr id="0" name=""/>
        <dsp:cNvSpPr/>
      </dsp:nvSpPr>
      <dsp:spPr>
        <a:xfrm>
          <a:off x="6682680" y="36934"/>
          <a:ext cx="3037581" cy="1822549"/>
        </a:xfrm>
        <a:prstGeom prst="rect">
          <a:avLst/>
        </a:prstGeom>
        <a:solidFill>
          <a:schemeClr val="accent2">
            <a:hueOff val="-729781"/>
            <a:satOff val="-6367"/>
            <a:lumOff val="-8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a:t>Lower levels of staff turnover </a:t>
          </a:r>
          <a:endParaRPr lang="en-US" sz="2400" b="0" kern="1200"/>
        </a:p>
      </dsp:txBody>
      <dsp:txXfrm>
        <a:off x="6682680" y="36934"/>
        <a:ext cx="3037581" cy="1822549"/>
      </dsp:txXfrm>
    </dsp:sp>
    <dsp:sp modelId="{68E75ABC-57CF-BB40-BC6B-C80D7FEAB00C}">
      <dsp:nvSpPr>
        <dsp:cNvPr id="0" name=""/>
        <dsp:cNvSpPr/>
      </dsp:nvSpPr>
      <dsp:spPr>
        <a:xfrm>
          <a:off x="1670670" y="2163241"/>
          <a:ext cx="3037581" cy="1822549"/>
        </a:xfrm>
        <a:prstGeom prst="rect">
          <a:avLst/>
        </a:prstGeom>
        <a:solidFill>
          <a:schemeClr val="accent2">
            <a:hueOff val="-1094672"/>
            <a:satOff val="-955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a:t>Good reputation </a:t>
          </a:r>
          <a:endParaRPr lang="en-US" sz="2400" b="0" kern="1200"/>
        </a:p>
      </dsp:txBody>
      <dsp:txXfrm>
        <a:off x="1670670" y="2163241"/>
        <a:ext cx="3037581" cy="1822549"/>
      </dsp:txXfrm>
    </dsp:sp>
    <dsp:sp modelId="{B5BB543B-9280-5240-BAB3-1A8B81C1F3B0}">
      <dsp:nvSpPr>
        <dsp:cNvPr id="0" name=""/>
        <dsp:cNvSpPr/>
      </dsp:nvSpPr>
      <dsp:spPr>
        <a:xfrm>
          <a:off x="5012010" y="2163241"/>
          <a:ext cx="3037581" cy="1822549"/>
        </a:xfrm>
        <a:prstGeom prst="rect">
          <a:avLst/>
        </a:prstGeom>
        <a:solidFill>
          <a:schemeClr val="accent2">
            <a:hueOff val="-1459563"/>
            <a:satOff val="-12734"/>
            <a:lumOff val="-1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0" kern="1200" dirty="0"/>
            <a:t>Improved product quality or customer service</a:t>
          </a:r>
          <a:endParaRPr lang="en-US" sz="2400" b="0" kern="1200" dirty="0"/>
        </a:p>
      </dsp:txBody>
      <dsp:txXfrm>
        <a:off x="5012010" y="2163241"/>
        <a:ext cx="3037581" cy="1822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4274B-BC3F-4A10-A06A-AEF949D75C7C}">
      <dsp:nvSpPr>
        <dsp:cNvPr id="0" name=""/>
        <dsp:cNvSpPr/>
      </dsp:nvSpPr>
      <dsp:spPr>
        <a:xfrm>
          <a:off x="2120991" y="641657"/>
          <a:ext cx="402279" cy="707770"/>
        </a:xfrm>
        <a:prstGeom prst="rect">
          <a:avLst/>
        </a:prstGeom>
        <a:solidFill>
          <a:schemeClr val="accent6">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9AAEF-5854-44A0-888F-C563FE325F01}">
      <dsp:nvSpPr>
        <dsp:cNvPr id="0" name=""/>
        <dsp:cNvSpPr/>
      </dsp:nvSpPr>
      <dsp:spPr>
        <a:xfrm>
          <a:off x="162131" y="2703412"/>
          <a:ext cx="432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US" sz="2000" kern="1200" dirty="0"/>
            <a:t>Read the Sushi2U Case Study on Godalming Online</a:t>
          </a:r>
        </a:p>
      </dsp:txBody>
      <dsp:txXfrm>
        <a:off x="162131" y="2703412"/>
        <a:ext cx="4320000" cy="1237500"/>
      </dsp:txXfrm>
    </dsp:sp>
    <dsp:sp modelId="{F5D38342-1946-40E9-A36B-D23C8CD92576}">
      <dsp:nvSpPr>
        <dsp:cNvPr id="0" name=""/>
        <dsp:cNvSpPr/>
      </dsp:nvSpPr>
      <dsp:spPr>
        <a:xfrm>
          <a:off x="6426131" y="13984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4B9CC-AEAA-4B73-BD14-BEE561E89ECB}">
      <dsp:nvSpPr>
        <dsp:cNvPr id="0" name=""/>
        <dsp:cNvSpPr/>
      </dsp:nvSpPr>
      <dsp:spPr>
        <a:xfrm>
          <a:off x="5238131" y="2645376"/>
          <a:ext cx="432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GB" sz="2000" kern="1200" dirty="0"/>
            <a:t>Complete Task 1 Practice Assessment 1 Write a report outlining the key HR issues and proposing a solution to each one</a:t>
          </a:r>
        </a:p>
        <a:p>
          <a:pPr lvl="0" algn="ctr" defTabSz="889000">
            <a:lnSpc>
              <a:spcPct val="90000"/>
            </a:lnSpc>
            <a:spcBef>
              <a:spcPct val="0"/>
            </a:spcBef>
            <a:spcAft>
              <a:spcPct val="35000"/>
            </a:spcAft>
          </a:pPr>
          <a:endParaRPr lang="en-US" sz="2000" kern="1200" dirty="0"/>
        </a:p>
      </dsp:txBody>
      <dsp:txXfrm>
        <a:off x="5238131" y="2645376"/>
        <a:ext cx="4320000" cy="12375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34599F-0254-4087-ABDE-E6A7865F3FDD}" type="datetimeFigureOut">
              <a:rPr lang="en-GB" smtClean="0"/>
              <a:t>15/10/2020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72D9409-D0EB-48A9-8D1A-4EA308911CEC}" type="slidenum">
              <a:rPr lang="en-GB" smtClean="0"/>
              <a:t>‹#›</a:t>
            </a:fld>
            <a:endParaRPr lang="en-GB"/>
          </a:p>
        </p:txBody>
      </p:sp>
    </p:spTree>
    <p:extLst>
      <p:ext uri="{BB962C8B-B14F-4D97-AF65-F5344CB8AC3E}">
        <p14:creationId xmlns:p14="http://schemas.microsoft.com/office/powerpoint/2010/main" val="150263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170F64-DEF7-471C-B5C0-F3312127FD85}" type="datetimeFigureOut">
              <a:rPr lang="en-GB" smtClean="0"/>
              <a:t>15/10/2020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470B9F-12AD-47C2-A6EF-6FE3F0355880}" type="slidenum">
              <a:rPr lang="en-GB" smtClean="0"/>
              <a:t>‹#›</a:t>
            </a:fld>
            <a:endParaRPr lang="en-GB"/>
          </a:p>
        </p:txBody>
      </p:sp>
    </p:spTree>
    <p:extLst>
      <p:ext uri="{BB962C8B-B14F-4D97-AF65-F5344CB8AC3E}">
        <p14:creationId xmlns:p14="http://schemas.microsoft.com/office/powerpoint/2010/main" val="622523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1</a:t>
            </a:fld>
            <a:endParaRPr lang="en-GB"/>
          </a:p>
        </p:txBody>
      </p:sp>
    </p:spTree>
    <p:extLst>
      <p:ext uri="{BB962C8B-B14F-4D97-AF65-F5344CB8AC3E}">
        <p14:creationId xmlns:p14="http://schemas.microsoft.com/office/powerpoint/2010/main" val="365721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http://appointments.thesundaytimes.co.uk/article/best100companies/</a:t>
            </a:r>
          </a:p>
          <a:p>
            <a:pPr lvl="0"/>
            <a:endParaRPr lang="en-GB" sz="1200" kern="1200" dirty="0">
              <a:solidFill>
                <a:schemeClr val="tx1"/>
              </a:solidFill>
              <a:effectLst/>
              <a:latin typeface="+mn-lt"/>
              <a:ea typeface="+mn-ea"/>
              <a:cs typeface="+mn-cs"/>
            </a:endParaRPr>
          </a:p>
          <a:p>
            <a:r>
              <a:rPr lang="en-GB" dirty="0"/>
              <a:t>Welcome to The Sunday Times 100 Best Companies to Work For. This is the 17th annual survey of our original list, and its appearance each year is a high-profile event in the nation’s business calendar.</a:t>
            </a:r>
          </a:p>
          <a:p>
            <a:r>
              <a:rPr lang="en-GB" dirty="0"/>
              <a:t>The data-gathering and analysis used across all sectors are extensive. The views of 270,429 employees have determined the rankings in all our lists. So it’s the staff themselves, the people whose hard work builds the success of these organisations -- whether they’re lawyers, mechanics or shop assistants -- who are giving opinions about their employers and their working environments.</a:t>
            </a:r>
          </a:p>
          <a:p>
            <a:r>
              <a:rPr lang="en-GB" dirty="0"/>
              <a:t>And once a company is on one of our lists, they have to work hard to stay there. In all, 857 organisations registered to take part in this year’s survey and there are 82 new entries on our final line-up of 330, displacing many from previous years who failed to make the grade this time.</a:t>
            </a:r>
          </a:p>
          <a:p>
            <a:r>
              <a:rPr lang="en-GB" dirty="0"/>
              <a:t>Our lists honour:</a:t>
            </a:r>
          </a:p>
          <a:p>
            <a:r>
              <a:rPr lang="en-GB" dirty="0"/>
              <a:t>■ The 100 Best Companies to Work For in the mid-size category (250-3,000 employees). </a:t>
            </a:r>
          </a:p>
          <a:p>
            <a:r>
              <a:rPr lang="en-GB" dirty="0"/>
              <a:t>■ The 30 Best Big Companies to Work For (3,000-plus).</a:t>
            </a:r>
          </a:p>
          <a:p>
            <a:r>
              <a:rPr lang="en-GB" dirty="0"/>
              <a:t>■ The 100 Best Small Companies to Work For, which covers SMEs (50-250 staff).</a:t>
            </a:r>
          </a:p>
          <a:p>
            <a:r>
              <a:rPr lang="en-GB" dirty="0"/>
              <a:t>■ The 100 Best Not-for-Profit Organisations to Work For recognises public-sector bodies, charities and housing associations of all sizes.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10</a:t>
            </a:fld>
            <a:endParaRPr lang="en-GB"/>
          </a:p>
        </p:txBody>
      </p:sp>
    </p:spTree>
    <p:extLst>
      <p:ext uri="{BB962C8B-B14F-4D97-AF65-F5344CB8AC3E}">
        <p14:creationId xmlns:p14="http://schemas.microsoft.com/office/powerpoint/2010/main" val="139738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This can lead to lower training and recruitment costs</a:t>
            </a:r>
          </a:p>
          <a:p>
            <a:r>
              <a:rPr lang="en-GB" sz="1200" dirty="0"/>
              <a:t>This can lead to lower unit costs of production and so enable a firm to sell its product at a lower price</a:t>
            </a:r>
          </a:p>
          <a:p>
            <a:r>
              <a:rPr lang="en-GB" sz="1200" dirty="0"/>
              <a:t>Motivated employees may influence the development of a business</a:t>
            </a:r>
          </a:p>
          <a:p>
            <a:r>
              <a:rPr lang="en-GB" sz="1200" dirty="0"/>
              <a:t>Employees are content with their working lives</a:t>
            </a:r>
          </a:p>
          <a:p>
            <a:r>
              <a:rPr lang="en-GB" sz="1200" dirty="0"/>
              <a:t>Contented workers reflect well on an employer so making it easier to recruit more good workers</a:t>
            </a:r>
          </a:p>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11</a:t>
            </a:fld>
            <a:endParaRPr lang="en-GB"/>
          </a:p>
        </p:txBody>
      </p:sp>
    </p:spTree>
    <p:extLst>
      <p:ext uri="{BB962C8B-B14F-4D97-AF65-F5344CB8AC3E}">
        <p14:creationId xmlns:p14="http://schemas.microsoft.com/office/powerpoint/2010/main" val="379115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http://hrmguide.co.uk/general/job-satisfaction.htm</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http://www.express.co.uk/life-style/life/821892/UK-workers-job-satisfaction-rank-low-employee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https://www.kent.ac.uk/careers/Choosing/career-satisfaction.htm</a:t>
            </a:r>
          </a:p>
          <a:p>
            <a:pPr lvl="0"/>
            <a:endParaRPr lang="en-GB" sz="1200" kern="1200" dirty="0">
              <a:solidFill>
                <a:schemeClr val="tx1"/>
              </a:solidFill>
              <a:effectLst/>
              <a:latin typeface="+mn-lt"/>
              <a:ea typeface="+mn-ea"/>
              <a:cs typeface="+mn-cs"/>
            </a:endParaRPr>
          </a:p>
          <a:p>
            <a:pPr lvl="0"/>
            <a:r>
              <a:rPr lang="en-GB" b="1" dirty="0"/>
              <a:t>Will </a:t>
            </a:r>
            <a:r>
              <a:rPr lang="en-GB" sz="1200" b="1" kern="1200" dirty="0">
                <a:solidFill>
                  <a:schemeClr val="tx1"/>
                </a:solidFill>
                <a:effectLst/>
                <a:latin typeface="+mn-lt"/>
                <a:ea typeface="+mn-ea"/>
                <a:cs typeface="+mn-cs"/>
              </a:rPr>
              <a:t>Hutton </a:t>
            </a:r>
            <a:r>
              <a:rPr lang="en-GB" sz="1200" kern="1200" dirty="0">
                <a:solidFill>
                  <a:schemeClr val="tx1"/>
                </a:solidFill>
                <a:effectLst/>
                <a:latin typeface="+mn-lt"/>
                <a:ea typeface="+mn-ea"/>
                <a:cs typeface="+mn-cs"/>
              </a:rPr>
              <a:t>is a British political economist, writer, weekly newspaper columnist and former editor-in-chief for The Observer. He is currently Principal of Hertford College, Oxford, and Chair of the Big Innovation Centre, an initiative from the Work Foundation, having been chief executive of the Work Foundation from 2000 to 2008.</a:t>
            </a:r>
          </a:p>
        </p:txBody>
      </p:sp>
      <p:sp>
        <p:nvSpPr>
          <p:cNvPr id="4" name="Slide Number Placeholder 3"/>
          <p:cNvSpPr>
            <a:spLocks noGrp="1"/>
          </p:cNvSpPr>
          <p:nvPr>
            <p:ph type="sldNum" sz="quarter" idx="10"/>
          </p:nvPr>
        </p:nvSpPr>
        <p:spPr/>
        <p:txBody>
          <a:bodyPr/>
          <a:lstStyle/>
          <a:p>
            <a:fld id="{D8470B9F-12AD-47C2-A6EF-6FE3F0355880}" type="slidenum">
              <a:rPr lang="en-GB" smtClean="0"/>
              <a:t>12</a:t>
            </a:fld>
            <a:endParaRPr lang="en-GB"/>
          </a:p>
        </p:txBody>
      </p:sp>
    </p:spTree>
    <p:extLst>
      <p:ext uri="{BB962C8B-B14F-4D97-AF65-F5344CB8AC3E}">
        <p14:creationId xmlns:p14="http://schemas.microsoft.com/office/powerpoint/2010/main" val="56217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Task 1:</a:t>
            </a:r>
          </a:p>
          <a:p>
            <a:r>
              <a:rPr lang="en-GB" sz="1200" b="0" i="0" kern="1200" dirty="0">
                <a:solidFill>
                  <a:schemeClr val="tx1"/>
                </a:solidFill>
                <a:effectLst/>
                <a:latin typeface="+mn-lt"/>
                <a:ea typeface="+mn-ea"/>
                <a:cs typeface="+mn-cs"/>
              </a:rPr>
              <a:t>Write a report (typed, size 12 text) which outlines the key human resource issues at SUSHI2U. Use the performance data you have been given and any other information from the case study you think may be relevant. After highlighting the key issues, provide recommendations for improvement and outline how your suggested improvements will be implemented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13</a:t>
            </a:fld>
            <a:endParaRPr lang="en-GB"/>
          </a:p>
        </p:txBody>
      </p:sp>
    </p:spTree>
    <p:extLst>
      <p:ext uri="{BB962C8B-B14F-4D97-AF65-F5344CB8AC3E}">
        <p14:creationId xmlns:p14="http://schemas.microsoft.com/office/powerpoint/2010/main" val="238145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2</a:t>
            </a:fld>
            <a:endParaRPr lang="en-GB"/>
          </a:p>
        </p:txBody>
      </p:sp>
    </p:spTree>
    <p:extLst>
      <p:ext uri="{BB962C8B-B14F-4D97-AF65-F5344CB8AC3E}">
        <p14:creationId xmlns:p14="http://schemas.microsoft.com/office/powerpoint/2010/main" val="122054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a:p>
            <a:pPr lvl="0"/>
            <a:endParaRPr lang="en-GB" sz="1200" kern="1200" dirty="0">
              <a:solidFill>
                <a:schemeClr val="tx1"/>
              </a:solidFill>
              <a:effectLst/>
              <a:latin typeface="+mn-lt"/>
              <a:ea typeface="+mn-ea"/>
              <a:cs typeface="+mn-cs"/>
            </a:endParaRPr>
          </a:p>
          <a:p>
            <a:pPr lvl="0"/>
            <a:r>
              <a:rPr lang="en-GB" dirty="0"/>
              <a:t>Labour turnover (expressed in words and numbers).</a:t>
            </a:r>
          </a:p>
          <a:p>
            <a:pPr lvl="0"/>
            <a:r>
              <a:rPr lang="en-GB" dirty="0"/>
              <a:t>Productivity.</a:t>
            </a:r>
          </a:p>
          <a:p>
            <a:pPr lvl="0"/>
            <a:r>
              <a:rPr lang="en-GB" dirty="0"/>
              <a:t>Skill shortages.</a:t>
            </a:r>
          </a:p>
          <a:p>
            <a:pPr lvl="0"/>
            <a:r>
              <a:rPr lang="en-GB" dirty="0"/>
              <a:t>Workplace stress.</a:t>
            </a:r>
          </a:p>
          <a:p>
            <a:pPr lvl="0"/>
            <a:r>
              <a:rPr lang="en-GB" dirty="0"/>
              <a:t>Absenteeism (expressed in words and numbers)</a:t>
            </a:r>
          </a:p>
          <a:p>
            <a:pPr lvl="0"/>
            <a:r>
              <a:rPr lang="en-GB" dirty="0"/>
              <a:t>Motivation.</a:t>
            </a:r>
          </a:p>
          <a:p>
            <a:pPr lvl="0"/>
            <a:r>
              <a:rPr lang="en-GB" dirty="0"/>
              <a:t>Engagement with business culture.</a:t>
            </a:r>
          </a:p>
          <a:p>
            <a:pPr lvl="0"/>
            <a:r>
              <a:rPr lang="en-GB" dirty="0"/>
              <a:t>Employee satisfaction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3</a:t>
            </a:fld>
            <a:endParaRPr lang="en-GB"/>
          </a:p>
        </p:txBody>
      </p:sp>
    </p:spTree>
    <p:extLst>
      <p:ext uri="{BB962C8B-B14F-4D97-AF65-F5344CB8AC3E}">
        <p14:creationId xmlns:p14="http://schemas.microsoft.com/office/powerpoint/2010/main" val="324729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https://www.tutor2u.net/business/reference/labour-turnover</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https://www.thebalance.com/employee-turnover-2275788</a:t>
            </a:r>
          </a:p>
          <a:p>
            <a:pPr lvl="0"/>
            <a:endParaRPr lang="en-GB" sz="1200" b="1" kern="1200" dirty="0">
              <a:solidFill>
                <a:schemeClr val="tx1"/>
              </a:solidFill>
              <a:effectLst/>
              <a:latin typeface="+mn-lt"/>
              <a:ea typeface="+mn-ea"/>
              <a:cs typeface="+mn-cs"/>
            </a:endParaRPr>
          </a:p>
          <a:p>
            <a:r>
              <a:rPr lang="en-GB" dirty="0"/>
              <a:t>When employees leave a company and have to be replaced, that's called turnover. A certain amount of turnover is unavoidable, but too much can ruin a company.</a:t>
            </a:r>
          </a:p>
          <a:p>
            <a:r>
              <a:rPr lang="en-GB" dirty="0"/>
              <a:t>Some employees will always retire, move away, go back to school, or leave the workforce. This level of turnover is not only unavoidable, it can be beneficial. It brings new people into the organization with new ideas and a fresh perspective.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calculate the turnover rate by dividing the number of employees who left by the total number of employees at the beginning of the period</a:t>
            </a:r>
          </a:p>
          <a:p>
            <a:endParaRPr lang="en-GB" dirty="0"/>
          </a:p>
          <a:p>
            <a:pPr lvl="0"/>
            <a:endParaRPr lang="en-GB" sz="1200" b="1"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4</a:t>
            </a:fld>
            <a:endParaRPr lang="en-GB"/>
          </a:p>
        </p:txBody>
      </p:sp>
    </p:spTree>
    <p:extLst>
      <p:ext uri="{BB962C8B-B14F-4D97-AF65-F5344CB8AC3E}">
        <p14:creationId xmlns:p14="http://schemas.microsoft.com/office/powerpoint/2010/main" val="33028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www.personneltoday.com (Planning your workforce in uncertain times, Jo </a:t>
            </a:r>
            <a:r>
              <a:rPr lang="en-GB" sz="1200" kern="1200" dirty="0" err="1">
                <a:solidFill>
                  <a:schemeClr val="tx1"/>
                </a:solidFill>
                <a:effectLst/>
                <a:latin typeface="+mn-lt"/>
                <a:ea typeface="+mn-ea"/>
                <a:cs typeface="+mn-cs"/>
              </a:rPr>
              <a:t>Faragher</a:t>
            </a:r>
            <a:r>
              <a:rPr lang="en-GB" sz="1200" kern="1200" dirty="0">
                <a:solidFill>
                  <a:schemeClr val="tx1"/>
                </a:solidFill>
                <a:effectLst/>
                <a:latin typeface="+mn-lt"/>
                <a:ea typeface="+mn-ea"/>
                <a:cs typeface="+mn-cs"/>
              </a:rPr>
              <a:t>, 22 January 2013)</a:t>
            </a:r>
          </a:p>
          <a:p>
            <a:pPr lvl="0"/>
            <a:r>
              <a:rPr lang="en-GB" sz="1200" kern="1200" dirty="0">
                <a:solidFill>
                  <a:schemeClr val="tx1"/>
                </a:solidFill>
                <a:effectLst/>
                <a:latin typeface="+mn-lt"/>
                <a:ea typeface="+mn-ea"/>
                <a:cs typeface="+mn-cs"/>
              </a:rPr>
              <a:t>www.cipd.co.uk/hr-resources/factsheets (Chartered Institute of Personnel Development – Factsheet on Strategic Human Resource Management)</a:t>
            </a:r>
          </a:p>
          <a:p>
            <a:pPr lvl="0"/>
            <a:r>
              <a:rPr lang="en-GB" sz="1200" kern="1200" dirty="0">
                <a:solidFill>
                  <a:schemeClr val="tx1"/>
                </a:solidFill>
                <a:effectLst/>
                <a:latin typeface="+mn-lt"/>
                <a:ea typeface="+mn-ea"/>
                <a:cs typeface="+mn-cs"/>
              </a:rPr>
              <a:t>www.cipd.co.uk/hr-resources/factsheets (Chartered Institute of Personnel Development –factsheet on recruitment)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www.gov.uk (Service manual – key performance indicators)</a:t>
            </a:r>
          </a:p>
          <a:p>
            <a:pPr lvl="0"/>
            <a:r>
              <a:rPr lang="en-GB" sz="1200" kern="1200" dirty="0">
                <a:solidFill>
                  <a:schemeClr val="tx1"/>
                </a:solidFill>
                <a:effectLst/>
                <a:latin typeface="+mn-lt"/>
                <a:ea typeface="+mn-ea"/>
                <a:cs typeface="+mn-cs"/>
              </a:rPr>
              <a:t>www.businesscasestudies.co.uk (A series of real-life business cases studies covering a variety of management-related issues.)</a:t>
            </a:r>
          </a:p>
        </p:txBody>
      </p:sp>
      <p:sp>
        <p:nvSpPr>
          <p:cNvPr id="4" name="Slide Number Placeholder 3"/>
          <p:cNvSpPr>
            <a:spLocks noGrp="1"/>
          </p:cNvSpPr>
          <p:nvPr>
            <p:ph type="sldNum" sz="quarter" idx="10"/>
          </p:nvPr>
        </p:nvSpPr>
        <p:spPr/>
        <p:txBody>
          <a:bodyPr/>
          <a:lstStyle/>
          <a:p>
            <a:fld id="{D8470B9F-12AD-47C2-A6EF-6FE3F0355880}" type="slidenum">
              <a:rPr lang="en-GB" smtClean="0"/>
              <a:t>5</a:t>
            </a:fld>
            <a:endParaRPr lang="en-GB"/>
          </a:p>
        </p:txBody>
      </p:sp>
    </p:spTree>
    <p:extLst>
      <p:ext uri="{BB962C8B-B14F-4D97-AF65-F5344CB8AC3E}">
        <p14:creationId xmlns:p14="http://schemas.microsoft.com/office/powerpoint/2010/main" val="183333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http://www.bbc.co.uk/news/business-34297368</a:t>
            </a:r>
          </a:p>
          <a:p>
            <a:pPr lvl="0"/>
            <a:endParaRPr lang="en-GB" sz="1200" kern="1200" dirty="0">
              <a:solidFill>
                <a:schemeClr val="tx1"/>
              </a:solidFill>
              <a:effectLst/>
              <a:latin typeface="+mn-lt"/>
              <a:ea typeface="+mn-ea"/>
              <a:cs typeface="+mn-cs"/>
            </a:endParaRPr>
          </a:p>
          <a:p>
            <a:r>
              <a:rPr lang="en-GB" dirty="0">
                <a:effectLst/>
              </a:rPr>
              <a:t>A record number of people in the UK are in employment, and immigration from the EU is also at a record level. </a:t>
            </a:r>
          </a:p>
          <a:p>
            <a:r>
              <a:rPr lang="en-GB" dirty="0">
                <a:effectLst/>
              </a:rPr>
              <a:t>Business surveys suggest employers value international migrants because local candidates lack skills. </a:t>
            </a:r>
          </a:p>
          <a:p>
            <a:r>
              <a:rPr lang="en-GB" dirty="0">
                <a:effectLst/>
              </a:rPr>
              <a:t>Whether young people have the skills, attitudes and aptitudes valued by employers, and the impact this has on migration levels and productivity are among the most challenging questions facing policymakers in the UK.</a:t>
            </a:r>
          </a:p>
          <a:p>
            <a:endParaRPr lang="en-GB" dirty="0">
              <a:effectLst/>
            </a:endParaRPr>
          </a:p>
          <a:p>
            <a:r>
              <a:rPr lang="en-GB" dirty="0">
                <a:effectLst/>
              </a:rPr>
              <a:t>http://www.get-uk-jobs.com/uk-skills-shortage.html</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6</a:t>
            </a:fld>
            <a:endParaRPr lang="en-GB"/>
          </a:p>
        </p:txBody>
      </p:sp>
    </p:spTree>
    <p:extLst>
      <p:ext uri="{BB962C8B-B14F-4D97-AF65-F5344CB8AC3E}">
        <p14:creationId xmlns:p14="http://schemas.microsoft.com/office/powerpoint/2010/main" val="118431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https://w</a:t>
            </a:r>
          </a:p>
          <a:p>
            <a:pPr lvl="0"/>
            <a:endParaRPr lang="en-GB" sz="1200" kern="1200" dirty="0">
              <a:solidFill>
                <a:schemeClr val="tx1"/>
              </a:solidFill>
              <a:effectLst/>
              <a:latin typeface="+mn-lt"/>
              <a:ea typeface="+mn-ea"/>
              <a:cs typeface="+mn-cs"/>
            </a:endParaRPr>
          </a:p>
          <a:p>
            <a:pPr lvl="0"/>
            <a:r>
              <a:rPr lang="en-GB" dirty="0"/>
              <a:t>Absenteeism is an employee's intentional or habitual absence from work. While employers expect workers to miss a certain number of workdays each year, excessive absences can equate to decreased productivity and can have a major effect on company finances, morale and other factors</a:t>
            </a:r>
          </a:p>
          <a:p>
            <a:pPr lvl="0"/>
            <a:endParaRPr lang="en-GB" dirty="0"/>
          </a:p>
          <a:p>
            <a:r>
              <a:rPr lang="en-GB" dirty="0"/>
              <a:t>Absenteeism costs companies billions of pounds each year in lost productivity, wages, poor quality of goods/services and excess management time. In addition, the employees who do show up to work are often burdened with extra duties and responsibilities to fill in for absent employees, which can lead to feelings of frustration and a decline in morale</a:t>
            </a:r>
          </a:p>
          <a:p>
            <a:endParaRPr lang="en-GB" sz="1200" dirty="0"/>
          </a:p>
          <a:p>
            <a:pPr lvl="0"/>
            <a:r>
              <a:rPr lang="en-GB" sz="1200" b="1" kern="1200" dirty="0">
                <a:solidFill>
                  <a:schemeClr val="tx1"/>
                </a:solidFill>
                <a:effectLst/>
                <a:latin typeface="+mn-lt"/>
                <a:ea typeface="+mn-ea"/>
                <a:cs typeface="+mn-cs"/>
              </a:rPr>
              <a:t>ww.tutor2u.net/business/blog/</a:t>
            </a:r>
            <a:r>
              <a:rPr lang="en-GB" sz="1200" b="1" kern="1200" dirty="0" err="1">
                <a:solidFill>
                  <a:schemeClr val="tx1"/>
                </a:solidFill>
                <a:effectLst/>
                <a:latin typeface="+mn-lt"/>
                <a:ea typeface="+mn-ea"/>
                <a:cs typeface="+mn-cs"/>
              </a:rPr>
              <a:t>qa</a:t>
            </a:r>
            <a:r>
              <a:rPr lang="en-GB" sz="1200" b="1" kern="1200" dirty="0">
                <a:solidFill>
                  <a:schemeClr val="tx1"/>
                </a:solidFill>
                <a:effectLst/>
                <a:latin typeface="+mn-lt"/>
                <a:ea typeface="+mn-ea"/>
                <a:cs typeface="+mn-cs"/>
              </a:rPr>
              <a:t>-what-is-absenteeism-and-what-can-businesses-do-about-it</a:t>
            </a:r>
          </a:p>
          <a:p>
            <a:pPr lvl="0"/>
            <a:endParaRPr lang="en-GB" sz="1200" kern="1200" dirty="0">
              <a:solidFill>
                <a:schemeClr val="tx1"/>
              </a:solidFill>
              <a:effectLst/>
              <a:latin typeface="+mn-lt"/>
              <a:ea typeface="+mn-ea"/>
              <a:cs typeface="+mn-cs"/>
            </a:endParaRPr>
          </a:p>
          <a:p>
            <a:r>
              <a:rPr lang="en-GB" dirty="0"/>
              <a:t>The important point to remember about absenteeism is that is represents a significant business cost. Sickness absence alone costs UK businesses around £600 for each worker per year (source: </a:t>
            </a:r>
            <a:r>
              <a:rPr lang="en-GB" dirty="0" err="1"/>
              <a:t>BusinessLink</a:t>
            </a:r>
            <a:r>
              <a:rPr lang="en-GB" dirty="0"/>
              <a:t>).  </a:t>
            </a:r>
          </a:p>
          <a:p>
            <a:endParaRPr lang="en-GB" dirty="0"/>
          </a:p>
          <a:p>
            <a:r>
              <a:rPr lang="en-GB" dirty="0"/>
              <a:t>The key for management is to understand the reasons for absent employees (genuine or not). E.g.</a:t>
            </a:r>
          </a:p>
          <a:p>
            <a:pPr marL="171450" indent="-171450">
              <a:buFontTx/>
              <a:buChar char="-"/>
            </a:pPr>
            <a:r>
              <a:rPr lang="en-GB" dirty="0"/>
              <a:t>Genuine sickness, bereavement, bullying, stress</a:t>
            </a:r>
            <a:br>
              <a:rPr lang="en-GB" dirty="0"/>
            </a:br>
            <a:r>
              <a:rPr lang="en-GB" dirty="0"/>
              <a:t>- Some employees simply “playing the system”</a:t>
            </a:r>
            <a:br>
              <a:rPr lang="en-GB" dirty="0"/>
            </a:br>
            <a:r>
              <a:rPr lang="en-GB" dirty="0"/>
              <a:t>- Predictable / traditional absenteeism –e.g. Monday / Friday, when there is a major sporting event during the day or at the end of a shift pattern</a:t>
            </a:r>
          </a:p>
          <a:p>
            <a:pPr marL="171450" indent="-171450">
              <a:buFontTx/>
              <a:buChar char="-"/>
            </a:pPr>
            <a:endParaRPr lang="en-GB" dirty="0"/>
          </a:p>
          <a:p>
            <a:r>
              <a:rPr lang="en-GB" b="1" dirty="0"/>
              <a:t>What can a business do to reduce absenteeism? Here is a list of some possible actions:</a:t>
            </a:r>
          </a:p>
          <a:p>
            <a:r>
              <a:rPr lang="en-GB" dirty="0"/>
              <a:t>- Understand the causes</a:t>
            </a:r>
            <a:br>
              <a:rPr lang="en-GB" dirty="0"/>
            </a:br>
            <a:r>
              <a:rPr lang="en-GB" dirty="0"/>
              <a:t>- Set targets and monitor trends</a:t>
            </a:r>
            <a:br>
              <a:rPr lang="en-GB" dirty="0"/>
            </a:br>
            <a:r>
              <a:rPr lang="en-GB" dirty="0"/>
              <a:t>- Have a clear sickness &amp; absence policy</a:t>
            </a:r>
            <a:br>
              <a:rPr lang="en-GB" dirty="0"/>
            </a:br>
            <a:r>
              <a:rPr lang="en-GB" dirty="0"/>
              <a:t>- Provide rewards for good attendance</a:t>
            </a:r>
            <a:br>
              <a:rPr lang="en-GB" dirty="0"/>
            </a:br>
            <a:r>
              <a:rPr lang="en-GB" dirty="0"/>
              <a:t>- Consider the wider issues of employee motivation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7</a:t>
            </a:fld>
            <a:endParaRPr lang="en-GB"/>
          </a:p>
        </p:txBody>
      </p:sp>
    </p:spTree>
    <p:extLst>
      <p:ext uri="{BB962C8B-B14F-4D97-AF65-F5344CB8AC3E}">
        <p14:creationId xmlns:p14="http://schemas.microsoft.com/office/powerpoint/2010/main" val="45116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8</a:t>
            </a:fld>
            <a:endParaRPr lang="en-GB"/>
          </a:p>
        </p:txBody>
      </p:sp>
    </p:spTree>
    <p:extLst>
      <p:ext uri="{BB962C8B-B14F-4D97-AF65-F5344CB8AC3E}">
        <p14:creationId xmlns:p14="http://schemas.microsoft.com/office/powerpoint/2010/main" val="365798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http://hrmguide.co.uk/general/job-satisfaction.htm</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http://www.express.co.uk/life-style/life/821892/UK-workers-job-satisfaction-rank-low-employee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https://www.kent.ac.uk/careers/Choosing/career-satisfaction.htm</a:t>
            </a:r>
          </a:p>
          <a:p>
            <a:pPr lvl="0"/>
            <a:endParaRPr lang="en-GB" sz="1200" kern="1200" dirty="0">
              <a:solidFill>
                <a:schemeClr val="tx1"/>
              </a:solidFill>
              <a:effectLst/>
              <a:latin typeface="+mn-lt"/>
              <a:ea typeface="+mn-ea"/>
              <a:cs typeface="+mn-cs"/>
            </a:endParaRPr>
          </a:p>
          <a:p>
            <a:pPr lvl="0"/>
            <a:r>
              <a:rPr lang="en-GB" b="1" dirty="0"/>
              <a:t>Will </a:t>
            </a:r>
            <a:r>
              <a:rPr lang="en-GB" sz="1200" b="1" kern="1200" dirty="0">
                <a:solidFill>
                  <a:schemeClr val="tx1"/>
                </a:solidFill>
                <a:effectLst/>
                <a:latin typeface="+mn-lt"/>
                <a:ea typeface="+mn-ea"/>
                <a:cs typeface="+mn-cs"/>
              </a:rPr>
              <a:t>Hutton </a:t>
            </a:r>
            <a:r>
              <a:rPr lang="en-GB" sz="1200" kern="1200" dirty="0">
                <a:solidFill>
                  <a:schemeClr val="tx1"/>
                </a:solidFill>
                <a:effectLst/>
                <a:latin typeface="+mn-lt"/>
                <a:ea typeface="+mn-ea"/>
                <a:cs typeface="+mn-cs"/>
              </a:rPr>
              <a:t>is a British political economist, writer, weekly newspaper columnist and former editor-in-chief for The Observer. He is currently Principal of Hertford College, Oxford, and Chair of the Big Innovation Centre, an initiative from the Work Foundation, having been chief executive of the Work Foundation from 2000 to 2008.</a:t>
            </a:r>
          </a:p>
        </p:txBody>
      </p:sp>
      <p:sp>
        <p:nvSpPr>
          <p:cNvPr id="4" name="Slide Number Placeholder 3"/>
          <p:cNvSpPr>
            <a:spLocks noGrp="1"/>
          </p:cNvSpPr>
          <p:nvPr>
            <p:ph type="sldNum" sz="quarter" idx="10"/>
          </p:nvPr>
        </p:nvSpPr>
        <p:spPr/>
        <p:txBody>
          <a:bodyPr/>
          <a:lstStyle/>
          <a:p>
            <a:fld id="{D8470B9F-12AD-47C2-A6EF-6FE3F0355880}" type="slidenum">
              <a:rPr lang="en-GB" smtClean="0"/>
              <a:t>9</a:t>
            </a:fld>
            <a:endParaRPr lang="en-GB"/>
          </a:p>
        </p:txBody>
      </p:sp>
    </p:spTree>
    <p:extLst>
      <p:ext uri="{BB962C8B-B14F-4D97-AF65-F5344CB8AC3E}">
        <p14:creationId xmlns:p14="http://schemas.microsoft.com/office/powerpoint/2010/main" val="85318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32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404410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8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50110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84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B2F057-F298-4B01-AA13-16093950E2B4}"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639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B2F057-F298-4B01-AA13-16093950E2B4}" type="datetimeFigureOut">
              <a:rPr lang="en-GB" smtClean="0"/>
              <a:t>15/10/2020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02697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2F057-F298-4B01-AA13-16093950E2B4}" type="datetimeFigureOut">
              <a:rPr lang="en-GB" smtClean="0"/>
              <a:t>15/10/2020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52818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2F057-F298-4B01-AA13-16093950E2B4}" type="datetimeFigureOut">
              <a:rPr lang="en-GB" smtClean="0"/>
              <a:t>15/10/2020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367961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2F057-F298-4B01-AA13-16093950E2B4}"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62822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2F057-F298-4B01-AA13-16093950E2B4}"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C2EA8-41C8-4380-BA87-E30AE7C22D45}" type="slidenum">
              <a:rPr lang="en-GB" smtClean="0"/>
              <a:t>‹#›</a:t>
            </a:fld>
            <a:endParaRPr lang="en-GB"/>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86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3B2F057-F298-4B01-AA13-16093950E2B4}" type="datetimeFigureOut">
              <a:rPr lang="en-GB" smtClean="0"/>
              <a:t>15/10/2020</a:t>
            </a:fld>
            <a:endParaRPr lang="en-GB"/>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88C2EA8-41C8-4380-BA87-E30AE7C22D45}"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3427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bbc.co.uk/news/business-3429736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HR planning</a:t>
            </a:r>
            <a:br>
              <a:rPr lang="en-GB" dirty="0"/>
            </a:br>
            <a:r>
              <a:rPr lang="en-GB" dirty="0"/>
              <a:t>workforce performance</a:t>
            </a:r>
          </a:p>
        </p:txBody>
      </p:sp>
      <p:sp>
        <p:nvSpPr>
          <p:cNvPr id="3" name="Subtitle 2"/>
          <p:cNvSpPr>
            <a:spLocks noGrp="1"/>
          </p:cNvSpPr>
          <p:nvPr>
            <p:ph type="subTitle" idx="1"/>
          </p:nvPr>
        </p:nvSpPr>
        <p:spPr/>
        <p:txBody>
          <a:bodyPr>
            <a:normAutofit/>
          </a:bodyPr>
          <a:lstStyle/>
          <a:p>
            <a:r>
              <a:rPr lang="en-GB" sz="3200" dirty="0">
                <a:solidFill>
                  <a:schemeClr val="accent2">
                    <a:lumMod val="50000"/>
                  </a:schemeClr>
                </a:solidFill>
                <a:latin typeface="Calibri" panose="020F0502020204030204" pitchFamily="34" charset="0"/>
              </a:rPr>
              <a:t>Unit 6 Lesson 3</a:t>
            </a:r>
          </a:p>
          <a:p>
            <a:r>
              <a:rPr lang="en-GB" sz="3200" dirty="0">
                <a:solidFill>
                  <a:schemeClr val="accent2">
                    <a:lumMod val="50000"/>
                  </a:schemeClr>
                </a:solidFill>
                <a:latin typeface="Calibri" panose="020F0502020204030204" pitchFamily="34" charset="0"/>
              </a:rPr>
              <a:t>Learning Aim C2</a:t>
            </a:r>
          </a:p>
        </p:txBody>
      </p:sp>
      <p:sp>
        <p:nvSpPr>
          <p:cNvPr id="4" name="Rectangle 3">
            <a:extLst>
              <a:ext uri="{FF2B5EF4-FFF2-40B4-BE49-F238E27FC236}">
                <a16:creationId xmlns:a16="http://schemas.microsoft.com/office/drawing/2014/main" id="{503C099E-F0F0-8248-A3A4-FDDC45282CAF}"/>
              </a:ext>
            </a:extLst>
          </p:cNvPr>
          <p:cNvSpPr/>
          <p:nvPr/>
        </p:nvSpPr>
        <p:spPr>
          <a:xfrm>
            <a:off x="1295400" y="1897863"/>
            <a:ext cx="6096000" cy="1200329"/>
          </a:xfrm>
          <a:prstGeom prst="rect">
            <a:avLst/>
          </a:prstGeom>
        </p:spPr>
        <p:txBody>
          <a:bodyPr>
            <a:spAutoFit/>
          </a:bodyPr>
          <a:lstStyle/>
          <a:p>
            <a:r>
              <a:rPr lang="en-GB" sz="3600" dirty="0">
                <a:solidFill>
                  <a:schemeClr val="bg1"/>
                </a:solidFill>
                <a:latin typeface="Calibri" panose="020F0502020204030204" pitchFamily="34" charset="0"/>
              </a:rPr>
              <a:t>Week 7 Lesson 1</a:t>
            </a:r>
          </a:p>
          <a:p>
            <a:r>
              <a:rPr lang="en-GB" sz="3600" dirty="0">
                <a:solidFill>
                  <a:schemeClr val="bg1"/>
                </a:solidFill>
                <a:latin typeface="Calibri" panose="020F0502020204030204" pitchFamily="34" charset="0"/>
              </a:rPr>
              <a:t>Thursday June 29th</a:t>
            </a:r>
            <a:endParaRPr lang="en-US" sz="3600" dirty="0"/>
          </a:p>
        </p:txBody>
      </p:sp>
    </p:spTree>
    <p:extLst>
      <p:ext uri="{BB962C8B-B14F-4D97-AF65-F5344CB8AC3E}">
        <p14:creationId xmlns:p14="http://schemas.microsoft.com/office/powerpoint/2010/main" val="393331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3900" b="1">
                <a:solidFill>
                  <a:srgbClr val="FFFFFF"/>
                </a:solidFill>
              </a:rPr>
              <a:t>Measuring Employee satisfaction?</a:t>
            </a:r>
          </a:p>
        </p:txBody>
      </p:sp>
      <p:graphicFrame>
        <p:nvGraphicFramePr>
          <p:cNvPr id="6" name="Content Placeholder 3">
            <a:extLst>
              <a:ext uri="{FF2B5EF4-FFF2-40B4-BE49-F238E27FC236}">
                <a16:creationId xmlns:a16="http://schemas.microsoft.com/office/drawing/2014/main" id="{F0D23B52-A014-41D7-98AF-19E93FCBE5C3}"/>
              </a:ext>
            </a:extLst>
          </p:cNvPr>
          <p:cNvGraphicFramePr>
            <a:graphicFrameLocks noGrp="1"/>
          </p:cNvGraphicFramePr>
          <p:nvPr>
            <p:ph sz="half" idx="2"/>
            <p:extLst>
              <p:ext uri="{D42A27DB-BD31-4B8C-83A1-F6EECF244321}">
                <p14:modId xmlns:p14="http://schemas.microsoft.com/office/powerpoint/2010/main" val="48686579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18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585216"/>
            <a:ext cx="9720072" cy="1499616"/>
          </a:xfrm>
        </p:spPr>
        <p:txBody>
          <a:bodyPr vert="horz" lIns="91440" tIns="45720" rIns="91440" bIns="45720" rtlCol="0" anchor="ctr">
            <a:normAutofit/>
          </a:bodyPr>
          <a:lstStyle/>
          <a:p>
            <a:r>
              <a:rPr lang="en-US" sz="4000" b="1" dirty="0"/>
              <a:t>Impact of a motivated workforce?</a:t>
            </a:r>
          </a:p>
        </p:txBody>
      </p:sp>
      <p:graphicFrame>
        <p:nvGraphicFramePr>
          <p:cNvPr id="6" name="Content Placeholder 3">
            <a:extLst>
              <a:ext uri="{FF2B5EF4-FFF2-40B4-BE49-F238E27FC236}">
                <a16:creationId xmlns:a16="http://schemas.microsoft.com/office/drawing/2014/main" id="{B4424903-4413-4393-A834-DAAC81811572}"/>
              </a:ext>
            </a:extLst>
          </p:cNvPr>
          <p:cNvGraphicFramePr>
            <a:graphicFrameLocks noGrp="1"/>
          </p:cNvGraphicFramePr>
          <p:nvPr>
            <p:ph sz="half" idx="2"/>
            <p:extLst>
              <p:ext uri="{D42A27DB-BD31-4B8C-83A1-F6EECF244321}">
                <p14:modId xmlns:p14="http://schemas.microsoft.com/office/powerpoint/2010/main" val="102944612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96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07698" y="-9568"/>
            <a:ext cx="9974376" cy="7048723"/>
          </a:xfrm>
          <a:prstGeom prst="rect">
            <a:avLst/>
          </a:prstGeom>
        </p:spPr>
      </p:pic>
    </p:spTree>
    <p:extLst>
      <p:ext uri="{BB962C8B-B14F-4D97-AF65-F5344CB8AC3E}">
        <p14:creationId xmlns:p14="http://schemas.microsoft.com/office/powerpoint/2010/main" val="217432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GB" sz="3600" b="1" dirty="0">
                <a:solidFill>
                  <a:srgbClr val="C00000"/>
                </a:solidFill>
              </a:rPr>
              <a:t>Task for Lesson 1&amp;2 WEEK 7 </a:t>
            </a:r>
            <a:r>
              <a:rPr lang="en-GB" sz="3600" b="1" dirty="0"/>
              <a:t/>
            </a:r>
            <a:br>
              <a:rPr lang="en-GB" sz="3600" b="1" dirty="0"/>
            </a:br>
            <a:r>
              <a:rPr lang="en-GB" sz="3200" cap="none" dirty="0"/>
              <a:t>(ready to talk through on Thursday 2</a:t>
            </a:r>
            <a:r>
              <a:rPr lang="en-GB" sz="3200" cap="none" baseline="30000" dirty="0"/>
              <a:t>nd</a:t>
            </a:r>
            <a:r>
              <a:rPr lang="en-GB" sz="3200" cap="none" dirty="0"/>
              <a:t> July)</a:t>
            </a:r>
            <a:endParaRPr lang="en-GB" sz="3200" dirty="0"/>
          </a:p>
        </p:txBody>
      </p:sp>
      <p:graphicFrame>
        <p:nvGraphicFramePr>
          <p:cNvPr id="7" name="Content Placeholder 3">
            <a:extLst>
              <a:ext uri="{FF2B5EF4-FFF2-40B4-BE49-F238E27FC236}">
                <a16:creationId xmlns:a16="http://schemas.microsoft.com/office/drawing/2014/main" id="{DE8E68AF-FF96-439D-B1AF-4969643170D7}"/>
              </a:ext>
            </a:extLst>
          </p:cNvPr>
          <p:cNvGraphicFramePr>
            <a:graphicFrameLocks noGrp="1"/>
          </p:cNvGraphicFramePr>
          <p:nvPr>
            <p:ph idx="1"/>
            <p:extLst>
              <p:ext uri="{D42A27DB-BD31-4B8C-83A1-F6EECF244321}">
                <p14:modId xmlns:p14="http://schemas.microsoft.com/office/powerpoint/2010/main" val="354113726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B8E7ADB-0C15-5E47-A73F-4E1DDD3295C0}"/>
              </a:ext>
            </a:extLst>
          </p:cNvPr>
          <p:cNvPicPr>
            <a:picLocks noChangeAspect="1"/>
          </p:cNvPicPr>
          <p:nvPr/>
        </p:nvPicPr>
        <p:blipFill>
          <a:blip r:embed="rId8"/>
          <a:stretch>
            <a:fillRect/>
          </a:stretch>
        </p:blipFill>
        <p:spPr>
          <a:xfrm>
            <a:off x="2052734" y="2582936"/>
            <a:ext cx="2836842" cy="1993392"/>
          </a:xfrm>
          <a:prstGeom prst="rect">
            <a:avLst/>
          </a:prstGeom>
        </p:spPr>
      </p:pic>
    </p:spTree>
    <p:extLst>
      <p:ext uri="{BB962C8B-B14F-4D97-AF65-F5344CB8AC3E}">
        <p14:creationId xmlns:p14="http://schemas.microsoft.com/office/powerpoint/2010/main" val="329652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vert="horz" lIns="91440" tIns="45720" rIns="91440" bIns="45720" rtlCol="0" anchor="ctr">
            <a:normAutofit/>
          </a:bodyPr>
          <a:lstStyle/>
          <a:p>
            <a:pPr algn="r"/>
            <a:r>
              <a:rPr lang="en-US" sz="3500" b="1">
                <a:solidFill>
                  <a:srgbClr val="FFFFFF"/>
                </a:solidFill>
              </a:rPr>
              <a:t>Workforce performance</a:t>
            </a:r>
          </a:p>
        </p:txBody>
      </p:sp>
      <p:sp>
        <p:nvSpPr>
          <p:cNvPr id="4" name="Content Placeholder 3"/>
          <p:cNvSpPr>
            <a:spLocks noGrp="1"/>
          </p:cNvSpPr>
          <p:nvPr>
            <p:ph sz="half" idx="2"/>
          </p:nvPr>
        </p:nvSpPr>
        <p:spPr>
          <a:xfrm>
            <a:off x="5109882" y="804333"/>
            <a:ext cx="6147169" cy="5249334"/>
          </a:xfrm>
        </p:spPr>
        <p:txBody>
          <a:bodyPr vert="horz" lIns="45720" tIns="45720" rIns="45720" bIns="45720" rtlCol="0" anchor="ctr">
            <a:normAutofit/>
          </a:bodyPr>
          <a:lstStyle/>
          <a:p>
            <a:r>
              <a:rPr lang="en-US" b="1" dirty="0"/>
              <a:t>Most organisations will monitor efficiency </a:t>
            </a:r>
          </a:p>
          <a:p>
            <a:pPr marL="0" indent="0">
              <a:buNone/>
            </a:pPr>
            <a:r>
              <a:rPr lang="en-US" b="1" dirty="0"/>
              <a:t> </a:t>
            </a:r>
            <a:r>
              <a:rPr lang="en-US" dirty="0"/>
              <a:t>To improve control of the business</a:t>
            </a:r>
          </a:p>
          <a:p>
            <a:r>
              <a:rPr lang="en-US" dirty="0"/>
              <a:t>To make comparisons with competitors</a:t>
            </a:r>
          </a:p>
          <a:p>
            <a:r>
              <a:rPr lang="en-US" dirty="0"/>
              <a:t>To monitor and review wages, levels of staff.</a:t>
            </a:r>
          </a:p>
          <a:p>
            <a:r>
              <a:rPr lang="en-US" b="1" dirty="0"/>
              <a:t>Costs are only one indicator of efficiency</a:t>
            </a:r>
          </a:p>
          <a:p>
            <a:endParaRPr lang="en-US" dirty="0"/>
          </a:p>
        </p:txBody>
      </p:sp>
    </p:spTree>
    <p:extLst>
      <p:ext uri="{BB962C8B-B14F-4D97-AF65-F5344CB8AC3E}">
        <p14:creationId xmlns:p14="http://schemas.microsoft.com/office/powerpoint/2010/main" val="344925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9">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3900">
                <a:solidFill>
                  <a:srgbClr val="FFFFFF"/>
                </a:solidFill>
              </a:rPr>
              <a:t>Workforce performance  </a:t>
            </a:r>
            <a:br>
              <a:rPr lang="en-US" sz="3900">
                <a:solidFill>
                  <a:srgbClr val="FFFFFF"/>
                </a:solidFill>
              </a:rPr>
            </a:br>
            <a:r>
              <a:rPr lang="en-US" sz="3900" b="1">
                <a:solidFill>
                  <a:srgbClr val="FFFFFF"/>
                </a:solidFill>
              </a:rPr>
              <a:t>measuring productivity</a:t>
            </a:r>
          </a:p>
        </p:txBody>
      </p:sp>
      <p:graphicFrame>
        <p:nvGraphicFramePr>
          <p:cNvPr id="16" name="Content Placeholder 3">
            <a:extLst>
              <a:ext uri="{FF2B5EF4-FFF2-40B4-BE49-F238E27FC236}">
                <a16:creationId xmlns:a16="http://schemas.microsoft.com/office/drawing/2014/main" id="{575C2BC8-80D0-4D7F-89CB-8F26F90F8319}"/>
              </a:ext>
            </a:extLst>
          </p:cNvPr>
          <p:cNvGraphicFramePr>
            <a:graphicFrameLocks noGrp="1"/>
          </p:cNvGraphicFramePr>
          <p:nvPr>
            <p:ph sz="half" idx="2"/>
            <p:extLst>
              <p:ext uri="{D42A27DB-BD31-4B8C-83A1-F6EECF244321}">
                <p14:modId xmlns:p14="http://schemas.microsoft.com/office/powerpoint/2010/main" val="33692211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70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a:solidFill>
                  <a:srgbClr val="7030A0"/>
                </a:solidFill>
                <a:latin typeface="+mn-lt"/>
              </a:rPr>
              <a:t>Labour turnover</a:t>
            </a:r>
            <a:endParaRPr lang="en-GB" sz="4000" b="1" dirty="0">
              <a:solidFill>
                <a:srgbClr val="7030A0"/>
              </a:solidFill>
              <a:latin typeface="+mn-lt"/>
            </a:endParaRPr>
          </a:p>
        </p:txBody>
      </p:sp>
      <p:sp>
        <p:nvSpPr>
          <p:cNvPr id="4" name="Content Placeholder 3"/>
          <p:cNvSpPr>
            <a:spLocks noGrp="1"/>
          </p:cNvSpPr>
          <p:nvPr>
            <p:ph sz="half" idx="2"/>
          </p:nvPr>
        </p:nvSpPr>
        <p:spPr>
          <a:xfrm>
            <a:off x="1024127" y="2215662"/>
            <a:ext cx="9913503" cy="4023360"/>
          </a:xfrm>
        </p:spPr>
        <p:txBody>
          <a:bodyPr>
            <a:normAutofit/>
          </a:bodyPr>
          <a:lstStyle/>
          <a:p>
            <a:r>
              <a:rPr lang="en-GB" sz="2800" dirty="0"/>
              <a:t>Labour turnover is the number of employees that leave a company and have to be replaced. </a:t>
            </a:r>
          </a:p>
          <a:p>
            <a:endParaRPr lang="en-GB" sz="2800" dirty="0"/>
          </a:p>
          <a:p>
            <a:r>
              <a:rPr lang="en-GB" sz="2800" dirty="0"/>
              <a:t>A certain level of turnover can be beneficial. It brings new people into the organization with new ideas and a fresh perspective.</a:t>
            </a:r>
          </a:p>
          <a:p>
            <a:endParaRPr lang="en-GB" sz="2800" dirty="0"/>
          </a:p>
          <a:p>
            <a:r>
              <a:rPr lang="en-GB" sz="2800" dirty="0"/>
              <a:t>Some turnover is unavoidable (retirement, moving home, promotion), but too much can ruin a company.</a:t>
            </a:r>
          </a:p>
          <a:p>
            <a:endParaRPr lang="en-GB" sz="2400" dirty="0"/>
          </a:p>
          <a:p>
            <a:pPr marL="0" indent="0">
              <a:buNone/>
            </a:pPr>
            <a:endParaRPr lang="en-GB" sz="2400" dirty="0"/>
          </a:p>
          <a:p>
            <a:endParaRPr lang="en-GB" dirty="0"/>
          </a:p>
        </p:txBody>
      </p:sp>
    </p:spTree>
    <p:extLst>
      <p:ext uri="{BB962C8B-B14F-4D97-AF65-F5344CB8AC3E}">
        <p14:creationId xmlns:p14="http://schemas.microsoft.com/office/powerpoint/2010/main" val="3927022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latin typeface="+mn-lt"/>
              </a:rPr>
              <a:t>Labour productivity</a:t>
            </a:r>
          </a:p>
        </p:txBody>
      </p:sp>
      <p:sp>
        <p:nvSpPr>
          <p:cNvPr id="4" name="Content Placeholder 3"/>
          <p:cNvSpPr>
            <a:spLocks noGrp="1"/>
          </p:cNvSpPr>
          <p:nvPr>
            <p:ph sz="half" idx="2"/>
          </p:nvPr>
        </p:nvSpPr>
        <p:spPr>
          <a:xfrm>
            <a:off x="1024127" y="2215662"/>
            <a:ext cx="9913503" cy="4023360"/>
          </a:xfrm>
        </p:spPr>
        <p:txBody>
          <a:bodyPr>
            <a:noAutofit/>
          </a:bodyPr>
          <a:lstStyle/>
          <a:p>
            <a:r>
              <a:rPr lang="en-GB" sz="2800" dirty="0"/>
              <a:t>Labour productivity measure the amount (volume) of output that is obtained from each employee</a:t>
            </a:r>
          </a:p>
          <a:p>
            <a:endParaRPr lang="en-GB" sz="2800" dirty="0"/>
          </a:p>
          <a:p>
            <a:pPr marL="914400" lvl="2" indent="0">
              <a:buNone/>
            </a:pPr>
            <a:r>
              <a:rPr lang="en-GB" sz="2800" dirty="0"/>
              <a:t>               Output (per period of time)            </a:t>
            </a:r>
          </a:p>
          <a:p>
            <a:pPr marL="914400" lvl="2" indent="0">
              <a:buNone/>
            </a:pPr>
            <a:r>
              <a:rPr lang="en-GB" sz="2800" dirty="0"/>
              <a:t>Average Number of employees (per period)</a:t>
            </a:r>
          </a:p>
          <a:p>
            <a:endParaRPr lang="en-GB" sz="2800" dirty="0"/>
          </a:p>
          <a:p>
            <a:r>
              <a:rPr lang="en-GB" sz="2800" b="1" dirty="0">
                <a:solidFill>
                  <a:srgbClr val="7030A0"/>
                </a:solidFill>
              </a:rPr>
              <a:t>If 20 employees pick 40,000 lettuces a day therefore productivity is 2,000 lettuces per worker per day</a:t>
            </a:r>
          </a:p>
          <a:p>
            <a:endParaRPr lang="en-GB" sz="2800" dirty="0"/>
          </a:p>
          <a:p>
            <a:pPr marL="914400" lvl="2" indent="0">
              <a:buNone/>
            </a:pPr>
            <a:endParaRPr lang="en-GB" sz="2800" dirty="0"/>
          </a:p>
          <a:p>
            <a:pPr marL="914400" lvl="2" indent="0">
              <a:buNone/>
            </a:pPr>
            <a:endParaRPr lang="en-GB" sz="2800" dirty="0"/>
          </a:p>
          <a:p>
            <a:endParaRPr lang="en-GB" dirty="0"/>
          </a:p>
        </p:txBody>
      </p:sp>
      <p:cxnSp>
        <p:nvCxnSpPr>
          <p:cNvPr id="5" name="Straight Connector 4"/>
          <p:cNvCxnSpPr/>
          <p:nvPr/>
        </p:nvCxnSpPr>
        <p:spPr>
          <a:xfrm>
            <a:off x="2039815" y="4044462"/>
            <a:ext cx="60491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latin typeface="+mn-lt"/>
              </a:rPr>
              <a:t>Skills shortages</a:t>
            </a:r>
          </a:p>
        </p:txBody>
      </p:sp>
      <p:sp>
        <p:nvSpPr>
          <p:cNvPr id="4" name="Content Placeholder 3"/>
          <p:cNvSpPr>
            <a:spLocks noGrp="1"/>
          </p:cNvSpPr>
          <p:nvPr>
            <p:ph sz="half" idx="2"/>
          </p:nvPr>
        </p:nvSpPr>
        <p:spPr>
          <a:xfrm>
            <a:off x="1130584" y="4600987"/>
            <a:ext cx="3864109" cy="1713550"/>
          </a:xfrm>
        </p:spPr>
        <p:txBody>
          <a:bodyPr>
            <a:normAutofit/>
          </a:bodyPr>
          <a:lstStyle/>
          <a:p>
            <a:r>
              <a:rPr lang="en-GB" sz="2400" dirty="0"/>
              <a:t>Engineers, nurses and construction workers are in short supply</a:t>
            </a:r>
            <a:endParaRPr lang="en-GB" dirty="0"/>
          </a:p>
        </p:txBody>
      </p:sp>
      <p:pic>
        <p:nvPicPr>
          <p:cNvPr id="3" name="Picture 2"/>
          <p:cNvPicPr>
            <a:picLocks noChangeAspect="1"/>
          </p:cNvPicPr>
          <p:nvPr/>
        </p:nvPicPr>
        <p:blipFill>
          <a:blip r:embed="rId3"/>
          <a:stretch>
            <a:fillRect/>
          </a:stretch>
        </p:blipFill>
        <p:spPr>
          <a:xfrm>
            <a:off x="1130585" y="2084832"/>
            <a:ext cx="3864109" cy="2358289"/>
          </a:xfrm>
          <a:prstGeom prst="rect">
            <a:avLst/>
          </a:prstGeom>
        </p:spPr>
      </p:pic>
      <p:sp>
        <p:nvSpPr>
          <p:cNvPr id="5" name="Content Placeholder 3"/>
          <p:cNvSpPr>
            <a:spLocks noGrp="1"/>
          </p:cNvSpPr>
          <p:nvPr>
            <p:ph sz="half" idx="2"/>
          </p:nvPr>
        </p:nvSpPr>
        <p:spPr>
          <a:xfrm>
            <a:off x="5883215" y="2084831"/>
            <a:ext cx="5279366" cy="4229705"/>
          </a:xfrm>
        </p:spPr>
        <p:txBody>
          <a:bodyPr>
            <a:normAutofit fontScale="92500" lnSpcReduction="10000"/>
          </a:bodyPr>
          <a:lstStyle/>
          <a:p>
            <a:pPr lvl="0"/>
            <a:r>
              <a:rPr lang="en-GB" sz="2400" b="1" dirty="0"/>
              <a:t>Is there a shortage of jobs or a shortage of people to do them?</a:t>
            </a:r>
          </a:p>
          <a:p>
            <a:r>
              <a:rPr lang="en-GB" sz="2400" dirty="0"/>
              <a:t>A record number of people in the UK are in employment, and immigration from the EU is also at a record level. </a:t>
            </a:r>
          </a:p>
          <a:p>
            <a:r>
              <a:rPr lang="en-GB" sz="2400" dirty="0"/>
              <a:t>Business surveys suggest employers value international migrants because local candidates lack skills. </a:t>
            </a:r>
          </a:p>
          <a:p>
            <a:r>
              <a:rPr lang="en-GB" sz="2400" b="1" dirty="0"/>
              <a:t>Shortage of skilled workers drags down UK jobs market, driving up pay inflation</a:t>
            </a:r>
          </a:p>
          <a:p>
            <a:r>
              <a:rPr lang="en-GB" sz="2400" dirty="0">
                <a:hlinkClick r:id="rId4"/>
              </a:rPr>
              <a:t>http://www.bbc.co.uk/news/business-34297368</a:t>
            </a:r>
            <a:endParaRPr lang="en-GB" sz="2400" dirty="0"/>
          </a:p>
          <a:p>
            <a:endParaRPr lang="en-GB" sz="2400" dirty="0"/>
          </a:p>
          <a:p>
            <a:endParaRPr lang="en-GB" sz="2400" b="1" dirty="0"/>
          </a:p>
          <a:p>
            <a:endParaRPr lang="en-GB" sz="2400" b="1" dirty="0"/>
          </a:p>
          <a:p>
            <a:endParaRPr lang="en-GB" sz="2400" dirty="0"/>
          </a:p>
          <a:p>
            <a:pPr lvl="0"/>
            <a:endParaRPr lang="en-GB" dirty="0"/>
          </a:p>
        </p:txBody>
      </p:sp>
    </p:spTree>
    <p:extLst>
      <p:ext uri="{BB962C8B-B14F-4D97-AF65-F5344CB8AC3E}">
        <p14:creationId xmlns:p14="http://schemas.microsoft.com/office/powerpoint/2010/main" val="219002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latin typeface="+mn-lt"/>
              </a:rPr>
              <a:t>absenteeism</a:t>
            </a:r>
          </a:p>
        </p:txBody>
      </p:sp>
      <p:sp>
        <p:nvSpPr>
          <p:cNvPr id="4" name="Content Placeholder 3"/>
          <p:cNvSpPr>
            <a:spLocks noGrp="1"/>
          </p:cNvSpPr>
          <p:nvPr>
            <p:ph sz="half" idx="2"/>
          </p:nvPr>
        </p:nvSpPr>
        <p:spPr>
          <a:xfrm>
            <a:off x="1024127" y="2215662"/>
            <a:ext cx="10017684" cy="4023360"/>
          </a:xfrm>
        </p:spPr>
        <p:txBody>
          <a:bodyPr>
            <a:noAutofit/>
          </a:bodyPr>
          <a:lstStyle/>
          <a:p>
            <a:pPr lvl="0"/>
            <a:r>
              <a:rPr lang="en-GB" sz="2400" b="1" dirty="0"/>
              <a:t>Unauthorised absence from work </a:t>
            </a:r>
            <a:r>
              <a:rPr lang="en-GB" sz="2400" dirty="0"/>
              <a:t>- Employees don’t turn up for work and don’t have a legitimate reason</a:t>
            </a:r>
          </a:p>
          <a:p>
            <a:pPr lvl="0"/>
            <a:endParaRPr lang="en-GB" sz="2400" b="1" dirty="0"/>
          </a:p>
          <a:p>
            <a:pPr lvl="0"/>
            <a:endParaRPr lang="en-GB" sz="2400" b="1" dirty="0"/>
          </a:p>
          <a:p>
            <a:pPr marL="0" lvl="0" indent="0">
              <a:buNone/>
            </a:pPr>
            <a:endParaRPr lang="en-GB" sz="2400" b="1" dirty="0"/>
          </a:p>
          <a:p>
            <a:pPr lvl="0"/>
            <a:endParaRPr lang="en-GB" sz="2400" b="1" dirty="0"/>
          </a:p>
          <a:p>
            <a:pPr lvl="0"/>
            <a:endParaRPr lang="en-GB" sz="2400" b="1" dirty="0">
              <a:solidFill>
                <a:srgbClr val="7030A0"/>
              </a:solidFill>
            </a:endParaRPr>
          </a:p>
          <a:p>
            <a:pPr lvl="0"/>
            <a:endParaRPr lang="en-GB" dirty="0"/>
          </a:p>
        </p:txBody>
      </p:sp>
      <p:pic>
        <p:nvPicPr>
          <p:cNvPr id="3" name="Picture 2"/>
          <p:cNvPicPr>
            <a:picLocks noChangeAspect="1"/>
          </p:cNvPicPr>
          <p:nvPr/>
        </p:nvPicPr>
        <p:blipFill>
          <a:blip r:embed="rId3"/>
          <a:stretch>
            <a:fillRect/>
          </a:stretch>
        </p:blipFill>
        <p:spPr>
          <a:xfrm>
            <a:off x="3272776" y="3713584"/>
            <a:ext cx="5646448" cy="1632362"/>
          </a:xfrm>
          <a:prstGeom prst="rect">
            <a:avLst/>
          </a:prstGeom>
        </p:spPr>
      </p:pic>
    </p:spTree>
    <p:extLst>
      <p:ext uri="{BB962C8B-B14F-4D97-AF65-F5344CB8AC3E}">
        <p14:creationId xmlns:p14="http://schemas.microsoft.com/office/powerpoint/2010/main" val="385531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4600" b="1">
                <a:solidFill>
                  <a:srgbClr val="FFFFFF"/>
                </a:solidFill>
              </a:rPr>
              <a:t>Workplace stress</a:t>
            </a:r>
          </a:p>
        </p:txBody>
      </p:sp>
      <p:graphicFrame>
        <p:nvGraphicFramePr>
          <p:cNvPr id="15" name="Content Placeholder 3">
            <a:extLst>
              <a:ext uri="{FF2B5EF4-FFF2-40B4-BE49-F238E27FC236}">
                <a16:creationId xmlns:a16="http://schemas.microsoft.com/office/drawing/2014/main" id="{F3D9B9F9-F5F7-4173-A4ED-56540CF18471}"/>
              </a:ext>
            </a:extLst>
          </p:cNvPr>
          <p:cNvGraphicFramePr>
            <a:graphicFrameLocks noGrp="1"/>
          </p:cNvGraphicFramePr>
          <p:nvPr>
            <p:ph sz="half" idx="2"/>
            <p:extLst>
              <p:ext uri="{D42A27DB-BD31-4B8C-83A1-F6EECF244321}">
                <p14:modId xmlns:p14="http://schemas.microsoft.com/office/powerpoint/2010/main" val="55250995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90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17">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ectangle 1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vert="horz" lIns="91440" tIns="45720" rIns="91440" bIns="45720" rtlCol="0" anchor="ctr">
            <a:normAutofit/>
          </a:bodyPr>
          <a:lstStyle/>
          <a:p>
            <a:r>
              <a:rPr lang="en-US" sz="4300" b="1">
                <a:solidFill>
                  <a:srgbClr val="FFFFFF"/>
                </a:solidFill>
              </a:rPr>
              <a:t>Employee </a:t>
            </a:r>
            <a:br>
              <a:rPr lang="en-US" sz="4300" b="1">
                <a:solidFill>
                  <a:srgbClr val="FFFFFF"/>
                </a:solidFill>
              </a:rPr>
            </a:br>
            <a:r>
              <a:rPr lang="en-US" sz="4300" b="1">
                <a:solidFill>
                  <a:srgbClr val="FFFFFF"/>
                </a:solidFill>
              </a:rPr>
              <a:t>satisfaction</a:t>
            </a:r>
          </a:p>
        </p:txBody>
      </p:sp>
      <p:graphicFrame>
        <p:nvGraphicFramePr>
          <p:cNvPr id="7" name="Content Placeholder 3">
            <a:extLst>
              <a:ext uri="{FF2B5EF4-FFF2-40B4-BE49-F238E27FC236}">
                <a16:creationId xmlns:a16="http://schemas.microsoft.com/office/drawing/2014/main" id="{8E195F93-DD9E-4F14-B11E-A346FF49234C}"/>
              </a:ext>
            </a:extLst>
          </p:cNvPr>
          <p:cNvGraphicFramePr>
            <a:graphicFrameLocks noGrp="1"/>
          </p:cNvGraphicFramePr>
          <p:nvPr>
            <p:ph sz="half" idx="2"/>
            <p:extLst>
              <p:ext uri="{D42A27DB-BD31-4B8C-83A1-F6EECF244321}">
                <p14:modId xmlns:p14="http://schemas.microsoft.com/office/powerpoint/2010/main" val="59290752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7118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A7AAD3E-CA9F-47AF-9B5B-0275E022B146}">
  <ds:schemaRefs>
    <ds:schemaRef ds:uri="http://schemas.microsoft.com/sharepoint/v3/contenttype/forms"/>
  </ds:schemaRefs>
</ds:datastoreItem>
</file>

<file path=customXml/itemProps2.xml><?xml version="1.0" encoding="utf-8"?>
<ds:datastoreItem xmlns:ds="http://schemas.openxmlformats.org/officeDocument/2006/customXml" ds:itemID="{13ED6133-8669-4795-914B-1F511F02F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72C3B2-1806-45BF-BC8D-C31CF94510E5}">
  <ds:schemaRefs>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20</TotalTime>
  <Words>1850</Words>
  <Application>Microsoft Office PowerPoint</Application>
  <PresentationFormat>Widescreen</PresentationFormat>
  <Paragraphs>192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Tw Cen MT</vt:lpstr>
      <vt:lpstr>Wingdings 3</vt:lpstr>
      <vt:lpstr>Integral</vt:lpstr>
      <vt:lpstr>HR planning workforce performance</vt:lpstr>
      <vt:lpstr>Workforce performance</vt:lpstr>
      <vt:lpstr>Workforce performance   measuring productivity</vt:lpstr>
      <vt:lpstr>Labour turnover</vt:lpstr>
      <vt:lpstr>Labour productivity</vt:lpstr>
      <vt:lpstr>Skills shortages</vt:lpstr>
      <vt:lpstr>absenteeism</vt:lpstr>
      <vt:lpstr>Workplace stress</vt:lpstr>
      <vt:lpstr>Employee  satisfaction</vt:lpstr>
      <vt:lpstr>Measuring Employee satisfaction?</vt:lpstr>
      <vt:lpstr>Impact of a motivated workforce?</vt:lpstr>
      <vt:lpstr>PowerPoint Presentation</vt:lpstr>
      <vt:lpstr>Task for Lesson 1&amp;2 WEEK 7  (ready to talk through on Thursday 2nd July)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dc:title>
  <dc:creator>Ailsa W Waters</dc:creator>
  <cp:lastModifiedBy>Ailsa W Waters</cp:lastModifiedBy>
  <cp:revision>4</cp:revision>
  <dcterms:created xsi:type="dcterms:W3CDTF">2020-05-23T17:45:52Z</dcterms:created>
  <dcterms:modified xsi:type="dcterms:W3CDTF">2020-10-15T14:49:09Z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0x010100CB50FD9C82C27343B0FF0DDB522586CE</vt:lpwstr>
  </property>
</Properties>
</file>