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70" r:id="rId6"/>
    <p:sldId id="268" r:id="rId7"/>
    <p:sldId id="257" r:id="rId8"/>
    <p:sldId id="258" r:id="rId9"/>
    <p:sldId id="259" r:id="rId10"/>
    <p:sldId id="276" r:id="rId11"/>
    <p:sldId id="260" r:id="rId12"/>
    <p:sldId id="272" r:id="rId13"/>
    <p:sldId id="264" r:id="rId14"/>
    <p:sldId id="280" r:id="rId15"/>
    <p:sldId id="265" r:id="rId16"/>
    <p:sldId id="275" r:id="rId17"/>
    <p:sldId id="273" r:id="rId18"/>
    <p:sldId id="279" r:id="rId19"/>
    <p:sldId id="277" r:id="rId20"/>
    <p:sldId id="274" r:id="rId21"/>
    <p:sldId id="278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28" autoAdjust="0"/>
  </p:normalViewPr>
  <p:slideViewPr>
    <p:cSldViewPr>
      <p:cViewPr varScale="1">
        <p:scale>
          <a:sx n="102" d="100"/>
          <a:sy n="102" d="100"/>
        </p:scale>
        <p:origin x="180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C27C3-576F-4934-9AF6-3BFCA4E7439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B4066-31FF-4A9F-9FD8-0BD17583A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56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4066-31FF-4A9F-9FD8-0BD17583A0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02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4066-31FF-4A9F-9FD8-0BD17583A0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250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Inferior:</a:t>
            </a:r>
            <a:r>
              <a:rPr lang="en-GB" baseline="0" dirty="0" smtClean="0"/>
              <a:t> bread, bus travel, sugar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4066-31FF-4A9F-9FD8-0BD17583A0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040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4066-31FF-4A9F-9FD8-0BD17583A09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040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Inferior:</a:t>
            </a:r>
            <a:r>
              <a:rPr lang="en-GB" baseline="0" dirty="0" smtClean="0"/>
              <a:t> bread, bus travel, own label products</a:t>
            </a:r>
          </a:p>
          <a:p>
            <a:r>
              <a:rPr lang="en-GB" baseline="0" dirty="0" smtClean="0"/>
              <a:t>Normal: cars, furniture, washing machines (everyday items)</a:t>
            </a:r>
          </a:p>
          <a:p>
            <a:r>
              <a:rPr lang="en-GB" baseline="0" dirty="0" smtClean="0"/>
              <a:t>Luxury: gym memberships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4066-31FF-4A9F-9FD8-0BD17583A09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040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4066-31FF-4A9F-9FD8-0BD17583A09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801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4066-31FF-4A9F-9FD8-0BD17583A09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6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Habit =</a:t>
            </a:r>
            <a:r>
              <a:rPr lang="en-GB" baseline="0" dirty="0" smtClean="0"/>
              <a:t> inelastic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4066-31FF-4A9F-9FD8-0BD17583A0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49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4066-31FF-4A9F-9FD8-0BD17583A0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4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4066-31FF-4A9F-9FD8-0BD17583A0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29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Price elastic: when goods are largely undifferentiated (like perfect competition</a:t>
            </a:r>
            <a:r>
              <a:rPr lang="en-GB" baseline="0" dirty="0" smtClean="0"/>
              <a:t> markets) the impact of the change of demand levels is quite predictable. Why should people buy a higher priced good when a virtually identical good is immediately available at a lower price.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4066-31FF-4A9F-9FD8-0BD17583A0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703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PED/YED</a:t>
            </a:r>
            <a:r>
              <a:rPr lang="en-GB" baseline="0" dirty="0" smtClean="0"/>
              <a:t> = &gt;1 then it is price elastic</a:t>
            </a:r>
          </a:p>
          <a:p>
            <a:r>
              <a:rPr lang="en-GB" baseline="0" dirty="0" smtClean="0"/>
              <a:t>If PED/YED = &lt;1 then it is price inelastic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4066-31FF-4A9F-9FD8-0BD17583A0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79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4066-31FF-4A9F-9FD8-0BD17583A0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482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INELASTIC = cigarettes,</a:t>
            </a:r>
            <a:r>
              <a:rPr lang="en-GB" baseline="0" dirty="0" smtClean="0"/>
              <a:t> peak train travel, milk, Chanel and petrol</a:t>
            </a:r>
          </a:p>
          <a:p>
            <a:r>
              <a:rPr lang="en-GB" baseline="0" dirty="0" smtClean="0"/>
              <a:t>ELASTIC – organic milk, cinema, cheap flights, aero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4066-31FF-4A9F-9FD8-0BD17583A0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25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4066-31FF-4A9F-9FD8-0BD17583A0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E3838AC-AE23-497A-9B55-680D9049EAC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68AB47F-EB72-461F-9309-89E36FECF60D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8AC-AE23-497A-9B55-680D9049EAC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B47F-EB72-461F-9309-89E36FECF6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8AC-AE23-497A-9B55-680D9049EAC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B47F-EB72-461F-9309-89E36FECF6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8AC-AE23-497A-9B55-680D9049EAC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B47F-EB72-461F-9309-89E36FECF6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8AC-AE23-497A-9B55-680D9049EAC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B47F-EB72-461F-9309-89E36FECF6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8AC-AE23-497A-9B55-680D9049EAC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B47F-EB72-461F-9309-89E36FECF60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8AC-AE23-497A-9B55-680D9049EAC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B47F-EB72-461F-9309-89E36FECF6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8AC-AE23-497A-9B55-680D9049EAC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B47F-EB72-461F-9309-89E36FECF6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8AC-AE23-497A-9B55-680D9049EAC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B47F-EB72-461F-9309-89E36FECF6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8AC-AE23-497A-9B55-680D9049EAC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B47F-EB72-461F-9309-89E36FECF60D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8AC-AE23-497A-9B55-680D9049EAC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B47F-EB72-461F-9309-89E36FECF6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E3838AC-AE23-497A-9B55-680D9049EAC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68AB47F-EB72-461F-9309-89E36FECF60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TsqR8Qm1OXk&amp;index=8&amp;list=PLp8BSCLLWBUCTDvRtruUQE7Auli3N_kxk&amp;t=0s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stream.godalming.ac.uk/View.aspx?ID=4975~4z~aXw9tWQ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frm=1&amp;source=images&amp;cd=&amp;cad=rja&amp;uact=8&amp;ved=0CAcQjRxqFQoTCN6-gOT30MgCFQS4FAodXscJsg&amp;url=http://marcocardinale.blogspot.com/2011/11/got-milk.html&amp;bvm=bv.105454873,d.d24&amp;psig=AFQjCNEd2H3TdTMvNJi6rK54MQYpcr7K7A&amp;ust=1445426577839779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qH0N1Ircfc&amp;index=9&amp;list=PLp8BSCLLWBUCTDvRtruUQE7Auli3N_kxk&amp;t=0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g"/><Relationship Id="rId7" Type="http://schemas.openxmlformats.org/officeDocument/2006/relationships/hyperlink" Target="http://www.google.co.uk/url?sa=i&amp;rct=j&amp;q=&amp;esrc=s&amp;frm=1&amp;source=images&amp;cd=&amp;cad=rja&amp;uact=8&amp;ved=0CAcQjRxqFQoTCN6-gOT30MgCFQS4FAodXscJsg&amp;url=http://marcocardinale.blogspot.com/2011/11/got-milk.html&amp;bvm=bv.105454873,d.d24&amp;psig=AFQjCNEd2H3TdTMvNJi6rK54MQYpcr7K7A&amp;ust=1445426577839779" TargetMode="External"/><Relationship Id="rId12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3140968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Price and Income Elasticity of Demand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3938908" cy="281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Price Elasticity on a Graph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/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31206"/>
            <a:ext cx="7152853" cy="410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3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200916" cy="350897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Complete the PED worksheet (first page of the PED and YED Activities on Godalming Online)</a:t>
            </a:r>
          </a:p>
          <a:p>
            <a:endParaRPr lang="en-GB" dirty="0"/>
          </a:p>
          <a:p>
            <a:pPr algn="r"/>
            <a:r>
              <a:rPr lang="en-GB" dirty="0" smtClean="0"/>
              <a:t>10 minutes</a:t>
            </a:r>
          </a:p>
          <a:p>
            <a:pPr algn="r"/>
            <a:endParaRPr lang="en-GB" dirty="0"/>
          </a:p>
          <a:p>
            <a:pPr algn="r"/>
            <a:endParaRPr lang="en-GB" dirty="0" smtClean="0"/>
          </a:p>
          <a:p>
            <a:r>
              <a:rPr lang="en-GB" sz="1800" dirty="0" smtClean="0"/>
              <a:t>If you finish before we are ready to go through the answers, please read about YED in the lesson slides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678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7024744" cy="93610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Income Elasticity of Demand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556792"/>
            <a:ext cx="7560840" cy="1944216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As with price elasticity, some goods will be income elastic (e.g. sensitive to income changes), other will be income inelastic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indent="-342900">
              <a:lnSpc>
                <a:spcPct val="90000"/>
              </a:lnSpc>
              <a:defRPr/>
            </a:pPr>
            <a:r>
              <a:rPr lang="en-GB" sz="2000" u="sng" dirty="0"/>
              <a:t>Income Elasticity of Demand (YED)</a:t>
            </a:r>
            <a:r>
              <a:rPr lang="en-GB" sz="2000" dirty="0"/>
              <a:t>: measures the degree of </a:t>
            </a:r>
            <a:r>
              <a:rPr lang="en-GB" sz="2000" i="1" dirty="0"/>
              <a:t>responsiveness/sensitivity </a:t>
            </a:r>
            <a:r>
              <a:rPr lang="en-GB" sz="2000" dirty="0"/>
              <a:t>demand has to a change in </a:t>
            </a:r>
            <a:r>
              <a:rPr lang="en-GB" sz="2000" b="1" i="1" dirty="0">
                <a:solidFill>
                  <a:srgbClr val="92D050"/>
                </a:solidFill>
              </a:rPr>
              <a:t>income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indent="-342900">
              <a:lnSpc>
                <a:spcPct val="90000"/>
              </a:lnSpc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2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9639" y="3861048"/>
            <a:ext cx="33843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000" b="1" dirty="0">
                <a:solidFill>
                  <a:srgbClr val="92D050"/>
                </a:solidFill>
              </a:rPr>
              <a:t>Income </a:t>
            </a:r>
            <a:r>
              <a:rPr lang="en-GB" sz="2000" b="1" dirty="0" smtClean="0">
                <a:solidFill>
                  <a:srgbClr val="92D050"/>
                </a:solidFill>
              </a:rPr>
              <a:t>elastic</a:t>
            </a:r>
            <a:r>
              <a:rPr lang="en-GB" sz="2000" dirty="0" smtClean="0">
                <a:solidFill>
                  <a:srgbClr val="92D050"/>
                </a:solidFill>
              </a:rPr>
              <a:t>:</a:t>
            </a:r>
            <a:endParaRPr lang="en-GB" sz="2000" dirty="0">
              <a:solidFill>
                <a:srgbClr val="92D050"/>
              </a:solidFill>
            </a:endParaRPr>
          </a:p>
          <a:p>
            <a:pPr marL="34290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n-GB" sz="2000" dirty="0">
                <a:solidFill>
                  <a:schemeClr val="tx2"/>
                </a:solidFill>
              </a:rPr>
              <a:t>Overseas </a:t>
            </a:r>
            <a:r>
              <a:rPr lang="en-GB" sz="2000" dirty="0" smtClean="0">
                <a:solidFill>
                  <a:schemeClr val="tx2"/>
                </a:solidFill>
              </a:rPr>
              <a:t>holidays</a:t>
            </a:r>
            <a:endParaRPr lang="en-GB" sz="2000" dirty="0">
              <a:solidFill>
                <a:schemeClr val="tx2"/>
              </a:solidFill>
            </a:endParaRPr>
          </a:p>
          <a:p>
            <a:pPr marL="34290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n-GB" sz="2000" dirty="0">
                <a:solidFill>
                  <a:schemeClr val="tx2"/>
                </a:solidFill>
              </a:rPr>
              <a:t>Sports </a:t>
            </a:r>
            <a:r>
              <a:rPr lang="en-GB" sz="2000" dirty="0" smtClean="0">
                <a:solidFill>
                  <a:schemeClr val="tx2"/>
                </a:solidFill>
              </a:rPr>
              <a:t>cars</a:t>
            </a:r>
            <a:endParaRPr lang="en-GB" sz="2000" dirty="0">
              <a:solidFill>
                <a:schemeClr val="tx2"/>
              </a:solidFill>
            </a:endParaRPr>
          </a:p>
          <a:p>
            <a:pPr marL="34290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n-GB" sz="2000" dirty="0">
                <a:solidFill>
                  <a:schemeClr val="tx2"/>
                </a:solidFill>
              </a:rPr>
              <a:t>Washing machines</a:t>
            </a:r>
          </a:p>
          <a:p>
            <a:pPr marL="34290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n-GB" sz="2000" dirty="0">
                <a:solidFill>
                  <a:schemeClr val="tx2"/>
                </a:solidFill>
              </a:rPr>
              <a:t>Dishwashers </a:t>
            </a:r>
          </a:p>
          <a:p>
            <a:pPr marL="34290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n-GB" sz="2000" dirty="0">
                <a:solidFill>
                  <a:schemeClr val="tx2"/>
                </a:solidFill>
              </a:rPr>
              <a:t>Houses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4048" y="4030324"/>
            <a:ext cx="28803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000" b="1" dirty="0">
                <a:solidFill>
                  <a:srgbClr val="92D050"/>
                </a:solidFill>
              </a:rPr>
              <a:t>Income inelastic</a:t>
            </a:r>
            <a:r>
              <a:rPr lang="en-GB" sz="2000" dirty="0" smtClean="0">
                <a:solidFill>
                  <a:srgbClr val="92D050"/>
                </a:solidFill>
              </a:rPr>
              <a:t>:</a:t>
            </a:r>
            <a:endParaRPr lang="en-GB" sz="2000" dirty="0">
              <a:solidFill>
                <a:srgbClr val="92D050"/>
              </a:solidFill>
            </a:endParaRPr>
          </a:p>
          <a:p>
            <a:pPr marL="34290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n-GB" sz="2000" dirty="0" smtClean="0">
                <a:solidFill>
                  <a:schemeClr val="tx2"/>
                </a:solidFill>
              </a:rPr>
              <a:t>Potatoes</a:t>
            </a:r>
            <a:endParaRPr lang="en-GB" sz="2000" dirty="0">
              <a:solidFill>
                <a:schemeClr val="tx2"/>
              </a:solidFill>
            </a:endParaRPr>
          </a:p>
          <a:p>
            <a:pPr marL="34290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n-GB" sz="2000" dirty="0" smtClean="0">
                <a:solidFill>
                  <a:schemeClr val="tx2"/>
                </a:solidFill>
              </a:rPr>
              <a:t>Milk</a:t>
            </a:r>
            <a:endParaRPr lang="en-GB" sz="2000" dirty="0">
              <a:solidFill>
                <a:schemeClr val="tx2"/>
              </a:solidFill>
            </a:endParaRPr>
          </a:p>
          <a:p>
            <a:pPr marL="34290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n-GB" sz="2000" dirty="0" smtClean="0">
                <a:solidFill>
                  <a:schemeClr val="tx2"/>
                </a:solidFill>
              </a:rPr>
              <a:t>Newspapers</a:t>
            </a:r>
            <a:endParaRPr lang="en-GB" sz="2000" dirty="0">
              <a:solidFill>
                <a:schemeClr val="tx2"/>
              </a:solidFill>
            </a:endParaRPr>
          </a:p>
          <a:p>
            <a:pPr marL="34290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n-GB" sz="2000" dirty="0">
                <a:solidFill>
                  <a:schemeClr val="tx2"/>
                </a:solidFill>
              </a:rPr>
              <a:t>Pencils</a:t>
            </a:r>
          </a:p>
        </p:txBody>
      </p:sp>
    </p:spTree>
    <p:extLst>
      <p:ext uri="{BB962C8B-B14F-4D97-AF65-F5344CB8AC3E}">
        <p14:creationId xmlns:p14="http://schemas.microsoft.com/office/powerpoint/2010/main" val="9215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7024744" cy="93610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Income Elasticity of Demand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556792"/>
            <a:ext cx="7560840" cy="5301208"/>
          </a:xfrm>
        </p:spPr>
        <p:txBody>
          <a:bodyPr>
            <a:normAutofit fontScale="92500" lnSpcReduction="20000"/>
          </a:bodyPr>
          <a:lstStyle/>
          <a:p>
            <a:pPr indent="-342900">
              <a:lnSpc>
                <a:spcPct val="90000"/>
              </a:lnSpc>
              <a:defRPr/>
            </a:pPr>
            <a:r>
              <a:rPr lang="en-GB" sz="2000" u="sng" dirty="0" smtClean="0"/>
              <a:t>Income </a:t>
            </a:r>
            <a:r>
              <a:rPr lang="en-GB" sz="2000" u="sng" dirty="0"/>
              <a:t>Elasticity of Demand (YED)</a:t>
            </a:r>
            <a:r>
              <a:rPr lang="en-GB" sz="2000" dirty="0"/>
              <a:t>: measures the degree of </a:t>
            </a:r>
            <a:r>
              <a:rPr lang="en-GB" sz="2000" i="1" dirty="0"/>
              <a:t>responsiveness/sensitivity </a:t>
            </a:r>
            <a:r>
              <a:rPr lang="en-GB" sz="2000" dirty="0"/>
              <a:t>demand has to a change in </a:t>
            </a:r>
            <a:r>
              <a:rPr lang="en-GB" sz="2000" b="1" i="1" dirty="0" smtClean="0">
                <a:solidFill>
                  <a:srgbClr val="92D050"/>
                </a:solidFill>
              </a:rPr>
              <a:t>income</a:t>
            </a:r>
          </a:p>
          <a:p>
            <a:pPr indent="-342900">
              <a:lnSpc>
                <a:spcPct val="90000"/>
              </a:lnSpc>
              <a:defRPr/>
            </a:pPr>
            <a:endParaRPr lang="en-GB" sz="2000" b="1" i="1" dirty="0">
              <a:solidFill>
                <a:srgbClr val="92D050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sz="2000" b="1" dirty="0" smtClean="0">
                <a:solidFill>
                  <a:srgbClr val="92D050"/>
                </a:solidFill>
              </a:rPr>
              <a:t>Income elastic: </a:t>
            </a:r>
            <a:r>
              <a:rPr lang="en-GB" sz="2000" dirty="0" smtClean="0">
                <a:solidFill>
                  <a:schemeClr val="tx1"/>
                </a:solidFill>
              </a:rPr>
              <a:t>A change in income will cause </a:t>
            </a:r>
            <a:r>
              <a:rPr lang="en-GB" sz="2000" b="1" dirty="0" smtClean="0">
                <a:solidFill>
                  <a:schemeClr val="tx1"/>
                </a:solidFill>
              </a:rPr>
              <a:t>more</a:t>
            </a:r>
            <a:r>
              <a:rPr lang="en-GB" sz="2000" dirty="0" smtClean="0">
                <a:solidFill>
                  <a:schemeClr val="tx1"/>
                </a:solidFill>
              </a:rPr>
              <a:t> than a proportional change in demand.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sz="2000" b="1" dirty="0">
                <a:solidFill>
                  <a:srgbClr val="92D050"/>
                </a:solidFill>
              </a:rPr>
              <a:t>Income </a:t>
            </a:r>
            <a:r>
              <a:rPr lang="en-GB" sz="2000" b="1" dirty="0" smtClean="0">
                <a:solidFill>
                  <a:srgbClr val="92D050"/>
                </a:solidFill>
              </a:rPr>
              <a:t>inelastic: </a:t>
            </a:r>
            <a:r>
              <a:rPr lang="en-GB" sz="2000" dirty="0" smtClean="0">
                <a:solidFill>
                  <a:schemeClr val="tx1"/>
                </a:solidFill>
              </a:rPr>
              <a:t>A change in income will cause </a:t>
            </a:r>
            <a:r>
              <a:rPr lang="en-GB" sz="2000" b="1" dirty="0" smtClean="0">
                <a:solidFill>
                  <a:schemeClr val="tx1"/>
                </a:solidFill>
              </a:rPr>
              <a:t>less </a:t>
            </a:r>
            <a:r>
              <a:rPr lang="en-GB" sz="2000" dirty="0" smtClean="0">
                <a:solidFill>
                  <a:schemeClr val="tx1"/>
                </a:solidFill>
              </a:rPr>
              <a:t>than a proportional change in demand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sz="2000" b="1" dirty="0" smtClean="0">
                <a:solidFill>
                  <a:srgbClr val="92D050"/>
                </a:solidFill>
              </a:rPr>
              <a:t>Negative income elasticity: </a:t>
            </a:r>
            <a:r>
              <a:rPr lang="en-GB" sz="2000" dirty="0" smtClean="0">
                <a:solidFill>
                  <a:schemeClr val="tx1"/>
                </a:solidFill>
              </a:rPr>
              <a:t>A rise in incomes causes a fall for demand</a:t>
            </a: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2000" b="1" i="1" dirty="0" smtClean="0">
              <a:solidFill>
                <a:srgbClr val="92D050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sz="2000" b="1" i="1" dirty="0" smtClean="0">
                <a:solidFill>
                  <a:srgbClr val="92D050"/>
                </a:solidFill>
              </a:rPr>
              <a:t>For example: </a:t>
            </a:r>
          </a:p>
          <a:p>
            <a:r>
              <a:rPr lang="en-GB" sz="2000" dirty="0"/>
              <a:t>5% increase in income will see a 10% increase in demand for pizzas</a:t>
            </a:r>
          </a:p>
          <a:p>
            <a:r>
              <a:rPr lang="en-GB" sz="2000" dirty="0"/>
              <a:t>Incomes fall by 4% but demand for toothpaste falls by just 2%</a:t>
            </a:r>
          </a:p>
          <a:p>
            <a:r>
              <a:rPr lang="en-GB" sz="2000" dirty="0"/>
              <a:t>Incomes increase by 6% and this cause a 5% fall in demand for supermarket's own brand </a:t>
            </a:r>
            <a:r>
              <a:rPr lang="en-GB" sz="2000" dirty="0" smtClean="0"/>
              <a:t>lemonade</a:t>
            </a:r>
            <a:endParaRPr lang="en-GB" sz="20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2000" b="1" i="1" dirty="0">
              <a:solidFill>
                <a:srgbClr val="92D050"/>
              </a:solidFill>
            </a:endParaRPr>
          </a:p>
          <a:p>
            <a:pPr indent="-342900">
              <a:lnSpc>
                <a:spcPct val="90000"/>
              </a:lnSpc>
              <a:defRPr/>
            </a:pPr>
            <a:endParaRPr lang="en-GB" sz="2000" b="1" i="1" dirty="0">
              <a:solidFill>
                <a:srgbClr val="92D05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indent="-342900">
              <a:lnSpc>
                <a:spcPct val="90000"/>
              </a:lnSpc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7024744" cy="93610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Income Elasticity of Demand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628800"/>
            <a:ext cx="7200916" cy="420169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b="1" dirty="0" smtClean="0"/>
              <a:t>INFERIOR GOODS</a:t>
            </a:r>
            <a:r>
              <a:rPr lang="en-GB" sz="2000" dirty="0" smtClean="0"/>
              <a:t>: Those that you will lose interest in buying if your income increases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b="1" dirty="0" smtClean="0"/>
              <a:t>NORMAL GOODS</a:t>
            </a:r>
            <a:r>
              <a:rPr lang="en-GB" sz="2000" dirty="0" smtClean="0"/>
              <a:t>: Those that demand remains relatively unchanged if your income increases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b="1" dirty="0" smtClean="0"/>
              <a:t>SUPERIOR/LUXURY GOODS</a:t>
            </a:r>
            <a:r>
              <a:rPr lang="en-GB" sz="2000" dirty="0" smtClean="0"/>
              <a:t>: Those that demand increases if your income increases.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5013176"/>
            <a:ext cx="705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92D050"/>
                </a:solidFill>
              </a:rPr>
              <a:t>COME UP WITH AN EXAMPLE FOR EACH TYPE OF GOOD</a:t>
            </a:r>
            <a:endParaRPr lang="en-GB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7" y="1433512"/>
            <a:ext cx="61436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mtClean="0"/>
              <a:t>Income Elasticity of Demand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060575"/>
            <a:ext cx="7797800" cy="40941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dirty="0" smtClean="0"/>
              <a:t>Why do marketers try to understand a product’s Income Elasticity of Demand? </a:t>
            </a:r>
          </a:p>
          <a:p>
            <a:pPr>
              <a:lnSpc>
                <a:spcPct val="90000"/>
              </a:lnSpc>
              <a:defRPr/>
            </a:pPr>
            <a:r>
              <a:rPr lang="en-GB" dirty="0" smtClean="0"/>
              <a:t>What are the advantages and disadvantages of selling each type of product?</a:t>
            </a:r>
          </a:p>
          <a:p>
            <a:pPr>
              <a:lnSpc>
                <a:spcPct val="90000"/>
              </a:lnSpc>
              <a:defRPr/>
            </a:pPr>
            <a:endParaRPr lang="en-GB" dirty="0"/>
          </a:p>
          <a:p>
            <a:pPr>
              <a:lnSpc>
                <a:spcPct val="90000"/>
              </a:lnSpc>
              <a:defRPr/>
            </a:pPr>
            <a:r>
              <a:rPr lang="en-GB" dirty="0"/>
              <a:t>elasticity </a:t>
            </a:r>
            <a:r>
              <a:rPr lang="en-GB" dirty="0" smtClean="0"/>
              <a:t>–first 5 mins (Pedro only)  </a:t>
            </a:r>
            <a:r>
              <a:rPr lang="en-GB" u="sng" dirty="0" smtClean="0">
                <a:hlinkClick r:id="rId3"/>
              </a:rPr>
              <a:t>http</a:t>
            </a:r>
            <a:r>
              <a:rPr lang="en-GB" u="sng" dirty="0">
                <a:hlinkClick r:id="rId3"/>
              </a:rPr>
              <a:t>://estream.godalming.ac.uk/View.aspx?ID=4975~4z~aXw9tWQC</a:t>
            </a:r>
            <a:endParaRPr lang="en-GB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521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620688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416823" cy="516516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dirty="0" smtClean="0"/>
              <a:t>1. Complete the YED worksheets.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2. Complete the PED and YED  knowledge and understanding questions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3. Extension:</a:t>
            </a:r>
          </a:p>
          <a:p>
            <a:r>
              <a:rPr lang="en-GB" dirty="0" smtClean="0"/>
              <a:t>Research tasks: </a:t>
            </a:r>
          </a:p>
          <a:p>
            <a:pPr lvl="1"/>
            <a:r>
              <a:rPr lang="en-GB" dirty="0" smtClean="0"/>
              <a:t>1 and 2 answer into your notes</a:t>
            </a:r>
          </a:p>
          <a:p>
            <a:pPr lvl="1"/>
            <a:r>
              <a:rPr lang="en-GB" dirty="0" smtClean="0"/>
              <a:t>3 carry out internet research to help you answer into your notes</a:t>
            </a:r>
          </a:p>
        </p:txBody>
      </p:sp>
    </p:spTree>
    <p:extLst>
      <p:ext uri="{BB962C8B-B14F-4D97-AF65-F5344CB8AC3E}">
        <p14:creationId xmlns:p14="http://schemas.microsoft.com/office/powerpoint/2010/main" val="36422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Homework – Due Tuesday 3</a:t>
            </a:r>
            <a:r>
              <a:rPr lang="en-GB" baseline="30000" dirty="0" smtClean="0"/>
              <a:t>rd</a:t>
            </a:r>
            <a:r>
              <a:rPr lang="en-GB" dirty="0" smtClean="0"/>
              <a:t> November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88840"/>
            <a:ext cx="7704856" cy="465544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Complete all of the price and income elasticity exercises in the workbook given out in lesson.</a:t>
            </a:r>
          </a:p>
          <a:p>
            <a:endParaRPr lang="en-GB" dirty="0"/>
          </a:p>
          <a:p>
            <a:r>
              <a:rPr lang="en-GB" dirty="0"/>
              <a:t>R</a:t>
            </a:r>
            <a:r>
              <a:rPr lang="en-GB" dirty="0" smtClean="0"/>
              <a:t>ead and summarise onto one side of A4 the the “Market Research” notes from the Market research section on GOL. Include:</a:t>
            </a:r>
          </a:p>
          <a:p>
            <a:pPr lvl="1"/>
            <a:r>
              <a:rPr lang="en-GB" dirty="0" smtClean="0"/>
              <a:t>Objectives</a:t>
            </a:r>
          </a:p>
          <a:p>
            <a:pPr lvl="1"/>
            <a:r>
              <a:rPr lang="en-GB" dirty="0" smtClean="0"/>
              <a:t>Definition of primary research</a:t>
            </a:r>
          </a:p>
          <a:p>
            <a:pPr lvl="1"/>
            <a:r>
              <a:rPr lang="en-GB" dirty="0" smtClean="0"/>
              <a:t>Definition of secondary research</a:t>
            </a:r>
          </a:p>
          <a:p>
            <a:pPr lvl="1"/>
            <a:r>
              <a:rPr lang="en-GB" dirty="0" smtClean="0"/>
              <a:t>Methods of primary research</a:t>
            </a:r>
          </a:p>
          <a:p>
            <a:pPr lvl="1"/>
            <a:r>
              <a:rPr lang="en-GB" dirty="0" smtClean="0"/>
              <a:t>Methods of secondary research</a:t>
            </a:r>
          </a:p>
          <a:p>
            <a:pPr lvl="1"/>
            <a:r>
              <a:rPr lang="en-GB" dirty="0" smtClean="0"/>
              <a:t>The difference between quantitative and qualitative market </a:t>
            </a:r>
            <a:r>
              <a:rPr lang="en-GB" dirty="0" smtClean="0"/>
              <a:t>research</a:t>
            </a:r>
          </a:p>
          <a:p>
            <a:pPr marL="365760" lvl="1" indent="0">
              <a:buNone/>
            </a:pPr>
            <a:r>
              <a:rPr lang="en-GB" u="sng" dirty="0" smtClean="0"/>
              <a:t>(UPLOAD TO GOL)</a:t>
            </a:r>
            <a:endParaRPr lang="en-GB" u="sng" dirty="0" smtClean="0"/>
          </a:p>
          <a:p>
            <a:endParaRPr lang="en-GB" dirty="0"/>
          </a:p>
          <a:p>
            <a:r>
              <a:rPr lang="en-GB" dirty="0" smtClean="0"/>
              <a:t>You should also complete some 50/50 over the half term </a:t>
            </a:r>
            <a:r>
              <a:rPr lang="en-GB" dirty="0" smtClean="0"/>
              <a:t>break – upload evidence to GOL (in new 50/50 section)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9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For the products below, do you think a rise in price will lead to a large or small change in demand? Why?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64904"/>
            <a:ext cx="1500758" cy="1500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71" y="4581127"/>
            <a:ext cx="2309216" cy="15163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2279475" cy="15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ocado.com/catalog/images-hires/61184011_H.jpg?identifier=9013568230949755036a389cb908cfb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57289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0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Understand the concept of price and income elasticity of demand.</a:t>
            </a:r>
          </a:p>
          <a:p>
            <a:endParaRPr lang="en-GB" dirty="0"/>
          </a:p>
          <a:p>
            <a:r>
              <a:rPr lang="en-GB" dirty="0" smtClean="0"/>
              <a:t>Explain the nature of inferior, normal and luxury goods.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8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r>
              <a:rPr lang="en-GB" dirty="0" smtClean="0"/>
              <a:t>What is ELASTICITY?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16832"/>
            <a:ext cx="7272924" cy="42484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000" u="sng" dirty="0" smtClean="0"/>
              <a:t>Price </a:t>
            </a:r>
            <a:r>
              <a:rPr lang="en-GB" sz="2000" u="sng" dirty="0"/>
              <a:t>Elasticity of </a:t>
            </a:r>
            <a:r>
              <a:rPr lang="en-GB" sz="2000" u="sng" dirty="0" smtClean="0"/>
              <a:t>Demand (PED)</a:t>
            </a:r>
            <a:r>
              <a:rPr lang="en-GB" sz="2000" dirty="0" smtClean="0"/>
              <a:t>: </a:t>
            </a:r>
            <a:r>
              <a:rPr lang="en-GB" sz="2000" dirty="0"/>
              <a:t>measures the degree of </a:t>
            </a:r>
            <a:r>
              <a:rPr lang="en-GB" sz="2000" i="1" dirty="0"/>
              <a:t>responsiveness/sensitivity</a:t>
            </a:r>
            <a:r>
              <a:rPr lang="en-GB" sz="2000" dirty="0"/>
              <a:t> demand has to a change in a product/service’s </a:t>
            </a:r>
            <a:r>
              <a:rPr lang="en-GB" sz="2000" b="1" i="1" dirty="0">
                <a:solidFill>
                  <a:srgbClr val="92D050"/>
                </a:solidFill>
              </a:rPr>
              <a:t>price</a:t>
            </a:r>
          </a:p>
          <a:p>
            <a:pPr>
              <a:defRPr/>
            </a:pPr>
            <a:endParaRPr lang="en-GB" sz="2000" dirty="0"/>
          </a:p>
          <a:p>
            <a:pPr marL="68580" indent="0">
              <a:buNone/>
              <a:defRPr/>
            </a:pPr>
            <a:r>
              <a:rPr lang="en-GB" sz="2000" dirty="0" smtClean="0"/>
              <a:t>How sensitive is the demand for a good or service to a change in price?</a:t>
            </a:r>
          </a:p>
          <a:p>
            <a:pPr marL="68580" indent="0">
              <a:buNone/>
              <a:defRPr/>
            </a:pPr>
            <a:endParaRPr lang="en-GB" sz="2000" b="1" i="1" dirty="0" smtClean="0">
              <a:solidFill>
                <a:srgbClr val="92D050"/>
              </a:solidFill>
            </a:endParaRPr>
          </a:p>
          <a:p>
            <a:pPr marL="68580" indent="0">
              <a:buNone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Understanding price elasticity of demand....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Helps business managers predict the impact of changes in price on likely levels of demand.</a:t>
            </a:r>
          </a:p>
          <a:p>
            <a:pPr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Helps with decision making</a:t>
            </a:r>
          </a:p>
          <a:p>
            <a:pPr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Helps with the marketing of goods</a:t>
            </a:r>
          </a:p>
          <a:p>
            <a:pPr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326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Price Elasticity of Demand (PED)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323652"/>
            <a:ext cx="7704856" cy="39136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92D050"/>
                </a:solidFill>
              </a:rPr>
              <a:t>Price elastic/Price sensitive</a:t>
            </a:r>
            <a:r>
              <a:rPr lang="en-GB" sz="2000" dirty="0" smtClean="0"/>
              <a:t>:  a change in price will cause a more than proportional change  in the quantity demanded.</a:t>
            </a:r>
            <a:endParaRPr lang="en-GB" sz="2000" b="1" dirty="0"/>
          </a:p>
          <a:p>
            <a:pPr lvl="1" indent="-342900"/>
            <a:r>
              <a:rPr lang="en-GB" sz="1800" dirty="0" smtClean="0">
                <a:solidFill>
                  <a:schemeClr val="tx1"/>
                </a:solidFill>
              </a:rPr>
              <a:t>Price goes up – demand falls dramatically</a:t>
            </a:r>
          </a:p>
          <a:p>
            <a:pPr lvl="1" indent="-342900"/>
            <a:r>
              <a:rPr lang="en-GB" sz="1800" dirty="0" smtClean="0">
                <a:solidFill>
                  <a:schemeClr val="tx1"/>
                </a:solidFill>
              </a:rPr>
              <a:t>Price goes down – demand increases dramatically</a:t>
            </a:r>
          </a:p>
          <a:p>
            <a:pPr lvl="1" indent="-342900"/>
            <a:r>
              <a:rPr lang="en-GB" sz="1800" dirty="0" smtClean="0">
                <a:solidFill>
                  <a:schemeClr val="tx1"/>
                </a:solidFill>
              </a:rPr>
              <a:t>Likely in markets where there is lots of substitutes/competition</a:t>
            </a:r>
          </a:p>
          <a:p>
            <a:pPr marL="297180" lvl="1" indent="0">
              <a:buNone/>
            </a:pPr>
            <a:endParaRPr lang="en-GB" sz="1800" dirty="0" smtClean="0"/>
          </a:p>
          <a:p>
            <a:pPr marL="0" lvl="1" indent="0">
              <a:buNone/>
            </a:pPr>
            <a:r>
              <a:rPr lang="en-GB" sz="2000" b="1" dirty="0">
                <a:solidFill>
                  <a:srgbClr val="92D050"/>
                </a:solidFill>
              </a:rPr>
              <a:t>Price inelastic/Price </a:t>
            </a:r>
            <a:r>
              <a:rPr lang="en-GB" sz="2000" b="1" dirty="0" smtClean="0">
                <a:solidFill>
                  <a:srgbClr val="92D050"/>
                </a:solidFill>
              </a:rPr>
              <a:t>insensitive: </a:t>
            </a:r>
            <a:r>
              <a:rPr lang="en-GB" sz="2000" dirty="0" smtClean="0">
                <a:solidFill>
                  <a:schemeClr val="tx1"/>
                </a:solidFill>
              </a:rPr>
              <a:t>a change in price causes a less than proportional change in the quantity demanded.</a:t>
            </a:r>
          </a:p>
          <a:p>
            <a:pPr marL="617220" lvl="2" indent="-342900"/>
            <a:r>
              <a:rPr lang="en-GB" sz="1800" dirty="0" smtClean="0">
                <a:solidFill>
                  <a:schemeClr val="tx1"/>
                </a:solidFill>
              </a:rPr>
              <a:t>Price goes up – demand falls just a little</a:t>
            </a:r>
          </a:p>
          <a:p>
            <a:pPr marL="617220" lvl="2" indent="-342900"/>
            <a:r>
              <a:rPr lang="en-GB" sz="1800" dirty="0" smtClean="0">
                <a:solidFill>
                  <a:schemeClr val="tx1"/>
                </a:solidFill>
              </a:rPr>
              <a:t>Price goes down – demand increases just a little</a:t>
            </a:r>
          </a:p>
          <a:p>
            <a:pPr marL="617220" lvl="2" indent="-342900"/>
            <a:r>
              <a:rPr lang="en-GB" sz="1800" dirty="0" smtClean="0">
                <a:solidFill>
                  <a:schemeClr val="tx1"/>
                </a:solidFill>
              </a:rPr>
              <a:t>Likely in markets where there are few substitutes</a:t>
            </a:r>
          </a:p>
          <a:p>
            <a:pPr marL="617220" lvl="2" indent="-342900"/>
            <a:r>
              <a:rPr lang="en-GB" sz="1800" dirty="0" smtClean="0">
                <a:solidFill>
                  <a:schemeClr val="tx1"/>
                </a:solidFill>
              </a:rPr>
              <a:t>Goods are necessities or addictive</a:t>
            </a:r>
            <a:endParaRPr lang="en-GB" sz="1800" dirty="0">
              <a:solidFill>
                <a:srgbClr val="92D050"/>
              </a:solidFill>
            </a:endParaRPr>
          </a:p>
          <a:p>
            <a:pPr indent="-342900"/>
            <a:endParaRPr lang="en-GB" sz="2000" dirty="0"/>
          </a:p>
          <a:p>
            <a:pPr indent="-342900"/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105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Elastic or Inelastic?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683568" y="1772816"/>
            <a:ext cx="370205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800" u="sng" dirty="0" smtClean="0"/>
              <a:t>Elastic Products</a:t>
            </a:r>
            <a:r>
              <a:rPr lang="en-GB" sz="1800" dirty="0" smtClean="0"/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 smtClean="0"/>
              <a:t>Any change in price results in a </a:t>
            </a:r>
            <a:r>
              <a:rPr lang="en-GB" sz="2000" b="1" dirty="0" smtClean="0"/>
              <a:t>BIG</a:t>
            </a:r>
            <a:r>
              <a:rPr lang="en-GB" sz="2000" dirty="0" smtClean="0"/>
              <a:t> impact on demand. 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 smtClean="0"/>
              <a:t>To </a:t>
            </a:r>
            <a:r>
              <a:rPr lang="en-GB" sz="2000" b="1" dirty="0" smtClean="0"/>
              <a:t>increase revenues</a:t>
            </a:r>
            <a:r>
              <a:rPr lang="en-GB" sz="2000" dirty="0" smtClean="0"/>
              <a:t>, </a:t>
            </a:r>
            <a:r>
              <a:rPr lang="en-GB" sz="2000" b="1" dirty="0" smtClean="0"/>
              <a:t>price</a:t>
            </a:r>
            <a:r>
              <a:rPr lang="en-GB" sz="2000" dirty="0" smtClean="0"/>
              <a:t> should be </a:t>
            </a:r>
            <a:r>
              <a:rPr lang="en-GB" sz="2000" b="1" dirty="0" smtClean="0"/>
              <a:t>reduced</a:t>
            </a:r>
            <a:r>
              <a:rPr lang="en-GB" sz="2000" dirty="0" smtClean="0"/>
              <a:t>, as demand will soar.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 smtClean="0"/>
              <a:t>IF PED = &gt;1 </a:t>
            </a:r>
            <a:r>
              <a:rPr lang="en-GB" sz="2000" dirty="0"/>
              <a:t>then it is price elastic</a:t>
            </a:r>
            <a:endParaRPr lang="en-GB" sz="2000" dirty="0" smtClean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4572000" y="1772816"/>
            <a:ext cx="3702050" cy="367240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800" u="sng" dirty="0" smtClean="0"/>
              <a:t>Inelastic Products</a:t>
            </a:r>
            <a:r>
              <a:rPr lang="en-GB" sz="1800" dirty="0" smtClean="0"/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en-GB" sz="1800" dirty="0" smtClean="0"/>
              <a:t>Any change in price result in a </a:t>
            </a:r>
            <a:r>
              <a:rPr lang="en-GB" sz="1800" b="1" dirty="0" smtClean="0"/>
              <a:t>SMALL</a:t>
            </a:r>
            <a:r>
              <a:rPr lang="en-GB" sz="1800" dirty="0" smtClean="0"/>
              <a:t> impact on demand.</a:t>
            </a:r>
          </a:p>
          <a:p>
            <a:pPr>
              <a:lnSpc>
                <a:spcPct val="90000"/>
              </a:lnSpc>
              <a:defRPr/>
            </a:pPr>
            <a:r>
              <a:rPr lang="en-GB" sz="1800" dirty="0" smtClean="0"/>
              <a:t>To </a:t>
            </a:r>
            <a:r>
              <a:rPr lang="en-GB" sz="1800" b="1" dirty="0" smtClean="0"/>
              <a:t>increase revenues</a:t>
            </a:r>
            <a:r>
              <a:rPr lang="en-GB" sz="1800" dirty="0" smtClean="0"/>
              <a:t>, </a:t>
            </a:r>
            <a:r>
              <a:rPr lang="en-GB" sz="1800" b="1" dirty="0" smtClean="0"/>
              <a:t>price </a:t>
            </a:r>
            <a:r>
              <a:rPr lang="en-GB" sz="1800" dirty="0" smtClean="0"/>
              <a:t>should be </a:t>
            </a:r>
            <a:r>
              <a:rPr lang="en-GB" sz="1800" b="1" dirty="0" smtClean="0"/>
              <a:t>increased</a:t>
            </a:r>
            <a:r>
              <a:rPr lang="en-GB" sz="1800" dirty="0" smtClean="0"/>
              <a:t>, as demand will not be particularly affected, meaning people will still buy the product.</a:t>
            </a:r>
          </a:p>
          <a:p>
            <a:pPr>
              <a:lnSpc>
                <a:spcPct val="90000"/>
              </a:lnSpc>
              <a:defRPr/>
            </a:pPr>
            <a:r>
              <a:rPr lang="en-GB" sz="1800" dirty="0"/>
              <a:t>If </a:t>
            </a:r>
            <a:r>
              <a:rPr lang="en-GB" sz="1800" dirty="0" smtClean="0"/>
              <a:t>PED </a:t>
            </a:r>
            <a:r>
              <a:rPr lang="en-GB" sz="1800" dirty="0"/>
              <a:t>= &lt;1 then it is price inelastic</a:t>
            </a:r>
          </a:p>
          <a:p>
            <a:pPr>
              <a:lnSpc>
                <a:spcPct val="90000"/>
              </a:lnSpc>
              <a:defRPr/>
            </a:pPr>
            <a:endParaRPr lang="en-GB" sz="18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088219"/>
              </p:ext>
            </p:extLst>
          </p:nvPr>
        </p:nvGraphicFramePr>
        <p:xfrm>
          <a:off x="1475656" y="52292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Elastic Demand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Inelastic</a:t>
                      </a:r>
                      <a:r>
                        <a:rPr lang="en-GB" sz="1400" baseline="0" dirty="0" smtClean="0"/>
                        <a:t> demand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Price increase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Revenue down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Revenue up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Price decrease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Revenue up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Revenue</a:t>
                      </a:r>
                      <a:r>
                        <a:rPr lang="en-GB" sz="1400" baseline="0" dirty="0" smtClean="0"/>
                        <a:t> down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4957910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Effect of sales revenue of a change in price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324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484784"/>
            <a:ext cx="61150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05" y="89100"/>
            <a:ext cx="7024744" cy="1143000"/>
          </a:xfrm>
        </p:spPr>
        <p:txBody>
          <a:bodyPr/>
          <a:lstStyle/>
          <a:p>
            <a:r>
              <a:rPr lang="en-GB" dirty="0" smtClean="0"/>
              <a:t>Elastic or inelastic?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11" y="4797728"/>
            <a:ext cx="2384152" cy="156559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1426279" cy="94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30"/>
          <a:stretch/>
        </p:blipFill>
        <p:spPr bwMode="auto">
          <a:xfrm>
            <a:off x="4694085" y="1462328"/>
            <a:ext cx="131586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288" y="1232100"/>
            <a:ext cx="1224136" cy="12241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72293" y="253783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Peak travel rail card</a:t>
            </a:r>
            <a:endParaRPr lang="en-GB" dirty="0"/>
          </a:p>
        </p:txBody>
      </p:sp>
      <p:pic>
        <p:nvPicPr>
          <p:cNvPr id="13" name="Picture 4" descr="http://www.ocado.com/catalog/images-hires/61184011_H.jpg?identifier=9013568230949755036a389cb908cfb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0" y="2892311"/>
            <a:ext cx="2320517" cy="22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82" y="3187905"/>
            <a:ext cx="1687713" cy="1293913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48386"/>
            <a:ext cx="1687834" cy="143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7754">
            <a:off x="2548982" y="1933669"/>
            <a:ext cx="1481431" cy="59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318" y="4830145"/>
            <a:ext cx="1500758" cy="15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27292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to make products more price inelastic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Businesses would like to make their goods or services as inelastic as possible to have more control over their prices</a:t>
            </a:r>
            <a:r>
              <a:rPr lang="en-GB" sz="2000" dirty="0"/>
              <a:t> </a:t>
            </a:r>
            <a:r>
              <a:rPr lang="en-GB" sz="2000" dirty="0" smtClean="0"/>
              <a:t>and ultimately increase revenue</a:t>
            </a:r>
          </a:p>
          <a:p>
            <a:pPr marL="68580" indent="0">
              <a:buNone/>
            </a:pPr>
            <a:endParaRPr lang="en-GB" sz="2000" dirty="0"/>
          </a:p>
          <a:p>
            <a:r>
              <a:rPr lang="en-GB" sz="2000" dirty="0" smtClean="0"/>
              <a:t>Businesses can make their product more price inelastic by:</a:t>
            </a:r>
          </a:p>
          <a:p>
            <a:pPr lvl="1"/>
            <a:r>
              <a:rPr lang="en-GB" sz="2000" dirty="0" smtClean="0"/>
              <a:t>Customer loyalty</a:t>
            </a:r>
          </a:p>
          <a:p>
            <a:pPr lvl="1"/>
            <a:r>
              <a:rPr lang="en-GB" sz="2000" dirty="0" smtClean="0"/>
              <a:t>Reduce / restrict competition in the market</a:t>
            </a:r>
          </a:p>
          <a:p>
            <a:pPr lvl="1"/>
            <a:r>
              <a:rPr lang="en-GB" sz="2000" dirty="0" smtClean="0"/>
              <a:t>Increase brand value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568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EA90949D6391244A906844C304818D4E00ED74B73EA9ED4C4C8C2F8846BE81B58F" ma:contentTypeVersion="1" ma:contentTypeDescription="Create a new PowerPoint document" ma:contentTypeScope="" ma:versionID="0bd2b28df0d9f8508218a1968f5c32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FE902C-0857-4C98-95FE-981EC59346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EEE918-A7CE-491C-9335-5312E55B43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3F0EA64-4823-4E10-897B-2EA5DF21A2AA}">
  <ds:schemaRefs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864</TotalTime>
  <Words>1022</Words>
  <Application>Microsoft Office PowerPoint</Application>
  <PresentationFormat>On-screen Show (4:3)</PresentationFormat>
  <Paragraphs>158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Century Gothic</vt:lpstr>
      <vt:lpstr>Wingdings</vt:lpstr>
      <vt:lpstr>Wingdings 2</vt:lpstr>
      <vt:lpstr>Austin</vt:lpstr>
      <vt:lpstr>Price and Income Elasticity of Demand</vt:lpstr>
      <vt:lpstr>For the products below, do you think a rise in price will lead to a large or small change in demand? Why?</vt:lpstr>
      <vt:lpstr>Learning Objectives</vt:lpstr>
      <vt:lpstr>What is ELASTICITY?</vt:lpstr>
      <vt:lpstr>Price Elasticity of Demand (PED)</vt:lpstr>
      <vt:lpstr>Elastic or Inelastic?</vt:lpstr>
      <vt:lpstr>PowerPoint Presentation</vt:lpstr>
      <vt:lpstr>Elastic or inelastic?</vt:lpstr>
      <vt:lpstr>How to make products more price inelastic</vt:lpstr>
      <vt:lpstr>Price Elasticity on a Graph</vt:lpstr>
      <vt:lpstr>Activity</vt:lpstr>
      <vt:lpstr>Income Elasticity of Demand</vt:lpstr>
      <vt:lpstr>Income Elasticity of Demand</vt:lpstr>
      <vt:lpstr>Income Elasticity of Demand</vt:lpstr>
      <vt:lpstr>PowerPoint Presentation</vt:lpstr>
      <vt:lpstr>Income Elasticity of Demand</vt:lpstr>
      <vt:lpstr>Activities</vt:lpstr>
      <vt:lpstr>Homework – Due Tuesday 3rd November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Price and Income Elasticity of Demand</dc:title>
  <dc:creator>Anne E Lomas</dc:creator>
  <cp:lastModifiedBy>Rebecca Crumpton</cp:lastModifiedBy>
  <cp:revision>52</cp:revision>
  <cp:lastPrinted>2016-10-13T10:51:20Z</cp:lastPrinted>
  <dcterms:created xsi:type="dcterms:W3CDTF">2015-10-05T11:20:01Z</dcterms:created>
  <dcterms:modified xsi:type="dcterms:W3CDTF">2020-10-15T15:55:45Z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0x010100EA90949D6391244A906844C304818D4E00ED74B73EA9ED4C4C8C2F8846BE81B58F</vt:lpwstr>
  </property>
</Properties>
</file>