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9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72" r:id="rId6"/>
    <p:sldId id="273" r:id="rId7"/>
    <p:sldId id="274" r:id="rId8"/>
    <p:sldId id="275" r:id="rId9"/>
    <p:sldId id="260" r:id="rId10"/>
    <p:sldId id="276" r:id="rId11"/>
    <p:sldId id="277" r:id="rId12"/>
    <p:sldId id="278" r:id="rId13"/>
    <p:sldId id="279" r:id="rId14"/>
    <p:sldId id="280" r:id="rId15"/>
    <p:sldId id="262" r:id="rId16"/>
    <p:sldId id="281" r:id="rId17"/>
    <p:sldId id="282" r:id="rId18"/>
    <p:sldId id="283" r:id="rId19"/>
    <p:sldId id="264" r:id="rId20"/>
    <p:sldId id="284" r:id="rId21"/>
    <p:sldId id="285" r:id="rId22"/>
    <p:sldId id="286" r:id="rId23"/>
    <p:sldId id="266" r:id="rId24"/>
    <p:sldId id="287" r:id="rId25"/>
    <p:sldId id="288" r:id="rId26"/>
    <p:sldId id="268" r:id="rId27"/>
    <p:sldId id="291" r:id="rId28"/>
    <p:sldId id="269" r:id="rId29"/>
    <p:sldId id="270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20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5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4" Type="http://schemas.openxmlformats.org/officeDocument/2006/relationships/oleObject" Target="../embeddings/oleObject22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oleObject" Target="../embeddings/oleObject26.bin"/><Relationship Id="rId8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3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8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png"/><Relationship Id="rId3" Type="http://schemas.openxmlformats.org/officeDocument/2006/relationships/image" Target="../media/image240.png"/><Relationship Id="rId7" Type="http://schemas.openxmlformats.org/officeDocument/2006/relationships/image" Target="../media/image28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5" Type="http://schemas.openxmlformats.org/officeDocument/2006/relationships/image" Target="../media/image260.png"/><Relationship Id="rId10" Type="http://schemas.openxmlformats.org/officeDocument/2006/relationships/image" Target="../media/image310.png"/><Relationship Id="rId4" Type="http://schemas.openxmlformats.org/officeDocument/2006/relationships/image" Target="../media/image250.png"/><Relationship Id="rId9" Type="http://schemas.openxmlformats.org/officeDocument/2006/relationships/image" Target="../media/image30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0.png"/><Relationship Id="rId21" Type="http://schemas.openxmlformats.org/officeDocument/2006/relationships/image" Target="../media/image51.png"/><Relationship Id="rId7" Type="http://schemas.openxmlformats.org/officeDocument/2006/relationships/image" Target="../media/image49.png"/><Relationship Id="rId12" Type="http://schemas.openxmlformats.org/officeDocument/2006/relationships/image" Target="../media/image420.png"/><Relationship Id="rId17" Type="http://schemas.openxmlformats.org/officeDocument/2006/relationships/image" Target="../media/image47.png"/><Relationship Id="rId2" Type="http://schemas.openxmlformats.org/officeDocument/2006/relationships/image" Target="../media/image320.png"/><Relationship Id="rId16" Type="http://schemas.openxmlformats.org/officeDocument/2006/relationships/image" Target="../media/image46.png"/><Relationship Id="rId20" Type="http://schemas.openxmlformats.org/officeDocument/2006/relationships/image" Target="../media/image5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0.png"/><Relationship Id="rId11" Type="http://schemas.openxmlformats.org/officeDocument/2006/relationships/image" Target="../media/image410.png"/><Relationship Id="rId24" Type="http://schemas.openxmlformats.org/officeDocument/2006/relationships/image" Target="../media/image54.png"/><Relationship Id="rId5" Type="http://schemas.openxmlformats.org/officeDocument/2006/relationships/image" Target="../media/image350.png"/><Relationship Id="rId15" Type="http://schemas.openxmlformats.org/officeDocument/2006/relationships/image" Target="../media/image45.png"/><Relationship Id="rId23" Type="http://schemas.openxmlformats.org/officeDocument/2006/relationships/image" Target="../media/image53.png"/><Relationship Id="rId10" Type="http://schemas.openxmlformats.org/officeDocument/2006/relationships/image" Target="../media/image400.png"/><Relationship Id="rId19" Type="http://schemas.openxmlformats.org/officeDocument/2006/relationships/image" Target="../media/image490.png"/><Relationship Id="rId4" Type="http://schemas.openxmlformats.org/officeDocument/2006/relationships/image" Target="../media/image340.png"/><Relationship Id="rId9" Type="http://schemas.openxmlformats.org/officeDocument/2006/relationships/image" Target="../media/image390.png"/><Relationship Id="rId14" Type="http://schemas.openxmlformats.org/officeDocument/2006/relationships/image" Target="../media/image44.png"/><Relationship Id="rId22" Type="http://schemas.openxmlformats.org/officeDocument/2006/relationships/image" Target="../media/image5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2.png"/><Relationship Id="rId18" Type="http://schemas.openxmlformats.org/officeDocument/2006/relationships/image" Target="../media/image77.png"/><Relationship Id="rId26" Type="http://schemas.openxmlformats.org/officeDocument/2006/relationships/image" Target="../media/image85.png"/><Relationship Id="rId3" Type="http://schemas.openxmlformats.org/officeDocument/2006/relationships/image" Target="../media/image62.png"/><Relationship Id="rId21" Type="http://schemas.openxmlformats.org/officeDocument/2006/relationships/image" Target="../media/image80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17" Type="http://schemas.openxmlformats.org/officeDocument/2006/relationships/image" Target="../media/image76.png"/><Relationship Id="rId25" Type="http://schemas.openxmlformats.org/officeDocument/2006/relationships/image" Target="../media/image84.png"/><Relationship Id="rId2" Type="http://schemas.openxmlformats.org/officeDocument/2006/relationships/image" Target="../media/image61.png"/><Relationship Id="rId16" Type="http://schemas.openxmlformats.org/officeDocument/2006/relationships/image" Target="../media/image75.png"/><Relationship Id="rId20" Type="http://schemas.openxmlformats.org/officeDocument/2006/relationships/image" Target="../media/image79.png"/><Relationship Id="rId29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24" Type="http://schemas.openxmlformats.org/officeDocument/2006/relationships/image" Target="../media/image83.png"/><Relationship Id="rId5" Type="http://schemas.openxmlformats.org/officeDocument/2006/relationships/image" Target="../media/image64.png"/><Relationship Id="rId15" Type="http://schemas.openxmlformats.org/officeDocument/2006/relationships/image" Target="../media/image74.png"/><Relationship Id="rId23" Type="http://schemas.openxmlformats.org/officeDocument/2006/relationships/image" Target="../media/image82.png"/><Relationship Id="rId28" Type="http://schemas.openxmlformats.org/officeDocument/2006/relationships/image" Target="../media/image87.png"/><Relationship Id="rId10" Type="http://schemas.openxmlformats.org/officeDocument/2006/relationships/image" Target="../media/image56.png"/><Relationship Id="rId19" Type="http://schemas.openxmlformats.org/officeDocument/2006/relationships/image" Target="../media/image78.png"/><Relationship Id="rId31" Type="http://schemas.openxmlformats.org/officeDocument/2006/relationships/image" Target="../media/image90.png"/><Relationship Id="rId4" Type="http://schemas.openxmlformats.org/officeDocument/2006/relationships/image" Target="../media/image63.png"/><Relationship Id="rId9" Type="http://schemas.openxmlformats.org/officeDocument/2006/relationships/image" Target="../media/image55.png"/><Relationship Id="rId14" Type="http://schemas.openxmlformats.org/officeDocument/2006/relationships/image" Target="../media/image73.png"/><Relationship Id="rId22" Type="http://schemas.openxmlformats.org/officeDocument/2006/relationships/image" Target="../media/image81.png"/><Relationship Id="rId27" Type="http://schemas.openxmlformats.org/officeDocument/2006/relationships/image" Target="../media/image86.png"/><Relationship Id="rId30" Type="http://schemas.openxmlformats.org/officeDocument/2006/relationships/image" Target="../media/image8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7" Type="http://schemas.openxmlformats.org/officeDocument/2006/relationships/image" Target="../media/image144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5" Type="http://schemas.openxmlformats.org/officeDocument/2006/relationships/image" Target="../media/image142.png"/><Relationship Id="rId4" Type="http://schemas.openxmlformats.org/officeDocument/2006/relationships/image" Target="../media/image14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13" Type="http://schemas.openxmlformats.org/officeDocument/2006/relationships/image" Target="../media/image157.png"/><Relationship Id="rId18" Type="http://schemas.openxmlformats.org/officeDocument/2006/relationships/image" Target="../media/image162.png"/><Relationship Id="rId26" Type="http://schemas.openxmlformats.org/officeDocument/2006/relationships/image" Target="../media/image170.png"/><Relationship Id="rId3" Type="http://schemas.openxmlformats.org/officeDocument/2006/relationships/image" Target="../media/image147.png"/><Relationship Id="rId21" Type="http://schemas.openxmlformats.org/officeDocument/2006/relationships/image" Target="../media/image165.png"/><Relationship Id="rId34" Type="http://schemas.openxmlformats.org/officeDocument/2006/relationships/image" Target="../media/image178.png"/><Relationship Id="rId7" Type="http://schemas.openxmlformats.org/officeDocument/2006/relationships/image" Target="../media/image151.png"/><Relationship Id="rId12" Type="http://schemas.openxmlformats.org/officeDocument/2006/relationships/image" Target="../media/image156.png"/><Relationship Id="rId17" Type="http://schemas.openxmlformats.org/officeDocument/2006/relationships/image" Target="../media/image161.png"/><Relationship Id="rId25" Type="http://schemas.openxmlformats.org/officeDocument/2006/relationships/image" Target="../media/image169.png"/><Relationship Id="rId33" Type="http://schemas.openxmlformats.org/officeDocument/2006/relationships/image" Target="../media/image177.png"/><Relationship Id="rId38" Type="http://schemas.openxmlformats.org/officeDocument/2006/relationships/image" Target="../media/image182.png"/><Relationship Id="rId2" Type="http://schemas.openxmlformats.org/officeDocument/2006/relationships/image" Target="../media/image146.png"/><Relationship Id="rId16" Type="http://schemas.openxmlformats.org/officeDocument/2006/relationships/image" Target="../media/image160.png"/><Relationship Id="rId20" Type="http://schemas.openxmlformats.org/officeDocument/2006/relationships/image" Target="../media/image164.png"/><Relationship Id="rId29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11" Type="http://schemas.openxmlformats.org/officeDocument/2006/relationships/image" Target="../media/image155.png"/><Relationship Id="rId24" Type="http://schemas.openxmlformats.org/officeDocument/2006/relationships/image" Target="../media/image168.png"/><Relationship Id="rId32" Type="http://schemas.openxmlformats.org/officeDocument/2006/relationships/image" Target="../media/image176.png"/><Relationship Id="rId37" Type="http://schemas.openxmlformats.org/officeDocument/2006/relationships/image" Target="../media/image181.png"/><Relationship Id="rId5" Type="http://schemas.openxmlformats.org/officeDocument/2006/relationships/image" Target="../media/image149.png"/><Relationship Id="rId15" Type="http://schemas.openxmlformats.org/officeDocument/2006/relationships/image" Target="../media/image159.png"/><Relationship Id="rId23" Type="http://schemas.openxmlformats.org/officeDocument/2006/relationships/image" Target="../media/image167.png"/><Relationship Id="rId28" Type="http://schemas.openxmlformats.org/officeDocument/2006/relationships/image" Target="../media/image172.png"/><Relationship Id="rId36" Type="http://schemas.openxmlformats.org/officeDocument/2006/relationships/image" Target="../media/image180.png"/><Relationship Id="rId10" Type="http://schemas.openxmlformats.org/officeDocument/2006/relationships/image" Target="../media/image154.png"/><Relationship Id="rId19" Type="http://schemas.openxmlformats.org/officeDocument/2006/relationships/image" Target="../media/image163.png"/><Relationship Id="rId31" Type="http://schemas.openxmlformats.org/officeDocument/2006/relationships/image" Target="../media/image175.png"/><Relationship Id="rId4" Type="http://schemas.openxmlformats.org/officeDocument/2006/relationships/image" Target="../media/image148.png"/><Relationship Id="rId9" Type="http://schemas.openxmlformats.org/officeDocument/2006/relationships/image" Target="../media/image153.png"/><Relationship Id="rId14" Type="http://schemas.openxmlformats.org/officeDocument/2006/relationships/image" Target="../media/image158.png"/><Relationship Id="rId22" Type="http://schemas.openxmlformats.org/officeDocument/2006/relationships/image" Target="../media/image166.png"/><Relationship Id="rId27" Type="http://schemas.openxmlformats.org/officeDocument/2006/relationships/image" Target="../media/image171.png"/><Relationship Id="rId30" Type="http://schemas.openxmlformats.org/officeDocument/2006/relationships/image" Target="../media/image174.png"/><Relationship Id="rId35" Type="http://schemas.openxmlformats.org/officeDocument/2006/relationships/image" Target="../media/image17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3" Type="http://schemas.openxmlformats.org/officeDocument/2006/relationships/image" Target="../media/image58.png"/><Relationship Id="rId7" Type="http://schemas.openxmlformats.org/officeDocument/2006/relationships/image" Target="../media/image69.png"/><Relationship Id="rId12" Type="http://schemas.openxmlformats.org/officeDocument/2006/relationships/image" Target="../media/image95.png"/><Relationship Id="rId17" Type="http://schemas.openxmlformats.org/officeDocument/2006/relationships/image" Target="../media/image100.png"/><Relationship Id="rId2" Type="http://schemas.openxmlformats.org/officeDocument/2006/relationships/image" Target="../media/image57.png"/><Relationship Id="rId16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11" Type="http://schemas.openxmlformats.org/officeDocument/2006/relationships/image" Target="../media/image94.png"/><Relationship Id="rId5" Type="http://schemas.openxmlformats.org/officeDocument/2006/relationships/image" Target="../media/image60.png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4" Type="http://schemas.openxmlformats.org/officeDocument/2006/relationships/image" Target="../media/image59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18" Type="http://schemas.openxmlformats.org/officeDocument/2006/relationships/image" Target="../media/image116.png"/><Relationship Id="rId3" Type="http://schemas.openxmlformats.org/officeDocument/2006/relationships/image" Target="../media/image101.png"/><Relationship Id="rId21" Type="http://schemas.openxmlformats.org/officeDocument/2006/relationships/image" Target="../media/image119.png"/><Relationship Id="rId7" Type="http://schemas.openxmlformats.org/officeDocument/2006/relationships/image" Target="../media/image105.png"/><Relationship Id="rId12" Type="http://schemas.openxmlformats.org/officeDocument/2006/relationships/image" Target="../media/image110.png"/><Relationship Id="rId17" Type="http://schemas.openxmlformats.org/officeDocument/2006/relationships/image" Target="../media/image115.png"/><Relationship Id="rId2" Type="http://schemas.openxmlformats.org/officeDocument/2006/relationships/image" Target="../media/image58.png"/><Relationship Id="rId16" Type="http://schemas.openxmlformats.org/officeDocument/2006/relationships/image" Target="../media/image114.png"/><Relationship Id="rId20" Type="http://schemas.openxmlformats.org/officeDocument/2006/relationships/image" Target="../media/image1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5" Type="http://schemas.openxmlformats.org/officeDocument/2006/relationships/image" Target="../media/image113.png"/><Relationship Id="rId10" Type="http://schemas.openxmlformats.org/officeDocument/2006/relationships/image" Target="../media/image108.png"/><Relationship Id="rId19" Type="http://schemas.openxmlformats.org/officeDocument/2006/relationships/image" Target="../media/image117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Relationship Id="rId14" Type="http://schemas.openxmlformats.org/officeDocument/2006/relationships/image" Target="../media/image112.png"/><Relationship Id="rId22" Type="http://schemas.openxmlformats.org/officeDocument/2006/relationships/image" Target="../media/image12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13" Type="http://schemas.openxmlformats.org/officeDocument/2006/relationships/image" Target="../media/image194.png"/><Relationship Id="rId3" Type="http://schemas.openxmlformats.org/officeDocument/2006/relationships/image" Target="../media/image184.png"/><Relationship Id="rId7" Type="http://schemas.openxmlformats.org/officeDocument/2006/relationships/image" Target="../media/image188.png"/><Relationship Id="rId12" Type="http://schemas.openxmlformats.org/officeDocument/2006/relationships/image" Target="../media/image193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11" Type="http://schemas.openxmlformats.org/officeDocument/2006/relationships/image" Target="../media/image192.png"/><Relationship Id="rId5" Type="http://schemas.openxmlformats.org/officeDocument/2006/relationships/image" Target="../media/image186.png"/><Relationship Id="rId10" Type="http://schemas.openxmlformats.org/officeDocument/2006/relationships/image" Target="../media/image191.png"/><Relationship Id="rId4" Type="http://schemas.openxmlformats.org/officeDocument/2006/relationships/image" Target="../media/image185.png"/><Relationship Id="rId9" Type="http://schemas.openxmlformats.org/officeDocument/2006/relationships/image" Target="../media/image19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05.png"/><Relationship Id="rId18" Type="http://schemas.openxmlformats.org/officeDocument/2006/relationships/image" Target="../media/image209.png"/><Relationship Id="rId26" Type="http://schemas.openxmlformats.org/officeDocument/2006/relationships/image" Target="../media/image1730.png"/><Relationship Id="rId3" Type="http://schemas.openxmlformats.org/officeDocument/2006/relationships/image" Target="../media/image196.png"/><Relationship Id="rId21" Type="http://schemas.openxmlformats.org/officeDocument/2006/relationships/image" Target="../media/image211.png"/><Relationship Id="rId7" Type="http://schemas.openxmlformats.org/officeDocument/2006/relationships/image" Target="../media/image199.png"/><Relationship Id="rId12" Type="http://schemas.openxmlformats.org/officeDocument/2006/relationships/image" Target="../media/image204.png"/><Relationship Id="rId17" Type="http://schemas.openxmlformats.org/officeDocument/2006/relationships/image" Target="../media/image208.png"/><Relationship Id="rId25" Type="http://schemas.openxmlformats.org/officeDocument/2006/relationships/image" Target="../media/image1750.png"/><Relationship Id="rId2" Type="http://schemas.openxmlformats.org/officeDocument/2006/relationships/image" Target="../media/image195.png"/><Relationship Id="rId16" Type="http://schemas.openxmlformats.org/officeDocument/2006/relationships/image" Target="../media/image1510.png"/><Relationship Id="rId20" Type="http://schemas.openxmlformats.org/officeDocument/2006/relationships/image" Target="../media/image210.png"/><Relationship Id="rId29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8.png"/><Relationship Id="rId11" Type="http://schemas.openxmlformats.org/officeDocument/2006/relationships/image" Target="../media/image203.png"/><Relationship Id="rId24" Type="http://schemas.openxmlformats.org/officeDocument/2006/relationships/image" Target="../media/image212.png"/><Relationship Id="rId5" Type="http://schemas.openxmlformats.org/officeDocument/2006/relationships/image" Target="../media/image1570.png"/><Relationship Id="rId15" Type="http://schemas.openxmlformats.org/officeDocument/2006/relationships/image" Target="../media/image207.png"/><Relationship Id="rId23" Type="http://schemas.openxmlformats.org/officeDocument/2006/relationships/image" Target="../media/image1610.png"/><Relationship Id="rId28" Type="http://schemas.openxmlformats.org/officeDocument/2006/relationships/image" Target="../media/image214.png"/><Relationship Id="rId10" Type="http://schemas.openxmlformats.org/officeDocument/2006/relationships/image" Target="../media/image202.png"/><Relationship Id="rId19" Type="http://schemas.openxmlformats.org/officeDocument/2006/relationships/image" Target="../media/image1620.png"/><Relationship Id="rId4" Type="http://schemas.openxmlformats.org/officeDocument/2006/relationships/image" Target="../media/image197.png"/><Relationship Id="rId9" Type="http://schemas.openxmlformats.org/officeDocument/2006/relationships/image" Target="../media/image201.png"/><Relationship Id="rId14" Type="http://schemas.openxmlformats.org/officeDocument/2006/relationships/image" Target="../media/image206.png"/><Relationship Id="rId22" Type="http://schemas.openxmlformats.org/officeDocument/2006/relationships/image" Target="../media/image1630.png"/><Relationship Id="rId27" Type="http://schemas.openxmlformats.org/officeDocument/2006/relationships/image" Target="../media/image2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8279" y="2314192"/>
            <a:ext cx="558678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Algebraic </a:t>
            </a:r>
          </a:p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Methods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 smtClean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0245" name="Text Box 12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5638800" y="2133600"/>
          <a:ext cx="5619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8" name="Equation" r:id="rId3" imgW="355292" imgH="393359" progId="Equation.DSMT4">
                  <p:embed/>
                </p:oleObj>
              </mc:Choice>
              <mc:Fallback>
                <p:oleObj name="Equation" r:id="rId3" imgW="355292" imgH="393359" progId="Equation.DSMT4">
                  <p:embed/>
                  <p:pic>
                    <p:nvPicPr>
                      <p:cNvPr id="54301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5619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2" name="Object 30"/>
          <p:cNvGraphicFramePr>
            <a:graphicFrameLocks noChangeAspect="1"/>
          </p:cNvGraphicFramePr>
          <p:nvPr/>
        </p:nvGraphicFramePr>
        <p:xfrm>
          <a:off x="6324600" y="2133600"/>
          <a:ext cx="5222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9" name="Equation" r:id="rId5" imgW="330057" imgH="393529" progId="Equation.DSMT4">
                  <p:embed/>
                </p:oleObj>
              </mc:Choice>
              <mc:Fallback>
                <p:oleObj name="Equation" r:id="rId5" imgW="330057" imgH="393529" progId="Equation.DSMT4">
                  <p:embed/>
                  <p:pic>
                    <p:nvPicPr>
                      <p:cNvPr id="54302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133600"/>
                        <a:ext cx="5222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3" name="Object 31"/>
          <p:cNvGraphicFramePr>
            <a:graphicFrameLocks noChangeAspect="1"/>
          </p:cNvGraphicFramePr>
          <p:nvPr/>
        </p:nvGraphicFramePr>
        <p:xfrm>
          <a:off x="5638800" y="2895600"/>
          <a:ext cx="622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" name="Equation" r:id="rId7" imgW="393529" imgH="393529" progId="Equation.DSMT4">
                  <p:embed/>
                </p:oleObj>
              </mc:Choice>
              <mc:Fallback>
                <p:oleObj name="Equation" r:id="rId7" imgW="393529" imgH="393529" progId="Equation.DSMT4">
                  <p:embed/>
                  <p:pic>
                    <p:nvPicPr>
                      <p:cNvPr id="5430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95600"/>
                        <a:ext cx="622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4" name="Object 32"/>
          <p:cNvGraphicFramePr>
            <a:graphicFrameLocks noChangeAspect="1"/>
          </p:cNvGraphicFramePr>
          <p:nvPr/>
        </p:nvGraphicFramePr>
        <p:xfrm>
          <a:off x="6324600" y="2895600"/>
          <a:ext cx="5619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" name="Equation" r:id="rId9" imgW="355292" imgH="393359" progId="Equation.DSMT4">
                  <p:embed/>
                </p:oleObj>
              </mc:Choice>
              <mc:Fallback>
                <p:oleObj name="Equation" r:id="rId9" imgW="355292" imgH="393359" progId="Equation.DSMT4">
                  <p:embed/>
                  <p:pic>
                    <p:nvPicPr>
                      <p:cNvPr id="5430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895600"/>
                        <a:ext cx="5619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5105400" y="3048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54307" name="Object 35"/>
          <p:cNvGraphicFramePr>
            <a:graphicFrameLocks noChangeAspect="1"/>
          </p:cNvGraphicFramePr>
          <p:nvPr/>
        </p:nvGraphicFramePr>
        <p:xfrm>
          <a:off x="5638800" y="3733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" name="Equation" r:id="rId11" imgW="114102" imgH="177492" progId="Equation.DSMT4">
                  <p:embed/>
                </p:oleObj>
              </mc:Choice>
              <mc:Fallback>
                <p:oleObj name="Equation" r:id="rId11" imgW="114102" imgH="177492" progId="Equation.DSMT4">
                  <p:embed/>
                  <p:pic>
                    <p:nvPicPr>
                      <p:cNvPr id="5430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33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5105400" y="37338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54310" name="Object 38"/>
          <p:cNvGraphicFramePr>
            <a:graphicFrameLocks noChangeAspect="1"/>
          </p:cNvGraphicFramePr>
          <p:nvPr/>
        </p:nvGraphicFramePr>
        <p:xfrm>
          <a:off x="5638800" y="4114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3" name="Equation" r:id="rId13" imgW="114102" imgH="177492" progId="Equation.DSMT4">
                  <p:embed/>
                </p:oleObj>
              </mc:Choice>
              <mc:Fallback>
                <p:oleObj name="Equation" r:id="rId13" imgW="114102" imgH="177492" progId="Equation.DSMT4">
                  <p:embed/>
                  <p:pic>
                    <p:nvPicPr>
                      <p:cNvPr id="5431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638800" y="4038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12" name="Object 40"/>
          <p:cNvGraphicFramePr>
            <a:graphicFrameLocks noChangeAspect="1"/>
          </p:cNvGraphicFramePr>
          <p:nvPr/>
        </p:nvGraphicFramePr>
        <p:xfrm>
          <a:off x="6096000" y="3733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4" name="Equation" r:id="rId15" imgW="114102" imgH="177492" progId="Equation.DSMT4">
                  <p:embed/>
                </p:oleObj>
              </mc:Choice>
              <mc:Fallback>
                <p:oleObj name="Equation" r:id="rId15" imgW="114102" imgH="177492" progId="Equation.DSMT4">
                  <p:embed/>
                  <p:pic>
                    <p:nvPicPr>
                      <p:cNvPr id="543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733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3" name="Object 41"/>
          <p:cNvGraphicFramePr>
            <a:graphicFrameLocks noChangeAspect="1"/>
          </p:cNvGraphicFramePr>
          <p:nvPr/>
        </p:nvGraphicFramePr>
        <p:xfrm>
          <a:off x="6096000" y="4114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5" name="Equation" r:id="rId17" imgW="114102" imgH="177492" progId="Equation.DSMT4">
                  <p:embed/>
                </p:oleObj>
              </mc:Choice>
              <mc:Fallback>
                <p:oleObj name="Equation" r:id="rId17" imgW="114102" imgH="177492" progId="Equation.DSMT4">
                  <p:embed/>
                  <p:pic>
                    <p:nvPicPr>
                      <p:cNvPr id="5431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114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14" name="Line 42"/>
          <p:cNvSpPr>
            <a:spLocks noChangeShapeType="1"/>
          </p:cNvSpPr>
          <p:nvPr/>
        </p:nvSpPr>
        <p:spPr bwMode="auto">
          <a:xfrm>
            <a:off x="6096000" y="4038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16" name="Object 44"/>
          <p:cNvGraphicFramePr>
            <a:graphicFrameLocks noChangeAspect="1"/>
          </p:cNvGraphicFramePr>
          <p:nvPr/>
        </p:nvGraphicFramePr>
        <p:xfrm>
          <a:off x="6324600" y="39624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" name="Equation" r:id="rId19" imgW="126780" imgH="114102" progId="Equation.DSMT4">
                  <p:embed/>
                </p:oleObj>
              </mc:Choice>
              <mc:Fallback>
                <p:oleObj name="Equation" r:id="rId19" imgW="126780" imgH="114102" progId="Equation.DSMT4">
                  <p:embed/>
                  <p:pic>
                    <p:nvPicPr>
                      <p:cNvPr id="54316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624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7" name="Object 45"/>
          <p:cNvGraphicFramePr>
            <a:graphicFrameLocks noChangeAspect="1"/>
          </p:cNvGraphicFramePr>
          <p:nvPr/>
        </p:nvGraphicFramePr>
        <p:xfrm>
          <a:off x="5867400" y="39624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7" name="Equation" r:id="rId21" imgW="114102" imgH="126780" progId="Equation.DSMT4">
                  <p:embed/>
                </p:oleObj>
              </mc:Choice>
              <mc:Fallback>
                <p:oleObj name="Equation" r:id="rId21" imgW="114102" imgH="126780" progId="Equation.DSMT4">
                  <p:embed/>
                  <p:pic>
                    <p:nvPicPr>
                      <p:cNvPr id="5431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9624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8" name="Object 46"/>
          <p:cNvGraphicFramePr>
            <a:graphicFrameLocks noChangeAspect="1"/>
          </p:cNvGraphicFramePr>
          <p:nvPr/>
        </p:nvGraphicFramePr>
        <p:xfrm>
          <a:off x="6656388" y="3733800"/>
          <a:ext cx="280987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8" name="Equation" r:id="rId23" imgW="177492" imgH="177492" progId="Equation.DSMT4">
                  <p:embed/>
                </p:oleObj>
              </mc:Choice>
              <mc:Fallback>
                <p:oleObj name="Equation" r:id="rId23" imgW="177492" imgH="177492" progId="Equation.DSMT4">
                  <p:embed/>
                  <p:pic>
                    <p:nvPicPr>
                      <p:cNvPr id="5431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3733800"/>
                        <a:ext cx="280987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19" name="Object 47"/>
          <p:cNvGraphicFramePr>
            <a:graphicFrameLocks noChangeAspect="1"/>
          </p:cNvGraphicFramePr>
          <p:nvPr/>
        </p:nvGraphicFramePr>
        <p:xfrm>
          <a:off x="6635750" y="4114800"/>
          <a:ext cx="322263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9" name="Equation" r:id="rId25" imgW="202936" imgH="177569" progId="Equation.DSMT4">
                  <p:embed/>
                </p:oleObj>
              </mc:Choice>
              <mc:Fallback>
                <p:oleObj name="Equation" r:id="rId25" imgW="202936" imgH="177569" progId="Equation.DSMT4">
                  <p:embed/>
                  <p:pic>
                    <p:nvPicPr>
                      <p:cNvPr id="5431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4114800"/>
                        <a:ext cx="322263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0" name="Line 48"/>
          <p:cNvSpPr>
            <a:spLocks noChangeShapeType="1"/>
          </p:cNvSpPr>
          <p:nvPr/>
        </p:nvSpPr>
        <p:spPr bwMode="auto">
          <a:xfrm>
            <a:off x="6629400" y="4038600"/>
            <a:ext cx="304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1" name="Object 49"/>
          <p:cNvGraphicFramePr>
            <a:graphicFrameLocks noChangeAspect="1"/>
          </p:cNvGraphicFramePr>
          <p:nvPr/>
        </p:nvGraphicFramePr>
        <p:xfrm>
          <a:off x="6324600" y="47244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" name="Equation" r:id="rId27" imgW="126780" imgH="114102" progId="Equation.DSMT4">
                  <p:embed/>
                </p:oleObj>
              </mc:Choice>
              <mc:Fallback>
                <p:oleObj name="Equation" r:id="rId27" imgW="126780" imgH="114102" progId="Equation.DSMT4">
                  <p:embed/>
                  <p:pic>
                    <p:nvPicPr>
                      <p:cNvPr id="54321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7244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2" name="Object 50"/>
          <p:cNvGraphicFramePr>
            <a:graphicFrameLocks noChangeAspect="1"/>
          </p:cNvGraphicFramePr>
          <p:nvPr/>
        </p:nvGraphicFramePr>
        <p:xfrm>
          <a:off x="6705600" y="44958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" name="Equation" r:id="rId29" imgW="88707" imgH="164742" progId="Equation.DSMT4">
                  <p:embed/>
                </p:oleObj>
              </mc:Choice>
              <mc:Fallback>
                <p:oleObj name="Equation" r:id="rId29" imgW="88707" imgH="164742" progId="Equation.DSMT4">
                  <p:embed/>
                  <p:pic>
                    <p:nvPicPr>
                      <p:cNvPr id="54322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958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3" name="Object 51"/>
          <p:cNvGraphicFramePr>
            <a:graphicFrameLocks noChangeAspect="1"/>
          </p:cNvGraphicFramePr>
          <p:nvPr/>
        </p:nvGraphicFramePr>
        <p:xfrm>
          <a:off x="6699250" y="48768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" name="Equation" r:id="rId31" imgW="114102" imgH="177492" progId="Equation.DSMT4">
                  <p:embed/>
                </p:oleObj>
              </mc:Choice>
              <mc:Fallback>
                <p:oleObj name="Equation" r:id="rId31" imgW="114102" imgH="177492" progId="Equation.DSMT4">
                  <p:embed/>
                  <p:pic>
                    <p:nvPicPr>
                      <p:cNvPr id="54323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48768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4" name="Line 52"/>
          <p:cNvSpPr>
            <a:spLocks noChangeShapeType="1"/>
          </p:cNvSpPr>
          <p:nvPr/>
        </p:nvSpPr>
        <p:spPr bwMode="auto">
          <a:xfrm>
            <a:off x="6705600" y="48006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5" name="Object 53"/>
          <p:cNvGraphicFramePr>
            <a:graphicFrameLocks noChangeAspect="1"/>
          </p:cNvGraphicFramePr>
          <p:nvPr/>
        </p:nvGraphicFramePr>
        <p:xfrm>
          <a:off x="5638800" y="5334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" name="Equation" r:id="rId33" imgW="114102" imgH="177492" progId="Equation.DSMT4">
                  <p:embed/>
                </p:oleObj>
              </mc:Choice>
              <mc:Fallback>
                <p:oleObj name="Equation" r:id="rId33" imgW="114102" imgH="177492" progId="Equation.DSMT4">
                  <p:embed/>
                  <p:pic>
                    <p:nvPicPr>
                      <p:cNvPr id="54325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34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6" name="Object 54"/>
          <p:cNvGraphicFramePr>
            <a:graphicFrameLocks noChangeAspect="1"/>
          </p:cNvGraphicFramePr>
          <p:nvPr/>
        </p:nvGraphicFramePr>
        <p:xfrm>
          <a:off x="5638800" y="5715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" name="Equation" r:id="rId35" imgW="114102" imgH="177492" progId="Equation.DSMT4">
                  <p:embed/>
                </p:oleObj>
              </mc:Choice>
              <mc:Fallback>
                <p:oleObj name="Equation" r:id="rId35" imgW="114102" imgH="177492" progId="Equation.DSMT4">
                  <p:embed/>
                  <p:pic>
                    <p:nvPicPr>
                      <p:cNvPr id="54326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715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27" name="Line 55"/>
          <p:cNvSpPr>
            <a:spLocks noChangeShapeType="1"/>
          </p:cNvSpPr>
          <p:nvPr/>
        </p:nvSpPr>
        <p:spPr bwMode="auto">
          <a:xfrm>
            <a:off x="5638800" y="5638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28" name="Object 56"/>
          <p:cNvGraphicFramePr>
            <a:graphicFrameLocks noChangeAspect="1"/>
          </p:cNvGraphicFramePr>
          <p:nvPr/>
        </p:nvGraphicFramePr>
        <p:xfrm>
          <a:off x="6096000" y="5334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" name="Equation" r:id="rId37" imgW="114102" imgH="177492" progId="Equation.DSMT4">
                  <p:embed/>
                </p:oleObj>
              </mc:Choice>
              <mc:Fallback>
                <p:oleObj name="Equation" r:id="rId37" imgW="114102" imgH="177492" progId="Equation.DSMT4">
                  <p:embed/>
                  <p:pic>
                    <p:nvPicPr>
                      <p:cNvPr id="54328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334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29" name="Object 57"/>
          <p:cNvGraphicFramePr>
            <a:graphicFrameLocks noChangeAspect="1"/>
          </p:cNvGraphicFramePr>
          <p:nvPr/>
        </p:nvGraphicFramePr>
        <p:xfrm>
          <a:off x="6096000" y="5715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" name="Equation" r:id="rId39" imgW="114102" imgH="177492" progId="Equation.DSMT4">
                  <p:embed/>
                </p:oleObj>
              </mc:Choice>
              <mc:Fallback>
                <p:oleObj name="Equation" r:id="rId39" imgW="114102" imgH="177492" progId="Equation.DSMT4">
                  <p:embed/>
                  <p:pic>
                    <p:nvPicPr>
                      <p:cNvPr id="5432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715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0" name="Line 58"/>
          <p:cNvSpPr>
            <a:spLocks noChangeShapeType="1"/>
          </p:cNvSpPr>
          <p:nvPr/>
        </p:nvSpPr>
        <p:spPr bwMode="auto">
          <a:xfrm>
            <a:off x="6096000" y="5638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32" name="Object 60"/>
          <p:cNvGraphicFramePr>
            <a:graphicFrameLocks noChangeAspect="1"/>
          </p:cNvGraphicFramePr>
          <p:nvPr/>
        </p:nvGraphicFramePr>
        <p:xfrm>
          <a:off x="5867400" y="55626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" name="Equation" r:id="rId41" imgW="114102" imgH="126780" progId="Equation.DSMT4">
                  <p:embed/>
                </p:oleObj>
              </mc:Choice>
              <mc:Fallback>
                <p:oleObj name="Equation" r:id="rId41" imgW="114102" imgH="126780" progId="Equation.DSMT4">
                  <p:embed/>
                  <p:pic>
                    <p:nvPicPr>
                      <p:cNvPr id="54332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5626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6" name="Object 64"/>
          <p:cNvGraphicFramePr>
            <a:graphicFrameLocks noChangeAspect="1"/>
          </p:cNvGraphicFramePr>
          <p:nvPr/>
        </p:nvGraphicFramePr>
        <p:xfrm>
          <a:off x="6318250" y="6324600"/>
          <a:ext cx="200025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" name="Equation" r:id="rId43" imgW="126780" imgH="114102" progId="Equation.DSMT4">
                  <p:embed/>
                </p:oleObj>
              </mc:Choice>
              <mc:Fallback>
                <p:oleObj name="Equation" r:id="rId43" imgW="126780" imgH="114102" progId="Equation.DSMT4">
                  <p:embed/>
                  <p:pic>
                    <p:nvPicPr>
                      <p:cNvPr id="54336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0" y="6324600"/>
                        <a:ext cx="200025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7" name="Object 65"/>
          <p:cNvGraphicFramePr>
            <a:graphicFrameLocks noChangeAspect="1"/>
          </p:cNvGraphicFramePr>
          <p:nvPr/>
        </p:nvGraphicFramePr>
        <p:xfrm>
          <a:off x="6705600" y="60960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" name="Equation" r:id="rId44" imgW="88707" imgH="164742" progId="Equation.DSMT4">
                  <p:embed/>
                </p:oleObj>
              </mc:Choice>
              <mc:Fallback>
                <p:oleObj name="Equation" r:id="rId44" imgW="88707" imgH="164742" progId="Equation.DSMT4">
                  <p:embed/>
                  <p:pic>
                    <p:nvPicPr>
                      <p:cNvPr id="54337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60960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38" name="Object 66"/>
          <p:cNvGraphicFramePr>
            <a:graphicFrameLocks noChangeAspect="1"/>
          </p:cNvGraphicFramePr>
          <p:nvPr/>
        </p:nvGraphicFramePr>
        <p:xfrm>
          <a:off x="6699250" y="6477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" name="Equation" r:id="rId45" imgW="114102" imgH="177492" progId="Equation.DSMT4">
                  <p:embed/>
                </p:oleObj>
              </mc:Choice>
              <mc:Fallback>
                <p:oleObj name="Equation" r:id="rId45" imgW="114102" imgH="177492" progId="Equation.DSMT4">
                  <p:embed/>
                  <p:pic>
                    <p:nvPicPr>
                      <p:cNvPr id="54338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6477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9" name="Line 67"/>
          <p:cNvSpPr>
            <a:spLocks noChangeShapeType="1"/>
          </p:cNvSpPr>
          <p:nvPr/>
        </p:nvSpPr>
        <p:spPr bwMode="auto">
          <a:xfrm>
            <a:off x="6705600" y="6400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1" name="Line 69"/>
          <p:cNvSpPr>
            <a:spLocks noChangeShapeType="1"/>
          </p:cNvSpPr>
          <p:nvPr/>
        </p:nvSpPr>
        <p:spPr bwMode="auto">
          <a:xfrm flipH="1">
            <a:off x="5638800" y="5334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2" name="Line 70"/>
          <p:cNvSpPr>
            <a:spLocks noChangeShapeType="1"/>
          </p:cNvSpPr>
          <p:nvPr/>
        </p:nvSpPr>
        <p:spPr bwMode="auto">
          <a:xfrm flipH="1">
            <a:off x="5638800" y="5715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3" name="Line 71"/>
          <p:cNvSpPr>
            <a:spLocks noChangeShapeType="1"/>
          </p:cNvSpPr>
          <p:nvPr/>
        </p:nvSpPr>
        <p:spPr bwMode="auto">
          <a:xfrm flipH="1">
            <a:off x="6096000" y="5334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344" name="Line 72"/>
          <p:cNvSpPr>
            <a:spLocks noChangeShapeType="1"/>
          </p:cNvSpPr>
          <p:nvPr/>
        </p:nvSpPr>
        <p:spPr bwMode="auto">
          <a:xfrm flipH="1">
            <a:off x="6096000" y="5715000"/>
            <a:ext cx="152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45" name="Object 73"/>
          <p:cNvGraphicFramePr>
            <a:graphicFrameLocks noChangeAspect="1"/>
          </p:cNvGraphicFramePr>
          <p:nvPr/>
        </p:nvGraphicFramePr>
        <p:xfrm>
          <a:off x="6102350" y="60960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" name="Equation" r:id="rId46" imgW="88707" imgH="164742" progId="Equation.DSMT4">
                  <p:embed/>
                </p:oleObj>
              </mc:Choice>
              <mc:Fallback>
                <p:oleObj name="Equation" r:id="rId46" imgW="88707" imgH="164742" progId="Equation.DSMT4">
                  <p:embed/>
                  <p:pic>
                    <p:nvPicPr>
                      <p:cNvPr id="5434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60960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46" name="Object 74"/>
          <p:cNvGraphicFramePr>
            <a:graphicFrameLocks noChangeAspect="1"/>
          </p:cNvGraphicFramePr>
          <p:nvPr/>
        </p:nvGraphicFramePr>
        <p:xfrm>
          <a:off x="6096000" y="6477000"/>
          <a:ext cx="180975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" name="Equation" r:id="rId47" imgW="114102" imgH="177492" progId="Equation.DSMT4">
                  <p:embed/>
                </p:oleObj>
              </mc:Choice>
              <mc:Fallback>
                <p:oleObj name="Equation" r:id="rId47" imgW="114102" imgH="177492" progId="Equation.DSMT4">
                  <p:embed/>
                  <p:pic>
                    <p:nvPicPr>
                      <p:cNvPr id="5434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6477000"/>
                        <a:ext cx="180975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47" name="Line 75"/>
          <p:cNvSpPr>
            <a:spLocks noChangeShapeType="1"/>
          </p:cNvSpPr>
          <p:nvPr/>
        </p:nvSpPr>
        <p:spPr bwMode="auto">
          <a:xfrm>
            <a:off x="6102350" y="64008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54348" name="Object 76"/>
          <p:cNvGraphicFramePr>
            <a:graphicFrameLocks noChangeAspect="1"/>
          </p:cNvGraphicFramePr>
          <p:nvPr/>
        </p:nvGraphicFramePr>
        <p:xfrm>
          <a:off x="5867400" y="6324600"/>
          <a:ext cx="179388" cy="20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3" name="Equation" r:id="rId48" imgW="114102" imgH="126780" progId="Equation.DSMT4">
                  <p:embed/>
                </p:oleObj>
              </mc:Choice>
              <mc:Fallback>
                <p:oleObj name="Equation" r:id="rId48" imgW="114102" imgH="126780" progId="Equation.DSMT4">
                  <p:embed/>
                  <p:pic>
                    <p:nvPicPr>
                      <p:cNvPr id="54348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6324600"/>
                        <a:ext cx="179388" cy="20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49" name="Object 77"/>
          <p:cNvGraphicFramePr>
            <a:graphicFrameLocks noChangeAspect="1"/>
          </p:cNvGraphicFramePr>
          <p:nvPr/>
        </p:nvGraphicFramePr>
        <p:xfrm>
          <a:off x="5638800" y="6248400"/>
          <a:ext cx="141288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" name="Equation" r:id="rId49" imgW="88707" imgH="164742" progId="Equation.DSMT4">
                  <p:embed/>
                </p:oleObj>
              </mc:Choice>
              <mc:Fallback>
                <p:oleObj name="Equation" r:id="rId49" imgW="88707" imgH="164742" progId="Equation.DSMT4">
                  <p:embed/>
                  <p:pic>
                    <p:nvPicPr>
                      <p:cNvPr id="5434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248400"/>
                        <a:ext cx="141288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5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2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26324E-6 L 0.04896 -4.26324E-6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54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8" y="0"/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4.26324E-6 L -0.05208 -4.26324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54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5" grpId="0"/>
      <p:bldP spid="54306" grpId="0"/>
      <p:bldP spid="54311" grpId="0" animBg="1"/>
      <p:bldP spid="54314" grpId="0" animBg="1"/>
      <p:bldP spid="54320" grpId="0" animBg="1"/>
      <p:bldP spid="54324" grpId="0" animBg="1"/>
      <p:bldP spid="54327" grpId="0" animBg="1"/>
      <p:bldP spid="54330" grpId="0" animBg="1"/>
      <p:bldP spid="54339" grpId="0" animBg="1"/>
      <p:bldP spid="54341" grpId="0" animBg="1"/>
      <p:bldP spid="54342" grpId="0" animBg="1"/>
      <p:bldP spid="54343" grpId="0" animBg="1"/>
      <p:bldP spid="54344" grpId="0" animBg="1"/>
      <p:bldP spid="543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 smtClean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5619750" y="2133600"/>
          <a:ext cx="60166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Equation" r:id="rId3" imgW="380835" imgH="393529" progId="Equation.DSMT4">
                  <p:embed/>
                </p:oleObj>
              </mc:Choice>
              <mc:Fallback>
                <p:oleObj name="Equation" r:id="rId3" imgW="380835" imgH="393529" progId="Equation.DSMT4">
                  <p:embed/>
                  <p:pic>
                    <p:nvPicPr>
                      <p:cNvPr id="112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133600"/>
                        <a:ext cx="60166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6400800" y="21336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55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336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d)</a:t>
            </a:r>
          </a:p>
        </p:txBody>
      </p:sp>
      <p:sp>
        <p:nvSpPr>
          <p:cNvPr id="55345" name="Line 49"/>
          <p:cNvSpPr>
            <a:spLocks noChangeShapeType="1"/>
          </p:cNvSpPr>
          <p:nvPr/>
        </p:nvSpPr>
        <p:spPr bwMode="auto">
          <a:xfrm flipH="1">
            <a:off x="5638800" y="2209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46" name="Line 50"/>
          <p:cNvSpPr>
            <a:spLocks noChangeShapeType="1"/>
          </p:cNvSpPr>
          <p:nvPr/>
        </p:nvSpPr>
        <p:spPr bwMode="auto">
          <a:xfrm flipH="1">
            <a:off x="5943600" y="25146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47" name="Text Box 51"/>
          <p:cNvSpPr txBox="1">
            <a:spLocks noChangeArrowheads="1"/>
          </p:cNvSpPr>
          <p:nvPr/>
        </p:nvSpPr>
        <p:spPr bwMode="auto">
          <a:xfrm>
            <a:off x="5486400" y="2133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48" name="Text Box 52"/>
          <p:cNvSpPr txBox="1">
            <a:spLocks noChangeArrowheads="1"/>
          </p:cNvSpPr>
          <p:nvPr/>
        </p:nvSpPr>
        <p:spPr bwMode="auto">
          <a:xfrm>
            <a:off x="5867400" y="24384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49" name="Text Box 53"/>
          <p:cNvSpPr txBox="1">
            <a:spLocks noChangeArrowheads="1"/>
          </p:cNvSpPr>
          <p:nvPr/>
        </p:nvSpPr>
        <p:spPr bwMode="auto">
          <a:xfrm>
            <a:off x="5105400" y="32766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e)</a:t>
            </a:r>
          </a:p>
        </p:txBody>
      </p:sp>
      <p:graphicFrame>
        <p:nvGraphicFramePr>
          <p:cNvPr id="55350" name="Object 54"/>
          <p:cNvGraphicFramePr>
            <a:graphicFrameLocks noChangeAspect="1"/>
          </p:cNvGraphicFramePr>
          <p:nvPr/>
        </p:nvGraphicFramePr>
        <p:xfrm>
          <a:off x="5562600" y="3124200"/>
          <a:ext cx="12954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7" imgW="799753" imgH="393529" progId="Equation.DSMT4">
                  <p:embed/>
                </p:oleObj>
              </mc:Choice>
              <mc:Fallback>
                <p:oleObj name="Equation" r:id="rId7" imgW="799753" imgH="393529" progId="Equation.DSMT4">
                  <p:embed/>
                  <p:pic>
                    <p:nvPicPr>
                      <p:cNvPr id="5535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124200"/>
                        <a:ext cx="129540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51" name="Object 55"/>
          <p:cNvGraphicFramePr>
            <a:graphicFrameLocks noChangeAspect="1"/>
          </p:cNvGraphicFramePr>
          <p:nvPr/>
        </p:nvGraphicFramePr>
        <p:xfrm>
          <a:off x="5562600" y="3962400"/>
          <a:ext cx="195262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9" imgW="1206500" imgH="419100" progId="Equation.DSMT4">
                  <p:embed/>
                </p:oleObj>
              </mc:Choice>
              <mc:Fallback>
                <p:oleObj name="Equation" r:id="rId9" imgW="1206500" imgH="419100" progId="Equation.DSMT4">
                  <p:embed/>
                  <p:pic>
                    <p:nvPicPr>
                      <p:cNvPr id="55351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962400"/>
                        <a:ext cx="1952625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52" name="Object 56"/>
          <p:cNvGraphicFramePr>
            <a:graphicFrameLocks noChangeAspect="1"/>
          </p:cNvGraphicFramePr>
          <p:nvPr/>
        </p:nvGraphicFramePr>
        <p:xfrm>
          <a:off x="5562600" y="4800600"/>
          <a:ext cx="1028700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11" imgW="634725" imgH="418918" progId="Equation.DSMT4">
                  <p:embed/>
                </p:oleObj>
              </mc:Choice>
              <mc:Fallback>
                <p:oleObj name="Equation" r:id="rId11" imgW="634725" imgH="418918" progId="Equation.DSMT4">
                  <p:embed/>
                  <p:pic>
                    <p:nvPicPr>
                      <p:cNvPr id="5535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00600"/>
                        <a:ext cx="1028700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53" name="Line 57"/>
          <p:cNvSpPr>
            <a:spLocks noChangeShapeType="1"/>
          </p:cNvSpPr>
          <p:nvPr/>
        </p:nvSpPr>
        <p:spPr bwMode="auto">
          <a:xfrm flipV="1">
            <a:off x="5562600" y="40386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54" name="Line 58"/>
          <p:cNvSpPr>
            <a:spLocks noChangeShapeType="1"/>
          </p:cNvSpPr>
          <p:nvPr/>
        </p:nvSpPr>
        <p:spPr bwMode="auto">
          <a:xfrm flipV="1">
            <a:off x="6324600" y="4343400"/>
            <a:ext cx="5334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355" name="Text Box 59"/>
          <p:cNvSpPr txBox="1">
            <a:spLocks noChangeArrowheads="1"/>
          </p:cNvSpPr>
          <p:nvPr/>
        </p:nvSpPr>
        <p:spPr bwMode="auto">
          <a:xfrm>
            <a:off x="5486400" y="38862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56" name="Text Box 60"/>
          <p:cNvSpPr txBox="1">
            <a:spLocks noChangeArrowheads="1"/>
          </p:cNvSpPr>
          <p:nvPr/>
        </p:nvSpPr>
        <p:spPr bwMode="auto">
          <a:xfrm>
            <a:off x="6096000" y="42672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5357" name="Arc 61"/>
          <p:cNvSpPr>
            <a:spLocks/>
          </p:cNvSpPr>
          <p:nvPr/>
        </p:nvSpPr>
        <p:spPr bwMode="auto">
          <a:xfrm>
            <a:off x="7620000" y="3505200"/>
            <a:ext cx="228600" cy="762000"/>
          </a:xfrm>
          <a:custGeom>
            <a:avLst/>
            <a:gdLst>
              <a:gd name="T0" fmla="*/ 356492 w 21914"/>
              <a:gd name="T1" fmla="*/ 0 h 43200"/>
              <a:gd name="T2" fmla="*/ 0 w 21914"/>
              <a:gd name="T3" fmla="*/ 237070477 h 43200"/>
              <a:gd name="T4" fmla="*/ 356492 w 21914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lnTo>
                  <a:pt x="313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58" name="Text Box 62"/>
          <p:cNvSpPr txBox="1">
            <a:spLocks noChangeArrowheads="1"/>
          </p:cNvSpPr>
          <p:nvPr/>
        </p:nvSpPr>
        <p:spPr bwMode="auto">
          <a:xfrm>
            <a:off x="7848600" y="365760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55359" name="Arc 63"/>
          <p:cNvSpPr>
            <a:spLocks/>
          </p:cNvSpPr>
          <p:nvPr/>
        </p:nvSpPr>
        <p:spPr bwMode="auto">
          <a:xfrm>
            <a:off x="7620000" y="4419600"/>
            <a:ext cx="228600" cy="762000"/>
          </a:xfrm>
          <a:custGeom>
            <a:avLst/>
            <a:gdLst>
              <a:gd name="T0" fmla="*/ 356492 w 21914"/>
              <a:gd name="T1" fmla="*/ 0 h 43200"/>
              <a:gd name="T2" fmla="*/ 0 w 21914"/>
              <a:gd name="T3" fmla="*/ 237070477 h 43200"/>
              <a:gd name="T4" fmla="*/ 356492 w 21914"/>
              <a:gd name="T5" fmla="*/ 118540689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914" h="43200" fill="none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</a:path>
              <a:path w="21914" h="43200" stroke="0" extrusionOk="0">
                <a:moveTo>
                  <a:pt x="313" y="0"/>
                </a:moveTo>
                <a:cubicBezTo>
                  <a:pt x="12243" y="0"/>
                  <a:pt x="21914" y="9670"/>
                  <a:pt x="21914" y="21600"/>
                </a:cubicBezTo>
                <a:cubicBezTo>
                  <a:pt x="21914" y="33529"/>
                  <a:pt x="12243" y="43200"/>
                  <a:pt x="314" y="43200"/>
                </a:cubicBezTo>
                <a:cubicBezTo>
                  <a:pt x="209" y="43200"/>
                  <a:pt x="104" y="43199"/>
                  <a:pt x="0" y="43197"/>
                </a:cubicBezTo>
                <a:lnTo>
                  <a:pt x="314" y="21600"/>
                </a:lnTo>
                <a:lnTo>
                  <a:pt x="313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60" name="Text Box 64"/>
          <p:cNvSpPr txBox="1">
            <a:spLocks noChangeArrowheads="1"/>
          </p:cNvSpPr>
          <p:nvPr/>
        </p:nvSpPr>
        <p:spPr bwMode="auto">
          <a:xfrm>
            <a:off x="7848600" y="4343400"/>
            <a:ext cx="114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Numerator and Denominator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5" grpId="0" animBg="1"/>
      <p:bldP spid="55346" grpId="0" animBg="1"/>
      <p:bldP spid="55347" grpId="0"/>
      <p:bldP spid="55348" grpId="0"/>
      <p:bldP spid="55353" grpId="0" animBg="1"/>
      <p:bldP spid="55354" grpId="0" animBg="1"/>
      <p:bldP spid="55355" grpId="0"/>
      <p:bldP spid="55356" grpId="0"/>
      <p:bldP spid="55357" grpId="0" animBg="1"/>
      <p:bldP spid="55358" grpId="0"/>
      <p:bldP spid="55359" grpId="0" animBg="1"/>
      <p:bldP spid="553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Autofit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dirty="0" smtClean="0">
                <a:latin typeface="Comic Sans MS" pitchFamily="66" charset="0"/>
              </a:rPr>
              <a:t>You need to be able to multiply and divide Algebraic Fractions</a:t>
            </a:r>
            <a:endParaRPr lang="en-GB" altLang="en-US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 smtClean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 smtClean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 smtClean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400" dirty="0" smtClean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400" dirty="0" smtClean="0">
              <a:latin typeface="Comic Sans MS" pitchFamily="66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5638800" y="2133600"/>
          <a:ext cx="5810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3" imgW="368140" imgH="393529" progId="Equation.DSMT4">
                  <p:embed/>
                </p:oleObj>
              </mc:Choice>
              <mc:Fallback>
                <p:oleObj name="Equation" r:id="rId3" imgW="368140" imgH="393529" progId="Equation.DSMT4">
                  <p:embed/>
                  <p:pic>
                    <p:nvPicPr>
                      <p:cNvPr id="563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5810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6324600" y="2971800"/>
          <a:ext cx="50323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5" imgW="317225" imgH="393359" progId="Equation.DSMT4">
                  <p:embed/>
                </p:oleObj>
              </mc:Choice>
              <mc:Fallback>
                <p:oleObj name="Equation" r:id="rId5" imgW="317225" imgH="393359" progId="Equation.DSMT4">
                  <p:embed/>
                  <p:pic>
                    <p:nvPicPr>
                      <p:cNvPr id="5632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971800"/>
                        <a:ext cx="50323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5095875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graphicFrame>
        <p:nvGraphicFramePr>
          <p:cNvPr id="56345" name="Object 25"/>
          <p:cNvGraphicFramePr>
            <a:graphicFrameLocks noChangeAspect="1"/>
          </p:cNvGraphicFramePr>
          <p:nvPr/>
        </p:nvGraphicFramePr>
        <p:xfrm>
          <a:off x="5638800" y="2971800"/>
          <a:ext cx="5603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5634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971800"/>
                        <a:ext cx="5603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6" name="Object 26"/>
          <p:cNvGraphicFramePr>
            <a:graphicFrameLocks noChangeAspect="1"/>
          </p:cNvGraphicFramePr>
          <p:nvPr/>
        </p:nvGraphicFramePr>
        <p:xfrm>
          <a:off x="6400800" y="37338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5634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7338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05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 smtClean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600" dirty="0" smtClean="0">
              <a:latin typeface="Comic Sans MS" pitchFamily="66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619750" y="2133600"/>
          <a:ext cx="620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3" imgW="393529" imgH="393529" progId="Equation.DSMT4">
                  <p:embed/>
                </p:oleObj>
              </mc:Choice>
              <mc:Fallback>
                <p:oleObj name="Equation" r:id="rId3" imgW="393529" imgH="393529" progId="Equation.DSMT4">
                  <p:embed/>
                  <p:pic>
                    <p:nvPicPr>
                      <p:cNvPr id="573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133600"/>
                        <a:ext cx="620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6400800" y="2971800"/>
          <a:ext cx="4222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Equation" r:id="rId5" imgW="266469" imgH="393359" progId="Equation.DSMT4">
                  <p:embed/>
                </p:oleObj>
              </mc:Choice>
              <mc:Fallback>
                <p:oleObj name="Equation" r:id="rId5" imgW="266469" imgH="393359" progId="Equation.DSMT4">
                  <p:embed/>
                  <p:pic>
                    <p:nvPicPr>
                      <p:cNvPr id="573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971800"/>
                        <a:ext cx="4222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095875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5619750" y="2971800"/>
          <a:ext cx="6000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" name="Equation" r:id="rId7" imgW="380835" imgH="393529" progId="Equation.DSMT4">
                  <p:embed/>
                </p:oleObj>
              </mc:Choice>
              <mc:Fallback>
                <p:oleObj name="Equation" r:id="rId7" imgW="380835" imgH="393529" progId="Equation.DSMT4">
                  <p:embed/>
                  <p:pic>
                    <p:nvPicPr>
                      <p:cNvPr id="57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2971800"/>
                        <a:ext cx="6000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5638800" y="30480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V="1">
            <a:off x="5943600" y="3352800"/>
            <a:ext cx="228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867400" y="3276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5486400" y="28956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246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5" grpId="0" animBg="1"/>
      <p:bldP spid="57356" grpId="0" animBg="1"/>
      <p:bldP spid="57357" grpId="0"/>
      <p:bldP spid="573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 smtClean="0">
                <a:latin typeface="Comic Sans MS" pitchFamily="66" charset="0"/>
              </a:rPr>
              <a:t>You need to be able to multiply and divide Algebraic Fractions</a:t>
            </a:r>
            <a:endParaRPr lang="en-GB" altLang="en-US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multiplying Fractions, you multiply the Numerators together, and the Denominators together…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It is possible to simplify a sum before you work it out. This will be vital on harder Algebraic questions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dividing Fractions, remember the rule, ‘Leave, Change and Flip’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  <a:sym typeface="Wingdings" pitchFamily="2" charset="2"/>
              </a:rPr>
              <a:t> Leave the first Fraction, change the sign to multiply, and flip the second Fraction.</a:t>
            </a:r>
            <a:endParaRPr lang="en-GB" altLang="en-US" sz="1600" dirty="0" smtClean="0">
              <a:latin typeface="Comic Sans MS" pitchFamily="66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495925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1B</a:t>
            </a:r>
          </a:p>
        </p:txBody>
      </p: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5562600" y="2133600"/>
          <a:ext cx="14620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Equation" r:id="rId3" imgW="926698" imgH="393529" progId="Equation.DSMT4">
                  <p:embed/>
                </p:oleObj>
              </mc:Choice>
              <mc:Fallback>
                <p:oleObj name="Equation" r:id="rId3" imgW="926698" imgH="393529" progId="Equation.DSMT4">
                  <p:embed/>
                  <p:pic>
                    <p:nvPicPr>
                      <p:cNvPr id="583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133600"/>
                        <a:ext cx="1462088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5562600" y="2971800"/>
          <a:ext cx="144145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5" imgW="914400" imgH="419100" progId="Equation.DSMT4">
                  <p:embed/>
                </p:oleObj>
              </mc:Choice>
              <mc:Fallback>
                <p:oleObj name="Equation" r:id="rId5" imgW="914400" imgH="419100" progId="Equation.DSMT4">
                  <p:embed/>
                  <p:pic>
                    <p:nvPicPr>
                      <p:cNvPr id="583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971800"/>
                        <a:ext cx="144145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5562600" y="3886200"/>
          <a:ext cx="204152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quation" r:id="rId7" imgW="1295400" imgH="419100" progId="Equation.DSMT4">
                  <p:embed/>
                </p:oleObj>
              </mc:Choice>
              <mc:Fallback>
                <p:oleObj name="Equation" r:id="rId7" imgW="1295400" imgH="41910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86200"/>
                        <a:ext cx="2041525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5638800" y="4800600"/>
          <a:ext cx="9207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9" imgW="583947" imgH="393529" progId="Equation.DSMT4">
                  <p:embed/>
                </p:oleObj>
              </mc:Choice>
              <mc:Fallback>
                <p:oleObj name="Equation" r:id="rId9" imgW="583947" imgH="393529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800600"/>
                        <a:ext cx="92075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5" name="Arc 17"/>
          <p:cNvSpPr>
            <a:spLocks/>
          </p:cNvSpPr>
          <p:nvPr/>
        </p:nvSpPr>
        <p:spPr bwMode="auto">
          <a:xfrm>
            <a:off x="7162800" y="2438400"/>
            <a:ext cx="228600" cy="9144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409676600 h 43200"/>
              <a:gd name="T4" fmla="*/ 0 w 21600"/>
              <a:gd name="T5" fmla="*/ 2048383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6" name="Arc 18"/>
          <p:cNvSpPr>
            <a:spLocks/>
          </p:cNvSpPr>
          <p:nvPr/>
        </p:nvSpPr>
        <p:spPr bwMode="auto">
          <a:xfrm>
            <a:off x="7620000" y="3352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7" name="Arc 19"/>
          <p:cNvSpPr>
            <a:spLocks/>
          </p:cNvSpPr>
          <p:nvPr/>
        </p:nvSpPr>
        <p:spPr bwMode="auto">
          <a:xfrm>
            <a:off x="7620000" y="42672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391400" y="259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Leave, Change and Flip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7848600" y="35814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7848600" y="42672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the Numerators and Denominators</a:t>
            </a:r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5562600" y="39624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2" name="Line 24"/>
          <p:cNvSpPr>
            <a:spLocks noChangeShapeType="1"/>
          </p:cNvSpPr>
          <p:nvPr/>
        </p:nvSpPr>
        <p:spPr bwMode="auto">
          <a:xfrm flipV="1">
            <a:off x="6705600" y="42672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 flipV="1">
            <a:off x="6324600" y="39624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5562600" y="4267200"/>
            <a:ext cx="609600" cy="228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553200" y="41148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172200" y="3810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5410200" y="4191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5410200" y="3810000"/>
            <a:ext cx="228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8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5" grpId="0" animBg="1"/>
      <p:bldP spid="58386" grpId="0" animBg="1"/>
      <p:bldP spid="58387" grpId="0" animBg="1"/>
      <p:bldP spid="58388" grpId="0"/>
      <p:bldP spid="58389" grpId="0"/>
      <p:bldP spid="58390" grpId="0"/>
      <p:bldP spid="58391" grpId="0" animBg="1"/>
      <p:bldP spid="58392" grpId="0" animBg="1"/>
      <p:bldP spid="58393" grpId="0" animBg="1"/>
      <p:bldP spid="58394" grpId="0" animBg="1"/>
      <p:bldP spid="58395" grpId="0"/>
      <p:bldP spid="58396" grpId="0"/>
      <p:bldP spid="58397" grpId="0"/>
      <p:bldP spid="583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1C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10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 smtClean="0">
                <a:latin typeface="Comic Sans MS" pitchFamily="66" charset="0"/>
              </a:rPr>
              <a:t>You need to be able to add and subtract Algebraic Fractions</a:t>
            </a:r>
            <a:endParaRPr lang="en-GB" altLang="en-US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a)</a:t>
            </a:r>
          </a:p>
        </p:txBody>
      </p:sp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6705600" y="2209800"/>
          <a:ext cx="55086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3" imgW="368140" imgH="393529" progId="Equation.DSMT4">
                  <p:embed/>
                </p:oleObj>
              </mc:Choice>
              <mc:Fallback>
                <p:oleObj name="Equation" r:id="rId3" imgW="368140" imgH="393529" progId="Equation.DSMT4">
                  <p:embed/>
                  <p:pic>
                    <p:nvPicPr>
                      <p:cNvPr id="594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09800"/>
                        <a:ext cx="55086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6629400" y="3048000"/>
          <a:ext cx="7604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5" imgW="507780" imgH="393529" progId="Equation.DSMT4">
                  <p:embed/>
                </p:oleObj>
              </mc:Choice>
              <mc:Fallback>
                <p:oleObj name="Equation" r:id="rId5" imgW="507780" imgH="393529" progId="Equation.DSMT4">
                  <p:embed/>
                  <p:pic>
                    <p:nvPicPr>
                      <p:cNvPr id="594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048000"/>
                        <a:ext cx="7604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6781800" y="3962400"/>
          <a:ext cx="4937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7" imgW="330057" imgH="393529" progId="Equation.DSMT4">
                  <p:embed/>
                </p:oleObj>
              </mc:Choice>
              <mc:Fallback>
                <p:oleObj name="Equation" r:id="rId7" imgW="330057" imgH="393529" progId="Equation.DSMT4">
                  <p:embed/>
                  <p:pic>
                    <p:nvPicPr>
                      <p:cNvPr id="594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962400"/>
                        <a:ext cx="4937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7" name="Arc 15"/>
          <p:cNvSpPr>
            <a:spLocks/>
          </p:cNvSpPr>
          <p:nvPr/>
        </p:nvSpPr>
        <p:spPr bwMode="auto">
          <a:xfrm>
            <a:off x="74676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8" name="Arc 16"/>
          <p:cNvSpPr>
            <a:spLocks/>
          </p:cNvSpPr>
          <p:nvPr/>
        </p:nvSpPr>
        <p:spPr bwMode="auto">
          <a:xfrm>
            <a:off x="7467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09" name="Arc 17"/>
          <p:cNvSpPr>
            <a:spLocks/>
          </p:cNvSpPr>
          <p:nvPr/>
        </p:nvSpPr>
        <p:spPr bwMode="auto">
          <a:xfrm flipH="1">
            <a:off x="63246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10" name="Arc 18"/>
          <p:cNvSpPr>
            <a:spLocks/>
          </p:cNvSpPr>
          <p:nvPr/>
        </p:nvSpPr>
        <p:spPr bwMode="auto">
          <a:xfrm flipH="1">
            <a:off x="6324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3340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7696200" y="26670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3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76962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Add the Numerators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2578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Add the Numerators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0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400" grpId="0"/>
      <p:bldP spid="59407" grpId="0" animBg="1"/>
      <p:bldP spid="59408" grpId="0" animBg="1"/>
      <p:bldP spid="59409" grpId="0" animBg="1"/>
      <p:bldP spid="59410" grpId="0" animBg="1"/>
      <p:bldP spid="59411" grpId="0"/>
      <p:bldP spid="59412" grpId="0"/>
      <p:bldP spid="59413" grpId="0"/>
      <p:bldP spid="594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800" b="1" dirty="0" smtClean="0">
                <a:latin typeface="Comic Sans MS" pitchFamily="66" charset="0"/>
              </a:rPr>
              <a:t>You need to be able to add and subtract Algebraic Fractions</a:t>
            </a:r>
            <a:endParaRPr lang="en-GB" altLang="en-US" sz="18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6705600" y="2209800"/>
          <a:ext cx="5318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Equation" r:id="rId3" imgW="355292" imgH="393359" progId="Equation.DSMT4">
                  <p:embed/>
                </p:oleObj>
              </mc:Choice>
              <mc:Fallback>
                <p:oleObj name="Equation" r:id="rId3" imgW="355292" imgH="393359" progId="Equation.DSMT4">
                  <p:embed/>
                  <p:pic>
                    <p:nvPicPr>
                      <p:cNvPr id="614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209800"/>
                        <a:ext cx="5318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0" name="Arc 10"/>
          <p:cNvSpPr>
            <a:spLocks/>
          </p:cNvSpPr>
          <p:nvPr/>
        </p:nvSpPr>
        <p:spPr bwMode="auto">
          <a:xfrm>
            <a:off x="744855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7677150" y="2667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Imagine ‘b’ as a Fraction</a:t>
            </a:r>
          </a:p>
        </p:txBody>
      </p:sp>
      <p:sp>
        <p:nvSpPr>
          <p:cNvPr id="17417" name="Text Box 18"/>
          <p:cNvSpPr txBox="1">
            <a:spLocks noChangeArrowheads="1"/>
          </p:cNvSpPr>
          <p:nvPr/>
        </p:nvSpPr>
        <p:spPr bwMode="auto">
          <a:xfrm>
            <a:off x="54864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7418" name="Text Box 19"/>
          <p:cNvSpPr txBox="1">
            <a:spLocks noChangeArrowheads="1"/>
          </p:cNvSpPr>
          <p:nvPr/>
        </p:nvSpPr>
        <p:spPr bwMode="auto">
          <a:xfrm>
            <a:off x="5105400" y="22860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b)</a:t>
            </a:r>
          </a:p>
        </p:txBody>
      </p:sp>
      <p:graphicFrame>
        <p:nvGraphicFramePr>
          <p:cNvPr id="61460" name="Object 20"/>
          <p:cNvGraphicFramePr>
            <a:graphicFrameLocks noChangeAspect="1"/>
          </p:cNvGraphicFramePr>
          <p:nvPr/>
        </p:nvGraphicFramePr>
        <p:xfrm>
          <a:off x="6686550" y="3048000"/>
          <a:ext cx="5699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Equation" r:id="rId5" imgW="380835" imgH="393529" progId="Equation.DSMT4">
                  <p:embed/>
                </p:oleObj>
              </mc:Choice>
              <mc:Fallback>
                <p:oleObj name="Equation" r:id="rId5" imgW="380835" imgH="393529" progId="Equation.DSMT4">
                  <p:embed/>
                  <p:pic>
                    <p:nvPicPr>
                      <p:cNvPr id="614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3048000"/>
                        <a:ext cx="5699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1" name="Object 21"/>
          <p:cNvGraphicFramePr>
            <a:graphicFrameLocks noChangeAspect="1"/>
          </p:cNvGraphicFramePr>
          <p:nvPr/>
        </p:nvGraphicFramePr>
        <p:xfrm>
          <a:off x="6629400" y="3886200"/>
          <a:ext cx="6842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Equation" r:id="rId7" imgW="457002" imgH="393529" progId="Equation.DSMT4">
                  <p:embed/>
                </p:oleObj>
              </mc:Choice>
              <mc:Fallback>
                <p:oleObj name="Equation" r:id="rId7" imgW="457002" imgH="393529" progId="Equation.DSMT4">
                  <p:embed/>
                  <p:pic>
                    <p:nvPicPr>
                      <p:cNvPr id="6146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86200"/>
                        <a:ext cx="6842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6629400" y="4800600"/>
          <a:ext cx="646113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9" imgW="431613" imgH="393529" progId="Equation.DSMT4">
                  <p:embed/>
                </p:oleObj>
              </mc:Choice>
              <mc:Fallback>
                <p:oleObj name="Equation" r:id="rId9" imgW="431613" imgH="393529" progId="Equation.DSMT4">
                  <p:embed/>
                  <p:pic>
                    <p:nvPicPr>
                      <p:cNvPr id="6146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800600"/>
                        <a:ext cx="646113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63" name="Arc 23"/>
          <p:cNvSpPr>
            <a:spLocks/>
          </p:cNvSpPr>
          <p:nvPr/>
        </p:nvSpPr>
        <p:spPr bwMode="auto">
          <a:xfrm>
            <a:off x="7448550" y="3352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4" name="Arc 24"/>
          <p:cNvSpPr>
            <a:spLocks/>
          </p:cNvSpPr>
          <p:nvPr/>
        </p:nvSpPr>
        <p:spPr bwMode="auto">
          <a:xfrm>
            <a:off x="7467600" y="4191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7677150" y="35052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all by x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696200" y="4267200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Combine as a single Fraction</a:t>
            </a:r>
          </a:p>
        </p:txBody>
      </p:sp>
      <p:sp>
        <p:nvSpPr>
          <p:cNvPr id="61467" name="Arc 27"/>
          <p:cNvSpPr>
            <a:spLocks/>
          </p:cNvSpPr>
          <p:nvPr/>
        </p:nvSpPr>
        <p:spPr bwMode="auto">
          <a:xfrm flipH="1">
            <a:off x="6324600" y="4191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5105400" y="4267200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Combine as a single Fraction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5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 animBg="1"/>
      <p:bldP spid="61455" grpId="0"/>
      <p:bldP spid="61463" grpId="0" animBg="1"/>
      <p:bldP spid="61464" grpId="0" animBg="1"/>
      <p:bldP spid="61465" grpId="0"/>
      <p:bldP spid="61466" grpId="0"/>
      <p:bldP spid="61467" grpId="0" animBg="1"/>
      <p:bldP spid="6146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3886200" cy="4724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600" b="1" dirty="0" smtClean="0">
                <a:latin typeface="Comic Sans MS" pitchFamily="66" charset="0"/>
              </a:rPr>
              <a:t>You need to be able to add and subtract Algebraic Fractions</a:t>
            </a: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The rules for Algebraic versions are the same as for numerical versions</a:t>
            </a:r>
          </a:p>
          <a:p>
            <a:pPr marL="0" indent="0" algn="ctr" eaLnBrk="1" hangingPunct="1">
              <a:buFontTx/>
              <a:buNone/>
            </a:pPr>
            <a:endParaRPr lang="en-GB" altLang="en-US" sz="1600" dirty="0" smtClean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600" dirty="0" smtClean="0">
                <a:latin typeface="Comic Sans MS" pitchFamily="66" charset="0"/>
              </a:rPr>
              <a:t>When adding and subtracting fractions, they must first have the same Denominator. After that, you just add/subtract the Numerators.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5334000" y="1600200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baseline="0"/>
              <a:t>Example Questions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686800" y="649128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1C</a:t>
            </a:r>
          </a:p>
        </p:txBody>
      </p:sp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5791200" y="2209800"/>
          <a:ext cx="12160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Equation" r:id="rId3" imgW="812447" imgH="393529" progId="Equation.DSMT4">
                  <p:embed/>
                </p:oleObj>
              </mc:Choice>
              <mc:Fallback>
                <p:oleObj name="Equation" r:id="rId3" imgW="812447" imgH="393529" progId="Equation.DSMT4">
                  <p:embed/>
                  <p:pic>
                    <p:nvPicPr>
                      <p:cNvPr id="624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209800"/>
                        <a:ext cx="12160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Arc 7"/>
          <p:cNvSpPr>
            <a:spLocks/>
          </p:cNvSpPr>
          <p:nvPr/>
        </p:nvSpPr>
        <p:spPr bwMode="auto">
          <a:xfrm>
            <a:off x="73914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7543800" y="2514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 so you can compare Denominators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4343400" y="19812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0"/>
              <a:t>c)</a:t>
            </a:r>
          </a:p>
        </p:txBody>
      </p:sp>
      <p:graphicFrame>
        <p:nvGraphicFramePr>
          <p:cNvPr id="62484" name="Object 20"/>
          <p:cNvGraphicFramePr>
            <a:graphicFrameLocks noChangeAspect="1"/>
          </p:cNvGraphicFramePr>
          <p:nvPr/>
        </p:nvGraphicFramePr>
        <p:xfrm>
          <a:off x="5562600" y="3048000"/>
          <a:ext cx="1824038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Equation" r:id="rId5" imgW="1219200" imgH="419100" progId="Equation.DSMT4">
                  <p:embed/>
                </p:oleObj>
              </mc:Choice>
              <mc:Fallback>
                <p:oleObj name="Equation" r:id="rId5" imgW="1219200" imgH="419100" progId="Equation.DSMT4">
                  <p:embed/>
                  <p:pic>
                    <p:nvPicPr>
                      <p:cNvPr id="6248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048000"/>
                        <a:ext cx="1824038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5" name="Object 21"/>
          <p:cNvGraphicFramePr>
            <a:graphicFrameLocks noChangeAspect="1"/>
          </p:cNvGraphicFramePr>
          <p:nvPr/>
        </p:nvGraphicFramePr>
        <p:xfrm>
          <a:off x="5181600" y="3962400"/>
          <a:ext cx="252571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6" name="Equation" r:id="rId7" imgW="1689100" imgH="419100" progId="Equation.DSMT4">
                  <p:embed/>
                </p:oleObj>
              </mc:Choice>
              <mc:Fallback>
                <p:oleObj name="Equation" r:id="rId7" imgW="1689100" imgH="419100" progId="Equation.DSMT4">
                  <p:embed/>
                  <p:pic>
                    <p:nvPicPr>
                      <p:cNvPr id="6248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962400"/>
                        <a:ext cx="252571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6" name="Object 22"/>
          <p:cNvGraphicFramePr>
            <a:graphicFrameLocks noChangeAspect="1"/>
          </p:cNvGraphicFramePr>
          <p:nvPr/>
        </p:nvGraphicFramePr>
        <p:xfrm>
          <a:off x="5715000" y="4953000"/>
          <a:ext cx="13843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7" name="Equation" r:id="rId9" imgW="927100" imgH="419100" progId="Equation.DSMT4">
                  <p:embed/>
                </p:oleObj>
              </mc:Choice>
              <mc:Fallback>
                <p:oleObj name="Equation" r:id="rId9" imgW="927100" imgH="419100" progId="Equation.DSMT4">
                  <p:embed/>
                  <p:pic>
                    <p:nvPicPr>
                      <p:cNvPr id="624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953000"/>
                        <a:ext cx="13843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87" name="Object 23"/>
          <p:cNvGraphicFramePr>
            <a:graphicFrameLocks noChangeAspect="1"/>
          </p:cNvGraphicFramePr>
          <p:nvPr/>
        </p:nvGraphicFramePr>
        <p:xfrm>
          <a:off x="5715000" y="5791200"/>
          <a:ext cx="1384300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8" name="Equation" r:id="rId11" imgW="927100" imgH="419100" progId="Equation.DSMT4">
                  <p:embed/>
                </p:oleObj>
              </mc:Choice>
              <mc:Fallback>
                <p:oleObj name="Equation" r:id="rId11" imgW="927100" imgH="419100" progId="Equation.DSMT4">
                  <p:embed/>
                  <p:pic>
                    <p:nvPicPr>
                      <p:cNvPr id="6248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791200"/>
                        <a:ext cx="1384300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89" name="Arc 25"/>
          <p:cNvSpPr>
            <a:spLocks/>
          </p:cNvSpPr>
          <p:nvPr/>
        </p:nvSpPr>
        <p:spPr bwMode="auto">
          <a:xfrm>
            <a:off x="7696200" y="43434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0" name="Arc 26"/>
          <p:cNvSpPr>
            <a:spLocks/>
          </p:cNvSpPr>
          <p:nvPr/>
        </p:nvSpPr>
        <p:spPr bwMode="auto">
          <a:xfrm>
            <a:off x="7391400" y="5257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2" name="Arc 28"/>
          <p:cNvSpPr>
            <a:spLocks/>
          </p:cNvSpPr>
          <p:nvPr/>
        </p:nvSpPr>
        <p:spPr bwMode="auto">
          <a:xfrm flipH="1">
            <a:off x="5257800" y="25146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3" name="Arc 29"/>
          <p:cNvSpPr>
            <a:spLocks/>
          </p:cNvSpPr>
          <p:nvPr/>
        </p:nvSpPr>
        <p:spPr bwMode="auto">
          <a:xfrm flipH="1">
            <a:off x="4800600" y="34290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4" name="Arc 30"/>
          <p:cNvSpPr>
            <a:spLocks/>
          </p:cNvSpPr>
          <p:nvPr/>
        </p:nvSpPr>
        <p:spPr bwMode="auto">
          <a:xfrm flipH="1">
            <a:off x="4953000" y="43434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5" name="Arc 31"/>
          <p:cNvSpPr>
            <a:spLocks/>
          </p:cNvSpPr>
          <p:nvPr/>
        </p:nvSpPr>
        <p:spPr bwMode="auto">
          <a:xfrm flipH="1">
            <a:off x="5257800" y="5257800"/>
            <a:ext cx="228600" cy="838200"/>
          </a:xfrm>
          <a:custGeom>
            <a:avLst/>
            <a:gdLst>
              <a:gd name="T0" fmla="*/ 0 w 21600"/>
              <a:gd name="T1" fmla="*/ 0 h 43200"/>
              <a:gd name="T2" fmla="*/ 0 w 21600"/>
              <a:gd name="T3" fmla="*/ 315555291 h 43200"/>
              <a:gd name="T4" fmla="*/ 0 w 21600"/>
              <a:gd name="T5" fmla="*/ 157777646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2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</a:path>
              <a:path w="21600" h="432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529"/>
                  <a:pt x="11929" y="43199"/>
                  <a:pt x="0" y="432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497" name="Text Box 33"/>
          <p:cNvSpPr txBox="1">
            <a:spLocks noChangeArrowheads="1"/>
          </p:cNvSpPr>
          <p:nvPr/>
        </p:nvSpPr>
        <p:spPr bwMode="auto">
          <a:xfrm>
            <a:off x="4038600" y="2514600"/>
            <a:ext cx="129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Factorise so you can compare Denominators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810000" y="3581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Multiply by (x - 1)</a:t>
            </a: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3657600" y="43434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Expand the bracket, and write as a single Fraction</a:t>
            </a:r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7848600" y="4343400"/>
            <a:ext cx="137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Expand the bracket, and write as a single Fraction</a:t>
            </a: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4038600" y="541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Simplify the Numerator</a:t>
            </a:r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7467600" y="54102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baseline="30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aseline="30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aseline="0">
                <a:solidFill>
                  <a:srgbClr val="FF0000"/>
                </a:solidFill>
              </a:rPr>
              <a:t>Simplify the Numerator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2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1" grpId="0" animBg="1"/>
      <p:bldP spid="62472" grpId="0"/>
      <p:bldP spid="62489" grpId="0" animBg="1"/>
      <p:bldP spid="62490" grpId="0" animBg="1"/>
      <p:bldP spid="62492" grpId="0" animBg="1"/>
      <p:bldP spid="62493" grpId="0" animBg="1"/>
      <p:bldP spid="62494" grpId="0" animBg="1"/>
      <p:bldP spid="62495" grpId="0" animBg="1"/>
      <p:bldP spid="62497" grpId="0"/>
      <p:bldP spid="62498" grpId="0"/>
      <p:bldP spid="62499" grpId="0"/>
      <p:bldP spid="62500" grpId="0"/>
      <p:bldP spid="62501" grpId="0"/>
      <p:bldP spid="625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1D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9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132" y="1825624"/>
                <a:ext cx="4206239" cy="474934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Factorise each polynomial: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−16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−25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2) Simplify the following algebraic fractions fully: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+18</m:t>
                        </m:r>
                      </m:den>
                    </m:f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−30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+18</m:t>
                        </m:r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32" y="1825624"/>
                <a:ext cx="4206239" cy="4749347"/>
              </a:xfrm>
              <a:blipFill>
                <a:blip r:embed="rId2"/>
                <a:stretch>
                  <a:fillRect l="-2174" t="-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585064" y="1821269"/>
                <a:ext cx="4206239" cy="47493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3) For any integers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, decide whether the following will always be odd, always be even, or could be either:</a:t>
                </a: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64" y="1821269"/>
                <a:ext cx="4206239" cy="4749347"/>
              </a:xfrm>
              <a:prstGeom prst="rect">
                <a:avLst/>
              </a:prstGeom>
              <a:blipFill>
                <a:blip r:embed="rId3"/>
                <a:stretch>
                  <a:fillRect l="-1449" t="-1412" r="-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9246" y="2242457"/>
                <a:ext cx="1506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246" y="2242457"/>
                <a:ext cx="1506374" cy="276999"/>
              </a:xfrm>
              <a:prstGeom prst="rect">
                <a:avLst/>
              </a:prstGeom>
              <a:blipFill>
                <a:blip r:embed="rId4"/>
                <a:stretch>
                  <a:fillRect l="-5263" t="-2222" r="-5263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45920" y="2647406"/>
                <a:ext cx="15063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0" y="2647406"/>
                <a:ext cx="1506374" cy="276999"/>
              </a:xfrm>
              <a:prstGeom prst="rect">
                <a:avLst/>
              </a:prstGeom>
              <a:blipFill>
                <a:blip r:embed="rId5"/>
                <a:stretch>
                  <a:fillRect l="-5263" t="-2174" r="-526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28652" y="3043646"/>
                <a:ext cx="17628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−5)(3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652" y="3043646"/>
                <a:ext cx="1762855" cy="276999"/>
              </a:xfrm>
              <a:prstGeom prst="rect">
                <a:avLst/>
              </a:prstGeom>
              <a:blipFill>
                <a:blip r:embed="rId6"/>
                <a:stretch>
                  <a:fillRect l="-4152" t="-2174" r="-449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54926" y="4554583"/>
                <a:ext cx="455509" cy="4083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926" y="4554583"/>
                <a:ext cx="455509" cy="408317"/>
              </a:xfrm>
              <a:prstGeom prst="rect">
                <a:avLst/>
              </a:prstGeom>
              <a:blipFill>
                <a:blip r:embed="rId7"/>
                <a:stretch>
                  <a:fillRect l="-5333" r="-800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33154" y="5124994"/>
                <a:ext cx="554895" cy="407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154" y="5124994"/>
                <a:ext cx="554895" cy="407547"/>
              </a:xfrm>
              <a:prstGeom prst="rect">
                <a:avLst/>
              </a:prstGeom>
              <a:blipFill>
                <a:blip r:embed="rId8"/>
                <a:stretch>
                  <a:fillRect l="-6593" t="-1493" r="-6593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11383" y="5677988"/>
                <a:ext cx="620105" cy="4126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383" y="5677988"/>
                <a:ext cx="620105" cy="412677"/>
              </a:xfrm>
              <a:prstGeom prst="rect">
                <a:avLst/>
              </a:prstGeom>
              <a:blipFill>
                <a:blip r:embed="rId9"/>
                <a:stretch>
                  <a:fillRect l="-980" r="-6863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82046" y="3052354"/>
                <a:ext cx="5730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𝐸𝑣𝑒𝑛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2046" y="3052354"/>
                <a:ext cx="573042" cy="276999"/>
              </a:xfrm>
              <a:prstGeom prst="rect">
                <a:avLst/>
              </a:prstGeom>
              <a:blipFill>
                <a:blip r:embed="rId10"/>
                <a:stretch>
                  <a:fillRect l="-8511" r="-957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78286" y="4267200"/>
                <a:ext cx="481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𝑂𝑑𝑑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8286" y="4267200"/>
                <a:ext cx="481799" cy="276999"/>
              </a:xfrm>
              <a:prstGeom prst="rect">
                <a:avLst/>
              </a:prstGeom>
              <a:blipFill>
                <a:blip r:embed="rId11"/>
                <a:stretch>
                  <a:fillRect l="-11392" r="-1139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95554" y="3470365"/>
                <a:ext cx="71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𝐸𝑖𝑡h𝑒𝑟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554" y="3470365"/>
                <a:ext cx="718402" cy="276999"/>
              </a:xfrm>
              <a:prstGeom prst="rect">
                <a:avLst/>
              </a:prstGeom>
              <a:blipFill>
                <a:blip r:embed="rId12"/>
                <a:stretch>
                  <a:fillRect l="-7627" r="-762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77691" y="3875314"/>
                <a:ext cx="71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𝐸𝑖𝑡h𝑒𝑟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691" y="3875314"/>
                <a:ext cx="718402" cy="276999"/>
              </a:xfrm>
              <a:prstGeom prst="rect">
                <a:avLst/>
              </a:prstGeom>
              <a:blipFill>
                <a:blip r:embed="rId13"/>
                <a:stretch>
                  <a:fillRect l="-7692" r="-854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split a fraction with two linear factors into </a:t>
            </a:r>
            <a:r>
              <a:rPr lang="en-GB" sz="1400" b="1" dirty="0">
                <a:latin typeface="Comic Sans MS" pitchFamily="66" charset="0"/>
              </a:rPr>
              <a:t>P</a:t>
            </a:r>
            <a:r>
              <a:rPr lang="en-GB" sz="1400" b="1" dirty="0" smtClean="0">
                <a:latin typeface="Comic Sans MS" pitchFamily="66" charset="0"/>
              </a:rPr>
              <a:t>artial Fractions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1D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6670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latin typeface="Comic Sans MS" pitchFamily="66" charset="0"/>
              </a:rPr>
              <a:t>For example: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00200" y="2514600"/>
                <a:ext cx="1519197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514600"/>
                <a:ext cx="1519197" cy="59862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2514600"/>
                <a:ext cx="705258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514600"/>
                <a:ext cx="705258" cy="55906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24400" y="2514600"/>
                <a:ext cx="705258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514600"/>
                <a:ext cx="705258" cy="55906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43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38504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562600" y="2667000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</a:t>
            </a:r>
            <a:r>
              <a:rPr lang="en-GB" sz="1400" dirty="0" smtClean="0">
                <a:latin typeface="Comic Sans MS" pitchFamily="66" charset="0"/>
              </a:rPr>
              <a:t>hen split up into Partial Fractions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00200" y="3581400"/>
                <a:ext cx="1519198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581400"/>
                <a:ext cx="1519198" cy="59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3581400"/>
                <a:ext cx="705258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81400"/>
                <a:ext cx="705258" cy="55496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4400" y="3581400"/>
                <a:ext cx="705258" cy="5574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81400"/>
                <a:ext cx="705258" cy="55746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43400" y="37338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733800"/>
                <a:ext cx="385042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200400" y="37338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7338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562600" y="3733800"/>
            <a:ext cx="3089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</a:t>
            </a:r>
            <a:r>
              <a:rPr lang="en-GB" sz="1400" dirty="0" smtClean="0">
                <a:latin typeface="Comic Sans MS" pitchFamily="66" charset="0"/>
              </a:rPr>
              <a:t>hen split up into Partial Fractions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6400" y="4343400"/>
            <a:ext cx="47740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You need to be able to calculate the values of A and B…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0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split a fraction with two linear factors into </a:t>
            </a:r>
            <a:r>
              <a:rPr lang="en-GB" sz="1400" b="1" dirty="0">
                <a:latin typeface="Comic Sans MS" pitchFamily="66" charset="0"/>
              </a:rPr>
              <a:t>P</a:t>
            </a:r>
            <a:r>
              <a:rPr lang="en-GB" sz="1400" b="1" dirty="0" smtClean="0">
                <a:latin typeface="Comic Sans MS" pitchFamily="66" charset="0"/>
              </a:rPr>
              <a:t>artial Fractions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1D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24384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Split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" y="2743200"/>
                <a:ext cx="1691040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743200"/>
                <a:ext cx="1691040" cy="6619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04800" y="3505200"/>
            <a:ext cx="2000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into Partial Fractions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2400" y="1524000"/>
                <a:ext cx="1350563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524000"/>
                <a:ext cx="1350563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2209800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09800"/>
                <a:ext cx="787652" cy="535275"/>
              </a:xfrm>
              <a:prstGeom prst="rect">
                <a:avLst/>
              </a:prstGeom>
              <a:blipFill rotWithShape="1">
                <a:blip r:embed="rId4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48200" y="2209800"/>
                <a:ext cx="787652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09800"/>
                <a:ext cx="787652" cy="533864"/>
              </a:xfrm>
              <a:prstGeom prst="rect">
                <a:avLst/>
              </a:prstGeom>
              <a:blipFill rotWithShape="1">
                <a:blip r:embed="rId5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3622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362200"/>
                <a:ext cx="35939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3124200" y="2819400"/>
                <a:ext cx="1350563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819400"/>
                <a:ext cx="1350563" cy="540917"/>
              </a:xfrm>
              <a:prstGeom prst="rect">
                <a:avLst/>
              </a:prstGeom>
              <a:blipFill>
                <a:blip r:embed="rId7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4724400" y="2819400"/>
                <a:ext cx="1350563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350563" cy="540917"/>
              </a:xfrm>
              <a:prstGeom prst="rect">
                <a:avLst/>
              </a:prstGeom>
              <a:blipFill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19600" y="29718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71800"/>
                <a:ext cx="35939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3505200"/>
                <a:ext cx="2070182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 </m:t>
                      </m:r>
                      <m:f>
                        <m:fPr>
                          <m:ctrlPr>
                            <a:rPr lang="en-GB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−3)(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05200"/>
                <a:ext cx="2070182" cy="548676"/>
              </a:xfrm>
              <a:prstGeom prst="rect">
                <a:avLst/>
              </a:prstGeom>
              <a:blipFill rotWithShape="1">
                <a:blip r:embed="rId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4343400"/>
                <a:ext cx="739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343400"/>
                <a:ext cx="73956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33800" y="43434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3434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38600" y="4343400"/>
                <a:ext cx="18021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400" i="1" smtClean="0">
                          <a:latin typeface="Cambria Math"/>
                        </a:rPr>
                        <m:t>A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43400"/>
                <a:ext cx="1802160" cy="307777"/>
              </a:xfrm>
              <a:prstGeom prst="rect">
                <a:avLst/>
              </a:prstGeom>
              <a:blipFill rotWithShape="1">
                <a:blip r:embed="rId1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352800" y="464820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4648200"/>
                <a:ext cx="45878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3800" y="46482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4648200"/>
                <a:ext cx="5822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648200"/>
                <a:ext cx="582211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05200" y="49530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953000"/>
                <a:ext cx="324127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733800" y="4953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953000"/>
                <a:ext cx="359393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953000"/>
                <a:ext cx="3481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48172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29000" y="5334000"/>
                <a:ext cx="4235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334000"/>
                <a:ext cx="42351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53340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334000"/>
                <a:ext cx="35939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5334000"/>
                <a:ext cx="4396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439672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505200" y="56388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638800"/>
                <a:ext cx="324127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733800" y="5638800"/>
                <a:ext cx="359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638800"/>
                <a:ext cx="359393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5638800"/>
                <a:ext cx="34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638800"/>
                <a:ext cx="340285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971800" y="6096000"/>
                <a:ext cx="1012264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−3)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6096000"/>
                <a:ext cx="1012264" cy="535275"/>
              </a:xfrm>
              <a:prstGeom prst="rect">
                <a:avLst/>
              </a:prstGeom>
              <a:blipFill rotWithShape="1">
                <a:blip r:embed="rId2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91000" y="6096000"/>
                <a:ext cx="787652" cy="553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96000"/>
                <a:ext cx="787652" cy="553870"/>
              </a:xfrm>
              <a:prstGeom prst="rect">
                <a:avLst/>
              </a:prstGeom>
              <a:blipFill rotWithShape="1">
                <a:blip r:embed="rId23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6248400"/>
                <a:ext cx="3593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248400"/>
                <a:ext cx="35939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334000" y="1752600"/>
            <a:ext cx="685800" cy="7620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1905000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Split the Fraction into its 2 linear parts, with numerators A and B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Arc 51"/>
          <p:cNvSpPr/>
          <p:nvPr/>
        </p:nvSpPr>
        <p:spPr>
          <a:xfrm>
            <a:off x="5791200" y="2514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2590800"/>
            <a:ext cx="2438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Cross-multiply to make the denominators the same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Arc 53"/>
          <p:cNvSpPr/>
          <p:nvPr/>
        </p:nvSpPr>
        <p:spPr>
          <a:xfrm>
            <a:off x="5791200" y="32004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324600" y="335280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Group together as one fraction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962400" y="1524000"/>
            <a:ext cx="13716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962400" y="3505200"/>
            <a:ext cx="17526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791200" y="3886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324600" y="3886200"/>
            <a:ext cx="243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This has the same denominator as the initial fraction, so the numerators must be the same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962400" y="3505200"/>
            <a:ext cx="1752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962400" y="1524000"/>
            <a:ext cx="1371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2133600" y="46482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If x = -1: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133600" y="5334000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If x = 3: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4800600" y="5791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334000" y="5791200"/>
            <a:ext cx="2438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You now have the values of A and B and can write the answer as Partial 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lang="en-GB" sz="1100" dirty="0" smtClean="0">
                <a:solidFill>
                  <a:srgbClr val="FF0000"/>
                </a:solidFill>
                <a:latin typeface="Comic Sans MS" pitchFamily="66" charset="0"/>
              </a:rPr>
              <a:t>ractions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733800" y="2209800"/>
            <a:ext cx="16764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3276600" y="6096000"/>
            <a:ext cx="1676400" cy="609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6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6" grpId="1" animBg="1"/>
      <p:bldP spid="57" grpId="0" animBg="1"/>
      <p:bldP spid="57" grpId="1" animBg="1"/>
      <p:bldP spid="58" grpId="0" animBg="1"/>
      <p:bldP spid="59" grpId="0"/>
      <p:bldP spid="60" grpId="0" animBg="1"/>
      <p:bldP spid="60" grpId="1" animBg="1"/>
      <p:bldP spid="61" grpId="0" animBg="1"/>
      <p:bldP spid="61" grpId="1" animBg="1"/>
      <p:bldP spid="63" grpId="0"/>
      <p:bldP spid="64" grpId="0"/>
      <p:bldP spid="65" grpId="0" animBg="1"/>
      <p:bldP spid="66" grpId="0"/>
      <p:bldP spid="67" grpId="0" animBg="1"/>
      <p:bldP spid="67" grpId="1" animBg="1"/>
      <p:bldP spid="6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2971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also split fractions with more than 2 linear factors in the denominator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2362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Split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32766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</a:t>
            </a:r>
            <a:r>
              <a:rPr lang="en-GB" sz="1400" dirty="0" smtClean="0">
                <a:latin typeface="Comic Sans MS" pitchFamily="66" charset="0"/>
              </a:rPr>
              <a:t>nto </a:t>
            </a:r>
            <a:r>
              <a:rPr lang="en-GB" sz="1400" dirty="0">
                <a:latin typeface="Comic Sans MS" pitchFamily="66" charset="0"/>
              </a:rPr>
              <a:t>P</a:t>
            </a:r>
            <a:r>
              <a:rPr lang="en-GB" sz="1400" dirty="0" smtClean="0">
                <a:latin typeface="Comic Sans MS" pitchFamily="66" charset="0"/>
              </a:rPr>
              <a:t>artial fractions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2000" y="2667000"/>
                <a:ext cx="1551579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667000"/>
                <a:ext cx="1551579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19600" y="1371600"/>
                <a:ext cx="135812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371600"/>
                <a:ext cx="1358128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67200" y="1981200"/>
                <a:ext cx="31919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981200"/>
                <a:ext cx="319190" cy="4392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24400" y="1981200"/>
                <a:ext cx="575094" cy="438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81200"/>
                <a:ext cx="575094" cy="4380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10200" y="1981200"/>
                <a:ext cx="660052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1981200"/>
                <a:ext cx="660052" cy="4423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800" y="2057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057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81600" y="2057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057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124200" y="2590800"/>
                <a:ext cx="1370953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590800"/>
                <a:ext cx="1370953" cy="476797"/>
              </a:xfrm>
              <a:prstGeom prst="rect">
                <a:avLst/>
              </a:prstGeom>
              <a:blipFill rotWithShape="1">
                <a:blip r:embed="rId8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495800" y="2590800"/>
                <a:ext cx="1358129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590800"/>
                <a:ext cx="1358129" cy="476797"/>
              </a:xfrm>
              <a:prstGeom prst="rect">
                <a:avLst/>
              </a:prstGeom>
              <a:blipFill>
                <a:blip r:embed="rId9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43400" y="2667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867400" y="2590800"/>
                <a:ext cx="1358129" cy="4767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590800"/>
                <a:ext cx="1358129" cy="476797"/>
              </a:xfrm>
              <a:prstGeom prst="rect">
                <a:avLst/>
              </a:prstGeom>
              <a:blipFill>
                <a:blip r:embed="rId10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15000" y="2667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667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81400" y="3276600"/>
                <a:ext cx="3420745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276600"/>
                <a:ext cx="3420745" cy="483466"/>
              </a:xfrm>
              <a:prstGeom prst="rect">
                <a:avLst/>
              </a:prstGeom>
              <a:blipFill rotWithShape="1">
                <a:blip r:embed="rId11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67200" y="3962400"/>
                <a:ext cx="34207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𝐶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)(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342074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048000" y="3962400"/>
                <a:ext cx="1091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+5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962400"/>
                <a:ext cx="109113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10000" y="41910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30489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4191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910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267200" y="4191000"/>
                <a:ext cx="3683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 smtClean="0"/>
                  <a:t>3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/>
                      </a:rPr>
                      <m:t>𝐵</m:t>
                    </m:r>
                  </m:oMath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368306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4419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419600"/>
                <a:ext cx="30489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38600" y="4419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196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67200" y="4419600"/>
                <a:ext cx="3250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19600"/>
                <a:ext cx="325025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800" y="47244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24400"/>
                <a:ext cx="420308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38600" y="4724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4724400"/>
                <a:ext cx="4458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724400"/>
                <a:ext cx="445828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4953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953000"/>
                <a:ext cx="30489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4953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9530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267200" y="49530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953000"/>
                <a:ext cx="31919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733800" y="52578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420307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5257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5257800"/>
                <a:ext cx="604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0.75</m:t>
                      </m:r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604974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733800" y="54864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86400"/>
                <a:ext cx="42030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38600" y="5486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335348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486400"/>
                <a:ext cx="3180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486400"/>
                <a:ext cx="318036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200400" y="5943600"/>
                <a:ext cx="3063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943600"/>
                <a:ext cx="306366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57600" y="5943600"/>
                <a:ext cx="575094" cy="4380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575094" cy="43806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343400" y="5943600"/>
                <a:ext cx="660052" cy="442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943600"/>
                <a:ext cx="660052" cy="442301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290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198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148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019800"/>
                <a:ext cx="335348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8956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019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5715000" y="1600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6248400" y="1676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Split the Fraction into its 3 linear parts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6934200" y="22098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934200" y="2895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315200" y="35052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419600" y="1371600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657600" y="3200400"/>
            <a:ext cx="3276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519416" y="2286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Cross Multiply to make the denominators equal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391400" y="2971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Put the fractions together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848600" y="35814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743200" y="41910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If x = 1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743200" y="47244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If x = 0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590800" y="52578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If x = -0.5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67200" y="1981200"/>
            <a:ext cx="1752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3200400" y="5943600"/>
            <a:ext cx="1752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Arc 69"/>
          <p:cNvSpPr/>
          <p:nvPr/>
        </p:nvSpPr>
        <p:spPr>
          <a:xfrm>
            <a:off x="4800600" y="5562600"/>
            <a:ext cx="6096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410200" y="5638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You can now fill in the numerators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86824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1D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33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 animBg="1"/>
      <p:bldP spid="60" grpId="0" animBg="1"/>
      <p:bldP spid="60" grpId="1" animBg="1"/>
      <p:bldP spid="61" grpId="0" animBg="1"/>
      <p:bldP spid="61" grpId="1" animBg="1"/>
      <p:bldP spid="62" grpId="0"/>
      <p:bldP spid="63" grpId="0"/>
      <p:bldP spid="64" grpId="0"/>
      <p:bldP spid="65" grpId="0"/>
      <p:bldP spid="66" grpId="0"/>
      <p:bldP spid="67" grpId="0"/>
      <p:bldP spid="68" grpId="0" animBg="1"/>
      <p:bldP spid="68" grpId="1" animBg="1"/>
      <p:bldP spid="69" grpId="0" animBg="1"/>
      <p:bldP spid="70" grpId="0" animBg="1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1E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259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split a fraction that has repeated linear roots into a Partial Fraction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1E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667000"/>
            <a:ext cx="1324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latin typeface="Comic Sans MS" pitchFamily="66" charset="0"/>
              </a:rPr>
              <a:t>For example: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2514600"/>
                <a:ext cx="1665969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num>
                        <m:den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14600"/>
                <a:ext cx="1665969" cy="6450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2514600"/>
                <a:ext cx="87517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514600"/>
                <a:ext cx="875176" cy="5986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514600"/>
                <a:ext cx="875176" cy="5970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14600"/>
                <a:ext cx="875176" cy="59702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26670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67000"/>
                <a:ext cx="3850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2667000"/>
                <a:ext cx="38504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72200" y="2514600"/>
                <a:ext cx="970266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970266" cy="5986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1200" y="26670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67000"/>
                <a:ext cx="3850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010400" y="2590800"/>
            <a:ext cx="20225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w</a:t>
            </a:r>
            <a:r>
              <a:rPr lang="en-GB" sz="1400" dirty="0" smtClean="0">
                <a:latin typeface="Comic Sans MS" pitchFamily="66" charset="0"/>
              </a:rPr>
              <a:t>hen split up into Partial Fractions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410200" y="3200400"/>
            <a:ext cx="5334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800600" y="4648200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The repeated root is included once ‘fully’ and once ‘broken down’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943600" y="3200400"/>
            <a:ext cx="68580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4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need to be able to split a fraction that has repeated linear roots into a Partial Fraction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6824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1E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9200" y="23622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Split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32766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</a:t>
            </a:r>
            <a:r>
              <a:rPr lang="en-GB" sz="1400" dirty="0" smtClean="0">
                <a:latin typeface="Comic Sans MS" pitchFamily="66" charset="0"/>
              </a:rPr>
              <a:t>nto </a:t>
            </a:r>
            <a:r>
              <a:rPr lang="en-GB" sz="1400" dirty="0">
                <a:latin typeface="Comic Sans MS" pitchFamily="66" charset="0"/>
              </a:rPr>
              <a:t>P</a:t>
            </a:r>
            <a:r>
              <a:rPr lang="en-GB" sz="1400" dirty="0" smtClean="0">
                <a:latin typeface="Comic Sans MS" pitchFamily="66" charset="0"/>
              </a:rPr>
              <a:t>artial fractions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2000" y="2667000"/>
                <a:ext cx="1532727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+14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GB" sz="14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667000"/>
                <a:ext cx="1532727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1447800"/>
                <a:ext cx="13438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447800"/>
                <a:ext cx="1343829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10000" y="2057400"/>
                <a:ext cx="703334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703334" cy="471989"/>
              </a:xfrm>
              <a:prstGeom prst="rect">
                <a:avLst/>
              </a:prstGeom>
              <a:blipFill rotWithShape="1">
                <a:blip r:embed="rId4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48200" y="2057400"/>
                <a:ext cx="775469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775469" cy="470835"/>
              </a:xfrm>
              <a:prstGeom prst="rect">
                <a:avLst/>
              </a:prstGeom>
              <a:blipFill rotWithShape="1">
                <a:blip r:embed="rId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6400" y="2057400"/>
                <a:ext cx="788293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057400"/>
                <a:ext cx="788293" cy="471989"/>
              </a:xfrm>
              <a:prstGeom prst="rect">
                <a:avLst/>
              </a:prstGeom>
              <a:blipFill rotWithShape="1">
                <a:blip r:embed="rId6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419600" y="2133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1336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57800" y="2133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1336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71800" y="2667000"/>
                <a:ext cx="137095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667000"/>
                <a:ext cx="1370953" cy="488082"/>
              </a:xfrm>
              <a:prstGeom prst="rect">
                <a:avLst/>
              </a:prstGeom>
              <a:blipFill rotWithShape="1"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62600" y="2743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743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7432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43400" y="2667000"/>
                <a:ext cx="1370953" cy="488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667000"/>
                <a:ext cx="1370953" cy="488082"/>
              </a:xfrm>
              <a:prstGeom prst="rect">
                <a:avLst/>
              </a:prstGeom>
              <a:blipFill rotWithShape="1"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33288" y="2648712"/>
                <a:ext cx="1343829" cy="512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288" y="2648712"/>
                <a:ext cx="1343829" cy="512000"/>
              </a:xfrm>
              <a:prstGeom prst="rect">
                <a:avLst/>
              </a:prstGeom>
              <a:blipFill rotWithShape="1">
                <a:blip r:embed="rId10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05200" y="3352800"/>
                <a:ext cx="3222229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352800"/>
                <a:ext cx="3222229" cy="495649"/>
              </a:xfrm>
              <a:prstGeom prst="rect">
                <a:avLst/>
              </a:prstGeom>
              <a:blipFill rotWithShape="1">
                <a:blip r:embed="rId11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267200" y="3962400"/>
                <a:ext cx="30640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𝐶</m:t>
                      </m:r>
                      <m:r>
                        <a:rPr lang="en-GB" sz="1200" i="1">
                          <a:latin typeface="Cambria Math"/>
                        </a:rPr>
                        <m:t>(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+1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962400"/>
                <a:ext cx="3064044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9624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95600" y="3962400"/>
                <a:ext cx="12610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11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+14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962400"/>
                <a:ext cx="1261051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4267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267200"/>
                <a:ext cx="30489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267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267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267200" y="4267200"/>
                <a:ext cx="4404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267200"/>
                <a:ext cx="440442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733800" y="44958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495800"/>
                <a:ext cx="420307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4495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958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267200" y="449580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325024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4800600"/>
                <a:ext cx="5068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0.75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00600"/>
                <a:ext cx="506869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4800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006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5029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304892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038600" y="5029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029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5029200"/>
                <a:ext cx="3250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029200"/>
                <a:ext cx="325024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971800" y="4267200"/>
            <a:ext cx="685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If x = -1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819400" y="48006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If x = -0.5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4800600"/>
                <a:ext cx="604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0.25</m:t>
                      </m:r>
                      <m:r>
                        <a:rPr lang="en-GB" sz="12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604974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52400" y="4953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At this point there is no way to cancel B and C to leave A by substituting a value 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52400" y="5638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Choose any value for x (that hasn’t been used yet), and use the values you know for B and C to leave A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895600" y="53340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If x = 0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0386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3340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6200" y="5334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304892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267200" y="5334000"/>
                <a:ext cx="4041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34000"/>
                <a:ext cx="404150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5720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34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800600" y="5334000"/>
                <a:ext cx="4099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34000"/>
                <a:ext cx="409984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105400" y="533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3340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34000" y="5334000"/>
                <a:ext cx="3513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1</m:t>
                    </m:r>
                  </m:oMath>
                </a14:m>
                <a:r>
                  <a:rPr lang="en-GB" sz="1200" dirty="0" smtClean="0"/>
                  <a:t>C</a:t>
                </a:r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334000"/>
                <a:ext cx="351378" cy="276999"/>
              </a:xfrm>
              <a:prstGeom prst="rect">
                <a:avLst/>
              </a:prstGeom>
              <a:blipFill rotWithShape="1">
                <a:blip r:embed="rId27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0386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335348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86200" y="5562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562600"/>
                <a:ext cx="304892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267200" y="55626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562600"/>
                <a:ext cx="319190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4958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562600"/>
                <a:ext cx="335348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24400" y="5562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562600"/>
                <a:ext cx="304892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953000" y="55626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562600"/>
                <a:ext cx="335348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5181600" y="55626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3</a:t>
            </a:r>
            <a:endParaRPr lang="en-GB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38600" y="5791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912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86200" y="5791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91200"/>
                <a:ext cx="304892" cy="27699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267200" y="57912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791200"/>
                <a:ext cx="319190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/>
          <p:nvPr/>
        </p:nvCxnSpPr>
        <p:spPr>
          <a:xfrm flipV="1">
            <a:off x="2590800" y="5410200"/>
            <a:ext cx="3810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276600" y="61722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6172200"/>
                <a:ext cx="703334" cy="487954"/>
              </a:xfrm>
              <a:prstGeom prst="rect">
                <a:avLst/>
              </a:prstGeom>
              <a:blipFill rotWithShape="1">
                <a:blip r:embed="rId35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114800" y="6172200"/>
                <a:ext cx="775469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172200"/>
                <a:ext cx="775469" cy="487954"/>
              </a:xfrm>
              <a:prstGeom prst="rect">
                <a:avLst/>
              </a:prstGeom>
              <a:blipFill rotWithShape="1">
                <a:blip r:embed="rId36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953000" y="6172200"/>
                <a:ext cx="788293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172200"/>
                <a:ext cx="788293" cy="487954"/>
              </a:xfrm>
              <a:prstGeom prst="rect">
                <a:avLst/>
              </a:prstGeom>
              <a:blipFill rotWithShape="1">
                <a:blip r:embed="rId37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8862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248400"/>
                <a:ext cx="335348" cy="276999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244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248400"/>
                <a:ext cx="3353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0480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624840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86"/>
          <p:cNvSpPr/>
          <p:nvPr/>
        </p:nvSpPr>
        <p:spPr>
          <a:xfrm>
            <a:off x="4343400" y="1447800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3810000" y="2057400"/>
            <a:ext cx="2438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3276600" y="6172200"/>
            <a:ext cx="2438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3733800" y="3352800"/>
            <a:ext cx="2895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6248400" y="16764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6629400" y="17526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Split the fraction into its 3 parts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6781800" y="22860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93"/>
          <p:cNvSpPr/>
          <p:nvPr/>
        </p:nvSpPr>
        <p:spPr>
          <a:xfrm>
            <a:off x="6781800" y="29718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Arc 94"/>
          <p:cNvSpPr/>
          <p:nvPr/>
        </p:nvSpPr>
        <p:spPr>
          <a:xfrm>
            <a:off x="7162800" y="3581400"/>
            <a:ext cx="457200" cy="5334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Arc 95"/>
          <p:cNvSpPr/>
          <p:nvPr/>
        </p:nvSpPr>
        <p:spPr>
          <a:xfrm>
            <a:off x="5638800" y="5943600"/>
            <a:ext cx="457200" cy="4572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TextBox 96"/>
          <p:cNvSpPr txBox="1"/>
          <p:nvPr/>
        </p:nvSpPr>
        <p:spPr>
          <a:xfrm>
            <a:off x="7162800" y="23622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Make the denominators equivalent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162800" y="312420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543800" y="3657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The numerators will be the same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096000" y="594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Sub in the values of A, B and C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64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60" grpId="0"/>
      <p:bldP spid="14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7" grpId="1" animBg="1"/>
      <p:bldP spid="88" grpId="0" animBg="1"/>
      <p:bldP spid="88" grpId="1" animBg="1"/>
      <p:bldP spid="89" grpId="0" animBg="1"/>
      <p:bldP spid="90" grpId="0" animBg="1"/>
      <p:bldP spid="90" grpId="1" animBg="1"/>
      <p:bldP spid="91" grpId="0" animBg="1"/>
      <p:bldP spid="92" grpId="0"/>
      <p:bldP spid="93" grpId="0" animBg="1"/>
      <p:bldP spid="94" grpId="0" animBg="1"/>
      <p:bldP spid="95" grpId="0" animBg="1"/>
      <p:bldP spid="96" grpId="0" animBg="1"/>
      <p:bldP spid="97" grpId="0"/>
      <p:bldP spid="98" grpId="0"/>
      <p:bldP spid="99" grpId="0"/>
      <p:bldP spid="10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1F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450957" y="2435024"/>
                <a:ext cx="13522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957" y="2435024"/>
                <a:ext cx="1352293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 smtClean="0">
                    <a:latin typeface="Comic Sans MS" panose="030F0702030302020204" pitchFamily="66" charset="0"/>
                  </a:rPr>
                  <a:t>If you have an improper fraction, it must first be converted into a mixed fraction before you can express it in partial fractions</a:t>
                </a:r>
                <a:endParaRPr lang="en-US" sz="1600" dirty="0" smtClean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 smtClean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solve these kinds of problems by using algebraic long division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 smtClean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Alternatively, you can use the relationship: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 smtClean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𝑑𝑖𝑣𝑖𝑠𝑜𝑟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𝑟𝑒𝑚𝑎𝑖𝑛𝑑𝑒𝑟</m:t>
                      </m:r>
                    </m:oMath>
                  </m:oMathPara>
                </a14:m>
                <a:endParaRPr lang="en-US" sz="1600" dirty="0" smtClean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3"/>
                <a:stretch>
                  <a:fillRect t="-782" r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36607" y="5162308"/>
                <a:ext cx="27861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37=12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07" y="5162308"/>
                <a:ext cx="278614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595151" y="1250066"/>
                <a:ext cx="4051139" cy="72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GB" sz="1600" dirty="0" smtClean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 smtClean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 smtClean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 smtClean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151" y="1250066"/>
                <a:ext cx="4051139" cy="722442"/>
              </a:xfrm>
              <a:prstGeom prst="rect">
                <a:avLst/>
              </a:prstGeom>
              <a:blipFill>
                <a:blip r:embed="rId5"/>
                <a:stretch>
                  <a:fillRect r="-753" b="-10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6450957" y="2396924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6454140" y="2407920"/>
            <a:ext cx="13335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902692" y="2427404"/>
                <a:ext cx="5750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692" y="2427404"/>
                <a:ext cx="57509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458577" y="2114984"/>
                <a:ext cx="3822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8577" y="2114984"/>
                <a:ext cx="382284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694797" y="2991284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797" y="2991284"/>
                <a:ext cx="1091133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 flipH="1" flipV="1">
            <a:off x="6743340" y="2963484"/>
            <a:ext cx="10366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6694797" y="3242744"/>
                <a:ext cx="9073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797" y="3242744"/>
                <a:ext cx="907364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6450957" y="2686484"/>
                <a:ext cx="8133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957" y="2686484"/>
                <a:ext cx="813364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649077" y="2114984"/>
                <a:ext cx="5404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077" y="2114984"/>
                <a:ext cx="54040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 flipV="1">
            <a:off x="7063380" y="3565464"/>
            <a:ext cx="6937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7045317" y="3578024"/>
                <a:ext cx="7450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17" y="3578024"/>
                <a:ext cx="745012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6992352" y="2114984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352" y="2114984"/>
                <a:ext cx="538930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7045317" y="3821864"/>
                <a:ext cx="8299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17" y="3821864"/>
                <a:ext cx="829971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 flipH="1" flipV="1">
            <a:off x="7063380" y="4083624"/>
            <a:ext cx="693780" cy="6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7479657" y="4080944"/>
                <a:ext cx="3898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657" y="4080944"/>
                <a:ext cx="38985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4341151" y="4742566"/>
                <a:ext cx="4051139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𝑟𝑒𝑚𝑎𝑖𝑛𝑑𝑒𝑟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29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151" y="4742566"/>
                <a:ext cx="4051139" cy="5864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239551" y="5987166"/>
                <a:ext cx="4051139" cy="586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29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551" y="5987166"/>
                <a:ext cx="4051139" cy="5864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254500" y="28194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Using algebraic long division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51300" y="5422900"/>
            <a:ext cx="424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Write the remainder over the divisor (as you would if dividing with numbers)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7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6" grpId="1"/>
      <p:bldP spid="7" grpId="0"/>
      <p:bldP spid="10" grpId="0"/>
      <p:bldP spid="12" grpId="0"/>
      <p:bldP spid="13" grpId="0"/>
      <p:bldP spid="15" grpId="0"/>
      <p:bldP spid="18" grpId="0"/>
      <p:bldP spid="25" grpId="0"/>
      <p:bldP spid="28" grpId="0"/>
      <p:bldP spid="29" grpId="0"/>
      <p:bldP spid="30" grpId="0"/>
      <p:bldP spid="33" grpId="0"/>
      <p:bldP spid="34" grpId="0"/>
      <p:bldP spid="35" grpId="0"/>
      <p:bldP spid="36" grpId="0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 smtClean="0">
                    <a:latin typeface="Comic Sans MS" panose="030F0702030302020204" pitchFamily="66" charset="0"/>
                  </a:rPr>
                  <a:t>If you have an improper fraction, it must first be converted into a mixed fraction before you can express it in partial fractions</a:t>
                </a:r>
                <a:endParaRPr lang="en-US" sz="1600" dirty="0" smtClean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 smtClean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solve these kinds of problems by using algebraic long division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 smtClean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Alternatively, you can use the relationship: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 smtClean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𝑄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𝑑𝑖𝑣𝑖𝑠𝑜𝑟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𝑟𝑒𝑚𝑎𝑖𝑛𝑑𝑒𝑟</m:t>
                      </m:r>
                    </m:oMath>
                  </m:oMathPara>
                </a14:m>
                <a:endParaRPr lang="en-US" sz="1600" dirty="0" smtClean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>
          <p:sp>
            <p:nvSpPr>
              <p:cNvPr id="5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052" y="1497873"/>
                <a:ext cx="3648892" cy="4679089"/>
              </a:xfrm>
              <a:blipFill>
                <a:blip r:embed="rId2"/>
                <a:stretch>
                  <a:fillRect t="-782" r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898900" y="1246368"/>
                <a:ext cx="52451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Comic Sans MS" panose="030F0702030302020204" pitchFamily="66" charset="0"/>
                  </a:rPr>
                  <a:t>Given that:</a:t>
                </a:r>
              </a:p>
              <a:p>
                <a:pPr algn="ctr"/>
                <a:endParaRPr lang="en-US" sz="1400" dirty="0" smtClean="0"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 smtClean="0">
                  <a:latin typeface="Comic Sans MS" panose="030F0702030302020204" pitchFamily="66" charset="0"/>
                </a:endParaRPr>
              </a:p>
              <a:p>
                <a:pPr algn="ctr"/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400" dirty="0" smtClean="0">
                    <a:latin typeface="Comic Sans MS" panose="030F0702030302020204" pitchFamily="66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.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900" y="1246368"/>
                <a:ext cx="5245100" cy="1169551"/>
              </a:xfrm>
              <a:prstGeom prst="rect">
                <a:avLst/>
              </a:prstGeom>
              <a:blipFill>
                <a:blip r:embed="rId3"/>
                <a:stretch>
                  <a:fillRect t="-521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4114800" y="2561702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 smtClean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GB" sz="1400" u="sng" dirty="0" smtClean="0">
                    <a:latin typeface="Comic Sans MS" panose="030F0702030302020204" pitchFamily="66" charset="0"/>
                  </a:rPr>
                  <a:t> terms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61702"/>
                <a:ext cx="1689501" cy="307777"/>
              </a:xfrm>
              <a:prstGeom prst="rect">
                <a:avLst/>
              </a:prstGeom>
              <a:blipFill>
                <a:blip r:embed="rId4"/>
                <a:stretch>
                  <a:fillRect l="-1083" t="-3922" r="-3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4178300" y="1698102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801360" y="1705722"/>
            <a:ext cx="36322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990080" y="1698102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 rot="5400000">
            <a:off x="6465570" y="1412352"/>
            <a:ext cx="198120" cy="1089660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4213860" y="2924922"/>
                <a:ext cx="8768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860" y="2924922"/>
                <a:ext cx="876843" cy="246221"/>
              </a:xfrm>
              <a:prstGeom prst="rect">
                <a:avLst/>
              </a:prstGeom>
              <a:blipFill>
                <a:blip r:embed="rId5"/>
                <a:stretch>
                  <a:fillRect l="-2778" r="-138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/>
              <p:cNvSpPr txBox="1"/>
              <p:nvPr/>
            </p:nvSpPr>
            <p:spPr>
              <a:xfrm>
                <a:off x="4297680" y="3229722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7680" y="3229722"/>
                <a:ext cx="560025" cy="246221"/>
              </a:xfrm>
              <a:prstGeom prst="rect">
                <a:avLst/>
              </a:prstGeom>
              <a:blipFill>
                <a:blip r:embed="rId6"/>
                <a:stretch>
                  <a:fillRect l="-7609" r="-652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4144220" y="4132160"/>
                <a:ext cx="466621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220" y="4132160"/>
                <a:ext cx="4666213" cy="215444"/>
              </a:xfrm>
              <a:prstGeom prst="rect">
                <a:avLst/>
              </a:prstGeom>
              <a:blipFill>
                <a:blip r:embed="rId7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6489539" y="2563631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 smtClean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u="sng" dirty="0" smtClean="0">
                    <a:latin typeface="Comic Sans MS" panose="030F0702030302020204" pitchFamily="66" charset="0"/>
                  </a:rPr>
                  <a:t> terms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539" y="2563631"/>
                <a:ext cx="1689501" cy="307777"/>
              </a:xfrm>
              <a:prstGeom prst="rect">
                <a:avLst/>
              </a:prstGeom>
              <a:blipFill>
                <a:blip r:embed="rId8"/>
                <a:stretch>
                  <a:fillRect l="-1083" t="-4000" r="-36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6727495" y="2961576"/>
                <a:ext cx="14593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495" y="2961576"/>
                <a:ext cx="1459374" cy="246221"/>
              </a:xfrm>
              <a:prstGeom prst="rect">
                <a:avLst/>
              </a:prstGeom>
              <a:blipFill>
                <a:blip r:embed="rId9"/>
                <a:stretch>
                  <a:fillRect l="-1674" r="-83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6811315" y="3289525"/>
                <a:ext cx="7222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1315" y="3289525"/>
                <a:ext cx="722249" cy="246221"/>
              </a:xfrm>
              <a:prstGeom prst="rect">
                <a:avLst/>
              </a:prstGeom>
              <a:blipFill>
                <a:blip r:embed="rId10"/>
                <a:stretch>
                  <a:fillRect l="-5882" r="-588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4573768" y="4130714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057931" y="4109012"/>
            <a:ext cx="435465" cy="253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870088" y="4109013"/>
            <a:ext cx="259918" cy="2558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124731" y="4110942"/>
            <a:ext cx="435465" cy="253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 flipH="1">
            <a:off x="5787340" y="4109012"/>
            <a:ext cx="266217" cy="25464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 rot="5400000">
            <a:off x="6504682" y="3726757"/>
            <a:ext cx="234966" cy="138606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 rot="5400000">
            <a:off x="6535547" y="4046994"/>
            <a:ext cx="221465" cy="712805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/>
              <p:cNvSpPr txBox="1"/>
              <p:nvPr/>
            </p:nvSpPr>
            <p:spPr>
              <a:xfrm>
                <a:off x="4202427" y="4133814"/>
                <a:ext cx="44337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427" y="4133814"/>
                <a:ext cx="4433778" cy="215444"/>
              </a:xfrm>
              <a:prstGeom prst="rect">
                <a:avLst/>
              </a:prstGeom>
              <a:blipFill>
                <a:blip r:embed="rId11"/>
                <a:stretch>
                  <a:fillRect l="-412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5278056" y="3692324"/>
            <a:ext cx="21868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Updated relationship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4093580" y="4728097"/>
                <a:ext cx="168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 smtClean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u="sng" dirty="0" smtClean="0">
                    <a:latin typeface="Comic Sans MS" panose="030F0702030302020204" pitchFamily="66" charset="0"/>
                  </a:rPr>
                  <a:t> terms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0" y="4728097"/>
                <a:ext cx="1689501" cy="307777"/>
              </a:xfrm>
              <a:prstGeom prst="rect">
                <a:avLst/>
              </a:prstGeom>
              <a:blipFill>
                <a:blip r:embed="rId12"/>
                <a:stretch>
                  <a:fillRect l="-1083" t="-4000" r="-361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4192640" y="5091317"/>
                <a:ext cx="213808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640" y="5091317"/>
                <a:ext cx="2138085" cy="246221"/>
              </a:xfrm>
              <a:prstGeom prst="rect">
                <a:avLst/>
              </a:prstGeom>
              <a:blipFill>
                <a:blip r:embed="rId13"/>
                <a:stretch>
                  <a:fillRect l="-1994" r="-28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/>
              <p:cNvSpPr txBox="1"/>
              <p:nvPr/>
            </p:nvSpPr>
            <p:spPr>
              <a:xfrm>
                <a:off x="4392207" y="5419266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207" y="5419266"/>
                <a:ext cx="560025" cy="246221"/>
              </a:xfrm>
              <a:prstGeom prst="rect">
                <a:avLst/>
              </a:prstGeom>
              <a:blipFill>
                <a:blip r:embed="rId14"/>
                <a:stretch>
                  <a:fillRect l="-8791" r="-879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5788972" y="4120793"/>
            <a:ext cx="279400" cy="2362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7434506" y="413188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6359989" y="4120312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732308" y="4122241"/>
            <a:ext cx="303034" cy="2295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 rot="5400000">
            <a:off x="6664661" y="3564437"/>
            <a:ext cx="188668" cy="1663860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rot="5400000">
            <a:off x="6601001" y="4195257"/>
            <a:ext cx="200242" cy="367497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6445170" y="4718451"/>
                <a:ext cx="16023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 smtClean="0">
                    <a:latin typeface="Comic Sans MS" panose="030F0702030302020204" pitchFamily="66" charset="0"/>
                  </a:rPr>
                  <a:t>Compare </a:t>
                </a:r>
                <a14:m>
                  <m:oMath xmlns:m="http://schemas.openxmlformats.org/officeDocument/2006/math">
                    <m:r>
                      <a:rPr lang="en-US" sz="1400" i="1" u="sng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u="sng" dirty="0" smtClean="0">
                    <a:latin typeface="Comic Sans MS" panose="030F0702030302020204" pitchFamily="66" charset="0"/>
                  </a:rPr>
                  <a:t> terms</a:t>
                </a:r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5170" y="4718451"/>
                <a:ext cx="1602362" cy="307777"/>
              </a:xfrm>
              <a:prstGeom prst="rect">
                <a:avLst/>
              </a:prstGeom>
              <a:blipFill>
                <a:blip r:embed="rId15"/>
                <a:stretch>
                  <a:fillRect l="-1141" t="-3922" r="-380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/>
              <p:cNvSpPr txBox="1"/>
              <p:nvPr/>
            </p:nvSpPr>
            <p:spPr>
              <a:xfrm>
                <a:off x="6544230" y="5081671"/>
                <a:ext cx="174951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230" y="5081671"/>
                <a:ext cx="1749518" cy="246221"/>
              </a:xfrm>
              <a:prstGeom prst="rect">
                <a:avLst/>
              </a:prstGeom>
              <a:blipFill>
                <a:blip r:embed="rId16"/>
                <a:stretch>
                  <a:fillRect l="-1394" r="-1742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/>
              <p:cNvSpPr txBox="1"/>
              <p:nvPr/>
            </p:nvSpPr>
            <p:spPr>
              <a:xfrm>
                <a:off x="6743797" y="5409620"/>
                <a:ext cx="84459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797" y="5409620"/>
                <a:ext cx="844590" cy="246221"/>
              </a:xfrm>
              <a:prstGeom prst="rect">
                <a:avLst/>
              </a:prstGeom>
              <a:blipFill>
                <a:blip r:embed="rId17"/>
                <a:stretch>
                  <a:fillRect l="-5036" r="-431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/>
              <p:cNvSpPr txBox="1"/>
              <p:nvPr/>
            </p:nvSpPr>
            <p:spPr>
              <a:xfrm>
                <a:off x="4190439" y="4133814"/>
                <a:ext cx="443377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439" y="4133814"/>
                <a:ext cx="4433778" cy="215444"/>
              </a:xfrm>
              <a:prstGeom prst="rect">
                <a:avLst/>
              </a:prstGeom>
              <a:blipFill>
                <a:blip r:embed="rId18"/>
                <a:stretch>
                  <a:fillRect l="-275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7814128" y="4129957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6357647" y="413188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7424446" y="4131887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6998111" y="4129957"/>
            <a:ext cx="416851" cy="2334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 rot="5400000">
            <a:off x="6739483" y="3685971"/>
            <a:ext cx="256188" cy="1465162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 rot="5400000">
            <a:off x="6774982" y="4080283"/>
            <a:ext cx="196769" cy="64335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023911" y="4133815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6072551" y="4120311"/>
            <a:ext cx="291458" cy="2309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7035178" y="4120311"/>
            <a:ext cx="393701" cy="2328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 rot="5400000">
            <a:off x="6602930" y="3884670"/>
            <a:ext cx="209888" cy="1002174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252978" y="5760173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>
                <a:latin typeface="Comic Sans MS" panose="030F0702030302020204" pitchFamily="66" charset="0"/>
              </a:rPr>
              <a:t>Compare constant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/>
              <p:nvPr/>
            </p:nvSpPr>
            <p:spPr>
              <a:xfrm>
                <a:off x="5352038" y="6123393"/>
                <a:ext cx="14587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10=−15+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038" y="6123393"/>
                <a:ext cx="1458733" cy="246221"/>
              </a:xfrm>
              <a:prstGeom prst="rect">
                <a:avLst/>
              </a:prstGeom>
              <a:blipFill>
                <a:blip r:embed="rId19"/>
                <a:stretch>
                  <a:fillRect l="-418" r="-2092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/>
              <p:nvPr/>
            </p:nvSpPr>
            <p:spPr>
              <a:xfrm>
                <a:off x="5551605" y="6451342"/>
                <a:ext cx="56002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605" y="6451342"/>
                <a:ext cx="560025" cy="246221"/>
              </a:xfrm>
              <a:prstGeom prst="rect">
                <a:avLst/>
              </a:prstGeom>
              <a:blipFill>
                <a:blip r:embed="rId20"/>
                <a:stretch>
                  <a:fillRect l="-8696" r="-760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/>
              <p:cNvSpPr txBox="1"/>
              <p:nvPr/>
            </p:nvSpPr>
            <p:spPr>
              <a:xfrm>
                <a:off x="4202307" y="4134642"/>
                <a:ext cx="4491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307" y="4134642"/>
                <a:ext cx="4491614" cy="215444"/>
              </a:xfrm>
              <a:prstGeom prst="rect">
                <a:avLst/>
              </a:prstGeom>
              <a:blipFill>
                <a:blip r:embed="rId21"/>
                <a:stretch>
                  <a:fillRect l="-407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8271602" y="4130785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6352134" y="4132713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7418933" y="4132715"/>
            <a:ext cx="351260" cy="22898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 rot="5400000">
            <a:off x="6931513" y="3919066"/>
            <a:ext cx="217989" cy="988669"/>
          </a:xfrm>
          <a:prstGeom prst="arc">
            <a:avLst>
              <a:gd name="adj1" fmla="val 16200000"/>
              <a:gd name="adj2" fmla="val 5352257"/>
            </a:avLst>
          </a:prstGeom>
          <a:ln w="19050">
            <a:solidFill>
              <a:srgbClr val="0000FF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/>
              <p:cNvSpPr txBox="1"/>
              <p:nvPr/>
            </p:nvSpPr>
            <p:spPr>
              <a:xfrm>
                <a:off x="4183981" y="4134641"/>
                <a:ext cx="44916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981" y="4134641"/>
                <a:ext cx="4491614" cy="215444"/>
              </a:xfrm>
              <a:prstGeom prst="rect">
                <a:avLst/>
              </a:prstGeom>
              <a:blipFill>
                <a:blip r:embed="rId22"/>
                <a:stretch>
                  <a:fillRect l="-27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4826483" y="4122929"/>
            <a:ext cx="341614" cy="22705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5125631" y="4152557"/>
            <a:ext cx="422638" cy="238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83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4" grpId="0"/>
      <p:bldP spid="45" grpId="0"/>
      <p:bldP spid="45" grpId="1"/>
      <p:bldP spid="46" grpId="0"/>
      <p:bldP spid="47" grpId="0"/>
      <p:bldP spid="48" grpId="0"/>
      <p:bldP spid="49" grpId="0" animBg="1"/>
      <p:bldP spid="49" grpId="1" animBg="1"/>
      <p:bldP spid="50" grpId="0" animBg="1"/>
      <p:bldP spid="50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/>
      <p:bldP spid="57" grpId="1"/>
      <p:bldP spid="58" grpId="0"/>
      <p:bldP spid="59" grpId="0"/>
      <p:bldP spid="60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/>
      <p:bldP spid="69" grpId="0"/>
      <p:bldP spid="70" grpId="0"/>
      <p:bldP spid="71" grpId="0"/>
      <p:bldP spid="71" grpId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/>
      <p:bldP spid="83" grpId="0"/>
      <p:bldP spid="84" grpId="0"/>
      <p:bldP spid="85" grpId="0"/>
      <p:bldP spid="85" grpId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91" grpId="0" animBg="1"/>
      <p:bldP spid="91" grpId="1" animBg="1"/>
      <p:bldP spid="93" grpId="0"/>
      <p:bldP spid="95" grpId="0" animBg="1"/>
      <p:bldP spid="95" grpId="1" animBg="1"/>
      <p:bldP spid="96" grpId="0" animBg="1"/>
      <p:bldP spid="9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1G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2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1A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split an improper fraction into Partial Fractions. You will need to divide the numerator by the denominator first to find the ‘whole’ part</a:t>
            </a:r>
            <a:endParaRPr lang="en-GB" sz="14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6800" y="2819400"/>
                <a:ext cx="49404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22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19400"/>
                <a:ext cx="494045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0" y="2971800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971800"/>
                <a:ext cx="41069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05000" y="28194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2819400"/>
                <a:ext cx="365806" cy="6127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0" y="28194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819400"/>
                <a:ext cx="365806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9800" y="29718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2971800"/>
                <a:ext cx="41068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6800" y="3657600"/>
                <a:ext cx="494046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57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657600"/>
                <a:ext cx="494046" cy="61837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0" y="3810000"/>
                <a:ext cx="4106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810000"/>
                <a:ext cx="41069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90800" y="36576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657600"/>
                <a:ext cx="365806" cy="61279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6600" y="3657600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657600"/>
                <a:ext cx="365806" cy="61279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95600" y="38100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10000"/>
                <a:ext cx="410689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05000" y="38100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810000"/>
                <a:ext cx="3658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209800" y="3810000"/>
                <a:ext cx="410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810000"/>
                <a:ext cx="410689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572000" y="2667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A regular fraction being split into 2 ‘components’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276600" y="2895600"/>
            <a:ext cx="1295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22" idx="1"/>
          </p:cNvCxnSpPr>
          <p:nvPr/>
        </p:nvCxnSpPr>
        <p:spPr>
          <a:xfrm flipH="1" flipV="1">
            <a:off x="3962400" y="4038600"/>
            <a:ext cx="1219200" cy="14073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81600" y="3810000"/>
            <a:ext cx="2895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rgbClr val="FF0000"/>
                </a:solidFill>
                <a:latin typeface="Comic Sans MS" pitchFamily="66" charset="0"/>
              </a:rPr>
              <a:t>A top heavy (improper) fraction will have a ‘whole number part before the fractions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39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3810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 smtClean="0">
                <a:latin typeface="Comic Sans MS" pitchFamily="66" charset="0"/>
              </a:rPr>
              <a:t>You can split an improper fraction into Partial Fractions. You will need to divide the numerator by the denominator first to find the ‘whole’ part</a:t>
            </a:r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19200" y="2590800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Split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400" y="3505200"/>
            <a:ext cx="1935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</a:t>
            </a:r>
            <a:r>
              <a:rPr lang="en-GB" sz="1400" dirty="0" smtClean="0">
                <a:latin typeface="Comic Sans MS" pitchFamily="66" charset="0"/>
              </a:rPr>
              <a:t>nto </a:t>
            </a:r>
            <a:r>
              <a:rPr lang="en-GB" sz="1400" dirty="0">
                <a:latin typeface="Comic Sans MS" pitchFamily="66" charset="0"/>
              </a:rPr>
              <a:t>P</a:t>
            </a:r>
            <a:r>
              <a:rPr lang="en-GB" sz="1400" dirty="0" smtClean="0">
                <a:latin typeface="Comic Sans MS" pitchFamily="66" charset="0"/>
              </a:rPr>
              <a:t>artial fractions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2000" y="2895600"/>
                <a:ext cx="1390637" cy="5627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4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895600"/>
                <a:ext cx="1390637" cy="5627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52400" y="39624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Remember, Algebraically an ‘improper’ fraction is one where the degree (power) of the numerator is </a:t>
            </a:r>
            <a:r>
              <a:rPr lang="en-GB" sz="1200" u="sng" dirty="0" smtClean="0">
                <a:solidFill>
                  <a:srgbClr val="FF0000"/>
                </a:solidFill>
                <a:latin typeface="Comic Sans MS" pitchFamily="66" charset="0"/>
              </a:rPr>
              <a:t>equal to or exceeds that </a:t>
            </a:r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of the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1447800"/>
                <a:ext cx="118673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447800"/>
                <a:ext cx="1186735" cy="495649"/>
              </a:xfrm>
              <a:prstGeom prst="rect">
                <a:avLst/>
              </a:prstGeom>
              <a:blipFill rotWithShape="1">
                <a:blip r:embed="rId3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62600" y="1447800"/>
                <a:ext cx="1091133" cy="474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447800"/>
                <a:ext cx="1091133" cy="4741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1524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524000"/>
                <a:ext cx="33534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4876800" y="23622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876800" y="2362200"/>
            <a:ext cx="990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2362200"/>
                <a:ext cx="10061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362200"/>
                <a:ext cx="1006173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62200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i="1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62200"/>
                <a:ext cx="109113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53000" y="2057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057400"/>
                <a:ext cx="304892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876800" y="2590800"/>
                <a:ext cx="10911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i="1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i="1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90800"/>
                <a:ext cx="1091133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 flipH="1">
            <a:off x="5257800" y="2895600"/>
            <a:ext cx="609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57800" y="28956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895600"/>
                <a:ext cx="6600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038600" y="3276600"/>
                <a:ext cx="118673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276600"/>
                <a:ext cx="1186735" cy="495649"/>
              </a:xfrm>
              <a:prstGeom prst="rect">
                <a:avLst/>
              </a:prstGeom>
              <a:blipFill rotWithShape="1">
                <a:blip r:embed="rId11"/>
                <a:stretch>
                  <a:fillRect b="-4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105400" y="3352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33534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15000" y="3276600"/>
                <a:ext cx="1186735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−8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276600"/>
                <a:ext cx="1186735" cy="471989"/>
              </a:xfrm>
              <a:prstGeom prst="rect">
                <a:avLst/>
              </a:prstGeom>
              <a:blipFill rotWithShape="1">
                <a:blip r:embed="rId12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34000" y="3352800"/>
                <a:ext cx="4881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 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352800"/>
                <a:ext cx="488146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3886200"/>
                <a:ext cx="703334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86200"/>
                <a:ext cx="703334" cy="471989"/>
              </a:xfrm>
              <a:prstGeom prst="rect">
                <a:avLst/>
              </a:prstGeom>
              <a:blipFill rotWithShape="1">
                <a:blip r:embed="rId14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324600" y="3886200"/>
                <a:ext cx="70333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886200"/>
                <a:ext cx="703334" cy="470835"/>
              </a:xfrm>
              <a:prstGeom prst="rect">
                <a:avLst/>
              </a:prstGeom>
              <a:blipFill rotWithShape="1">
                <a:blip r:embed="rId15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96000" y="3962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9624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10200" y="4495800"/>
                <a:ext cx="173252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495800"/>
                <a:ext cx="1732526" cy="483466"/>
              </a:xfrm>
              <a:prstGeom prst="rect">
                <a:avLst/>
              </a:prstGeom>
              <a:blipFill rotWithShape="1">
                <a:blip r:embed="rId1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581400" y="51054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105400"/>
                <a:ext cx="66005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191000" y="5105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1054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495800" y="5105400"/>
                <a:ext cx="1574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105400"/>
                <a:ext cx="1574342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2819400" y="5410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If x =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62400" y="5410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10200"/>
                <a:ext cx="30489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91000" y="5410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102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95800" y="5410200"/>
                <a:ext cx="3250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10200"/>
                <a:ext cx="325025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2819400" y="5715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0000"/>
                </a:solidFill>
                <a:latin typeface="Comic Sans MS" pitchFamily="66" charset="0"/>
              </a:rPr>
              <a:t>If x =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86200" y="5715000"/>
                <a:ext cx="4203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420307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191000" y="57150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7150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495800" y="5715000"/>
                <a:ext cx="4346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715000"/>
                <a:ext cx="434606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60198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19800"/>
                <a:ext cx="304892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91000" y="6019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19800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6019800"/>
                <a:ext cx="3191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6019800"/>
                <a:ext cx="319190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6477000" y="17526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858000" y="18288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Divide the numerator by the denominator to find the ‘whole’ part</a:t>
            </a:r>
            <a:endParaRPr lang="en-GB" sz="1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86600" y="2895600"/>
            <a:ext cx="1828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Now rewrite the original fraction with the whole part taken out</a:t>
            </a:r>
          </a:p>
        </p:txBody>
      </p:sp>
      <p:sp>
        <p:nvSpPr>
          <p:cNvPr id="66" name="Arc 65"/>
          <p:cNvSpPr/>
          <p:nvPr/>
        </p:nvSpPr>
        <p:spPr>
          <a:xfrm>
            <a:off x="6705600" y="28956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781800" y="35052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6934200" y="4114800"/>
            <a:ext cx="457200" cy="6096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7239000" y="3581400"/>
            <a:ext cx="167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Split the fraction into 2 parts (ignore the whole part for now)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91400" y="4191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Make denominators equivalent and group up</a:t>
            </a:r>
          </a:p>
        </p:txBody>
      </p:sp>
      <p:sp>
        <p:nvSpPr>
          <p:cNvPr id="71" name="Arc 70"/>
          <p:cNvSpPr/>
          <p:nvPr/>
        </p:nvSpPr>
        <p:spPr>
          <a:xfrm>
            <a:off x="6934200" y="4724400"/>
            <a:ext cx="457200" cy="533400"/>
          </a:xfrm>
          <a:prstGeom prst="arc">
            <a:avLst>
              <a:gd name="adj1" fmla="val 16200000"/>
              <a:gd name="adj2" fmla="val 50456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7391400" y="4876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rgbClr val="FF0000"/>
                </a:solidFill>
                <a:latin typeface="Comic Sans MS" pitchFamily="66" charset="0"/>
              </a:rPr>
              <a:t>The numerators will be the same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600" y="6400800"/>
                <a:ext cx="6799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3 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679994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267200" y="63246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324600"/>
                <a:ext cx="703334" cy="487954"/>
              </a:xfrm>
              <a:prstGeom prst="rect">
                <a:avLst/>
              </a:prstGeom>
              <a:blipFill rotWithShape="1">
                <a:blip r:embed="rId2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05400" y="6324600"/>
                <a:ext cx="703334" cy="4879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703334" cy="487954"/>
              </a:xfrm>
              <a:prstGeom prst="rect">
                <a:avLst/>
              </a:prstGeom>
              <a:blipFill rotWithShape="1">
                <a:blip r:embed="rId29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876800" y="6400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400800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5638800" y="4495800"/>
            <a:ext cx="1447800" cy="4928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5715000" y="3276600"/>
            <a:ext cx="12192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3886200" y="6324600"/>
            <a:ext cx="1905000" cy="44659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5486400" y="3886200"/>
            <a:ext cx="1524000" cy="5334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00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2" grpId="0"/>
      <p:bldP spid="33" grpId="0"/>
      <p:bldP spid="34" grpId="0"/>
      <p:bldP spid="35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/>
      <p:bldP spid="66" grpId="0" animBg="1"/>
      <p:bldP spid="67" grpId="0" animBg="1"/>
      <p:bldP spid="68" grpId="0" animBg="1"/>
      <p:bldP spid="69" grpId="0"/>
      <p:bldP spid="70" grpId="0"/>
      <p:bldP spid="71" grpId="0" animBg="1"/>
      <p:bldP spid="72" grpId="0"/>
      <p:bldP spid="73" grpId="0"/>
      <p:bldP spid="74" grpId="0"/>
      <p:bldP spid="75" grpId="0"/>
      <p:bldP spid="76" grpId="0"/>
      <p:bldP spid="77" grpId="0" animBg="1"/>
      <p:bldP spid="77" grpId="1" animBg="1"/>
      <p:bldP spid="78" grpId="0" animBg="1"/>
      <p:bldP spid="78" grpId="1" animBg="1"/>
      <p:bldP spid="79" grpId="0" animBg="1"/>
      <p:bldP spid="80" grpId="0" animBg="1"/>
      <p:bldP spid="8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 smtClean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35" y="1461433"/>
            <a:ext cx="4415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>
                <a:latin typeface="Comic Sans MS" panose="030F0702030302020204" pitchFamily="66" charset="0"/>
              </a:rPr>
              <a:t>Prove by contradiction that there is no greatest odd integer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6949" y="2492722"/>
                <a:ext cx="438755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Comic Sans MS" panose="030F0702030302020204" pitchFamily="66" charset="0"/>
                  </a:rPr>
                  <a:t>Assumption: There is a greatest odd integer,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949" y="2492722"/>
                <a:ext cx="4387556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616387" y="3293616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53992" y="4150310"/>
                <a:ext cx="38577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400" dirty="0" smtClean="0">
                    <a:latin typeface="Comic Sans MS" panose="030F0702030302020204" pitchFamily="66" charset="0"/>
                  </a:rPr>
                  <a:t> is an integer, then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1400" dirty="0" smtClean="0">
                    <a:latin typeface="Comic Sans MS" panose="030F0702030302020204" pitchFamily="66" charset="0"/>
                  </a:rPr>
                  <a:t> is also an integer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992" y="4150310"/>
                <a:ext cx="3857787" cy="215444"/>
              </a:xfrm>
              <a:prstGeom prst="rect">
                <a:avLst/>
              </a:prstGeom>
              <a:blipFill>
                <a:blip r:embed="rId3"/>
                <a:stretch>
                  <a:fillRect l="-2844" t="-25714" r="-1738" b="-5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91308" y="4524652"/>
                <a:ext cx="8124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0" dirty="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308" y="4524652"/>
                <a:ext cx="812467" cy="215444"/>
              </a:xfrm>
              <a:prstGeom prst="rect">
                <a:avLst/>
              </a:prstGeom>
              <a:blipFill>
                <a:blip r:embed="rId4"/>
                <a:stretch>
                  <a:fillRect l="-1504" r="-225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38186" y="4898994"/>
                <a:ext cx="161448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+2=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𝑜𝑑𝑑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186" y="4898994"/>
                <a:ext cx="1614481" cy="215444"/>
              </a:xfrm>
              <a:prstGeom prst="rect">
                <a:avLst/>
              </a:prstGeom>
              <a:blipFill>
                <a:blip r:embed="rId5"/>
                <a:stretch>
                  <a:fillRect l="-755" r="-377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28769" y="4909351"/>
                <a:ext cx="54771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𝑜𝑑𝑑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8769" y="4909351"/>
                <a:ext cx="547714" cy="215444"/>
              </a:xfrm>
              <a:prstGeom prst="rect">
                <a:avLst/>
              </a:prstGeom>
              <a:blipFill>
                <a:blip r:embed="rId6"/>
                <a:stretch>
                  <a:fillRect r="-100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16387" y="5379867"/>
                <a:ext cx="4074852" cy="6463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be an odd integer, and is greater than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 Therefore, there is no greatest odd integer.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87" y="5379867"/>
                <a:ext cx="4074852" cy="646331"/>
              </a:xfrm>
              <a:prstGeom prst="rect">
                <a:avLst/>
              </a:prstGeom>
              <a:blipFill>
                <a:blip r:embed="rId7"/>
                <a:stretch>
                  <a:fillRect l="-1345" t="-9434" r="-2541" b="-160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575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 smtClean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 smtClean="0">
                    <a:latin typeface="Comic Sans MS" panose="030F0702030302020204" pitchFamily="66" charset="0"/>
                  </a:rPr>
                  <a:t>Prove by contradiction that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u="sng" dirty="0" smtClean="0">
                    <a:latin typeface="Comic Sans MS" panose="030F0702030302020204" pitchFamily="66" charset="0"/>
                  </a:rPr>
                  <a:t> is even, then </a:t>
                </a:r>
                <a14:m>
                  <m:oMath xmlns:m="http://schemas.openxmlformats.org/officeDocument/2006/math">
                    <m:r>
                      <a:rPr lang="en-GB" sz="1600" i="1" u="sng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u="sng" dirty="0" smtClean="0">
                    <a:latin typeface="Comic Sans MS" panose="030F0702030302020204" pitchFamily="66" charset="0"/>
                  </a:rPr>
                  <a:t> must be even</a:t>
                </a:r>
                <a:endParaRPr lang="en-GB" sz="16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584775"/>
              </a:xfrm>
              <a:prstGeom prst="rect">
                <a:avLst/>
              </a:prstGeom>
              <a:blipFill>
                <a:blip r:embed="rId2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83582" y="2226392"/>
                <a:ext cx="4387556" cy="60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Comic Sans MS" panose="030F0702030302020204" pitchFamily="66" charset="0"/>
                  </a:rPr>
                  <a:t>Assumption: There exists a number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 smtClean="0">
                    <a:latin typeface="Comic Sans MS" panose="030F0702030302020204" pitchFamily="66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 smtClean="0">
                    <a:latin typeface="Comic Sans MS" panose="030F0702030302020204" pitchFamily="66" charset="0"/>
                  </a:rPr>
                  <a:t> is odd, but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 smtClean="0">
                    <a:latin typeface="Comic Sans MS" panose="030F0702030302020204" pitchFamily="66" charset="0"/>
                  </a:rPr>
                  <a:t> is even.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582" y="2226392"/>
                <a:ext cx="4387556" cy="605871"/>
              </a:xfrm>
              <a:prstGeom prst="rect">
                <a:avLst/>
              </a:prstGeom>
              <a:blipFill>
                <a:blip r:embed="rId3"/>
                <a:stretch>
                  <a:fillRect t="-2000" r="-139" b="-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669653" y="2929631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95781" y="3612789"/>
                <a:ext cx="390668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 smtClean="0">
                    <a:latin typeface="Comic Sans MS" panose="030F0702030302020204" pitchFamily="66" charset="0"/>
                  </a:rPr>
                  <a:t> is odd then it can be written in the form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GB" sz="1600" dirty="0" smtClean="0"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 smtClean="0">
                    <a:latin typeface="Comic Sans MS" panose="030F0702030302020204" pitchFamily="66" charset="0"/>
                  </a:rPr>
                  <a:t>Therefore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781" y="3612789"/>
                <a:ext cx="3906682" cy="1077218"/>
              </a:xfrm>
              <a:prstGeom prst="rect">
                <a:avLst/>
              </a:prstGeom>
              <a:blipFill>
                <a:blip r:embed="rId4"/>
                <a:stretch>
                  <a:fillRect t="-1136" b="-73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657747" y="4829029"/>
                <a:ext cx="169614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47" y="4829029"/>
                <a:ext cx="169614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30248" y="5327657"/>
                <a:ext cx="183670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=2(2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)+1</m:t>
                      </m:r>
                    </m:oMath>
                  </m:oMathPara>
                </a14:m>
                <a:endParaRPr lang="en-GB" sz="1600" dirty="0" smtClean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248" y="5327657"/>
                <a:ext cx="1836703" cy="338554"/>
              </a:xfrm>
              <a:prstGeom prst="rect">
                <a:avLst/>
              </a:prstGeom>
              <a:blipFill>
                <a:blip r:embed="rId6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86904" y="5778941"/>
                <a:ext cx="3906682" cy="852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odd, which contradicts the original statement that if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odd,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even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904" y="5778941"/>
                <a:ext cx="3906682" cy="852093"/>
              </a:xfrm>
              <a:prstGeom prst="rect">
                <a:avLst/>
              </a:prstGeom>
              <a:blipFill>
                <a:blip r:embed="rId7"/>
                <a:stretch>
                  <a:fillRect t="-1429" b="-6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532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 smtClean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 smtClean="0">
                    <a:latin typeface="Comic Sans MS" panose="030F0702030302020204" pitchFamily="66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u="sng" dirty="0" smtClean="0">
                    <a:latin typeface="Comic Sans MS" panose="030F0702030302020204" pitchFamily="66" charset="0"/>
                  </a:rPr>
                  <a:t> is an irrational number</a:t>
                </a:r>
                <a:endParaRPr lang="en-GB" sz="16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blipFill>
                <a:blip r:embed="rId2"/>
                <a:stretch>
                  <a:fillRect b="-1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Comic Sans MS" panose="030F0702030302020204" pitchFamily="66" charset="0"/>
                  </a:rPr>
                  <a:t>Assumption: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 is a rational number, and can therefore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, with the fraction is its simplest form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blipFill>
                <a:blip r:embed="rId3"/>
                <a:stretch>
                  <a:fillRect r="-13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643019" y="2956263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18807" y="3528873"/>
                <a:ext cx="681789" cy="4217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7" y="3528873"/>
                <a:ext cx="681789" cy="421719"/>
              </a:xfrm>
              <a:prstGeom prst="rect">
                <a:avLst/>
              </a:prstGeom>
              <a:blipFill>
                <a:blip r:embed="rId4"/>
                <a:stretch>
                  <a:fillRect r="-5357" b="-15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380084" y="4080768"/>
                <a:ext cx="642099" cy="494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84" y="4080768"/>
                <a:ext cx="642099" cy="494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168499" y="4756950"/>
                <a:ext cx="85427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499" y="4756950"/>
                <a:ext cx="854273" cy="246221"/>
              </a:xfrm>
              <a:prstGeom prst="rect">
                <a:avLst/>
              </a:prstGeom>
              <a:blipFill>
                <a:blip r:embed="rId6"/>
                <a:stretch>
                  <a:fillRect l="-5714" r="-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61101" y="5237824"/>
                <a:ext cx="11397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101" y="5237824"/>
                <a:ext cx="1139736" cy="246221"/>
              </a:xfrm>
              <a:prstGeom prst="rect">
                <a:avLst/>
              </a:prstGeom>
              <a:blipFill>
                <a:blip r:embed="rId7"/>
                <a:stretch>
                  <a:fillRect l="-3743" r="-107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62581" y="5700942"/>
                <a:ext cx="96981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581" y="5700942"/>
                <a:ext cx="969817" cy="246221"/>
              </a:xfrm>
              <a:prstGeom prst="rect">
                <a:avLst/>
              </a:prstGeom>
              <a:blipFill>
                <a:blip r:embed="rId8"/>
                <a:stretch>
                  <a:fillRect l="-5031" r="-1258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88348" y="6164060"/>
                <a:ext cx="8560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348" y="6164060"/>
                <a:ext cx="856004" cy="246221"/>
              </a:xfrm>
              <a:prstGeom prst="rect">
                <a:avLst/>
              </a:prstGeom>
              <a:blipFill>
                <a:blip r:embed="rId9"/>
                <a:stretch>
                  <a:fillRect l="-5714" r="-142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7013358" y="3835154"/>
            <a:ext cx="284086" cy="506027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7059226" y="4360416"/>
            <a:ext cx="284086" cy="506027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7168719" y="5419819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7134688" y="5865183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235299" y="3941686"/>
            <a:ext cx="1526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Square both sides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290045" y="4475825"/>
                <a:ext cx="13035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0045" y="4475825"/>
                <a:ext cx="1303539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06175" y="5734972"/>
                <a:ext cx="5237825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even, so therefore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also be even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means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can be written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𝑛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is a different integer…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175" y="5734972"/>
                <a:ext cx="5237825" cy="954107"/>
              </a:xfrm>
              <a:prstGeom prst="rect">
                <a:avLst/>
              </a:prstGeom>
              <a:blipFill>
                <a:blip r:embed="rId11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486834" y="5001088"/>
                <a:ext cx="150624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834" y="5001088"/>
                <a:ext cx="1506246" cy="276999"/>
              </a:xfrm>
              <a:prstGeom prst="rect">
                <a:avLst/>
              </a:prstGeom>
              <a:blipFill>
                <a:blip r:embed="rId1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7214587" y="4915271"/>
            <a:ext cx="279647" cy="430565"/>
          </a:xfrm>
          <a:prstGeom prst="arc">
            <a:avLst>
              <a:gd name="adj1" fmla="val 16200000"/>
              <a:gd name="adj2" fmla="val 564513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72904" y="5499717"/>
            <a:ext cx="7856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92139" y="5962836"/>
            <a:ext cx="988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618913" y="6056049"/>
                <a:ext cx="320483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means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also even, so therefore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also be even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913" y="6056049"/>
                <a:ext cx="3204839" cy="523220"/>
              </a:xfrm>
              <a:prstGeom prst="rect">
                <a:avLst/>
              </a:prstGeom>
              <a:blipFill>
                <a:blip r:embed="rId13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232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6" grpId="0"/>
      <p:bldP spid="19" grpId="0"/>
      <p:bldP spid="21" grpId="0"/>
      <p:bldP spid="22" grpId="0"/>
      <p:bldP spid="23" grpId="0"/>
      <p:bldP spid="24" grpId="0"/>
      <p:bldP spid="7" grpId="0" animBg="1"/>
      <p:bldP spid="26" grpId="0" animBg="1"/>
      <p:bldP spid="29" grpId="0" animBg="1"/>
      <p:bldP spid="30" grpId="0" animBg="1"/>
      <p:bldP spid="31" grpId="0"/>
      <p:bldP spid="32" grpId="0"/>
      <p:bldP spid="34" grpId="0" build="allAtOnce"/>
      <p:bldP spid="35" grpId="0"/>
      <p:bldP spid="36" grpId="0" animBg="1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 smtClean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u="sng" dirty="0" smtClean="0">
                    <a:latin typeface="Comic Sans MS" panose="030F0702030302020204" pitchFamily="66" charset="0"/>
                  </a:rPr>
                  <a:t>Prove by contradiction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u="sng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u="sng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600" u="sng" dirty="0" smtClean="0">
                    <a:latin typeface="Comic Sans MS" panose="030F0702030302020204" pitchFamily="66" charset="0"/>
                  </a:rPr>
                  <a:t> is an irrational number</a:t>
                </a:r>
                <a:endParaRPr lang="en-GB" sz="16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35" y="1461433"/>
                <a:ext cx="4415668" cy="608821"/>
              </a:xfrm>
              <a:prstGeom prst="rect">
                <a:avLst/>
              </a:prstGeom>
              <a:blipFill>
                <a:blip r:embed="rId2"/>
                <a:stretch>
                  <a:fillRect b="-13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Comic Sans MS" panose="030F0702030302020204" pitchFamily="66" charset="0"/>
                  </a:rPr>
                  <a:t>Assumption: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 is a rational number, and can therefore be expressed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 smtClean="0">
                    <a:latin typeface="Comic Sans MS" panose="030F0702030302020204" pitchFamily="66" charset="0"/>
                  </a:rPr>
                  <a:t>, with the fraction is its simplest form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832472"/>
              </a:xfrm>
              <a:prstGeom prst="rect">
                <a:avLst/>
              </a:prstGeom>
              <a:blipFill>
                <a:blip r:embed="rId3"/>
                <a:stretch>
                  <a:fillRect r="-139" b="-6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60925" y="3034174"/>
                <a:ext cx="42695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have just shown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both even – how does this contradict the original statement?</a:t>
                </a:r>
                <a:endParaRPr lang="en-GB" sz="1400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0925" y="3034174"/>
                <a:ext cx="4269567" cy="523220"/>
              </a:xfrm>
              <a:prstGeom prst="rect">
                <a:avLst/>
              </a:prstGeom>
              <a:blipFill>
                <a:blip r:embed="rId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13028" y="3787466"/>
                <a:ext cx="4269567" cy="1767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both even, then we can simplify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den>
                    </m:f>
                  </m:oMath>
                </a14:m>
                <a:endParaRPr lang="en-GB" sz="1400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However, our assumption was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 be written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GB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has been fully simplified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we showed contradicts this!</a:t>
                </a:r>
                <a:endParaRPr lang="en-GB" sz="1400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028" y="3787466"/>
                <a:ext cx="4269567" cy="1767087"/>
              </a:xfrm>
              <a:prstGeom prst="rect">
                <a:avLst/>
              </a:prstGeom>
              <a:blipFill>
                <a:blip r:embed="rId5"/>
                <a:stretch>
                  <a:fillRect t="-345" b="-2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511041" y="5693546"/>
            <a:ext cx="4375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Legend has it that Pythagoras believed that all roots can be written as rational numbers. A student proved otherwise, so he had the student killed!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03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anose="030F0702030302020204" pitchFamily="66" charset="0"/>
              </a:rPr>
              <a:t>Algebraic Methods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52" y="1497873"/>
            <a:ext cx="3648892" cy="46790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800" b="1" dirty="0" smtClean="0">
                <a:latin typeface="Comic Sans MS" panose="030F0702030302020204" pitchFamily="66" charset="0"/>
              </a:rPr>
              <a:t>You need to be able to prove statements by contradiction</a:t>
            </a:r>
            <a:endParaRPr lang="en-US" sz="18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To prove a statement by contradiction, you need to follow these steps:</a:t>
            </a:r>
          </a:p>
          <a:p>
            <a:pPr marL="0" indent="0" algn="ctr">
              <a:buNone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Assume the statement is false</a:t>
            </a:r>
          </a:p>
          <a:p>
            <a:pPr marL="342900" indent="-342900" algn="ctr">
              <a:buAutoNum type="arabicParenR"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Use logical steps to show that this leads to an impossible outcome, or one that contradicts the original statement</a:t>
            </a:r>
          </a:p>
          <a:p>
            <a:pPr marL="342900" indent="-342900" algn="ctr">
              <a:buAutoNum type="arabicParenR"/>
            </a:pPr>
            <a:endParaRPr lang="en-US" sz="18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8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The statement that shows the original assumption is false is known as the ‘negation’ of the statement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08571" y="6519446"/>
            <a:ext cx="435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anose="030F0702030302020204" pitchFamily="66" charset="0"/>
              </a:rPr>
              <a:t>1A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35" y="1461433"/>
            <a:ext cx="4415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 smtClean="0">
                <a:latin typeface="Comic Sans MS" panose="030F0702030302020204" pitchFamily="66" charset="0"/>
              </a:rPr>
              <a:t>Prove by contradiction that there are infinitely many Prime numbers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1336" y="2093227"/>
                <a:ext cx="43875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Comic Sans MS" panose="030F0702030302020204" pitchFamily="66" charset="0"/>
                  </a:rPr>
                  <a:t>Assumption: There is a finite number of Primes, with the largest being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36" y="2093227"/>
                <a:ext cx="4387556" cy="523220"/>
              </a:xfrm>
              <a:prstGeom prst="rect">
                <a:avLst/>
              </a:prstGeom>
              <a:blipFill>
                <a:blip r:embed="rId2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678529" y="2663300"/>
            <a:ext cx="3897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need to use logical steps to reach a contradiction/impossibility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20574" y="3222594"/>
                <a:ext cx="357020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Comic Sans MS" panose="030F0702030302020204" pitchFamily="66" charset="0"/>
                  </a:rPr>
                  <a:t>Imagine we listed all the prime numbers: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,…,…,…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574" y="3222594"/>
                <a:ext cx="3570208" cy="523220"/>
              </a:xfrm>
              <a:prstGeom prst="rect">
                <a:avLst/>
              </a:prstGeom>
              <a:blipFill>
                <a:blip r:embed="rId3"/>
                <a:stretch>
                  <a:fillRect l="-513" t="-2353" b="-2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32303" y="3854387"/>
                <a:ext cx="45897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 smtClean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 number N will exist which is created by multiplying all the primes up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400" dirty="0" smtClean="0">
                    <a:latin typeface="Comic Sans MS" panose="030F0702030302020204" pitchFamily="66" charset="0"/>
                  </a:rPr>
                  <a:t>, and then adding 1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03" y="3854387"/>
                <a:ext cx="4589755" cy="523220"/>
              </a:xfrm>
              <a:prstGeom prst="rect">
                <a:avLst/>
              </a:prstGeom>
              <a:blipFill>
                <a:blip r:embed="rId4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01809" y="4394446"/>
                <a:ext cx="19967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,…,…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809" y="4394446"/>
                <a:ext cx="1996765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395925" y="4795419"/>
            <a:ext cx="4419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This number will not be divisible by any of the primes, since 1 has been added</a:t>
            </a:r>
            <a:endParaRPr lang="en-US" sz="1400" dirty="0" smtClean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79037" y="5480479"/>
            <a:ext cx="4742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Therefore, this number must either be Prime, or have a prime factor which was not on the original list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Either way, the statement has been contradicted! </a:t>
            </a:r>
            <a:endParaRPr lang="en-US" sz="1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88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0" grpId="0"/>
      <p:bldP spid="6" grpId="0"/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567" y="2322900"/>
            <a:ext cx="762216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ccent SF" pitchFamily="2" charset="0"/>
              </a:rPr>
              <a:t>Teachings for Section 1B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ccent SF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15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E71645B3BAA49BECBEA529B755E1D" ma:contentTypeVersion="1" ma:contentTypeDescription="Create a new document." ma:contentTypeScope="" ma:versionID="64a4efe576e7f5395ca3a9d25fdec77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2B3AA6-5463-478C-8E68-EC2B906DF8CD}"/>
</file>

<file path=customXml/itemProps2.xml><?xml version="1.0" encoding="utf-8"?>
<ds:datastoreItem xmlns:ds="http://schemas.openxmlformats.org/officeDocument/2006/customXml" ds:itemID="{D6F070D0-A0B7-4EAA-B251-3AE0B31A8C76}"/>
</file>

<file path=customXml/itemProps3.xml><?xml version="1.0" encoding="utf-8"?>
<ds:datastoreItem xmlns:ds="http://schemas.openxmlformats.org/officeDocument/2006/customXml" ds:itemID="{0E4CB415-E883-450E-8BE4-2E3B27210D1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2411</Words>
  <Application>Microsoft Office PowerPoint</Application>
  <PresentationFormat>On-screen Show (4:3)</PresentationFormat>
  <Paragraphs>576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Accent SF</vt:lpstr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Equation</vt:lpstr>
      <vt:lpstr>PowerPoint Presentation</vt:lpstr>
      <vt:lpstr>Prior Knowledge Check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Algebraic Methods</vt:lpstr>
      <vt:lpstr>PowerPoint Presentation</vt:lpstr>
      <vt:lpstr>Algebraic Methods</vt:lpstr>
      <vt:lpstr>Algebraic Methods</vt:lpstr>
      <vt:lpstr>PowerPoint Presentation</vt:lpstr>
      <vt:lpstr>Algebraic Methods</vt:lpstr>
      <vt:lpstr>Algebraic Methods</vt:lpstr>
      <vt:lpstr>PowerPoint Presentation</vt:lpstr>
      <vt:lpstr>Algebraic Methods</vt:lpstr>
      <vt:lpstr>Algebraic Methods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SOE</cp:lastModifiedBy>
  <cp:revision>40</cp:revision>
  <dcterms:created xsi:type="dcterms:W3CDTF">2018-04-30T00:32:33Z</dcterms:created>
  <dcterms:modified xsi:type="dcterms:W3CDTF">2018-05-01T00:27:34Z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0x0101001F6E71645B3BAA49BECBEA529B755E1D</vt:lpwstr>
  </property>
</Properties>
</file>