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52" r:id="rId14"/>
    <p:sldId id="353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54" r:id="rId25"/>
    <p:sldId id="355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56" r:id="rId36"/>
    <p:sldId id="357" r:id="rId37"/>
    <p:sldId id="384" r:id="rId38"/>
    <p:sldId id="385" r:id="rId39"/>
    <p:sldId id="386" r:id="rId40"/>
    <p:sldId id="38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000">
              <a:srgbClr val="E6CDFF">
                <a:alpha val="20000"/>
              </a:srgbClr>
            </a:gs>
            <a:gs pos="95000">
              <a:srgbClr val="E6CDFF">
                <a:alpha val="20000"/>
              </a:srgb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5.png"/><Relationship Id="rId5" Type="http://schemas.openxmlformats.org/officeDocument/2006/relationships/image" Target="../media/image48.png"/><Relationship Id="rId10" Type="http://schemas.openxmlformats.org/officeDocument/2006/relationships/image" Target="../media/image64.png"/><Relationship Id="rId4" Type="http://schemas.openxmlformats.org/officeDocument/2006/relationships/image" Target="../media/image47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8.png"/><Relationship Id="rId7" Type="http://schemas.openxmlformats.org/officeDocument/2006/relationships/image" Target="../media/image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68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5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61.png"/><Relationship Id="rId5" Type="http://schemas.openxmlformats.org/officeDocument/2006/relationships/image" Target="../media/image157.png"/><Relationship Id="rId10" Type="http://schemas.openxmlformats.org/officeDocument/2006/relationships/image" Target="../media/image160.png"/><Relationship Id="rId4" Type="http://schemas.openxmlformats.org/officeDocument/2006/relationships/image" Target="../media/image15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75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2.png"/><Relationship Id="rId5" Type="http://schemas.openxmlformats.org/officeDocument/2006/relationships/image" Target="../media/image165.png"/><Relationship Id="rId15" Type="http://schemas.openxmlformats.org/officeDocument/2006/relationships/image" Target="../media/image179.png"/><Relationship Id="rId10" Type="http://schemas.openxmlformats.org/officeDocument/2006/relationships/image" Target="../media/image170.png"/><Relationship Id="rId19" Type="http://schemas.openxmlformats.org/officeDocument/2006/relationships/image" Target="../media/image183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87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2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8.png"/><Relationship Id="rId7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7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1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8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8.png"/><Relationship Id="rId7" Type="http://schemas.openxmlformats.org/officeDocument/2006/relationships/image" Target="../media/image205.png"/><Relationship Id="rId12" Type="http://schemas.openxmlformats.org/officeDocument/2006/relationships/image" Target="../media/image212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11.png"/><Relationship Id="rId5" Type="http://schemas.openxmlformats.org/officeDocument/2006/relationships/image" Target="../media/image203.png"/><Relationship Id="rId10" Type="http://schemas.openxmlformats.org/officeDocument/2006/relationships/image" Target="../media/image210.png"/><Relationship Id="rId4" Type="http://schemas.openxmlformats.org/officeDocument/2006/relationships/image" Target="../media/image202.png"/><Relationship Id="rId9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188.png"/><Relationship Id="rId7" Type="http://schemas.openxmlformats.org/officeDocument/2006/relationships/image" Target="../media/image216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88.png"/><Relationship Id="rId7" Type="http://schemas.openxmlformats.org/officeDocument/2006/relationships/image" Target="../media/image221.png"/><Relationship Id="rId12" Type="http://schemas.openxmlformats.org/officeDocument/2006/relationships/image" Target="../media/image22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24.png"/><Relationship Id="rId4" Type="http://schemas.openxmlformats.org/officeDocument/2006/relationships/image" Target="../media/image213.png"/><Relationship Id="rId9" Type="http://schemas.openxmlformats.org/officeDocument/2006/relationships/image" Target="../media/image2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188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897" y="2246638"/>
            <a:ext cx="46073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Numerical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Methods</a:t>
            </a:r>
            <a:endParaRPr lang="en-US" sz="9600" b="1" cap="none" spc="0" dirty="0">
              <a:ln w="38100">
                <a:solidFill>
                  <a:schemeClr val="accent6"/>
                </a:solidFill>
                <a:prstDash val="solid"/>
              </a:ln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946072" y="497224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86241" y="496484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28101" y="4941167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1" y="4941167"/>
                <a:ext cx="1204402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36296" y="4941168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941168"/>
                <a:ext cx="1204402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04048" y="5373216"/>
                <a:ext cx="16169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−0.0576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1616918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948264" y="5373216"/>
                <a:ext cx="14822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0.0322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73216"/>
                <a:ext cx="1482265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76774" y="5805264"/>
                <a:ext cx="4752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74" y="5805264"/>
                <a:ext cx="4752528" cy="738664"/>
              </a:xfrm>
              <a:prstGeom prst="rect">
                <a:avLst/>
              </a:prstGeom>
              <a:blipFill>
                <a:blip r:embed="rId12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9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5436096" y="5517232"/>
            <a:ext cx="259228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32240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380312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84168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28384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36096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16216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661248"/>
                <a:ext cx="474489" cy="215444"/>
              </a:xfrm>
              <a:prstGeom prst="rect">
                <a:avLst/>
              </a:prstGeom>
              <a:blipFill>
                <a:blip r:embed="rId7"/>
                <a:stretch>
                  <a:fillRect l="-7692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12360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661248"/>
                <a:ext cx="474489" cy="215444"/>
              </a:xfrm>
              <a:prstGeom prst="rect">
                <a:avLst/>
              </a:prstGeom>
              <a:blipFill>
                <a:blip r:embed="rId8"/>
                <a:stretch>
                  <a:fillRect l="-7792" r="-909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48064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661248"/>
                <a:ext cx="474489" cy="215444"/>
              </a:xfrm>
              <a:prstGeom prst="rect">
                <a:avLst/>
              </a:prstGeom>
              <a:blipFill>
                <a:blip r:embed="rId9"/>
                <a:stretch>
                  <a:fillRect l="-7692" r="-89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391472" y="43651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the root rounds to 1.753 to 3dp, then it must be in the range 1.7525 to 1.7535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084168" y="5373216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12160" y="50131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Root lies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84578" y="60212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sub in these limits and show that there is a change of sign between them…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60" grpId="0"/>
      <p:bldP spid="61" grpId="0"/>
      <p:bldP spid="6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5946072" y="497224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86241" y="496484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6016" y="4941167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=1.7525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41167"/>
                <a:ext cx="1416487" cy="276999"/>
              </a:xfrm>
              <a:prstGeom prst="rect">
                <a:avLst/>
              </a:prstGeom>
              <a:blipFill>
                <a:blip r:embed="rId8"/>
                <a:stretch>
                  <a:fillRect l="-431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36296" y="4941168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=1.7535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941168"/>
                <a:ext cx="1512168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004048" y="5373216"/>
                <a:ext cx="11771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−0.00064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11771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948264" y="5373216"/>
                <a:ext cx="1042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0.00024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73216"/>
                <a:ext cx="104246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1920" y="5805264"/>
                <a:ext cx="52773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1.7525&lt;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&lt;1.7535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 – it must therefore round to 1.753 to 3dp!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05264"/>
                <a:ext cx="5277382" cy="738664"/>
              </a:xfrm>
              <a:prstGeom prst="rect">
                <a:avLst/>
              </a:prstGeom>
              <a:blipFill>
                <a:blip r:embed="rId12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47" grpId="0"/>
      <p:bldP spid="48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10B</a:t>
            </a:r>
            <a:endParaRPr lang="en-US" sz="9600" b="1" cap="none" spc="0" dirty="0">
              <a:ln w="38100">
                <a:solidFill>
                  <a:schemeClr val="accent6"/>
                </a:solidFill>
                <a:prstDash val="solid"/>
              </a:ln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27584" y="5373216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‘next’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2188718" y="5301208"/>
            <a:ext cx="70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188718" y="5445224"/>
            <a:ext cx="36705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‘current’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43808" y="50131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157192"/>
            <a:ext cx="9361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number we are rooting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7984" y="1844824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44824"/>
                <a:ext cx="2054857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16016" y="1412776"/>
                <a:ext cx="3672408" cy="269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Let’s use this formula to calculate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12776"/>
                <a:ext cx="3672408" cy="269433"/>
              </a:xfrm>
              <a:prstGeom prst="rect">
                <a:avLst/>
              </a:prstGeom>
              <a:blipFill>
                <a:blip r:embed="rId5"/>
                <a:stretch>
                  <a:fillRect l="-1495" t="-13636" b="-47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804248" y="2204864"/>
            <a:ext cx="288032" cy="79208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2342" y="1772816"/>
                <a:ext cx="2123728" cy="14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our first guess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 equal to 0.5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are finding the square root of 3, 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42" y="1772816"/>
                <a:ext cx="2123728" cy="1405256"/>
              </a:xfrm>
              <a:prstGeom prst="rect">
                <a:avLst/>
              </a:prstGeom>
              <a:blipFill>
                <a:blip r:embed="rId6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636912"/>
                <a:ext cx="25176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(0.5)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636912"/>
                <a:ext cx="251761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3501008"/>
                <a:ext cx="1249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1249316" cy="276999"/>
              </a:xfrm>
              <a:prstGeom prst="rect">
                <a:avLst/>
              </a:prstGeom>
              <a:blipFill>
                <a:blip r:embed="rId8"/>
                <a:stretch>
                  <a:fillRect l="-2439" r="-439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6804248" y="2996952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092280" y="321297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7984" y="4221088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2054857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5013176"/>
                <a:ext cx="277409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(3.25)+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(3.25)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13176"/>
                <a:ext cx="2774093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7984" y="5877272"/>
                <a:ext cx="1377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=2.087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77272"/>
                <a:ext cx="1377557" cy="276999"/>
              </a:xfrm>
              <a:prstGeom prst="rect">
                <a:avLst/>
              </a:prstGeom>
              <a:blipFill>
                <a:blip r:embed="rId11"/>
                <a:stretch>
                  <a:fillRect l="-2212" r="-398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7092280" y="4581128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308304" y="4221088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Perform the calculation again, but use the newly calculated value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7020272" y="5301208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36296" y="55172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7" grpId="0"/>
      <p:bldP spid="18" grpId="0"/>
      <p:bldP spid="19" grpId="0"/>
      <p:bldP spid="21" grpId="0" animBg="1"/>
      <p:bldP spid="23" grpId="0"/>
      <p:bldP spid="24" grpId="0"/>
      <p:bldP spid="25" grpId="0" animBg="1"/>
      <p:bldP spid="26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27584" y="5373216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‘next’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2188718" y="5301208"/>
            <a:ext cx="70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188718" y="5445224"/>
            <a:ext cx="36705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‘current’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43808" y="50131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157192"/>
            <a:ext cx="9361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number we are rooting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412776"/>
            <a:ext cx="4680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Keep repeating these calculations, each time using the newly-calculated value…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2132856"/>
                <a:ext cx="8873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32856"/>
                <a:ext cx="887359" cy="276999"/>
              </a:xfrm>
              <a:prstGeom prst="rect">
                <a:avLst/>
              </a:prstGeom>
              <a:blipFill>
                <a:blip r:embed="rId4"/>
                <a:stretch>
                  <a:fillRect l="-3425" r="-6164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9992" y="2564904"/>
                <a:ext cx="1010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564904"/>
                <a:ext cx="1010277" cy="276999"/>
              </a:xfrm>
              <a:prstGeom prst="rect">
                <a:avLst/>
              </a:prstGeom>
              <a:blipFill>
                <a:blip r:embed="rId5"/>
                <a:stretch>
                  <a:fillRect l="-3012" r="-54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9992" y="3068960"/>
                <a:ext cx="1355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=2.087…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68960"/>
                <a:ext cx="1355436" cy="276999"/>
              </a:xfrm>
              <a:prstGeom prst="rect">
                <a:avLst/>
              </a:prstGeom>
              <a:blipFill>
                <a:blip r:embed="rId6"/>
                <a:stretch>
                  <a:fillRect l="-224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99992" y="3573016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=1.7621…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73016"/>
                <a:ext cx="1483676" cy="276999"/>
              </a:xfrm>
              <a:prstGeom prst="rect">
                <a:avLst/>
              </a:prstGeom>
              <a:blipFill>
                <a:blip r:embed="rId7"/>
                <a:stretch>
                  <a:fillRect l="-204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9992" y="4077072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=1.7323…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77072"/>
                <a:ext cx="1483676" cy="276999"/>
              </a:xfrm>
              <a:prstGeom prst="rect">
                <a:avLst/>
              </a:prstGeom>
              <a:blipFill>
                <a:blip r:embed="rId8"/>
                <a:stretch>
                  <a:fillRect l="-2049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283968" y="501317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process has given us the square root of 3 (and to improve the accuracy, you can just keep doing more iterations!)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calculator can follow this process and do several iterations very quickly…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9992" y="4581128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=1.7320…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1483676" cy="276999"/>
              </a:xfrm>
              <a:prstGeom prst="rect">
                <a:avLst/>
              </a:prstGeom>
              <a:blipFill>
                <a:blip r:embed="rId9"/>
                <a:stretch>
                  <a:fillRect l="-204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1412776"/>
                <a:ext cx="5184576" cy="666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But how does this process work?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since this is what we were calculating…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2776"/>
                <a:ext cx="5184576" cy="666593"/>
              </a:xfrm>
              <a:prstGeom prst="rect">
                <a:avLst/>
              </a:prstGeom>
              <a:blipFill>
                <a:blip r:embed="rId4"/>
                <a:stretch>
                  <a:fillRect l="-588" t="-8257" r="-471" b="-15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2276872"/>
                <a:ext cx="593432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6872"/>
                <a:ext cx="593432" cy="240835"/>
              </a:xfrm>
              <a:prstGeom prst="rect">
                <a:avLst/>
              </a:prstGeom>
              <a:blipFill>
                <a:blip r:embed="rId5"/>
                <a:stretch>
                  <a:fillRect l="-3093" r="-618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9992" y="2708920"/>
                <a:ext cx="562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708920"/>
                <a:ext cx="562654" cy="215444"/>
              </a:xfrm>
              <a:prstGeom prst="rect">
                <a:avLst/>
              </a:prstGeom>
              <a:blipFill>
                <a:blip r:embed="rId6"/>
                <a:stretch>
                  <a:fillRect l="-3261" r="-652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3068960"/>
                <a:ext cx="69198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068960"/>
                <a:ext cx="691984" cy="403316"/>
              </a:xfrm>
              <a:prstGeom prst="rect">
                <a:avLst/>
              </a:prstGeom>
              <a:blipFill>
                <a:blip r:embed="rId7"/>
                <a:stretch>
                  <a:fillRect l="-5310" r="-531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9992" y="3645024"/>
                <a:ext cx="109517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1095172" cy="403316"/>
              </a:xfrm>
              <a:prstGeom prst="rect">
                <a:avLst/>
              </a:prstGeom>
              <a:blipFill>
                <a:blip r:embed="rId8"/>
                <a:stretch>
                  <a:fillRect l="-1667" r="-277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221088"/>
                <a:ext cx="102252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21088"/>
                <a:ext cx="1022524" cy="404726"/>
              </a:xfrm>
              <a:prstGeom prst="rect">
                <a:avLst/>
              </a:prstGeom>
              <a:blipFill>
                <a:blip r:embed="rId9"/>
                <a:stretch>
                  <a:fillRect l="-1786" r="-238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4797152"/>
                <a:ext cx="112909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97152"/>
                <a:ext cx="1129092" cy="484043"/>
              </a:xfrm>
              <a:prstGeom prst="rect">
                <a:avLst/>
              </a:prstGeom>
              <a:blipFill>
                <a:blip r:embed="rId10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6152" y="5517232"/>
            <a:ext cx="51845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solution to this equation will be the same as the solution to the original one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can be found by drawing graphs of each one and finding where they cross…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5076056" y="2420888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64088" y="2492896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5004048" y="2852936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5508104" y="3356992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5508104" y="3933056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580112" y="4509120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48064" y="2924944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24128" y="3429000"/>
                <a:ext cx="2195736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both sides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429000"/>
                <a:ext cx="2195736" cy="396519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52120" y="4005064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05064"/>
                <a:ext cx="165618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68144" y="4581128"/>
                <a:ext cx="2880320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of the right side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581128"/>
                <a:ext cx="2880320" cy="396519"/>
              </a:xfrm>
              <a:prstGeom prst="rect">
                <a:avLst/>
              </a:prstGeom>
              <a:blipFill>
                <a:blip r:embed="rId13"/>
                <a:stretch>
                  <a:fillRect l="-212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71600" y="4725144"/>
            <a:ext cx="2088232" cy="7920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572000" y="4725144"/>
            <a:ext cx="1152128" cy="6480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5" grpId="0"/>
      <p:bldP spid="26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40" grpId="0"/>
      <p:bldP spid="43" grpId="0"/>
      <p:bldP spid="44" grpId="0"/>
      <p:bldP spid="5" grpId="0" animBg="1"/>
      <p:bldP spid="5" grpId="1" animBg="1"/>
      <p:bldP spid="45" grpId="0" animBg="1"/>
      <p:bldP spid="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074" t="13987" r="16358" b="5973"/>
          <a:stretch/>
        </p:blipFill>
        <p:spPr>
          <a:xfrm>
            <a:off x="4644008" y="1412776"/>
            <a:ext cx="4287918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2564904"/>
                <a:ext cx="128855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64904"/>
                <a:ext cx="1288558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3573016"/>
                <a:ext cx="5485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548547" cy="246221"/>
              </a:xfrm>
              <a:prstGeom prst="rect">
                <a:avLst/>
              </a:prstGeom>
              <a:blipFill>
                <a:blip r:embed="rId5"/>
                <a:stretch>
                  <a:fillRect l="-8989" r="-4494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3429000"/>
                <a:ext cx="129227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29000"/>
                <a:ext cx="1292277" cy="553228"/>
              </a:xfrm>
              <a:prstGeom prst="rect">
                <a:avLst/>
              </a:prstGeom>
              <a:blipFill>
                <a:blip r:embed="rId6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899592" y="3140968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23728" y="3140968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72400" y="1124744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1124744"/>
                <a:ext cx="480196" cy="215444"/>
              </a:xfrm>
              <a:prstGeom prst="rect">
                <a:avLst/>
              </a:prstGeom>
              <a:blipFill>
                <a:blip r:embed="rId7"/>
                <a:stretch>
                  <a:fillRect l="-8974" r="-384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4088" y="1196752"/>
                <a:ext cx="113152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96752"/>
                <a:ext cx="1131528" cy="484043"/>
              </a:xfrm>
              <a:prstGeom prst="rect">
                <a:avLst/>
              </a:prstGeom>
              <a:blipFill>
                <a:blip r:embed="rId8"/>
                <a:stretch>
                  <a:fillRect l="-3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188640"/>
                <a:ext cx="687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687368" cy="215444"/>
              </a:xfrm>
              <a:prstGeom prst="rect">
                <a:avLst/>
              </a:prstGeom>
              <a:blipFill>
                <a:blip r:embed="rId9"/>
                <a:stretch>
                  <a:fillRect l="-3571" r="-625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404664"/>
                <a:ext cx="782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4664"/>
                <a:ext cx="782586" cy="215444"/>
              </a:xfrm>
              <a:prstGeom prst="rect">
                <a:avLst/>
              </a:prstGeom>
              <a:blipFill>
                <a:blip r:embed="rId10"/>
                <a:stretch>
                  <a:fillRect l="-3125" r="-468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620688"/>
                <a:ext cx="10507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=2.087…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1050736" cy="215444"/>
              </a:xfrm>
              <a:prstGeom prst="rect">
                <a:avLst/>
              </a:prstGeom>
              <a:blipFill>
                <a:blip r:embed="rId11"/>
                <a:stretch>
                  <a:fillRect l="-2326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836712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=1.7621…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1150123" cy="215444"/>
              </a:xfrm>
              <a:prstGeom prst="rect">
                <a:avLst/>
              </a:prstGeom>
              <a:blipFill>
                <a:blip r:embed="rId12"/>
                <a:stretch>
                  <a:fillRect l="-212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504" y="1052736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=1.7323…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1150123" cy="215444"/>
              </a:xfrm>
              <a:prstGeom prst="rect">
                <a:avLst/>
              </a:prstGeom>
              <a:blipFill>
                <a:blip r:embed="rId13"/>
                <a:stretch>
                  <a:fillRect l="-212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268760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=1.7320…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1150123" cy="215444"/>
              </a:xfrm>
              <a:prstGeom prst="rect">
                <a:avLst/>
              </a:prstGeom>
              <a:blipFill>
                <a:blip r:embed="rId14"/>
                <a:stretch>
                  <a:fillRect l="-2128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5" y="4221088"/>
                <a:ext cx="388843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choose a value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(in this case we chose 0.5), and sub it into the equation on the right side (the blue line)</a:t>
                </a:r>
              </a:p>
              <a:p>
                <a:pPr marL="342900" indent="-342900">
                  <a:buAutoNum type="arabicParenR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>
                  <a:buAutoNum type="arabicParenR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answer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is the next value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we substitute in. Since the red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show this on the diagram</a:t>
                </a:r>
              </a:p>
              <a:p>
                <a:pPr marL="342900" indent="-342900">
                  <a:buAutoNum type="arabicParenR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>
                  <a:buAutoNum type="arabicParenR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then substitute this into the equation on the right side again (the blue line)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" y="4221088"/>
                <a:ext cx="3888432" cy="2462213"/>
              </a:xfrm>
              <a:prstGeom prst="rect">
                <a:avLst/>
              </a:prstGeom>
              <a:blipFill>
                <a:blip r:embed="rId15"/>
                <a:stretch>
                  <a:fillRect l="-784" t="-1733" r="-1567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5336468" y="1784412"/>
            <a:ext cx="8878" cy="309362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345346" y="1784412"/>
            <a:ext cx="260115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82014" y="1784412"/>
            <a:ext cx="0" cy="110083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862534" y="2870202"/>
            <a:ext cx="1097160" cy="279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864013" y="2876879"/>
            <a:ext cx="1480" cy="2826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92237" y="3151722"/>
            <a:ext cx="269290" cy="29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5400000">
                <a:off x="5012431" y="5197878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12431" y="5197878"/>
                <a:ext cx="660309" cy="215444"/>
              </a:xfrm>
              <a:prstGeom prst="rect">
                <a:avLst/>
              </a:prstGeom>
              <a:blipFill>
                <a:blip r:embed="rId16"/>
                <a:stretch>
                  <a:fillRect l="-5714" t="-2752" b="-5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5400000">
                <a:off x="7614634" y="5243747"/>
                <a:ext cx="7677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614634" y="5243747"/>
                <a:ext cx="767711" cy="215444"/>
              </a:xfrm>
              <a:prstGeom prst="rect">
                <a:avLst/>
              </a:prstGeom>
              <a:blipFill>
                <a:blip r:embed="rId17"/>
                <a:stretch>
                  <a:fillRect l="-5556" t="-3175" b="-3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5400000">
                <a:off x="6453100" y="5344472"/>
                <a:ext cx="8751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𝟎𝟖𝟕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453100" y="5344472"/>
                <a:ext cx="875111" cy="215444"/>
              </a:xfrm>
              <a:prstGeom prst="rect">
                <a:avLst/>
              </a:prstGeom>
              <a:blipFill>
                <a:blip r:embed="rId18"/>
                <a:stretch>
                  <a:fillRect l="-5714" t="-2797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5400000">
                <a:off x="6124664" y="5351762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𝟕𝟔𝟐𝟏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124664" y="5351762"/>
                <a:ext cx="982513" cy="215444"/>
              </a:xfrm>
              <a:prstGeom prst="rect">
                <a:avLst/>
              </a:prstGeom>
              <a:blipFill>
                <a:blip r:embed="rId19"/>
                <a:stretch>
                  <a:fillRect l="-5714" t="-2484" b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70538" y="5927081"/>
                <a:ext cx="3888432" cy="75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4) Gradually we close in on the intersection, which is the solution to the original equation, in this case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38" y="5927081"/>
                <a:ext cx="3888432" cy="758926"/>
              </a:xfrm>
              <a:prstGeom prst="rect">
                <a:avLst/>
              </a:prstGeom>
              <a:blipFill>
                <a:blip r:embed="rId20"/>
                <a:stretch>
                  <a:fillRect l="-471" t="-800" b="-7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95936" y="1682066"/>
                <a:ext cx="7677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682066"/>
                <a:ext cx="767711" cy="215444"/>
              </a:xfrm>
              <a:prstGeom prst="rect">
                <a:avLst/>
              </a:prstGeom>
              <a:blipFill>
                <a:blip r:embed="rId21"/>
                <a:stretch>
                  <a:fillRect l="-3200" r="-48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27047" y="2770123"/>
                <a:ext cx="8751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𝟎𝟖𝟕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47" y="2770123"/>
                <a:ext cx="875111" cy="215444"/>
              </a:xfrm>
              <a:prstGeom prst="rect">
                <a:avLst/>
              </a:prstGeom>
              <a:blipFill>
                <a:blip r:embed="rId22"/>
                <a:stretch>
                  <a:fillRect l="-2083" r="-347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24300" y="3042327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𝟕𝟔𝟐𝟏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300" y="3042327"/>
                <a:ext cx="982513" cy="215444"/>
              </a:xfrm>
              <a:prstGeom prst="rect">
                <a:avLst/>
              </a:prstGeom>
              <a:blipFill>
                <a:blip r:embed="rId23"/>
                <a:stretch>
                  <a:fillRect l="-1852" r="-24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7981025" y="1775534"/>
            <a:ext cx="1" cy="30983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829453" y="1784412"/>
            <a:ext cx="49715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39811" y="2868721"/>
            <a:ext cx="3141214" cy="14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64013" y="2876879"/>
            <a:ext cx="0" cy="20137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615344" y="3170807"/>
            <a:ext cx="0" cy="17311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49746" y="3150198"/>
            <a:ext cx="1981295" cy="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7" grpId="0"/>
      <p:bldP spid="38" grpId="0"/>
      <p:bldP spid="43" grpId="0"/>
      <p:bldP spid="47" grpId="0"/>
      <p:bldP spid="48" grpId="0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88" y="1455558"/>
            <a:ext cx="769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The diagram you just saw is sometimes called a convergence cobweb, and can appear in different types…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4" name="Picture 19" descr="numer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0" y="2236425"/>
            <a:ext cx="4471037" cy="41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3758" y="4298090"/>
            <a:ext cx="2509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 important to note that sometimes this technique causes an answer to diverge away from the solution instead of towards it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In that case, the ‘fix’ is usually to choose a different starting value…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has a root,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Use the iterative formula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2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56891" y="1622234"/>
                <a:ext cx="19655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91" y="1622234"/>
                <a:ext cx="1965538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35825" y="2083396"/>
                <a:ext cx="16755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25" y="2083396"/>
                <a:ext cx="167558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67929" y="2544558"/>
                <a:ext cx="13167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29" y="2544558"/>
                <a:ext cx="131670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462028" y="2950346"/>
                <a:ext cx="110280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28" y="2950346"/>
                <a:ext cx="1102801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flipV="1">
            <a:off x="6331979" y="1848010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99673" y="1909001"/>
                <a:ext cx="169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73" y="1909001"/>
                <a:ext cx="1691680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6242008" y="2297865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 flipV="1">
            <a:off x="5415743" y="2760574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6818" y="2380890"/>
                <a:ext cx="2349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subtract 1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18" y="2380890"/>
                <a:ext cx="2349557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46852" y="2819728"/>
                <a:ext cx="15581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52" y="2819728"/>
                <a:ext cx="1558179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4131326" y="3679045"/>
            <a:ext cx="4583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When rearranging, you should look at the formula you are aiming for first…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can give you an idea as to how to do the rearrangement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54" grpId="0"/>
      <p:bldP spid="55" grpId="0" animBg="1"/>
      <p:bldP spid="56" grpId="0"/>
      <p:bldP spid="58" grpId="0" animBg="1"/>
      <p:bldP spid="59" grpId="0" animBg="1"/>
      <p:bldP spid="61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evaluate: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(−0.2)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given that: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0965" y="1652911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3)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find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965" y="1652911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168" t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309" y="3091543"/>
                <a:ext cx="67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9" y="3091543"/>
                <a:ext cx="6703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6778" y="3135087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11.24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8" y="3135087"/>
                <a:ext cx="7986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0949" y="4058194"/>
                <a:ext cx="2281394" cy="60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49" y="4058194"/>
                <a:ext cx="2281394" cy="60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96196" y="4907280"/>
                <a:ext cx="2127121" cy="56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6" y="4907280"/>
                <a:ext cx="2127121" cy="564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6139" y="5769428"/>
                <a:ext cx="32113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39" y="5769428"/>
                <a:ext cx="3211328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3889" y="2647407"/>
                <a:ext cx="820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9" y="2647407"/>
                <a:ext cx="8202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87295" y="2647406"/>
                <a:ext cx="980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5" y="2647406"/>
                <a:ext cx="9804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3" y="2638697"/>
                <a:ext cx="980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3" y="2638697"/>
                <a:ext cx="98046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has a root,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Use the iterative formula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2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21845" y="1413650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45" y="1413650"/>
                <a:ext cx="1321066" cy="533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7296" y="2028758"/>
                <a:ext cx="112325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96" y="2028758"/>
                <a:ext cx="1123256" cy="533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4443" y="2610816"/>
                <a:ext cx="104541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43" y="2610816"/>
                <a:ext cx="1045414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2606" y="3247958"/>
                <a:ext cx="11318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06" y="3247958"/>
                <a:ext cx="11318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11517" y="1422831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17" y="1422831"/>
                <a:ext cx="1321066" cy="533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96968" y="2037939"/>
                <a:ext cx="112325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968" y="2037939"/>
                <a:ext cx="1123256" cy="533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84115" y="2619997"/>
                <a:ext cx="144565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.66…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15" y="2619997"/>
                <a:ext cx="1445652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82278" y="3257139"/>
                <a:ext cx="12820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3.727…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78" y="3257139"/>
                <a:ext cx="128201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97975" y="4066879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75" y="4066879"/>
                <a:ext cx="1321066" cy="5334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83426" y="4681987"/>
                <a:ext cx="1127424" cy="532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6" y="4681987"/>
                <a:ext cx="1127424" cy="532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70573" y="5264045"/>
                <a:ext cx="1595821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3.727…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73" y="5264045"/>
                <a:ext cx="1595821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68736" y="5901187"/>
                <a:ext cx="12354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3.731…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736" y="5901187"/>
                <a:ext cx="123540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 flipV="1">
            <a:off x="5406562" y="1682756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529340" y="1633579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 flipV="1">
            <a:off x="5393709" y="2264814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358823" y="289093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8037757" y="1691936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flipV="1">
            <a:off x="8024904" y="2273994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7990018" y="29001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5876615" y="4312115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863762" y="4894173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828876" y="5520296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40357" y="2349675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6289" y="3010687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71553" y="1675810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82570" y="2391906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38502" y="3052918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5495" y="4329039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6512" y="5045135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32444" y="5706147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3" grpId="0"/>
      <p:bldP spid="44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 smtClean="0">
                    <a:latin typeface="Comic Sans MS" pitchFamily="66" charset="0"/>
                  </a:rPr>
                  <a:t>i</a:t>
                </a:r>
                <a:r>
                  <a:rPr lang="en-US" sz="1600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85579" y="1441660"/>
                <a:ext cx="22478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79" y="1441660"/>
                <a:ext cx="2247859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48305" y="2125283"/>
                <a:ext cx="10590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05" y="2125283"/>
                <a:ext cx="1059072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90532" y="2125284"/>
                <a:ext cx="10238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32" y="2125284"/>
                <a:ext cx="1023806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754484" y="173265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5613" y="174267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2142" y="1753830"/>
                <a:ext cx="105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142" y="1753830"/>
                <a:ext cx="1057767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5336" y="1736413"/>
                <a:ext cx="11065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336" y="1736413"/>
                <a:ext cx="110651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1" y="2581144"/>
                <a:ext cx="4789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continuous, and there is a change of sign, there must be a root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2581144"/>
                <a:ext cx="4789714" cy="523220"/>
              </a:xfrm>
              <a:prstGeom prst="rect">
                <a:avLst/>
              </a:prstGeom>
              <a:blipFill>
                <a:blip r:embed="rId8"/>
                <a:stretch>
                  <a:fillRect t="-1163" r="-51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9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 smtClean="0">
                    <a:latin typeface="Comic Sans MS" pitchFamily="66" charset="0"/>
                  </a:rPr>
                  <a:t>i</a:t>
                </a:r>
                <a:r>
                  <a:rPr lang="en-US" sz="1600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24011" y="2107147"/>
                <a:ext cx="1889042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(1.5)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2(1.5)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1" y="2107147"/>
                <a:ext cx="1889042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.3385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70972" y="2094084"/>
                <a:ext cx="2398798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(1.3385)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2(1.3385)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72" y="2094084"/>
                <a:ext cx="2398798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75324" y="2847375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1.2544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24" y="2847375"/>
                <a:ext cx="10265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(1.2544)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2(1.2544)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1.2200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5663623" y="18546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40130" y="2470754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5628789" y="2438091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8567932" y="192864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644439" y="2544777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8533098" y="2512114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6342892" y="435397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19399" y="4970115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308058" y="4937452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232365" y="5928058"/>
            <a:ext cx="465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solutions are getting closer to a root. This sequence is therefore </a:t>
            </a:r>
            <a:r>
              <a:rPr lang="en-US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convergent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latin typeface="Comic Sans MS" pitchFamily="66" charset="0"/>
                  </a:rPr>
                  <a:t> by using the process of iteration</a:t>
                </a: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 smtClean="0">
                    <a:latin typeface="Comic Sans MS" pitchFamily="66" charset="0"/>
                  </a:rPr>
                  <a:t>i</a:t>
                </a:r>
                <a:r>
                  <a:rPr lang="en-US" sz="1600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924011" y="2107147"/>
                <a:ext cx="1655005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2(4)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1" y="2107147"/>
                <a:ext cx="1655005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.5092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53555" y="2111502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(4.5092)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2(4.5092)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5" y="2111502"/>
                <a:ext cx="2402389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49199" y="2873501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5.4058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99" y="2873501"/>
                <a:ext cx="103015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(5.4058)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2(5.4058)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7.1219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663623" y="18546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40130" y="2470754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5628789" y="2438091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8567932" y="192864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644439" y="2544777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 flipV="1">
            <a:off x="8533098" y="2512114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6342892" y="435397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419399" y="4970115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 flipV="1">
            <a:off x="6308058" y="4937452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232365" y="5928058"/>
            <a:ext cx="465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solutions are getting further to a root. This sequence is therefore </a:t>
            </a:r>
            <a:r>
              <a:rPr lang="en-US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divergent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10C</a:t>
            </a:r>
            <a:endParaRPr lang="en-US" sz="9600" b="1" cap="none" spc="0" dirty="0">
              <a:ln w="38100">
                <a:solidFill>
                  <a:schemeClr val="accent6"/>
                </a:solidFill>
                <a:prstDash val="solid"/>
              </a:ln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Start with 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a root as shown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 smtClean="0">
                    <a:latin typeface="Comic Sans MS" pitchFamily="66" charset="0"/>
                  </a:rPr>
                  <a:t>Choosing a ‘first guess’ of the value of the root,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we can then label some more information…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 smtClean="0">
                    <a:latin typeface="Comic Sans MS" pitchFamily="66" charset="0"/>
                  </a:rPr>
                  <a:t>The vertical distance from the x-axis to the curve for our chosen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(by subbing the value into the equation of the line)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1336" b="-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39952" y="3789040"/>
                <a:ext cx="3816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Labelling this point on 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draw a tangent at the curve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which then intersects the x-axis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89040"/>
                <a:ext cx="3816425" cy="830997"/>
              </a:xfrm>
              <a:prstGeom prst="rect">
                <a:avLst/>
              </a:prstGeom>
              <a:blipFill>
                <a:blip r:embed="rId11"/>
                <a:stretch>
                  <a:fillRect l="-799" t="-2206" r="-1278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39952" y="48691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Notice that the new intersection is closer to the root than our first guess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9952" y="56612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Look what happens if we follow this process repeatedly…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We get closer to the actual root!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2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7452320" y="2564904"/>
            <a:ext cx="0" cy="79208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444208" y="2492896"/>
            <a:ext cx="1008112" cy="86409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380312" y="2420888"/>
            <a:ext cx="144016" cy="144016"/>
            <a:chOff x="5004048" y="4221088"/>
            <a:chExt cx="144016" cy="14401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00192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356992"/>
                <a:ext cx="248594" cy="246221"/>
              </a:xfrm>
              <a:prstGeom prst="rect">
                <a:avLst/>
              </a:prstGeom>
              <a:blipFill>
                <a:blip r:embed="rId13"/>
                <a:stretch>
                  <a:fillRect l="-9756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6444208" y="3068960"/>
            <a:ext cx="0" cy="28803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372200" y="2968487"/>
            <a:ext cx="144016" cy="144016"/>
            <a:chOff x="5004048" y="4221088"/>
            <a:chExt cx="144016" cy="1440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5608320" y="3063307"/>
            <a:ext cx="838160" cy="29820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51255" y="3356993"/>
                <a:ext cx="248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55" y="3356993"/>
                <a:ext cx="248593" cy="246221"/>
              </a:xfrm>
              <a:prstGeom prst="rect">
                <a:avLst/>
              </a:prstGeom>
              <a:blipFill>
                <a:blip r:embed="rId14"/>
                <a:stretch>
                  <a:fillRect l="-12500" r="-1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25" grpId="0"/>
      <p:bldP spid="30" grpId="0"/>
      <p:bldP spid="31" grpId="0"/>
      <p:bldP spid="32" grpId="0"/>
      <p:bldP spid="33" grpId="0"/>
      <p:bldP spid="35" grpId="0"/>
      <p:bldP spid="45" grpId="0"/>
      <p:bldP spid="52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However, we need to create an algebraic method for this (it will naturally be iterative since, as you just saw, it is a repeating process)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1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43018" y="4149080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latin typeface="Comic Sans MS" panose="030F0702030302020204" pitchFamily="66" charset="0"/>
              </a:rPr>
              <a:t>Gradient of the tangent (1)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4509120"/>
                <a:ext cx="2952328" cy="64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Using the triangle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𝑐h𝑎𝑛𝑔𝑒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𝑐h𝑎𝑛𝑔𝑒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9120"/>
                <a:ext cx="2952328" cy="645754"/>
              </a:xfrm>
              <a:prstGeom prst="rect">
                <a:avLst/>
              </a:prstGeom>
              <a:blipFill>
                <a:blip r:embed="rId12"/>
                <a:stretch>
                  <a:fillRect t="-1887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43608" y="5229200"/>
                <a:ext cx="1152128" cy="53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29200"/>
                <a:ext cx="1152128" cy="537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275856" y="4149080"/>
            <a:ext cx="248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latin typeface="Comic Sans MS" panose="030F0702030302020204" pitchFamily="66" charset="0"/>
              </a:rPr>
              <a:t>Gradient of the tangent (2)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87824" y="4509120"/>
                <a:ext cx="29523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also use calculus, by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09120"/>
                <a:ext cx="2952328" cy="738664"/>
              </a:xfrm>
              <a:prstGeom prst="rect">
                <a:avLst/>
              </a:prstGeom>
              <a:blipFill>
                <a:blip r:embed="rId14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51920" y="5301208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01208"/>
                <a:ext cx="1152128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8184" y="4149080"/>
                <a:ext cx="1490280" cy="537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149080"/>
                <a:ext cx="1490280" cy="537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584" y="58772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expressions must be equal, since they both represent the same gradient…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228184" y="4797152"/>
                <a:ext cx="1602363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1602363" cy="540917"/>
              </a:xfrm>
              <a:prstGeom prst="rect">
                <a:avLst/>
              </a:prstGeom>
              <a:blipFill>
                <a:blip r:embed="rId17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516216" y="5445224"/>
                <a:ext cx="1656184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445224"/>
                <a:ext cx="1656184" cy="540917"/>
              </a:xfrm>
              <a:prstGeom prst="rect">
                <a:avLst/>
              </a:prstGeom>
              <a:blipFill>
                <a:blip r:embed="rId18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15501" y="4365104"/>
                <a:ext cx="1328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501" y="4365104"/>
                <a:ext cx="1328499" cy="646331"/>
              </a:xfrm>
              <a:prstGeom prst="rect">
                <a:avLst/>
              </a:prstGeom>
              <a:blipFill>
                <a:blip r:embed="rId19"/>
                <a:stretch>
                  <a:fillRect r="-229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 flipV="1">
            <a:off x="7668344" y="450912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 flipV="1">
            <a:off x="8028384" y="522920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00392" y="5157192"/>
                <a:ext cx="1152128" cy="75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5157192"/>
                <a:ext cx="1152128" cy="755848"/>
              </a:xfrm>
              <a:prstGeom prst="rect">
                <a:avLst/>
              </a:prstGeom>
              <a:blipFill>
                <a:blip r:embed="rId20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9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1" grpId="0"/>
      <p:bldP spid="54" grpId="0"/>
      <p:bldP spid="59" grpId="0"/>
      <p:bldP spid="61" grpId="0"/>
      <p:bldP spid="6" grpId="0"/>
      <p:bldP spid="7" grpId="0"/>
      <p:bldP spid="62" grpId="0"/>
      <p:bldP spid="63" grpId="0"/>
      <p:bldP spid="64" grpId="0"/>
      <p:bldP spid="65" grpId="0" animBg="1"/>
      <p:bldP spid="66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This is the Newton-Raphson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For iteration, it is written as follows…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1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971600" y="3501008"/>
                <a:ext cx="2160240" cy="6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2160240" cy="6050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27584" y="4797152"/>
                <a:ext cx="2232248" cy="6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97152"/>
                <a:ext cx="2232248" cy="6050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There are some cases where the Newton-Raphson method may be less effective, or fail completely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0" y="1340768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60232" y="3068960"/>
            <a:ext cx="0" cy="41764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863588" y="-1431540"/>
            <a:ext cx="11737304" cy="3600400"/>
          </a:xfrm>
          <a:prstGeom prst="arc">
            <a:avLst>
              <a:gd name="adj1" fmla="val 17589993"/>
              <a:gd name="adj2" fmla="val 39881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372200" y="5517232"/>
            <a:ext cx="2952328" cy="86409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6804248" y="6165304"/>
            <a:ext cx="144016" cy="144016"/>
            <a:chOff x="5004048" y="4221088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04248" y="6309320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309320"/>
                <a:ext cx="178319" cy="246221"/>
              </a:xfrm>
              <a:prstGeom prst="rect">
                <a:avLst/>
              </a:prstGeom>
              <a:blipFill>
                <a:blip r:embed="rId7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876256" y="5157192"/>
            <a:ext cx="0" cy="10801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32240" y="4869160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869160"/>
                <a:ext cx="243848" cy="246221"/>
              </a:xfrm>
              <a:prstGeom prst="rect">
                <a:avLst/>
              </a:prstGeom>
              <a:blipFill>
                <a:blip r:embed="rId8"/>
                <a:stretch>
                  <a:fillRect l="-100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6804248" y="5085184"/>
            <a:ext cx="144016" cy="144016"/>
            <a:chOff x="5004048" y="4221088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933056"/>
                <a:ext cx="374441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Suppose we chose a ‘first guess’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corresponds to a value on the curve </a:t>
                </a:r>
                <a:r>
                  <a:rPr lang="en-GB" sz="14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close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a turning point…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tangent drawn would lead to a point much further from the actual roots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method can still work, but it could take many iterations to be effective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3744417" cy="2246769"/>
              </a:xfrm>
              <a:prstGeom prst="rect">
                <a:avLst/>
              </a:prstGeom>
              <a:blipFill>
                <a:blip r:embed="rId9"/>
                <a:stretch>
                  <a:fillRect t="-542" r="-977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593595">
                <a:off x="7674985" y="5937028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93595">
                <a:off x="7674985" y="5937028"/>
                <a:ext cx="940386" cy="184666"/>
              </a:xfrm>
              <a:prstGeom prst="rect">
                <a:avLst/>
              </a:prstGeom>
              <a:blipFill>
                <a:blip r:embed="rId10"/>
                <a:stretch>
                  <a:fillRect l="-1899" r="-3165"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1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" grpId="0" animBg="1"/>
      <p:bldP spid="50" grpId="0"/>
      <p:bldP spid="54" grpId="0"/>
      <p:bldP spid="56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There are some cases where the Newton-Raphson method may be less effective, or fail completely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0" y="1340768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60232" y="3068960"/>
            <a:ext cx="0" cy="41764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863588" y="-1431540"/>
            <a:ext cx="11737304" cy="3600400"/>
          </a:xfrm>
          <a:prstGeom prst="arc">
            <a:avLst>
              <a:gd name="adj1" fmla="val 17589993"/>
              <a:gd name="adj2" fmla="val 39881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6237312"/>
            <a:ext cx="4248472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6660232" y="6165304"/>
            <a:ext cx="144016" cy="144016"/>
            <a:chOff x="5004048" y="4221088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88224" y="6309320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309320"/>
                <a:ext cx="178319" cy="246221"/>
              </a:xfrm>
              <a:prstGeom prst="rect">
                <a:avLst/>
              </a:prstGeom>
              <a:blipFill>
                <a:blip r:embed="rId7"/>
                <a:stretch>
                  <a:fillRect l="-27586" r="-241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732240" y="5229200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88224" y="4869160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869160"/>
                <a:ext cx="243848" cy="246221"/>
              </a:xfrm>
              <a:prstGeom prst="rect">
                <a:avLst/>
              </a:prstGeom>
              <a:blipFill>
                <a:blip r:embed="rId8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6660232" y="5085184"/>
            <a:ext cx="144016" cy="144016"/>
            <a:chOff x="5004048" y="4221088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933056"/>
                <a:ext cx="37444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Suppose we chose a ‘first guess’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corresponds to a value which is </a:t>
                </a:r>
                <a:r>
                  <a:rPr lang="en-GB" sz="14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 turning point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tangent drawn will never intersect the x-axis, so the method fails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a turning point,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cannot divide by 0 (check the formula above)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3744417" cy="2462213"/>
              </a:xfrm>
              <a:prstGeom prst="rect">
                <a:avLst/>
              </a:prstGeom>
              <a:blipFill>
                <a:blip r:embed="rId9"/>
                <a:stretch>
                  <a:fillRect t="-495" r="-326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68344" y="6021288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6021288"/>
                <a:ext cx="940386" cy="184666"/>
              </a:xfrm>
              <a:prstGeom prst="rect">
                <a:avLst/>
              </a:prstGeom>
              <a:blipFill>
                <a:blip r:embed="rId10"/>
                <a:stretch>
                  <a:fillRect l="-3247" r="-389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403648" y="620688"/>
            <a:ext cx="360040" cy="720080"/>
          </a:xfrm>
          <a:prstGeom prst="line">
            <a:avLst/>
          </a:prstGeom>
          <a:ln w="63500">
            <a:solidFill>
              <a:srgbClr val="0000FF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10A</a:t>
            </a:r>
            <a:endParaRPr lang="en-US" sz="9600" b="1" cap="none" spc="0" dirty="0">
              <a:ln w="38100">
                <a:solidFill>
                  <a:schemeClr val="accent6"/>
                </a:solidFill>
                <a:prstDash val="solid"/>
              </a:ln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Explain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not suitable to use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when applying the Newton-Raphson method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 rot="10800000">
            <a:off x="5508104" y="1268760"/>
            <a:ext cx="2376264" cy="2592288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6804248" y="3573016"/>
            <a:ext cx="144016" cy="144016"/>
            <a:chOff x="5004048" y="4221088"/>
            <a:chExt cx="144016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blipFill>
                <a:blip r:embed="rId7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6876256" y="2708920"/>
            <a:ext cx="0" cy="9361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4293096"/>
                <a:ext cx="42737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not appropriate to use since, as it is a turning point,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cannot divide by 0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93096"/>
                <a:ext cx="4273767" cy="830997"/>
              </a:xfrm>
              <a:prstGeom prst="rect">
                <a:avLst/>
              </a:prstGeom>
              <a:blipFill>
                <a:blip r:embed="rId9"/>
                <a:stretch>
                  <a:fillRect l="-428" t="-1460" r="-214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9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 rot="10800000">
            <a:off x="5508104" y="1268760"/>
            <a:ext cx="2376264" cy="2592288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6804248" y="3573016"/>
            <a:ext cx="144016" cy="144016"/>
            <a:chOff x="5004048" y="4221088"/>
            <a:chExt cx="144016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blipFill>
                <a:blip r:embed="rId7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6876256" y="2708920"/>
            <a:ext cx="0" cy="9361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9992" y="4221088"/>
                <a:ext cx="4273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apply the Newton-Raphson procedure, we first need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221088"/>
                <a:ext cx="4273767" cy="584775"/>
              </a:xfrm>
              <a:prstGeom prst="rect">
                <a:avLst/>
              </a:prstGeom>
              <a:blipFill>
                <a:blip r:embed="rId9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0072" y="4941168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941168"/>
                <a:ext cx="2597315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20072" y="551723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17232"/>
                <a:ext cx="2111797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7646428" y="512452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12360" y="5085184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085184"/>
                <a:ext cx="1224136" cy="646331"/>
              </a:xfrm>
              <a:prstGeom prst="rect">
                <a:avLst/>
              </a:prstGeom>
              <a:blipFill>
                <a:blip r:embed="rId12"/>
                <a:stretch>
                  <a:fillRect r="-100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0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067944" y="4077072"/>
                <a:ext cx="2880320" cy="5627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77072"/>
                <a:ext cx="2880320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5652120" y="29969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412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6732240" y="3717032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76256" y="3645024"/>
                <a:ext cx="23762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376264" cy="738664"/>
              </a:xfrm>
              <a:prstGeom prst="rect">
                <a:avLst/>
              </a:prstGeom>
              <a:blipFill>
                <a:blip r:embed="rId9"/>
                <a:stretch>
                  <a:fillRect t="-1653" r="-17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39952" y="4797152"/>
                <a:ext cx="13681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.8666…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97152"/>
                <a:ext cx="13681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8" grpId="0"/>
      <p:bldP spid="31" grpId="0"/>
      <p:bldP spid="32" grpId="0" animBg="1"/>
      <p:bldP spid="33" grpId="0"/>
      <p:bldP spid="34" grpId="0" animBg="1"/>
      <p:bldP spid="35" grpId="0"/>
      <p:bldP spid="3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39952" y="4005064"/>
                <a:ext cx="4392488" cy="5627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=1.8666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(1.8666)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(1.8666)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4392488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5652120" y="29969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412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8388424" y="3717032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36296" y="4653136"/>
                <a:ext cx="20162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=1.8666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653136"/>
                <a:ext cx="2016224" cy="954107"/>
              </a:xfrm>
              <a:prstGeom prst="rect">
                <a:avLst/>
              </a:prstGeom>
              <a:blipFill>
                <a:blip r:embed="rId9"/>
                <a:stretch>
                  <a:fillRect t="-637" r="-906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78052" y="4787627"/>
                <a:ext cx="17281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.856</m:t>
                    </m:r>
                  </m:oMath>
                </a14:m>
                <a:r>
                  <a:rPr lang="en-GB" sz="1400" dirty="0" smtClean="0"/>
                  <a:t> (3dp)</a:t>
                </a:r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52" y="4787627"/>
                <a:ext cx="1728192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76056" y="1988840"/>
                <a:ext cx="13681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.8666…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36815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1" grpId="0"/>
      <p:bldP spid="32" grpId="0" animBg="1"/>
      <p:bldP spid="33" grpId="0"/>
      <p:bldP spid="34" grpId="0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c) By considering the change of sign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over an appropriate interval, show that your answer to part b is accurate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92002" y="4882877"/>
                <a:ext cx="107974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.856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02" y="4882877"/>
                <a:ext cx="10797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5055096" y="2764507"/>
            <a:ext cx="259228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51240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99312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3168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47384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55096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5216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16" y="2908523"/>
                <a:ext cx="474489" cy="215444"/>
              </a:xfrm>
              <a:prstGeom prst="rect">
                <a:avLst/>
              </a:prstGeom>
              <a:blipFill>
                <a:blip r:embed="rId5"/>
                <a:stretch>
                  <a:fillRect l="-7692" r="-769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31360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60" y="2908523"/>
                <a:ext cx="474489" cy="215444"/>
              </a:xfrm>
              <a:prstGeom prst="rect">
                <a:avLst/>
              </a:prstGeom>
              <a:blipFill>
                <a:blip r:embed="rId6"/>
                <a:stretch>
                  <a:fillRect l="-7692" r="-897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7064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64" y="2908523"/>
                <a:ext cx="474489" cy="215444"/>
              </a:xfrm>
              <a:prstGeom prst="rect">
                <a:avLst/>
              </a:prstGeom>
              <a:blipFill>
                <a:blip r:embed="rId7"/>
                <a:stretch>
                  <a:fillRect l="-7692" r="-769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010472" y="1612379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the root rounds to 1.856 to 3dp, then it must be in the range 1.8555 to 1.8565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03168" y="2620491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1160" y="226045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Root lies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3578" y="326856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sub in these limits and show that there is a change of sign between them…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11502" y="4170412"/>
                <a:ext cx="223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02" y="4170412"/>
                <a:ext cx="2235035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5774622" y="4600767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14791" y="4593369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44566" y="4569692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=1.8555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6" y="4569692"/>
                <a:ext cx="141648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64846" y="4569693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=1.8565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846" y="4569693"/>
                <a:ext cx="151216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832598" y="5001741"/>
                <a:ext cx="11771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−0.00348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98" y="5001741"/>
                <a:ext cx="11771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76814" y="5001741"/>
                <a:ext cx="1042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0.00928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14" y="5001741"/>
                <a:ext cx="1042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80470" y="5433789"/>
                <a:ext cx="52773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1.8555&lt;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&lt;1.8565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 – it must therefore round to 1.856 to 3dp!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70" y="5433789"/>
                <a:ext cx="5277382" cy="738664"/>
              </a:xfrm>
              <a:prstGeom prst="rect">
                <a:avLst/>
              </a:prstGeom>
              <a:blipFill>
                <a:blip r:embed="rId13"/>
                <a:stretch>
                  <a:fillRect t="-820" r="-116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  <p:bldP spid="39" grpId="0"/>
      <p:bldP spid="40" grpId="0"/>
      <p:bldP spid="43" grpId="0"/>
      <p:bldP spid="46" grpId="0"/>
      <p:bldP spid="48" grpId="0"/>
      <p:bldP spid="49" grpId="0"/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10D</a:t>
            </a:r>
            <a:endParaRPr lang="en-US" sz="9600" b="1" cap="none" spc="0" dirty="0">
              <a:ln w="38100">
                <a:solidFill>
                  <a:schemeClr val="accent6"/>
                </a:solidFill>
                <a:prstDash val="solid"/>
              </a:ln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Use the model to find the value of the car 10 years after purchase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68402" y="1537455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02" y="1537455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76962" y="1994655"/>
                <a:ext cx="3345531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62" y="1994655"/>
                <a:ext cx="3345531" cy="31669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290025" y="2477980"/>
                <a:ext cx="15447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497.13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25" y="2477980"/>
                <a:ext cx="15447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33569" y="3148540"/>
            <a:ext cx="4575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value of the car will be £3497.13 (remember to round appropriately for pounds)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rc 8"/>
          <p:cNvSpPr/>
          <p:nvPr/>
        </p:nvSpPr>
        <p:spPr>
          <a:xfrm flipV="1">
            <a:off x="7419960" y="1680753"/>
            <a:ext cx="261000" cy="503569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622595" y="1527543"/>
                <a:ext cx="16346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(calculator needs to be in radians)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95" y="1527543"/>
                <a:ext cx="1634616" cy="738664"/>
              </a:xfrm>
              <a:prstGeom prst="rect">
                <a:avLst/>
              </a:prstGeom>
              <a:blipFill>
                <a:blip r:embed="rId6"/>
                <a:stretch>
                  <a:fillRect t="-1653" r="-297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7372063" y="2181496"/>
            <a:ext cx="261000" cy="503569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87762" y="2267771"/>
            <a:ext cx="101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a root between 19 and 20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099922" y="1502621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22" y="1502621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5983627" y="1927236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23796" y="1919838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753571" y="1896161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71" y="1896161"/>
                <a:ext cx="1416487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273851" y="1896162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51" y="1896162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041603" y="2328210"/>
                <a:ext cx="9430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534.11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03" y="2328210"/>
                <a:ext cx="94307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985819" y="2328210"/>
                <a:ext cx="10777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−331.55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19" y="2328210"/>
                <a:ext cx="107773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472950" y="2742840"/>
                <a:ext cx="45142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changes sign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must be at least one root in the interval 19-20.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50" y="2742840"/>
                <a:ext cx="4514296" cy="738664"/>
              </a:xfrm>
              <a:prstGeom prst="rect">
                <a:avLst/>
              </a:prstGeom>
              <a:blipFill>
                <a:blip r:embed="rId8"/>
                <a:stretch>
                  <a:fillRect t="-1653" r="-9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c)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194231" y="1641958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31" y="1641958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163752" y="2604254"/>
                <a:ext cx="8057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52" y="2604254"/>
                <a:ext cx="805798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790769" y="2612963"/>
                <a:ext cx="1938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0.85)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69" y="2612963"/>
                <a:ext cx="1938992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515066" y="2612963"/>
                <a:ext cx="11615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1000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66" y="2612963"/>
                <a:ext cx="116153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7520110" y="1828798"/>
            <a:ext cx="178267" cy="957944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646127" y="1562376"/>
                <a:ext cx="149787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using techniques you have learnt previously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127" y="1562376"/>
                <a:ext cx="1497874" cy="1384995"/>
              </a:xfrm>
              <a:prstGeom prst="rect">
                <a:avLst/>
              </a:prstGeom>
              <a:blipFill>
                <a:blip r:embed="rId7"/>
                <a:stretch>
                  <a:fillRect t="-441" r="-3252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 animBg="1"/>
      <p:bldP spid="25" grpId="1" animBg="1"/>
      <p:bldP spid="26" grpId="0"/>
      <p:bldP spid="2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d) Taking 19.5 as a first approximation, apply the Newton-Raphson method once to find a second approximation for the time when the value of the car is zero. Give your answer to 3dp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l="-311" t="-766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)=15000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080124" y="14935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24" y="1493520"/>
                <a:ext cx="1705495" cy="540917"/>
              </a:xfrm>
              <a:prstGeom prst="rect">
                <a:avLst/>
              </a:prstGeom>
              <a:blipFill>
                <a:blip r:embed="rId5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145438" y="2211977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38" y="2211977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206240" y="2843348"/>
                <a:ext cx="4693920" cy="57599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19.5)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(19.5)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−1000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⁡(19.5)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(19.5)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−1000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⁡(19.5)</m:t>
                          </m:r>
                        </m:den>
                      </m:f>
                    </m:oMath>
                  </m:oMathPara>
                </a14:m>
                <a:endParaRPr lang="en-GB" sz="14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2843348"/>
                <a:ext cx="4693920" cy="575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236720" y="3735977"/>
                <a:ext cx="11451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9.528</m:t>
                      </m:r>
                    </m:oMath>
                  </m:oMathPara>
                </a14:m>
                <a:endParaRPr lang="en-GB" sz="14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0" y="3735977"/>
                <a:ext cx="11451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5643411" y="17777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15421" y="1614628"/>
            <a:ext cx="1547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8667098" y="2480415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50331" y="1317754"/>
                <a:ext cx="166735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19.5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1" y="1317754"/>
                <a:ext cx="1667354" cy="1169551"/>
              </a:xfrm>
              <a:prstGeom prst="rect">
                <a:avLst/>
              </a:prstGeom>
              <a:blipFill>
                <a:blip r:embed="rId9"/>
                <a:stretch>
                  <a:fillRect t="-1042" r="-3297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 flipV="1">
            <a:off x="8654035" y="3190163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116388" y="3886783"/>
            <a:ext cx="10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have opposite signs, then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has at least one root which satisfies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 smtClean="0">
                    <a:latin typeface="Comic Sans MS" pitchFamily="66" charset="0"/>
                  </a:rPr>
                  <a:t>The diagram shows a sketch of the curve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Explain how the graph shows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 r="-1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8031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48264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36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5212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84168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2200" y="162880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48478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64502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285293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24128" y="1412776"/>
            <a:ext cx="2090057" cy="2211977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39952" y="4653136"/>
            <a:ext cx="1296144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36096" y="4437112"/>
                <a:ext cx="30963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graph crosses the x-axis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there must be a root in that interval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437112"/>
                <a:ext cx="3096344" cy="738664"/>
              </a:xfrm>
              <a:prstGeom prst="rect">
                <a:avLst/>
              </a:prstGeom>
              <a:blipFill>
                <a:blip r:embed="rId6"/>
                <a:stretch>
                  <a:fillRect l="-197" t="-1653" r="-216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422721" y="2639881"/>
            <a:ext cx="144016" cy="144016"/>
            <a:chOff x="5292080" y="5445224"/>
            <a:chExt cx="144016" cy="14401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8" grpId="0" animBg="1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e) </a:t>
                </a:r>
                <a:r>
                  <a:rPr lang="en-US" sz="1600" dirty="0" err="1" smtClean="0">
                    <a:latin typeface="Comic Sans MS" pitchFamily="66" charset="0"/>
                  </a:rPr>
                  <a:t>Criticise</a:t>
                </a:r>
                <a:r>
                  <a:rPr lang="en-US" sz="1600" dirty="0" smtClean="0">
                    <a:latin typeface="Comic Sans MS" pitchFamily="66" charset="0"/>
                  </a:rPr>
                  <a:t> this model with respect to the value of the car as it gets older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)=15000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16492" y="3770451"/>
            <a:ext cx="451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Beyond the value calculated in part d) (19.528), the car will take a negative value.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However, this is unrealistic, so the model seems unreasonable for cars that are around 20 years old.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have opposite signs, then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has at least one root which satisfies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 smtClean="0">
                    <a:latin typeface="Comic Sans MS" pitchFamily="66" charset="0"/>
                  </a:rPr>
                  <a:t>The diagram shows a sketch of the curve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Explain how the graph shows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 r="-1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8031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48264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36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5212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84168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2200" y="162880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48478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64502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285293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24128" y="1412776"/>
            <a:ext cx="2090057" cy="2211977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157707" y="4483223"/>
            <a:ext cx="920320" cy="9156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80987" y="4197414"/>
            <a:ext cx="3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these two values and show that there is a change of sign…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27286" y="4833436"/>
                <a:ext cx="22478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86" y="4833436"/>
                <a:ext cx="2247859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42790" y="5562884"/>
                <a:ext cx="13957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0.104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90" y="5562884"/>
                <a:ext cx="1395703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235083" y="5562883"/>
                <a:ext cx="1530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−0.125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83" y="5562883"/>
                <a:ext cx="1530355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6320901" y="5213910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361070" y="520651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02930" y="5182835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30" y="5182835"/>
                <a:ext cx="1204402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11125" y="5182836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125" y="5182836"/>
                <a:ext cx="1204402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98743" y="5964070"/>
                <a:ext cx="38765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there is a change of sign, there must be a root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1.4,1.5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3" y="5964070"/>
                <a:ext cx="3876581" cy="523220"/>
              </a:xfrm>
              <a:prstGeom prst="rect">
                <a:avLst/>
              </a:prstGeom>
              <a:blipFill>
                <a:blip r:embed="rId11"/>
                <a:stretch>
                  <a:fillRect t="-1163" r="-15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6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" grpId="0"/>
      <p:bldP spid="44" grpId="0"/>
      <p:bldP spid="49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975464" cy="47744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You need to be able to use numerical methods to locate roots of equations</a:t>
            </a:r>
            <a:endParaRPr lang="en-US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itchFamily="66" charset="0"/>
              </a:rPr>
              <a:t>It is important to consider the number of roots that are possible, and be careful of some special cases…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39552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79512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43806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6" y="4509119"/>
                <a:ext cx="226423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7544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96952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V="1">
            <a:off x="3563888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203848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68142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2" y="4509119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91880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96952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V="1">
            <a:off x="6588224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228184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92478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478" y="4509119"/>
                <a:ext cx="22642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16216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96952"/>
                <a:ext cx="226423" cy="246221"/>
              </a:xfrm>
              <a:prstGeom prst="rect">
                <a:avLst/>
              </a:prstGeom>
              <a:blipFill>
                <a:blip r:embed="rId7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reeform 70"/>
          <p:cNvSpPr/>
          <p:nvPr/>
        </p:nvSpPr>
        <p:spPr>
          <a:xfrm flipH="1">
            <a:off x="755576" y="3501008"/>
            <a:ext cx="1710776" cy="2161415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05910"/>
              <a:gd name="connsiteY0" fmla="*/ 2791043 h 2791043"/>
              <a:gd name="connsiteX1" fmla="*/ 862148 w 2205910"/>
              <a:gd name="connsiteY1" fmla="*/ 761946 h 2791043"/>
              <a:gd name="connsiteX2" fmla="*/ 1567543 w 2205910"/>
              <a:gd name="connsiteY2" fmla="*/ 2172735 h 2791043"/>
              <a:gd name="connsiteX3" fmla="*/ 2205910 w 2205910"/>
              <a:gd name="connsiteY3" fmla="*/ 0 h 2791043"/>
              <a:gd name="connsiteX0" fmla="*/ 0 w 2068994"/>
              <a:gd name="connsiteY0" fmla="*/ 2395347 h 2395347"/>
              <a:gd name="connsiteX1" fmla="*/ 725232 w 2068994"/>
              <a:gd name="connsiteY1" fmla="*/ 761946 h 2395347"/>
              <a:gd name="connsiteX2" fmla="*/ 1430627 w 2068994"/>
              <a:gd name="connsiteY2" fmla="*/ 2172735 h 2395347"/>
              <a:gd name="connsiteX3" fmla="*/ 2068994 w 2068994"/>
              <a:gd name="connsiteY3" fmla="*/ 0 h 239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994" h="2395347">
                <a:moveTo>
                  <a:pt x="0" y="2395347"/>
                </a:moveTo>
                <a:cubicBezTo>
                  <a:pt x="300445" y="1432324"/>
                  <a:pt x="486794" y="799048"/>
                  <a:pt x="725232" y="761946"/>
                </a:cubicBezTo>
                <a:cubicBezTo>
                  <a:pt x="963670" y="724844"/>
                  <a:pt x="1206667" y="2299726"/>
                  <a:pt x="1430627" y="2172735"/>
                </a:cubicBezTo>
                <a:cubicBezTo>
                  <a:pt x="1654587" y="2045744"/>
                  <a:pt x="1910062" y="781594"/>
                  <a:pt x="206899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923380" y="4599586"/>
            <a:ext cx="144016" cy="144016"/>
            <a:chOff x="5292080" y="5445224"/>
            <a:chExt cx="144016" cy="14401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571452" y="4599586"/>
            <a:ext cx="144016" cy="144016"/>
            <a:chOff x="5292080" y="5445224"/>
            <a:chExt cx="144016" cy="144016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075508" y="4599586"/>
            <a:ext cx="144016" cy="144016"/>
            <a:chOff x="5292080" y="5445224"/>
            <a:chExt cx="144016" cy="14401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rc 1"/>
          <p:cNvSpPr/>
          <p:nvPr/>
        </p:nvSpPr>
        <p:spPr>
          <a:xfrm>
            <a:off x="3995936" y="4149080"/>
            <a:ext cx="1368152" cy="5040560"/>
          </a:xfrm>
          <a:prstGeom prst="arc">
            <a:avLst>
              <a:gd name="adj1" fmla="val 13940584"/>
              <a:gd name="adj2" fmla="val 1849765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576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165302" cy="246221"/>
              </a:xfrm>
              <a:prstGeom prst="rect">
                <a:avLst/>
              </a:prstGeom>
              <a:blipFill>
                <a:blip r:embed="rId8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483768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05264"/>
                <a:ext cx="165302" cy="246221"/>
              </a:xfrm>
              <a:prstGeom prst="rect">
                <a:avLst/>
              </a:prstGeom>
              <a:blipFill>
                <a:blip r:embed="rId9"/>
                <a:stretch>
                  <a:fillRect l="-28571" r="-2142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707904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05264"/>
                <a:ext cx="165302" cy="246221"/>
              </a:xfrm>
              <a:prstGeom prst="rect">
                <a:avLst/>
              </a:prstGeom>
              <a:blipFill>
                <a:blip r:embed="rId10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508104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05264"/>
                <a:ext cx="165302" cy="246221"/>
              </a:xfrm>
              <a:prstGeom prst="rect">
                <a:avLst/>
              </a:prstGeom>
              <a:blipFill>
                <a:blip r:embed="rId11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732240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805264"/>
                <a:ext cx="165302" cy="246221"/>
              </a:xfrm>
              <a:prstGeom prst="rect">
                <a:avLst/>
              </a:prstGeom>
              <a:blipFill>
                <a:blip r:embed="rId12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532440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5805264"/>
                <a:ext cx="165302" cy="246221"/>
              </a:xfrm>
              <a:prstGeom prst="rect">
                <a:avLst/>
              </a:prstGeom>
              <a:blipFill>
                <a:blip r:embed="rId13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 rot="5400000" flipH="1">
            <a:off x="5116252" y="2308684"/>
            <a:ext cx="2079848" cy="2448272"/>
          </a:xfrm>
          <a:prstGeom prst="arc">
            <a:avLst>
              <a:gd name="adj1" fmla="val 10967504"/>
              <a:gd name="adj2" fmla="val 161848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 rot="16200000" flipH="1">
            <a:off x="8068580" y="4684948"/>
            <a:ext cx="2079848" cy="2448272"/>
          </a:xfrm>
          <a:prstGeom prst="arc">
            <a:avLst>
              <a:gd name="adj1" fmla="val 10967504"/>
              <a:gd name="adj2" fmla="val 161848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556" y="6093296"/>
                <a:ext cx="293456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a change of sign</a:t>
                </a:r>
              </a:p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can be an odd number of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6" y="6093296"/>
                <a:ext cx="2934566" cy="600164"/>
              </a:xfrm>
              <a:prstGeom prst="rect">
                <a:avLst/>
              </a:prstGeom>
              <a:blipFill>
                <a:blip r:embed="rId14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055892" y="6093296"/>
                <a:ext cx="302433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no change of sign</a:t>
                </a:r>
              </a:p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can be an even number of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92" y="6093296"/>
                <a:ext cx="3024336" cy="600164"/>
              </a:xfrm>
              <a:prstGeom prst="rect">
                <a:avLst/>
              </a:prstGeom>
              <a:blipFill>
                <a:blip r:embed="rId15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4211960" y="4581128"/>
            <a:ext cx="144016" cy="144016"/>
            <a:chOff x="5292080" y="5445224"/>
            <a:chExt cx="144016" cy="14401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004048" y="4581128"/>
            <a:ext cx="144016" cy="144016"/>
            <a:chOff x="5292080" y="5445224"/>
            <a:chExt cx="144016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152236" y="6093296"/>
                <a:ext cx="291581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a change of sign</a:t>
                </a:r>
              </a:p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could be no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36" y="6093296"/>
                <a:ext cx="2915816" cy="600164"/>
              </a:xfrm>
              <a:prstGeom prst="rect">
                <a:avLst/>
              </a:prstGeom>
              <a:blipFill>
                <a:blip r:embed="rId16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/>
          <p:nvPr/>
        </p:nvCxnSpPr>
        <p:spPr>
          <a:xfrm>
            <a:off x="2555776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79912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80112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804248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604448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5" grpId="0"/>
      <p:bldP spid="66" grpId="0"/>
      <p:bldP spid="69" grpId="0"/>
      <p:bldP spid="70" grpId="0"/>
      <p:bldP spid="71" grpId="0" animBg="1"/>
      <p:bldP spid="2" grpId="0" animBg="1"/>
      <p:bldP spid="16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17" grpId="0" animBg="1"/>
      <p:bldP spid="93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graph of the function</a:t>
                </a: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−225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+309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−140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 smtClean="0">
                    <a:latin typeface="Comic Sans MS" pitchFamily="66" charset="0"/>
                  </a:rPr>
                  <a:t> is shown in the diagram.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latin typeface="Comic Sans MS" pitchFamily="66" charset="0"/>
                  </a:rPr>
                  <a:t>student observes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(1.1)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(1.6)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both negative and states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has no roots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1.1,1.6</m:t>
                        </m:r>
                      </m:e>
                    </m:d>
                  </m:oMath>
                </a14:m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Explain, referring to the diagram, why the student is incorrect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(1.3)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(1.7)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use your answer to explain why there are at least 3 roots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1.1&lt;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&lt;1.7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l="-307" t="-766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96136" y="1556792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6096" y="2924944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732240" y="1481826"/>
            <a:ext cx="1151141" cy="2646983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567543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484" h="2646983">
                <a:moveTo>
                  <a:pt x="0" y="2646983"/>
                </a:moveTo>
                <a:cubicBezTo>
                  <a:pt x="300445" y="1683960"/>
                  <a:pt x="595164" y="720937"/>
                  <a:pt x="862148" y="617886"/>
                </a:cubicBezTo>
                <a:cubicBezTo>
                  <a:pt x="1129132" y="514835"/>
                  <a:pt x="1339988" y="2087268"/>
                  <a:pt x="1601901" y="2028675"/>
                </a:cubicBezTo>
                <a:cubicBezTo>
                  <a:pt x="1863814" y="1970082"/>
                  <a:pt x="2068552" y="781594"/>
                  <a:pt x="22274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0232" y="30689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12360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68344" y="3068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>
            <a:off x="5868144" y="19168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>
            <a:off x="5868144" y="386104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152" y="18448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0152" y="378904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067944" y="4869160"/>
            <a:ext cx="648072" cy="51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60032" y="4437112"/>
            <a:ext cx="4097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there is no sign change, although there could be no roots, it is also possible that there are 2, 4, 6, or any even number amount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From the diagram, since the curve crosses that axis 3 times, it is possible that there are actually 2 roots in the interval given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graph of the function</a:t>
                </a: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−225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+309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−140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 smtClean="0">
                    <a:latin typeface="Comic Sans MS" pitchFamily="66" charset="0"/>
                  </a:rPr>
                  <a:t> is shown in the diagram.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latin typeface="Comic Sans MS" pitchFamily="66" charset="0"/>
                  </a:rPr>
                  <a:t>student observes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(1.1)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(1.6)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both negative and states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has no roots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1.1,1.6</m:t>
                        </m:r>
                      </m:e>
                    </m:d>
                  </m:oMath>
                </a14:m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Explain, referring to the diagram, why the student is incorrect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(1.3)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(1.7)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use your answer to explain why there are at least 3 roots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1.1&lt;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&lt;1.7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l="-307" t="-766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96136" y="1556792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6096" y="2924944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732240" y="1481826"/>
            <a:ext cx="1151141" cy="2646983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567543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484" h="2646983">
                <a:moveTo>
                  <a:pt x="0" y="2646983"/>
                </a:moveTo>
                <a:cubicBezTo>
                  <a:pt x="300445" y="1683960"/>
                  <a:pt x="595164" y="720937"/>
                  <a:pt x="862148" y="617886"/>
                </a:cubicBezTo>
                <a:cubicBezTo>
                  <a:pt x="1129132" y="514835"/>
                  <a:pt x="1339988" y="2087268"/>
                  <a:pt x="1601901" y="2028675"/>
                </a:cubicBezTo>
                <a:cubicBezTo>
                  <a:pt x="1863814" y="1970082"/>
                  <a:pt x="2068552" y="781594"/>
                  <a:pt x="22274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0232" y="30689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12360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68344" y="3068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>
            <a:off x="5868144" y="19168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>
            <a:off x="5868144" y="386104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152" y="18448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0152" y="378904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6016" y="4293096"/>
                <a:ext cx="15230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=−0.476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1523045" cy="246221"/>
              </a:xfrm>
              <a:prstGeom prst="rect">
                <a:avLst/>
              </a:prstGeom>
              <a:blipFill>
                <a:blip r:embed="rId5"/>
                <a:stretch>
                  <a:fillRect l="-4418" r="-241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4653136"/>
                <a:ext cx="1369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=0.088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653136"/>
                <a:ext cx="1369157" cy="246221"/>
              </a:xfrm>
              <a:prstGeom prst="rect">
                <a:avLst/>
              </a:prstGeom>
              <a:blipFill>
                <a:blip r:embed="rId6"/>
                <a:stretch>
                  <a:fillRect l="-4911" r="-267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5013176"/>
                <a:ext cx="12954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13176"/>
                <a:ext cx="1295419" cy="246221"/>
              </a:xfrm>
              <a:prstGeom prst="rect">
                <a:avLst/>
              </a:prstGeom>
              <a:blipFill>
                <a:blip r:embed="rId7"/>
                <a:stretch>
                  <a:fillRect l="-5189" r="-330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5373216"/>
                <a:ext cx="1369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=0.352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369157" cy="246221"/>
              </a:xfrm>
              <a:prstGeom prst="rect">
                <a:avLst/>
              </a:prstGeom>
              <a:blipFill>
                <a:blip r:embed="rId8"/>
                <a:stretch>
                  <a:fillRect l="-4911" r="-312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5733256"/>
                <a:ext cx="4464496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the intervals given, there are 3 sign changes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9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That means there are at least 3 roots in the overall interval,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1.1,1.7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33256"/>
                <a:ext cx="4464496" cy="907941"/>
              </a:xfrm>
              <a:prstGeom prst="rect">
                <a:avLst/>
              </a:prstGeom>
              <a:blipFill>
                <a:blip r:embed="rId9"/>
                <a:stretch>
                  <a:fillRect t="-67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6156176" y="443711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flipV="1">
            <a:off x="6012160" y="479715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flipV="1">
            <a:off x="6012160" y="515719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372200" y="443711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479715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515719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3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 smtClean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0" y="4437112"/>
            <a:ext cx="4426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roots of an equation are where it is equal to 0.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152" y="4797152"/>
                <a:ext cx="113492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797152"/>
                <a:ext cx="1134926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228184" y="5373216"/>
                <a:ext cx="82112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73216"/>
                <a:ext cx="82112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408245" y="59492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roots of the equation will be where the graphs cross, and we can see that they only cross in one place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 flipV="1">
            <a:off x="6948264" y="5085184"/>
            <a:ext cx="288032" cy="576064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64288" y="5157192"/>
                <a:ext cx="792088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157192"/>
                <a:ext cx="792088" cy="39651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6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54" grpId="0"/>
      <p:bldP spid="63" grpId="0"/>
      <p:bldP spid="64" grpId="0"/>
      <p:bldP spid="66" grpId="0"/>
      <p:bldP spid="67" grpId="0"/>
      <p:bldP spid="4" grpId="0" animBg="1"/>
      <p:bldP spid="68" grpId="0" animBg="1"/>
      <p:bldP spid="69" grpId="0" animBg="1"/>
      <p:bldP spid="5" grpId="0"/>
      <p:bldP spid="70" grpId="0"/>
      <p:bldP spid="7" grpId="0"/>
      <p:bldP spid="8" grpId="0"/>
      <p:bldP spid="71" grpId="0"/>
      <p:bldP spid="72" grpId="0"/>
      <p:bldP spid="73" grpId="0" animBg="1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A56E30-CC77-4F87-8602-0E8C3300CA92}"/>
</file>

<file path=customXml/itemProps2.xml><?xml version="1.0" encoding="utf-8"?>
<ds:datastoreItem xmlns:ds="http://schemas.openxmlformats.org/officeDocument/2006/customXml" ds:itemID="{1D83100B-8A39-4639-9F49-289F2A7D980A}"/>
</file>

<file path=customXml/itemProps3.xml><?xml version="1.0" encoding="utf-8"?>
<ds:datastoreItem xmlns:ds="http://schemas.openxmlformats.org/officeDocument/2006/customXml" ds:itemID="{5E90DE3F-638B-4E19-B28B-5A4FE44E8F7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2534</Words>
  <Application>Microsoft Office PowerPoint</Application>
  <PresentationFormat>On-screen Show (4:3)</PresentationFormat>
  <Paragraphs>765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Comic Sans MS</vt:lpstr>
      <vt:lpstr>Pristina</vt:lpstr>
      <vt:lpstr>Wingdings</vt:lpstr>
      <vt:lpstr>Office Theme</vt:lpstr>
      <vt:lpstr>PowerPoint Presentation</vt:lpstr>
      <vt:lpstr>Prior Knowledge Check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VMUSER</cp:lastModifiedBy>
  <cp:revision>664</cp:revision>
  <dcterms:created xsi:type="dcterms:W3CDTF">2018-04-30T00:32:33Z</dcterms:created>
  <dcterms:modified xsi:type="dcterms:W3CDTF">2018-06-01T02:14:21Z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