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47.xml" ContentType="application/vnd.openxmlformats-officedocument.presentationml.slide+xml"/>
  <Override PartName="/ppt/slides/slide4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6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75" r:id="rId9"/>
    <p:sldId id="26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2" r:id="rId24"/>
    <p:sldId id="26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4" r:id="rId34"/>
    <p:sldId id="26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66" r:id="rId46"/>
    <p:sldId id="307" r:id="rId47"/>
    <p:sldId id="267" r:id="rId48"/>
    <p:sldId id="308" r:id="rId49"/>
    <p:sldId id="309" r:id="rId50"/>
    <p:sldId id="310" r:id="rId51"/>
    <p:sldId id="268" r:id="rId52"/>
    <p:sldId id="269" r:id="rId53"/>
    <p:sldId id="311" r:id="rId54"/>
    <p:sldId id="312" r:id="rId55"/>
    <p:sldId id="313" r:id="rId56"/>
    <p:sldId id="314" r:id="rId57"/>
    <p:sldId id="315" r:id="rId58"/>
    <p:sldId id="316" r:id="rId59"/>
    <p:sldId id="270" r:id="rId60"/>
    <p:sldId id="271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0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6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5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4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1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12.png"/><Relationship Id="rId9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6.png"/><Relationship Id="rId7" Type="http://schemas.openxmlformats.org/officeDocument/2006/relationships/image" Target="../media/image202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2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223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44.png"/><Relationship Id="rId3" Type="http://schemas.openxmlformats.org/officeDocument/2006/relationships/image" Target="../media/image223.png"/><Relationship Id="rId21" Type="http://schemas.openxmlformats.org/officeDocument/2006/relationships/image" Target="../media/image25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40.png"/><Relationship Id="rId25" Type="http://schemas.openxmlformats.org/officeDocument/2006/relationships/image" Target="../media/image25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5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5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61.png"/><Relationship Id="rId12" Type="http://schemas.openxmlformats.org/officeDocument/2006/relationships/image" Target="../media/image275.png"/><Relationship Id="rId2" Type="http://schemas.openxmlformats.org/officeDocument/2006/relationships/image" Target="../media/image256.png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74.png"/><Relationship Id="rId5" Type="http://schemas.openxmlformats.org/officeDocument/2006/relationships/image" Target="../media/image259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83.png"/><Relationship Id="rId7" Type="http://schemas.openxmlformats.org/officeDocument/2006/relationships/image" Target="../media/image261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280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1.png"/><Relationship Id="rId5" Type="http://schemas.openxmlformats.org/officeDocument/2006/relationships/image" Target="../media/image259.png"/><Relationship Id="rId15" Type="http://schemas.openxmlformats.org/officeDocument/2006/relationships/image" Target="../media/image285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91.png"/><Relationship Id="rId7" Type="http://schemas.openxmlformats.org/officeDocument/2006/relationships/image" Target="../media/image261.png"/><Relationship Id="rId12" Type="http://schemas.openxmlformats.org/officeDocument/2006/relationships/image" Target="../media/image290.png"/><Relationship Id="rId2" Type="http://schemas.openxmlformats.org/officeDocument/2006/relationships/image" Target="../media/image288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9.png"/><Relationship Id="rId5" Type="http://schemas.openxmlformats.org/officeDocument/2006/relationships/image" Target="../media/image259.png"/><Relationship Id="rId15" Type="http://schemas.openxmlformats.org/officeDocument/2006/relationships/image" Target="../media/image293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3" Type="http://schemas.openxmlformats.org/officeDocument/2006/relationships/image" Target="../media/image300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10.png"/><Relationship Id="rId5" Type="http://schemas.openxmlformats.org/officeDocument/2006/relationships/image" Target="../media/image299.png"/><Relationship Id="rId10" Type="http://schemas.openxmlformats.org/officeDocument/2006/relationships/image" Target="../media/image309.png"/><Relationship Id="rId4" Type="http://schemas.openxmlformats.org/officeDocument/2006/relationships/image" Target="../media/image305.png"/><Relationship Id="rId9" Type="http://schemas.openxmlformats.org/officeDocument/2006/relationships/image" Target="../media/image3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296.png"/><Relationship Id="rId7" Type="http://schemas.openxmlformats.org/officeDocument/2006/relationships/image" Target="../media/image313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299.png"/><Relationship Id="rId10" Type="http://schemas.openxmlformats.org/officeDocument/2006/relationships/image" Target="../media/image315.png"/><Relationship Id="rId4" Type="http://schemas.openxmlformats.org/officeDocument/2006/relationships/image" Target="../media/image297.png"/><Relationship Id="rId9" Type="http://schemas.openxmlformats.org/officeDocument/2006/relationships/image" Target="../media/image30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5.png"/><Relationship Id="rId7" Type="http://schemas.openxmlformats.org/officeDocument/2006/relationships/image" Target="../media/image33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7.png"/><Relationship Id="rId10" Type="http://schemas.openxmlformats.org/officeDocument/2006/relationships/image" Target="../media/image333.png"/><Relationship Id="rId4" Type="http://schemas.openxmlformats.org/officeDocument/2006/relationships/image" Target="../media/image326.png"/><Relationship Id="rId9" Type="http://schemas.openxmlformats.org/officeDocument/2006/relationships/image" Target="../media/image33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2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0.png"/><Relationship Id="rId5" Type="http://schemas.openxmlformats.org/officeDocument/2006/relationships/image" Target="../media/image343.png"/><Relationship Id="rId10" Type="http://schemas.openxmlformats.org/officeDocument/2006/relationships/image" Target="../media/image34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5.png"/><Relationship Id="rId5" Type="http://schemas.openxmlformats.org/officeDocument/2006/relationships/image" Target="../media/image343.png"/><Relationship Id="rId15" Type="http://schemas.openxmlformats.org/officeDocument/2006/relationships/image" Target="../media/image358.png"/><Relationship Id="rId10" Type="http://schemas.openxmlformats.org/officeDocument/2006/relationships/image" Target="../media/image354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3.png"/><Relationship Id="rId5" Type="http://schemas.openxmlformats.org/officeDocument/2006/relationships/image" Target="../media/image343.png"/><Relationship Id="rId10" Type="http://schemas.openxmlformats.org/officeDocument/2006/relationships/image" Target="../media/image35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7" Type="http://schemas.openxmlformats.org/officeDocument/2006/relationships/image" Target="../media/image41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36" y="2314192"/>
            <a:ext cx="50086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Functions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and Graphs</a:t>
            </a: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</a:t>
            </a:r>
            <a:r>
              <a:rPr lang="en-GB" altLang="en-US" sz="2000" u="sng" dirty="0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 dirty="0">
                <a:latin typeface="Comic Sans MS" pitchFamily="66" charset="0"/>
              </a:rPr>
              <a:t> (</a:t>
            </a:r>
            <a:r>
              <a:rPr lang="en-GB" altLang="en-US" sz="2000" dirty="0" err="1">
                <a:latin typeface="Comic Sans MS" pitchFamily="66" charset="0"/>
              </a:rPr>
              <a:t>ie</a:t>
            </a:r>
            <a:r>
              <a:rPr lang="en-GB" altLang="en-US" sz="2000" dirty="0">
                <a:latin typeface="Comic Sans MS" pitchFamily="66" charset="0"/>
              </a:rPr>
              <a:t> range of answers)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Add 3 onto the set {-3, 1, 4, 6, x)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6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438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5438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5438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7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5438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9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+ 3</a:t>
            </a: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Arc 22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Arc 23"/>
          <p:cNvSpPr>
            <a:spLocks noChangeAspect="1"/>
          </p:cNvSpPr>
          <p:nvPr/>
        </p:nvSpPr>
        <p:spPr bwMode="auto">
          <a:xfrm rot="-2636813">
            <a:off x="6477000" y="2209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Arc 24"/>
          <p:cNvSpPr>
            <a:spLocks noChangeAspect="1"/>
          </p:cNvSpPr>
          <p:nvPr/>
        </p:nvSpPr>
        <p:spPr bwMode="auto">
          <a:xfrm rot="-2636813">
            <a:off x="6477000" y="2514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Arc 25"/>
          <p:cNvSpPr>
            <a:spLocks noChangeAspect="1"/>
          </p:cNvSpPr>
          <p:nvPr/>
        </p:nvSpPr>
        <p:spPr bwMode="auto">
          <a:xfrm rot="-2636813">
            <a:off x="6477000" y="2819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Arc 26"/>
          <p:cNvSpPr>
            <a:spLocks noChangeAspect="1"/>
          </p:cNvSpPr>
          <p:nvPr/>
        </p:nvSpPr>
        <p:spPr bwMode="auto">
          <a:xfrm rot="-2636813">
            <a:off x="6477000" y="3124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741988" y="6132513"/>
            <a:ext cx="152400" cy="152400"/>
            <a:chOff x="1632" y="3552"/>
            <a:chExt cx="96" cy="96"/>
          </a:xfrm>
        </p:grpSpPr>
        <p:sp>
          <p:nvSpPr>
            <p:cNvPr id="5199" name="Line 8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0" name="Line 9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6" name="Group 92"/>
          <p:cNvGrpSpPr>
            <a:grpSpLocks/>
          </p:cNvGrpSpPr>
          <p:nvPr/>
        </p:nvGrpSpPr>
        <p:grpSpPr bwMode="auto">
          <a:xfrm>
            <a:off x="6634163" y="5326063"/>
            <a:ext cx="152400" cy="152400"/>
            <a:chOff x="1632" y="3552"/>
            <a:chExt cx="96" cy="96"/>
          </a:xfrm>
        </p:grpSpPr>
        <p:sp>
          <p:nvSpPr>
            <p:cNvPr id="5197" name="Line 93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8" name="Line 94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7731125" y="4289425"/>
            <a:ext cx="152400" cy="152400"/>
            <a:chOff x="1632" y="3552"/>
            <a:chExt cx="96" cy="96"/>
          </a:xfrm>
        </p:grpSpPr>
        <p:sp>
          <p:nvSpPr>
            <p:cNvPr id="5195" name="Line 96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Line 97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42" name="Group 98"/>
          <p:cNvGrpSpPr>
            <a:grpSpLocks/>
          </p:cNvGrpSpPr>
          <p:nvPr/>
        </p:nvGrpSpPr>
        <p:grpSpPr bwMode="auto">
          <a:xfrm>
            <a:off x="7286625" y="4716463"/>
            <a:ext cx="152400" cy="152400"/>
            <a:chOff x="1632" y="3552"/>
            <a:chExt cx="96" cy="96"/>
          </a:xfrm>
        </p:grpSpPr>
        <p:sp>
          <p:nvSpPr>
            <p:cNvPr id="5193" name="Line 9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4" name="Line 10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45" name="Line 101"/>
          <p:cNvSpPr>
            <a:spLocks noChangeShapeType="1"/>
          </p:cNvSpPr>
          <p:nvPr/>
        </p:nvSpPr>
        <p:spPr bwMode="auto">
          <a:xfrm flipV="1">
            <a:off x="5661025" y="4210050"/>
            <a:ext cx="2292350" cy="2162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7721600" y="3890963"/>
            <a:ext cx="1176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 + 3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 animBg="1"/>
      <p:bldP spid="6158" grpId="0"/>
      <p:bldP spid="6159" grpId="0"/>
      <p:bldP spid="6160" grpId="0"/>
      <p:bldP spid="6161" grpId="0"/>
      <p:bldP spid="6162" grpId="0"/>
      <p:bldP spid="6163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207" grpId="0"/>
      <p:bldP spid="6206" grpId="0"/>
      <p:bldP spid="6205" grpId="0"/>
      <p:bldP spid="6204" grpId="0"/>
      <p:bldP spid="6203" grpId="0"/>
      <p:bldP spid="6202" grpId="0"/>
      <p:bldP spid="6201" grpId="0"/>
      <p:bldP spid="6200" grpId="0"/>
      <p:bldP spid="6199" grpId="0"/>
      <p:bldP spid="6198" grpId="0"/>
      <p:bldP spid="6197" grpId="0"/>
      <p:bldP spid="6196" grpId="0"/>
      <p:bldP spid="6192" grpId="0"/>
      <p:bldP spid="6191" grpId="0"/>
      <p:bldP spid="6186" grpId="0"/>
      <p:bldP spid="6185" grpId="0"/>
      <p:bldP spid="6180" grpId="0"/>
      <p:bldP spid="6179" grpId="0"/>
      <p:bldP spid="6174" grpId="0"/>
      <p:bldP spid="6173" grpId="0"/>
      <p:bldP spid="6209" grpId="0" animBg="1"/>
      <p:bldP spid="6210" grpId="0" animBg="1"/>
      <p:bldP spid="6211" grpId="0" animBg="1"/>
      <p:bldP spid="6212" grpId="0" animBg="1"/>
      <p:bldP spid="6213" grpId="0" animBg="1"/>
      <p:bldP spid="6216" grpId="0" animBg="1"/>
      <p:bldP spid="6217" grpId="0" animBg="1"/>
      <p:bldP spid="6218" grpId="0" animBg="1"/>
      <p:bldP spid="6219" grpId="0" animBg="1"/>
      <p:bldP spid="6220" grpId="0" animBg="1"/>
      <p:bldP spid="6224" grpId="0" animBg="1"/>
      <p:bldP spid="6225" grpId="0" animBg="1"/>
      <p:bldP spid="6226" grpId="0" animBg="1"/>
      <p:bldP spid="6227" grpId="0" animBg="1"/>
      <p:bldP spid="6228" grpId="0" animBg="1"/>
      <p:bldP spid="6229" grpId="0" animBg="1"/>
      <p:bldP spid="6230" grpId="0" animBg="1"/>
      <p:bldP spid="6231" grpId="0" animBg="1"/>
      <p:bldP spid="6245" grpId="0" animBg="1"/>
      <p:bldP spid="6246" grpId="0"/>
      <p:bldP spid="6247" grpId="0"/>
      <p:bldP spid="6248" grpId="0" animBg="1"/>
      <p:bldP spid="6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>
                <a:latin typeface="Comic Sans MS" pitchFamily="66" charset="0"/>
              </a:rPr>
              <a:t> (ie range of answers)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Square the set {-1, 1, -2, 2, x)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-2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543800" y="2247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543800" y="28400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6642100" y="5943600"/>
            <a:ext cx="152400" cy="152400"/>
            <a:chOff x="1632" y="3552"/>
            <a:chExt cx="96" cy="96"/>
          </a:xfrm>
        </p:grpSpPr>
        <p:sp>
          <p:nvSpPr>
            <p:cNvPr id="6221" name="Line 65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Line 66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6199188" y="5935663"/>
            <a:ext cx="152400" cy="152400"/>
            <a:chOff x="1632" y="3552"/>
            <a:chExt cx="96" cy="96"/>
          </a:xfrm>
        </p:grpSpPr>
        <p:sp>
          <p:nvSpPr>
            <p:cNvPr id="6219" name="Line 68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69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5989638" y="5319713"/>
            <a:ext cx="152400" cy="152400"/>
            <a:chOff x="1632" y="3552"/>
            <a:chExt cx="96" cy="96"/>
          </a:xfrm>
        </p:grpSpPr>
        <p:sp>
          <p:nvSpPr>
            <p:cNvPr id="6217" name="Line 71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Line 72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9" name="Group 73"/>
          <p:cNvGrpSpPr>
            <a:grpSpLocks/>
          </p:cNvGrpSpPr>
          <p:nvPr/>
        </p:nvGrpSpPr>
        <p:grpSpPr bwMode="auto">
          <a:xfrm>
            <a:off x="6837363" y="5326063"/>
            <a:ext cx="152400" cy="152400"/>
            <a:chOff x="1632" y="3552"/>
            <a:chExt cx="96" cy="96"/>
          </a:xfrm>
        </p:grpSpPr>
        <p:sp>
          <p:nvSpPr>
            <p:cNvPr id="6215" name="Line 74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75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010400" y="3919538"/>
            <a:ext cx="842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98" name="Arc 82"/>
          <p:cNvSpPr>
            <a:spLocks noChangeAspect="1"/>
          </p:cNvSpPr>
          <p:nvPr/>
        </p:nvSpPr>
        <p:spPr bwMode="auto">
          <a:xfrm rot="2682188" flipH="1">
            <a:off x="5715000" y="2036763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99" name="Arc 83"/>
          <p:cNvSpPr>
            <a:spLocks noChangeAspect="1"/>
          </p:cNvSpPr>
          <p:nvPr/>
        </p:nvSpPr>
        <p:spPr bwMode="auto">
          <a:xfrm rot="-2682188" flipH="1" flipV="1">
            <a:off x="5721350" y="447675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0" name="Arc 84"/>
          <p:cNvSpPr>
            <a:spLocks noChangeAspect="1"/>
          </p:cNvSpPr>
          <p:nvPr/>
        </p:nvSpPr>
        <p:spPr bwMode="auto">
          <a:xfrm rot="2682188" flipH="1">
            <a:off x="5737225" y="2668588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1" name="Arc 85"/>
          <p:cNvSpPr>
            <a:spLocks noChangeAspect="1"/>
          </p:cNvSpPr>
          <p:nvPr/>
        </p:nvSpPr>
        <p:spPr bwMode="auto">
          <a:xfrm rot="-2682188" flipH="1" flipV="1">
            <a:off x="5743575" y="1079500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3" name="Arc 87"/>
          <p:cNvSpPr>
            <a:spLocks noChangeAspect="1"/>
          </p:cNvSpPr>
          <p:nvPr/>
        </p:nvSpPr>
        <p:spPr bwMode="auto">
          <a:xfrm rot="2682188" flipH="1">
            <a:off x="5754688" y="3298825"/>
            <a:ext cx="2212975" cy="2286000"/>
          </a:xfrm>
          <a:custGeom>
            <a:avLst/>
            <a:gdLst>
              <a:gd name="T0" fmla="*/ 2147483647 w 18411"/>
              <a:gd name="T1" fmla="*/ 0 h 19019"/>
              <a:gd name="T2" fmla="*/ 2147483647 w 18411"/>
              <a:gd name="T3" fmla="*/ 2147483647 h 19019"/>
              <a:gd name="T4" fmla="*/ 0 w 18411"/>
              <a:gd name="T5" fmla="*/ 2147483647 h 190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11" h="19019" fill="none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</a:path>
              <a:path w="18411" h="19019" stroke="0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  <a:lnTo>
                  <a:pt x="0" y="19019"/>
                </a:lnTo>
                <a:lnTo>
                  <a:pt x="10239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776913" y="4383088"/>
            <a:ext cx="1363662" cy="1828800"/>
          </a:xfrm>
          <a:custGeom>
            <a:avLst/>
            <a:gdLst>
              <a:gd name="T0" fmla="*/ 0 w 859"/>
              <a:gd name="T1" fmla="*/ 0 h 1152"/>
              <a:gd name="T2" fmla="*/ 2147483647 w 859"/>
              <a:gd name="T3" fmla="*/ 2147483647 h 1152"/>
              <a:gd name="T4" fmla="*/ 2147483647 w 859"/>
              <a:gd name="T5" fmla="*/ 2147483647 h 1152"/>
              <a:gd name="T6" fmla="*/ 2147483647 w 859"/>
              <a:gd name="T7" fmla="*/ 2147483647 h 1152"/>
              <a:gd name="T8" fmla="*/ 2147483647 w 859"/>
              <a:gd name="T9" fmla="*/ 2147483647 h 1152"/>
              <a:gd name="T10" fmla="*/ 2147483647 w 859"/>
              <a:gd name="T11" fmla="*/ 2147483647 h 1152"/>
              <a:gd name="T12" fmla="*/ 2147483647 w 859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9" h="1152">
                <a:moveTo>
                  <a:pt x="0" y="0"/>
                </a:moveTo>
                <a:cubicBezTo>
                  <a:pt x="65" y="238"/>
                  <a:pt x="131" y="477"/>
                  <a:pt x="183" y="649"/>
                </a:cubicBezTo>
                <a:cubicBezTo>
                  <a:pt x="235" y="821"/>
                  <a:pt x="265" y="949"/>
                  <a:pt x="311" y="1033"/>
                </a:cubicBezTo>
                <a:cubicBezTo>
                  <a:pt x="357" y="1117"/>
                  <a:pt x="410" y="1152"/>
                  <a:pt x="457" y="1152"/>
                </a:cubicBezTo>
                <a:cubicBezTo>
                  <a:pt x="504" y="1152"/>
                  <a:pt x="551" y="1117"/>
                  <a:pt x="594" y="1033"/>
                </a:cubicBezTo>
                <a:cubicBezTo>
                  <a:pt x="637" y="949"/>
                  <a:pt x="669" y="820"/>
                  <a:pt x="713" y="649"/>
                </a:cubicBezTo>
                <a:cubicBezTo>
                  <a:pt x="757" y="478"/>
                  <a:pt x="808" y="243"/>
                  <a:pt x="859" y="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 animBg="1"/>
      <p:bldP spid="9230" grpId="0"/>
      <p:bldP spid="9232" grpId="0"/>
      <p:bldP spid="9234" grpId="0"/>
      <p:bldP spid="9235" grpId="0" animBg="1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60" grpId="0"/>
      <p:bldP spid="9261" grpId="0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93" grpId="0"/>
      <p:bldP spid="9294" grpId="0"/>
      <p:bldP spid="9295" grpId="0" animBg="1"/>
      <p:bldP spid="9296" grpId="0"/>
      <p:bldP spid="9298" grpId="0" animBg="1"/>
      <p:bldP spid="9299" grpId="0" animBg="1"/>
      <p:bldP spid="9300" grpId="0" animBg="1"/>
      <p:bldP spid="9301" grpId="0" animBg="1"/>
      <p:bldP spid="9303" grpId="0" animBg="1"/>
      <p:bldP spid="9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1475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Arc 20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Arc 22"/>
          <p:cNvSpPr>
            <a:spLocks noChangeAspect="1"/>
          </p:cNvSpPr>
          <p:nvPr/>
        </p:nvSpPr>
        <p:spPr bwMode="auto">
          <a:xfrm rot="-2636813">
            <a:off x="6477000" y="2397125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7086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3850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632450" y="4014788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7308850" y="4014788"/>
            <a:ext cx="914400" cy="950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Arc 30"/>
          <p:cNvSpPr>
            <a:spLocks noChangeAspect="1"/>
          </p:cNvSpPr>
          <p:nvPr/>
        </p:nvSpPr>
        <p:spPr bwMode="auto">
          <a:xfrm rot="-2636813">
            <a:off x="6313488" y="3867150"/>
            <a:ext cx="1192212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8" name="Arc 34"/>
          <p:cNvSpPr>
            <a:spLocks noChangeAspect="1"/>
          </p:cNvSpPr>
          <p:nvPr/>
        </p:nvSpPr>
        <p:spPr bwMode="auto">
          <a:xfrm rot="2682188" flipH="1">
            <a:off x="5757863" y="4418013"/>
            <a:ext cx="2128837" cy="2303462"/>
          </a:xfrm>
          <a:custGeom>
            <a:avLst/>
            <a:gdLst>
              <a:gd name="T0" fmla="*/ 2147483647 w 17711"/>
              <a:gd name="T1" fmla="*/ 0 h 19158"/>
              <a:gd name="T2" fmla="*/ 2147483647 w 17711"/>
              <a:gd name="T3" fmla="*/ 2147483647 h 19158"/>
              <a:gd name="T4" fmla="*/ 0 w 17711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158" fill="none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</a:path>
              <a:path w="17711" h="19158" stroke="0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9" name="Arc 35"/>
          <p:cNvSpPr>
            <a:spLocks noChangeAspect="1"/>
          </p:cNvSpPr>
          <p:nvPr/>
        </p:nvSpPr>
        <p:spPr bwMode="auto">
          <a:xfrm rot="-2682188" flipH="1" flipV="1">
            <a:off x="5751513" y="2651125"/>
            <a:ext cx="2128837" cy="2309813"/>
          </a:xfrm>
          <a:custGeom>
            <a:avLst/>
            <a:gdLst>
              <a:gd name="T0" fmla="*/ 2147483647 w 17711"/>
              <a:gd name="T1" fmla="*/ 0 h 19213"/>
              <a:gd name="T2" fmla="*/ 2147483647 w 17711"/>
              <a:gd name="T3" fmla="*/ 2147483647 h 19213"/>
              <a:gd name="T4" fmla="*/ 0 w 17711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213" fill="none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</a:path>
              <a:path w="17711" h="19213" stroke="0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7292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74056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5653088" y="5864225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7329488" y="5864225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" name="Arc 40"/>
          <p:cNvSpPr>
            <a:spLocks noChangeAspect="1"/>
          </p:cNvSpPr>
          <p:nvPr/>
        </p:nvSpPr>
        <p:spPr bwMode="auto">
          <a:xfrm rot="-2636813">
            <a:off x="6334125" y="5716588"/>
            <a:ext cx="1192213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6" name="Arc 42"/>
          <p:cNvSpPr>
            <a:spLocks noChangeAspect="1"/>
          </p:cNvSpPr>
          <p:nvPr/>
        </p:nvSpPr>
        <p:spPr bwMode="auto">
          <a:xfrm rot="2682188" flipH="1">
            <a:off x="5780088" y="6437313"/>
            <a:ext cx="2058987" cy="2303462"/>
          </a:xfrm>
          <a:custGeom>
            <a:avLst/>
            <a:gdLst>
              <a:gd name="T0" fmla="*/ 2147483647 w 17124"/>
              <a:gd name="T1" fmla="*/ 0 h 19158"/>
              <a:gd name="T2" fmla="*/ 2147483647 w 17124"/>
              <a:gd name="T3" fmla="*/ 2147483647 h 19158"/>
              <a:gd name="T4" fmla="*/ 0 w 17124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4" h="19158" fill="none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</a:path>
              <a:path w="17124" h="19158" stroke="0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Arc 43"/>
          <p:cNvSpPr>
            <a:spLocks noChangeAspect="1"/>
          </p:cNvSpPr>
          <p:nvPr/>
        </p:nvSpPr>
        <p:spPr bwMode="auto">
          <a:xfrm rot="-2682188" flipH="1" flipV="1">
            <a:off x="5767388" y="4311650"/>
            <a:ext cx="2049462" cy="2309813"/>
          </a:xfrm>
          <a:custGeom>
            <a:avLst/>
            <a:gdLst>
              <a:gd name="T0" fmla="*/ 2147483647 w 17057"/>
              <a:gd name="T1" fmla="*/ 0 h 19213"/>
              <a:gd name="T2" fmla="*/ 2147483647 w 17057"/>
              <a:gd name="T3" fmla="*/ 2147483647 h 19213"/>
              <a:gd name="T4" fmla="*/ 0 w 17057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57" h="19213" fill="none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</a:path>
              <a:path w="17057" h="19213" stroke="0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810000" y="2057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 + 5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810000" y="2438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3x - 2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3886200" y="4114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+ 1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3886200" y="4495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6 - 3x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038600" y="5943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 baseline="0">
                <a:solidFill>
                  <a:srgbClr val="FF0000"/>
                </a:solidFill>
                <a:cs typeface="Arial" charset="0"/>
              </a:rPr>
              <a:t>√x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038600" y="6324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>
                <a:solidFill>
                  <a:srgbClr val="FF0000"/>
                </a:solidFill>
              </a:rPr>
              <a:t>1</a:t>
            </a:r>
            <a:r>
              <a:rPr lang="en-GB" altLang="en-US" sz="1600" baseline="0">
                <a:solidFill>
                  <a:srgbClr val="FF0000"/>
                </a:solidFill>
              </a:rPr>
              <a:t>/</a:t>
            </a:r>
            <a:r>
              <a:rPr lang="en-GB" altLang="en-US" sz="1600" baseline="-25000">
                <a:solidFill>
                  <a:srgbClr val="FF0000"/>
                </a:solidFill>
              </a:rPr>
              <a:t>x</a:t>
            </a:r>
            <a:endParaRPr lang="en-GB" altLang="en-US" sz="1600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11269" grpId="0"/>
      <p:bldP spid="11270" grpId="0"/>
      <p:bldP spid="11271" grpId="0"/>
      <p:bldP spid="11277" grpId="0" animBg="1"/>
      <p:bldP spid="11283" grpId="0" animBg="1"/>
      <p:bldP spid="11284" grpId="0" animBg="1"/>
      <p:bldP spid="11286" grpId="0" animBg="1"/>
      <p:bldP spid="11289" grpId="0" animBg="1"/>
      <p:bldP spid="11290" grpId="0"/>
      <p:bldP spid="11291" grpId="0"/>
      <p:bldP spid="11292" grpId="0" animBg="1"/>
      <p:bldP spid="11293" grpId="0" animBg="1"/>
      <p:bldP spid="11294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/>
      <p:bldP spid="11309" grpId="0"/>
      <p:bldP spid="11310" grpId="0"/>
      <p:bldP spid="11311" grpId="0"/>
      <p:bldP spid="11313" grpId="0"/>
      <p:bldP spid="11314" grpId="0"/>
      <p:bldP spid="11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657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7467600" y="1905000"/>
            <a:ext cx="1066800" cy="990600"/>
            <a:chOff x="4560" y="1200"/>
            <a:chExt cx="672" cy="624"/>
          </a:xfrm>
        </p:grpSpPr>
        <p:sp>
          <p:nvSpPr>
            <p:cNvPr id="9262" name="Line 38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Line 39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7467600" y="2057400"/>
            <a:ext cx="9906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5867400" y="1905000"/>
            <a:ext cx="1066800" cy="990600"/>
            <a:chOff x="4560" y="1200"/>
            <a:chExt cx="672" cy="624"/>
          </a:xfrm>
        </p:grpSpPr>
        <p:sp>
          <p:nvSpPr>
            <p:cNvPr id="9260" name="Line 43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Line 44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7467600" y="3810000"/>
            <a:ext cx="1066800" cy="990600"/>
            <a:chOff x="4560" y="1200"/>
            <a:chExt cx="672" cy="624"/>
          </a:xfrm>
        </p:grpSpPr>
        <p:sp>
          <p:nvSpPr>
            <p:cNvPr id="9258" name="Line 46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Line 47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5867400" y="3810000"/>
            <a:ext cx="1066800" cy="990600"/>
            <a:chOff x="4560" y="1200"/>
            <a:chExt cx="672" cy="624"/>
          </a:xfrm>
        </p:grpSpPr>
        <p:sp>
          <p:nvSpPr>
            <p:cNvPr id="9256" name="Line 49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Line 50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7467600" y="5562600"/>
            <a:ext cx="1066800" cy="990600"/>
            <a:chOff x="4560" y="1200"/>
            <a:chExt cx="672" cy="624"/>
          </a:xfrm>
        </p:grpSpPr>
        <p:sp>
          <p:nvSpPr>
            <p:cNvPr id="9254" name="Line 52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Line 53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5867400" y="5562600"/>
            <a:ext cx="1066800" cy="990600"/>
            <a:chOff x="4560" y="1200"/>
            <a:chExt cx="672" cy="624"/>
          </a:xfrm>
        </p:grpSpPr>
        <p:sp>
          <p:nvSpPr>
            <p:cNvPr id="9252" name="Line 55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Line 56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6172200" y="58674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9" name="Arc 61"/>
          <p:cNvSpPr>
            <a:spLocks/>
          </p:cNvSpPr>
          <p:nvPr/>
        </p:nvSpPr>
        <p:spPr bwMode="auto">
          <a:xfrm rot="5400000">
            <a:off x="5995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0" name="Freeform 62"/>
          <p:cNvSpPr>
            <a:spLocks/>
          </p:cNvSpPr>
          <p:nvPr/>
        </p:nvSpPr>
        <p:spPr bwMode="auto">
          <a:xfrm>
            <a:off x="6019800" y="1981200"/>
            <a:ext cx="533400" cy="914400"/>
          </a:xfrm>
          <a:custGeom>
            <a:avLst/>
            <a:gdLst>
              <a:gd name="T0" fmla="*/ 0 w 480"/>
              <a:gd name="T1" fmla="*/ 2147483647 h 816"/>
              <a:gd name="T2" fmla="*/ 2147483647 w 480"/>
              <a:gd name="T3" fmla="*/ 2147483647 h 816"/>
              <a:gd name="T4" fmla="*/ 2147483647 w 480"/>
              <a:gd name="T5" fmla="*/ 2147483647 h 816"/>
              <a:gd name="T6" fmla="*/ 2147483647 w 480"/>
              <a:gd name="T7" fmla="*/ 2147483647 h 816"/>
              <a:gd name="T8" fmla="*/ 2147483647 w 480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816">
                <a:moveTo>
                  <a:pt x="0" y="816"/>
                </a:moveTo>
                <a:cubicBezTo>
                  <a:pt x="20" y="708"/>
                  <a:pt x="40" y="600"/>
                  <a:pt x="96" y="528"/>
                </a:cubicBezTo>
                <a:cubicBezTo>
                  <a:pt x="152" y="456"/>
                  <a:pt x="280" y="440"/>
                  <a:pt x="336" y="384"/>
                </a:cubicBezTo>
                <a:cubicBezTo>
                  <a:pt x="392" y="328"/>
                  <a:pt x="408" y="256"/>
                  <a:pt x="432" y="192"/>
                </a:cubicBezTo>
                <a:cubicBezTo>
                  <a:pt x="456" y="128"/>
                  <a:pt x="468" y="64"/>
                  <a:pt x="4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1" name="Arc 63"/>
          <p:cNvSpPr>
            <a:spLocks/>
          </p:cNvSpPr>
          <p:nvPr/>
        </p:nvSpPr>
        <p:spPr bwMode="auto">
          <a:xfrm rot="10800000">
            <a:off x="7696200" y="5791200"/>
            <a:ext cx="684213" cy="609600"/>
          </a:xfrm>
          <a:custGeom>
            <a:avLst/>
            <a:gdLst>
              <a:gd name="T0" fmla="*/ 2147483647 w 21600"/>
              <a:gd name="T1" fmla="*/ 0 h 21584"/>
              <a:gd name="T2" fmla="*/ 2147483647 w 21600"/>
              <a:gd name="T3" fmla="*/ 2147483647 h 21584"/>
              <a:gd name="T4" fmla="*/ 0 w 21600"/>
              <a:gd name="T5" fmla="*/ 2147483647 h 2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</a:path>
              <a:path w="21600" h="21584" stroke="0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  <a:lnTo>
                  <a:pt x="0" y="21584"/>
                </a:lnTo>
                <a:lnTo>
                  <a:pt x="818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3" name="Arc 65"/>
          <p:cNvSpPr>
            <a:spLocks/>
          </p:cNvSpPr>
          <p:nvPr/>
        </p:nvSpPr>
        <p:spPr bwMode="auto">
          <a:xfrm rot="-5400000">
            <a:off x="7519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3581400" y="1828800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domain (x) gets mapped to one value in the range’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581400" y="36576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‘Multiple values in the domain (x) get mapped to the same value in the range’</a:t>
            </a: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3505200" y="54102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range can be mapped to none, one or more values in the range’</a:t>
            </a:r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V="1">
            <a:off x="8077200" y="2286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6172200" y="2514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 flipV="1">
            <a:off x="6781800" y="4191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V="1">
            <a:off x="5943600" y="42672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 flipV="1">
            <a:off x="80010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 flipV="1">
            <a:off x="77724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 flipV="1">
            <a:off x="6400800" y="58674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4" name="Line 76"/>
          <p:cNvSpPr>
            <a:spLocks noChangeShapeType="1"/>
          </p:cNvSpPr>
          <p:nvPr/>
        </p:nvSpPr>
        <p:spPr bwMode="auto">
          <a:xfrm flipH="1" flipV="1">
            <a:off x="7620000" y="5715000"/>
            <a:ext cx="0" cy="7620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7" grpId="0" animBg="1"/>
      <p:bldP spid="12315" grpId="0" animBg="1"/>
      <p:bldP spid="12318" grpId="0"/>
      <p:bldP spid="12328" grpId="0" animBg="1"/>
      <p:bldP spid="12347" grpId="0" animBg="1"/>
      <p:bldP spid="12349" grpId="0" animBg="1"/>
      <p:bldP spid="12350" grpId="0" animBg="1"/>
      <p:bldP spid="12351" grpId="0" animBg="1"/>
      <p:bldP spid="12353" grpId="0" animBg="1"/>
      <p:bldP spid="12354" grpId="0"/>
      <p:bldP spid="12355" grpId="0"/>
      <p:bldP spid="12356" grpId="0"/>
      <p:bldP spid="12357" grpId="0" animBg="1"/>
      <p:bldP spid="12358" grpId="0" animBg="1"/>
      <p:bldP spid="12359" grpId="0" animBg="1"/>
      <p:bldP spid="12360" grpId="0" animBg="1"/>
      <p:bldP spid="12361" grpId="0" animBg="1"/>
      <p:bldP spid="12362" grpId="0" animBg="1"/>
      <p:bldP spid="12363" grpId="0" animBg="1"/>
      <p:bldP spid="12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endParaRPr lang="en-GB" altLang="en-US" sz="2000" u="sng">
              <a:latin typeface="Comic Sans MS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38800" y="1447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aseline="0"/>
              <a:t>g(x) = 2x</a:t>
            </a:r>
            <a:r>
              <a:rPr lang="en-GB" altLang="en-US" sz="2000"/>
              <a:t>2</a:t>
            </a:r>
            <a:r>
              <a:rPr lang="en-GB" altLang="en-US" sz="2000" baseline="0"/>
              <a:t> + 3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05400" y="205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g(3)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2057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2(3)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2514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2(9) + 3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67400" y="2971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008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g(a)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9342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934200" y="4114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96000" y="4114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934200" y="457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32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477000" y="4572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934200" y="5029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16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29400" y="5029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934200" y="5486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</a:t>
            </a:r>
            <a:r>
              <a:rPr lang="en-US" altLang="en-US" baseline="0"/>
              <a:t>± 4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705600" y="5486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105400" y="3657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5867400" y="289560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6" grpId="0"/>
      <p:bldP spid="13327" grpId="0"/>
      <p:bldP spid="13328" grpId="0"/>
      <p:bldP spid="13329" grpId="0"/>
      <p:bldP spid="13330" grpId="0"/>
      <p:bldP spid="13333" grpId="0"/>
      <p:bldP spid="13334" grpId="0"/>
      <p:bldP spid="13335" grpId="0"/>
      <p:bldP spid="133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c) the range of the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>
                <a:latin typeface="Comic Sans MS" pitchFamily="66" charset="0"/>
                <a:sym typeface="Wingdings" pitchFamily="2" charset="2"/>
              </a:rPr>
              <a:t>  g(x) ≥ 3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7747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71882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6294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0706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55118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4953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747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1882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294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0706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5118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4953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7747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1882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6294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60706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5118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4953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7747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71882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66294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60706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55118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4953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7747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71882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66294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706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5118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953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747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1882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6294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0706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5118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953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4953000" y="20796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4953000" y="25558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4953000" y="3035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4953000" y="35147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4953000" y="3990975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55118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60706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6629400" y="1600200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71882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77470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7185025" y="896938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y = 2x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+ 3</a:t>
            </a:r>
          </a:p>
        </p:txBody>
      </p:sp>
      <p:grpSp>
        <p:nvGrpSpPr>
          <p:cNvPr id="14414" name="Group 78"/>
          <p:cNvGrpSpPr>
            <a:grpSpLocks/>
          </p:cNvGrpSpPr>
          <p:nvPr/>
        </p:nvGrpSpPr>
        <p:grpSpPr bwMode="auto">
          <a:xfrm>
            <a:off x="6556375" y="3206750"/>
            <a:ext cx="152400" cy="152400"/>
            <a:chOff x="2352" y="3024"/>
            <a:chExt cx="96" cy="96"/>
          </a:xfrm>
        </p:grpSpPr>
        <p:sp>
          <p:nvSpPr>
            <p:cNvPr id="11338" name="Line 7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Line 7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5994400" y="2714625"/>
            <a:ext cx="152400" cy="152400"/>
            <a:chOff x="2352" y="3024"/>
            <a:chExt cx="96" cy="96"/>
          </a:xfrm>
        </p:grpSpPr>
        <p:sp>
          <p:nvSpPr>
            <p:cNvPr id="11336" name="Line 8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7" name="Line 8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4" name="Group 88"/>
          <p:cNvGrpSpPr>
            <a:grpSpLocks/>
          </p:cNvGrpSpPr>
          <p:nvPr/>
        </p:nvGrpSpPr>
        <p:grpSpPr bwMode="auto">
          <a:xfrm>
            <a:off x="7104063" y="2719388"/>
            <a:ext cx="152400" cy="152400"/>
            <a:chOff x="2352" y="3024"/>
            <a:chExt cx="96" cy="96"/>
          </a:xfrm>
        </p:grpSpPr>
        <p:sp>
          <p:nvSpPr>
            <p:cNvPr id="11334" name="Line 89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Line 90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7027863" y="40132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7599363" y="40163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5905500" y="4013200"/>
            <a:ext cx="3571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5308600" y="4016375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6640513" y="33559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6646863" y="28892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6642100" y="2416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6646863" y="19431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8280400" y="3760788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6324600" y="124936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4437" name="Freeform 101"/>
          <p:cNvSpPr>
            <a:spLocks/>
          </p:cNvSpPr>
          <p:nvPr/>
        </p:nvSpPr>
        <p:spPr bwMode="auto">
          <a:xfrm>
            <a:off x="5511800" y="1323975"/>
            <a:ext cx="2230438" cy="19621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4162696" y="4632325"/>
            <a:ext cx="4817791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To work out the range of the function;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Sketch it first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the range is the set of answers you get (</a:t>
            </a:r>
            <a:r>
              <a:rPr lang="en-GB" altLang="en-US" sz="1600" baseline="0" dirty="0" err="1">
                <a:solidFill>
                  <a:srgbClr val="FF0000"/>
                </a:solidFill>
              </a:rPr>
              <a:t>ie</a:t>
            </a:r>
            <a:r>
              <a:rPr lang="en-GB" altLang="en-US" sz="1600" baseline="0" dirty="0">
                <a:solidFill>
                  <a:srgbClr val="FF0000"/>
                </a:solidFill>
              </a:rPr>
              <a:t> 	the	‘y’ values – now labelled as g(x)…)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Use an Inequality if there is a continuous 	set of values</a:t>
            </a:r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 flipV="1">
            <a:off x="4842738" y="1437459"/>
            <a:ext cx="0" cy="186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1" name="Text Box 105"/>
          <p:cNvSpPr txBox="1">
            <a:spLocks noChangeArrowheads="1"/>
          </p:cNvSpPr>
          <p:nvPr/>
        </p:nvSpPr>
        <p:spPr bwMode="auto">
          <a:xfrm>
            <a:off x="3770812" y="1515791"/>
            <a:ext cx="12195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You can get any value bigger than, or including 3…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14393" grpId="0"/>
      <p:bldP spid="14392" grpId="0"/>
      <p:bldP spid="14391" grpId="0"/>
      <p:bldP spid="14390" grpId="0"/>
      <p:bldP spid="14389" grpId="0"/>
      <p:bldP spid="14388" grpId="0"/>
      <p:bldP spid="14387" grpId="0"/>
      <p:bldP spid="14386" grpId="0"/>
      <p:bldP spid="14385" grpId="0"/>
      <p:bldP spid="14384" grpId="0"/>
      <p:bldP spid="14383" grpId="0"/>
      <p:bldP spid="14382" grpId="0"/>
      <p:bldP spid="14381" grpId="0"/>
      <p:bldP spid="14380" grpId="0"/>
      <p:bldP spid="14379" grpId="0"/>
      <p:bldP spid="14378" grpId="0"/>
      <p:bldP spid="14377" grpId="0"/>
      <p:bldP spid="14376" grpId="0"/>
      <p:bldP spid="14375" grpId="0"/>
      <p:bldP spid="14374" grpId="0"/>
      <p:bldP spid="14373" grpId="0"/>
      <p:bldP spid="14372" grpId="0"/>
      <p:bldP spid="14371" grpId="0"/>
      <p:bldP spid="14370" grpId="0"/>
      <p:bldP spid="14369" grpId="0"/>
      <p:bldP spid="14368" grpId="0"/>
      <p:bldP spid="14367" grpId="0"/>
      <p:bldP spid="14366" grpId="0"/>
      <p:bldP spid="14365" grpId="0"/>
      <p:bldP spid="14364" grpId="0"/>
      <p:bldP spid="14363" grpId="0"/>
      <p:bldP spid="14362" grpId="0"/>
      <p:bldP spid="14361" grpId="0"/>
      <p:bldP spid="14360" grpId="0"/>
      <p:bldP spid="14359" grpId="0"/>
      <p:bldP spid="14396" grpId="0" animBg="1"/>
      <p:bldP spid="14397" grpId="0" animBg="1"/>
      <p:bldP spid="14398" grpId="0" animBg="1"/>
      <p:bldP spid="14399" grpId="0" animBg="1"/>
      <p:bldP spid="14400" grpId="0" animBg="1"/>
      <p:bldP spid="14403" grpId="0" animBg="1"/>
      <p:bldP spid="14404" grpId="0" animBg="1"/>
      <p:bldP spid="14405" grpId="0" animBg="1"/>
      <p:bldP spid="14406" grpId="0" animBg="1"/>
      <p:bldP spid="14407" grpId="0" animBg="1"/>
      <p:bldP spid="14410" grpId="0"/>
      <p:bldP spid="14427" grpId="0" animBg="1"/>
      <p:bldP spid="14428" grpId="0" animBg="1"/>
      <p:bldP spid="14429" grpId="0" animBg="1"/>
      <p:bldP spid="14430" grpId="0" animBg="1"/>
      <p:bldP spid="14431" grpId="0" animBg="1"/>
      <p:bldP spid="14432" grpId="0" animBg="1"/>
      <p:bldP spid="14433" grpId="0" animBg="1"/>
      <p:bldP spid="14434" grpId="0" animBg="1"/>
      <p:bldP spid="14435" grpId="0"/>
      <p:bldP spid="14436" grpId="0"/>
      <p:bldP spid="14437" grpId="0" animBg="1"/>
      <p:bldP spid="14440" grpId="0" animBg="1"/>
      <p:bldP spid="14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important bit of notation to remember…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514600"/>
            <a:ext cx="1572545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5146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x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domain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114800"/>
            <a:ext cx="2321918" cy="70788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286000" y="41148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g(x)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range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7302137" y="26996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V="1">
            <a:off x="7264037" y="27377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64137" y="3309257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x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997337" y="2394857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g(x)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3124200" y="5334000"/>
            <a:ext cx="5257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Real Number: A number which has a place on a normal number line. Includes positives, negatives, roots, pi etc…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  <a:sym typeface="Wingdings" pitchFamily="2" charset="2"/>
              </a:rPr>
              <a:t> Does not include imaginary numbers – eg √-1</a:t>
            </a:r>
            <a:endParaRPr lang="en-GB" altLang="en-US" baseline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600200"/>
            <a:ext cx="416242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u="sng">
                <a:latin typeface="Comic Sans MS" pitchFamily="66" charset="0"/>
              </a:rPr>
              <a:t>Domain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 mapping which is not a function, can be made into one by changing/restricting the domain (the starting values)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eg)  y = +√x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If we restrict the domain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x ≥ 0, then all values in the domain will map to one value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latin typeface="Comic Sans MS" pitchFamily="66" charset="0"/>
                <a:sym typeface="Wingdings" pitchFamily="2" charset="2"/>
              </a:rPr>
              <a:t> It now therefore meets the criteria for being a function!</a:t>
            </a:r>
            <a:endParaRPr lang="en-GB" altLang="en-US" sz="1800">
              <a:latin typeface="Comic Sans MS" pitchFamily="66" charset="0"/>
            </a:endParaRP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5634038" y="1452563"/>
            <a:ext cx="2455862" cy="1995487"/>
            <a:chOff x="3516" y="860"/>
            <a:chExt cx="1547" cy="1257"/>
          </a:xfrm>
        </p:grpSpPr>
        <p:sp>
          <p:nvSpPr>
            <p:cNvPr id="14356" name="Line 5"/>
            <p:cNvSpPr>
              <a:spLocks noChangeShapeType="1"/>
            </p:cNvSpPr>
            <p:nvPr/>
          </p:nvSpPr>
          <p:spPr bwMode="auto">
            <a:xfrm flipV="1">
              <a:off x="3714" y="860"/>
              <a:ext cx="0" cy="1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6"/>
            <p:cNvSpPr>
              <a:spLocks noChangeShapeType="1"/>
            </p:cNvSpPr>
            <p:nvPr/>
          </p:nvSpPr>
          <p:spPr bwMode="auto">
            <a:xfrm>
              <a:off x="3516" y="1958"/>
              <a:ext cx="1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5" name="Arc 11"/>
          <p:cNvSpPr>
            <a:spLocks/>
          </p:cNvSpPr>
          <p:nvPr/>
        </p:nvSpPr>
        <p:spPr bwMode="auto">
          <a:xfrm rot="-5400000">
            <a:off x="7291388" y="995363"/>
            <a:ext cx="841375" cy="3527425"/>
          </a:xfrm>
          <a:custGeom>
            <a:avLst/>
            <a:gdLst>
              <a:gd name="T0" fmla="*/ 0 w 19872"/>
              <a:gd name="T1" fmla="*/ 0 h 21600"/>
              <a:gd name="T2" fmla="*/ 2147483647 w 19872"/>
              <a:gd name="T3" fmla="*/ 2147483647 h 21600"/>
              <a:gd name="T4" fmla="*/ 0 w 1987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72" h="21600" fill="none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</a:path>
              <a:path w="19872" h="21600" stroke="0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715000" y="124618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045450" y="3000375"/>
            <a:ext cx="21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1838" y="3605213"/>
            <a:ext cx="35639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This will not be a function as some values in the domain (x) will not give an answer in the range (y). For example, -2</a:t>
            </a:r>
          </a:p>
        </p:txBody>
      </p: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4883150" y="3678238"/>
          <a:ext cx="14303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3" imgW="774364" imgH="241195" progId="Equation.DSMT4">
                  <p:embed/>
                </p:oleObj>
              </mc:Choice>
              <mc:Fallback>
                <p:oleObj name="Equation" r:id="rId3" imgW="774364" imgH="241195" progId="Equation.DSMT4">
                  <p:embed/>
                  <p:pic>
                    <p:nvPicPr>
                      <p:cNvPr id="164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678238"/>
                        <a:ext cx="14303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6488113" y="3657600"/>
          <a:ext cx="16398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5" imgW="888614" imgH="253890" progId="Equation.DSMT4">
                  <p:embed/>
                </p:oleObj>
              </mc:Choice>
              <mc:Fallback>
                <p:oleObj name="Equation" r:id="rId5" imgW="888614" imgH="253890" progId="Equation.DSMT4">
                  <p:embed/>
                  <p:pic>
                    <p:nvPicPr>
                      <p:cNvPr id="164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3657600"/>
                        <a:ext cx="16398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5529263" y="4129088"/>
            <a:ext cx="79375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851400" y="4565650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The function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6824663" y="4116388"/>
            <a:ext cx="17462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327775" y="4543425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 dirty="0">
                <a:solidFill>
                  <a:srgbClr val="FF0000"/>
                </a:solidFill>
              </a:rPr>
              <a:t>x is </a:t>
            </a:r>
            <a:r>
              <a:rPr lang="en-GB" altLang="en-US" u="sng" baseline="0" dirty="0">
                <a:solidFill>
                  <a:srgbClr val="FF0000"/>
                </a:solidFill>
              </a:rPr>
              <a:t>real</a:t>
            </a:r>
            <a:r>
              <a:rPr lang="en-GB" altLang="en-US" baseline="0" dirty="0">
                <a:solidFill>
                  <a:srgbClr val="FF0000"/>
                </a:solidFill>
              </a:rPr>
              <a:t> numbers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534275" y="4460875"/>
            <a:ext cx="11572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 is greater than 0</a:t>
            </a: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7691438" y="4119563"/>
            <a:ext cx="304800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74024" y="431074"/>
            <a:ext cx="166769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100" baseline="0">
                <a:solidFill>
                  <a:srgbClr val="0000FF"/>
                </a:solidFill>
              </a:rPr>
              <a:t>Real Number: A number which has a place on a normal number line. Includes positives, negatives, roots, pi etc…</a:t>
            </a:r>
            <a:endParaRPr lang="en-GB" altLang="en-US" sz="1100" baseline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7" grpId="0"/>
      <p:bldP spid="16400" grpId="0"/>
      <p:bldP spid="16401" grpId="0"/>
      <p:bldP spid="16408" grpId="0" animBg="1"/>
      <p:bldP spid="16409" grpId="0"/>
      <p:bldP spid="16410" grpId="0" animBg="1"/>
      <p:bldP spid="16411" grpId="0"/>
      <p:bldP spid="16412" grpId="0"/>
      <p:bldP spid="164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domain {x = 1, 2, 3, 4}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{x = 1, 2, 3, 4}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95400" y="57150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95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2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990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819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43200" y="5715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19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7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819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514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rc 15"/>
          <p:cNvSpPr>
            <a:spLocks noChangeAspect="1"/>
          </p:cNvSpPr>
          <p:nvPr/>
        </p:nvSpPr>
        <p:spPr bwMode="auto">
          <a:xfrm rot="-2636813">
            <a:off x="1828800" y="4495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Arc 16"/>
          <p:cNvSpPr>
            <a:spLocks noChangeAspect="1"/>
          </p:cNvSpPr>
          <p:nvPr/>
        </p:nvSpPr>
        <p:spPr bwMode="auto">
          <a:xfrm rot="-2636813">
            <a:off x="1828800" y="4800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Arc 17"/>
          <p:cNvSpPr>
            <a:spLocks noChangeAspect="1"/>
          </p:cNvSpPr>
          <p:nvPr/>
        </p:nvSpPr>
        <p:spPr bwMode="auto">
          <a:xfrm rot="-2636813">
            <a:off x="1828800" y="5105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Arc 18"/>
          <p:cNvSpPr>
            <a:spLocks noChangeAspect="1"/>
          </p:cNvSpPr>
          <p:nvPr/>
        </p:nvSpPr>
        <p:spPr bwMode="auto">
          <a:xfrm rot="-2636813">
            <a:off x="1828800" y="5410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f(x):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019800" y="4953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{1, 4, 7, 10}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5410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19800" y="5410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7010400" y="4267200"/>
            <a:ext cx="381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553200" y="3200400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No inequality used as there are only certain values (discrete)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914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Domain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438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Range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/>
      <p:bldP spid="17420" grpId="0"/>
      <p:bldP spid="17421" grpId="0"/>
      <p:bldP spid="17422" grpId="0" animBg="1"/>
      <p:bldP spid="17423" grpId="0" animBg="1"/>
      <p:bldP spid="17424" grpId="0" animBg="1"/>
      <p:bldP spid="17425" grpId="0" animBg="1"/>
      <p:bldP spid="17426" grpId="0" animBg="1"/>
      <p:bldP spid="17428" grpId="0"/>
      <p:bldP spid="17429" grpId="0"/>
      <p:bldP spid="17430" grpId="0"/>
      <p:bldP spid="17431" grpId="0"/>
      <p:bldP spid="17432" grpId="0" animBg="1"/>
      <p:bldP spid="17433" grpId="0"/>
      <p:bldP spid="17434" grpId="0"/>
      <p:bldP spid="17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2733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-5 ≤ x ≤ 5}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{-5 ≤ x ≤ 5}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00063" y="53562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g(x):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100263" y="5356225"/>
            <a:ext cx="1916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0 ≤ g(x) ≤ 25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0063" y="58134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100263" y="5813425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Many to one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68326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8" name="Line 6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7980363" y="1077913"/>
            <a:ext cx="10874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g(x)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6759575" y="3968750"/>
            <a:ext cx="152400" cy="152400"/>
            <a:chOff x="2352" y="3024"/>
            <a:chExt cx="96" cy="96"/>
          </a:xfrm>
        </p:grpSpPr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09" name="Group 77"/>
          <p:cNvGrpSpPr>
            <a:grpSpLocks/>
          </p:cNvGrpSpPr>
          <p:nvPr/>
        </p:nvGrpSpPr>
        <p:grpSpPr bwMode="auto">
          <a:xfrm>
            <a:off x="5294313" y="1570038"/>
            <a:ext cx="152400" cy="152400"/>
            <a:chOff x="2352" y="3024"/>
            <a:chExt cx="96" cy="96"/>
          </a:xfrm>
        </p:grpSpPr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12" name="Group 80"/>
          <p:cNvGrpSpPr>
            <a:grpSpLocks/>
          </p:cNvGrpSpPr>
          <p:nvPr/>
        </p:nvGrpSpPr>
        <p:grpSpPr bwMode="auto">
          <a:xfrm>
            <a:off x="8189913" y="1554163"/>
            <a:ext cx="152400" cy="152400"/>
            <a:chOff x="2352" y="3024"/>
            <a:chExt cx="96" cy="96"/>
          </a:xfrm>
        </p:grpSpPr>
        <p:sp>
          <p:nvSpPr>
            <p:cNvPr id="16460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1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-4</a:t>
            </a:r>
          </a:p>
        </p:txBody>
      </p:sp>
      <p:sp useBgFill="1"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6854825" y="3409950"/>
            <a:ext cx="3952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5</a:t>
            </a:r>
          </a:p>
        </p:txBody>
      </p:sp>
      <p:sp useBgFill="1"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10</a:t>
            </a:r>
          </a:p>
        </p:txBody>
      </p:sp>
      <p:sp useBgFill="1"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6856413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15</a:t>
            </a:r>
          </a:p>
        </p:txBody>
      </p:sp>
      <p:sp useBgFill="1">
        <p:nvSpPr>
          <p:cNvPr id="18522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20</a:t>
            </a:r>
          </a:p>
        </p:txBody>
      </p:sp>
      <p:sp>
        <p:nvSpPr>
          <p:cNvPr id="18523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8524" name="Text Box 92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8525" name="Freeform 93"/>
          <p:cNvSpPr>
            <a:spLocks/>
          </p:cNvSpPr>
          <p:nvPr/>
        </p:nvSpPr>
        <p:spPr bwMode="auto">
          <a:xfrm>
            <a:off x="5376863" y="1617663"/>
            <a:ext cx="2905125" cy="24193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6" name="Line 94"/>
          <p:cNvSpPr>
            <a:spLocks noChangeShapeType="1"/>
          </p:cNvSpPr>
          <p:nvPr/>
        </p:nvSpPr>
        <p:spPr bwMode="auto">
          <a:xfrm>
            <a:off x="4964113" y="1570038"/>
            <a:ext cx="11112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7" name="Line 95"/>
          <p:cNvSpPr>
            <a:spLocks noChangeShapeType="1"/>
          </p:cNvSpPr>
          <p:nvPr/>
        </p:nvSpPr>
        <p:spPr bwMode="auto">
          <a:xfrm flipH="1" flipV="1">
            <a:off x="3614738" y="5519738"/>
            <a:ext cx="1098550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4659313" y="5376863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 used as the data is continuous</a:t>
            </a: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  <p:bldP spid="18453" grpId="0"/>
      <p:bldP spid="18454" grpId="0"/>
      <p:bldP spid="18456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/>
      <p:bldP spid="18491" grpId="0"/>
      <p:bldP spid="18492" grpId="0"/>
      <p:bldP spid="18493" grpId="0"/>
      <p:bldP spid="18494" grpId="0"/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  <p:bldP spid="18522" grpId="0" animBg="1"/>
      <p:bldP spid="18523" grpId="0"/>
      <p:bldP spid="18524" grpId="0"/>
      <p:bldP spid="18525" grpId="0" animBg="1"/>
      <p:bldP spid="18526" grpId="0" animBg="1"/>
      <p:bldP spid="18527" grpId="0" animBg="1"/>
      <p:bldP spid="18528" grpId="0"/>
      <p:bldP spid="185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the subject of each of the following:</a:t>
                </a: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=9−7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=4+9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Write each expression in its simplest form: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  <a:blipFill>
                <a:blip r:embed="rId2"/>
                <a:stretch>
                  <a:fillRect l="-1198" t="-2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3) Sketch each of the following graphs. Label any points where the graph cuts the x or y axis.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 the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(−3)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  <a:blipFill>
                <a:blip r:embed="rId3"/>
                <a:stretch>
                  <a:fillRect l="-751" t="-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blipFill>
                <a:blip r:embed="rId4"/>
                <a:stretch>
                  <a:fillRect l="-4667" t="-1515" r="-4000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blipFill>
                <a:blip r:embed="rId5"/>
                <a:stretch>
                  <a:fillRect l="-3550" t="-3030" r="-2959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blipFill>
                <a:blip r:embed="rId6"/>
                <a:stretch>
                  <a:fillRect l="-4000" r="-4000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blipFill>
                <a:blip r:embed="rId7"/>
                <a:stretch>
                  <a:fillRect l="-2804" t="-2778" r="-28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blipFill>
                <a:blip r:embed="rId8"/>
                <a:stretch>
                  <a:fillRect l="-5357" r="-446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blipFill>
                <a:blip r:embed="rId9"/>
                <a:stretch>
                  <a:fillRect l="-4040" t="-1515" r="-505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2200" t="14408" r="27076" b="34968"/>
          <a:stretch/>
        </p:blipFill>
        <p:spPr>
          <a:xfrm>
            <a:off x="6026332" y="2135630"/>
            <a:ext cx="1541417" cy="107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56447" t="18765" r="15148" b="8589"/>
          <a:stretch/>
        </p:blipFill>
        <p:spPr>
          <a:xfrm>
            <a:off x="7968345" y="2064390"/>
            <a:ext cx="1071154" cy="1540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28889" t="29237" r="2426" b="24447"/>
          <a:stretch/>
        </p:blipFill>
        <p:spPr>
          <a:xfrm>
            <a:off x="7367451" y="3867205"/>
            <a:ext cx="1628503" cy="617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blipFill>
                <a:blip r:embed="rId13"/>
                <a:stretch>
                  <a:fillRect l="-6015" r="-526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82600" y="5232400"/>
            <a:ext cx="177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h(x):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082800" y="5232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≥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82600" y="568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082800" y="5689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7" name="Line 69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1" name="Line 73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7319963" y="3714750"/>
            <a:ext cx="152400" cy="152400"/>
            <a:chOff x="2352" y="3024"/>
            <a:chExt cx="96" cy="96"/>
          </a:xfrm>
        </p:grpSpPr>
        <p:sp>
          <p:nvSpPr>
            <p:cNvPr id="17499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0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08" name="Group 80"/>
          <p:cNvGrpSpPr>
            <a:grpSpLocks/>
          </p:cNvGrpSpPr>
          <p:nvPr/>
        </p:nvGrpSpPr>
        <p:grpSpPr bwMode="auto">
          <a:xfrm>
            <a:off x="7874000" y="3846513"/>
            <a:ext cx="152400" cy="152400"/>
            <a:chOff x="2352" y="3024"/>
            <a:chExt cx="96" cy="96"/>
          </a:xfrm>
        </p:grpSpPr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6477000" y="1295400"/>
            <a:ext cx="76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h(x)</a:t>
            </a:r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V="1">
            <a:off x="4964113" y="1592263"/>
            <a:ext cx="11112" cy="235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grpSp>
        <p:nvGrpSpPr>
          <p:cNvPr id="22624" name="Group 96"/>
          <p:cNvGrpSpPr>
            <a:grpSpLocks/>
          </p:cNvGrpSpPr>
          <p:nvPr/>
        </p:nvGrpSpPr>
        <p:grpSpPr bwMode="auto">
          <a:xfrm>
            <a:off x="8404225" y="3902075"/>
            <a:ext cx="152400" cy="152400"/>
            <a:chOff x="2352" y="3024"/>
            <a:chExt cx="96" cy="96"/>
          </a:xfrm>
        </p:grpSpPr>
        <p:sp>
          <p:nvSpPr>
            <p:cNvPr id="17495" name="Line 97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Line 98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2629" name="Group 101"/>
          <p:cNvGrpSpPr>
            <a:grpSpLocks/>
          </p:cNvGrpSpPr>
          <p:nvPr/>
        </p:nvGrpSpPr>
        <p:grpSpPr bwMode="auto">
          <a:xfrm>
            <a:off x="7034213" y="3489325"/>
            <a:ext cx="152400" cy="152400"/>
            <a:chOff x="2352" y="3024"/>
            <a:chExt cx="96" cy="96"/>
          </a:xfrm>
        </p:grpSpPr>
        <p:sp>
          <p:nvSpPr>
            <p:cNvPr id="17493" name="Line 102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4" name="Line 103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2" name="Group 104"/>
          <p:cNvGrpSpPr>
            <a:grpSpLocks/>
          </p:cNvGrpSpPr>
          <p:nvPr/>
        </p:nvGrpSpPr>
        <p:grpSpPr bwMode="auto">
          <a:xfrm>
            <a:off x="6813550" y="2051050"/>
            <a:ext cx="152400" cy="152400"/>
            <a:chOff x="2352" y="3024"/>
            <a:chExt cx="96" cy="96"/>
          </a:xfrm>
        </p:grpSpPr>
        <p:sp>
          <p:nvSpPr>
            <p:cNvPr id="17491" name="Line 10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Line 10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8" name="Group 110"/>
          <p:cNvGrpSpPr>
            <a:grpSpLocks/>
          </p:cNvGrpSpPr>
          <p:nvPr/>
        </p:nvGrpSpPr>
        <p:grpSpPr bwMode="auto">
          <a:xfrm>
            <a:off x="6892925" y="3021013"/>
            <a:ext cx="152400" cy="152400"/>
            <a:chOff x="2352" y="3024"/>
            <a:chExt cx="96" cy="96"/>
          </a:xfrm>
        </p:grpSpPr>
        <p:sp>
          <p:nvSpPr>
            <p:cNvPr id="17489" name="Line 11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0" name="Line 11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641" name="Freeform 113"/>
          <p:cNvSpPr>
            <a:spLocks/>
          </p:cNvSpPr>
          <p:nvPr/>
        </p:nvSpPr>
        <p:spPr bwMode="auto">
          <a:xfrm>
            <a:off x="6877050" y="2109788"/>
            <a:ext cx="1597025" cy="1876425"/>
          </a:xfrm>
          <a:custGeom>
            <a:avLst/>
            <a:gdLst>
              <a:gd name="T0" fmla="*/ 2147483647 w 1006"/>
              <a:gd name="T1" fmla="*/ 2147483647 h 1182"/>
              <a:gd name="T2" fmla="*/ 2147483647 w 1006"/>
              <a:gd name="T3" fmla="*/ 2147483647 h 1182"/>
              <a:gd name="T4" fmla="*/ 2147483647 w 1006"/>
              <a:gd name="T5" fmla="*/ 2147483647 h 1182"/>
              <a:gd name="T6" fmla="*/ 2147483647 w 1006"/>
              <a:gd name="T7" fmla="*/ 2147483647 h 1182"/>
              <a:gd name="T8" fmla="*/ 2147483647 w 1006"/>
              <a:gd name="T9" fmla="*/ 2147483647 h 1182"/>
              <a:gd name="T10" fmla="*/ 0 w 1006"/>
              <a:gd name="T11" fmla="*/ 0 h 1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6" h="1182">
                <a:moveTo>
                  <a:pt x="1006" y="1182"/>
                </a:moveTo>
                <a:cubicBezTo>
                  <a:pt x="897" y="1172"/>
                  <a:pt x="789" y="1163"/>
                  <a:pt x="675" y="1144"/>
                </a:cubicBezTo>
                <a:cubicBezTo>
                  <a:pt x="561" y="1125"/>
                  <a:pt x="409" y="1105"/>
                  <a:pt x="322" y="1067"/>
                </a:cubicBezTo>
                <a:cubicBezTo>
                  <a:pt x="235" y="1029"/>
                  <a:pt x="199" y="988"/>
                  <a:pt x="153" y="914"/>
                </a:cubicBezTo>
                <a:cubicBezTo>
                  <a:pt x="107" y="840"/>
                  <a:pt x="71" y="774"/>
                  <a:pt x="46" y="622"/>
                </a:cubicBezTo>
                <a:cubicBezTo>
                  <a:pt x="21" y="470"/>
                  <a:pt x="10" y="235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 flipV="1">
            <a:off x="6986588" y="4486275"/>
            <a:ext cx="1266825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5289550" y="5291138"/>
            <a:ext cx="270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In this domain, the smallest value is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644" name="Text Box 116"/>
          <p:cNvSpPr txBox="1">
            <a:spLocks noChangeArrowheads="1"/>
          </p:cNvSpPr>
          <p:nvPr/>
        </p:nvSpPr>
        <p:spPr bwMode="auto">
          <a:xfrm>
            <a:off x="5027613" y="5942013"/>
            <a:ext cx="326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As we get close to 0, values will get infinitely high</a:t>
            </a:r>
            <a:endParaRPr lang="en-GB" altLang="en-US" baseline="-25000">
              <a:solidFill>
                <a:srgbClr val="FF0000"/>
              </a:solidFill>
            </a:endParaRPr>
          </a:p>
        </p:txBody>
      </p:sp>
      <p:sp>
        <p:nvSpPr>
          <p:cNvPr id="22645" name="Text Box 117"/>
          <p:cNvSpPr txBox="1">
            <a:spLocks noChangeArrowheads="1"/>
          </p:cNvSpPr>
          <p:nvPr/>
        </p:nvSpPr>
        <p:spPr bwMode="auto">
          <a:xfrm>
            <a:off x="7966075" y="3505200"/>
            <a:ext cx="1192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=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8" grpId="0"/>
      <p:bldP spid="22549" grpId="0"/>
      <p:bldP spid="22550" grpId="0"/>
      <p:bldP spid="22555" grpId="0"/>
      <p:bldP spid="22556" grpId="0"/>
      <p:bldP spid="22557" grpId="0"/>
      <p:bldP spid="22558" grpId="0"/>
      <p:bldP spid="22559" grpId="0"/>
      <p:bldP spid="22560" grpId="0"/>
      <p:bldP spid="22561" grpId="0"/>
      <p:bldP spid="22562" grpId="0"/>
      <p:bldP spid="22563" grpId="0"/>
      <p:bldP spid="22565" grpId="0"/>
      <p:bldP spid="22566" grpId="0"/>
      <p:bldP spid="22567" grpId="0"/>
      <p:bldP spid="22568" grpId="0"/>
      <p:bldP spid="22569" grpId="0"/>
      <p:bldP spid="22570" grpId="0"/>
      <p:bldP spid="22571" grpId="0"/>
      <p:bldP spid="22572" grpId="0"/>
      <p:bldP spid="22573" grpId="0"/>
      <p:bldP spid="22574" grpId="0"/>
      <p:bldP spid="22575" grpId="0"/>
      <p:bldP spid="22576" grpId="0"/>
      <p:bldP spid="22577" grpId="0"/>
      <p:bldP spid="22578" grpId="0"/>
      <p:bldP spid="22579" grpId="0"/>
      <p:bldP spid="22580" grpId="0"/>
      <p:bldP spid="22581" grpId="0"/>
      <p:bldP spid="22582" grpId="0"/>
      <p:bldP spid="22583" grpId="0"/>
      <p:bldP spid="22584" grpId="0"/>
      <p:bldP spid="22585" grpId="0"/>
      <p:bldP spid="22586" grpId="0"/>
      <p:bldP spid="22587" grpId="0"/>
      <p:bldP spid="22588" grpId="0"/>
      <p:bldP spid="22589" grpId="0"/>
      <p:bldP spid="22590" grpId="0"/>
      <p:bldP spid="22591" grpId="0"/>
      <p:bldP spid="22592" grpId="0" animBg="1"/>
      <p:bldP spid="22593" grpId="0" animBg="1"/>
      <p:bldP spid="22594" grpId="0" animBg="1"/>
      <p:bldP spid="22595" grpId="0" animBg="1"/>
      <p:bldP spid="22596" grpId="0" animBg="1"/>
      <p:bldP spid="22597" grpId="0" animBg="1"/>
      <p:bldP spid="22598" grpId="0" animBg="1"/>
      <p:bldP spid="22599" grpId="0" animBg="1"/>
      <p:bldP spid="22600" grpId="0" animBg="1"/>
      <p:bldP spid="22601" grpId="0" animBg="1"/>
      <p:bldP spid="22611" grpId="0" animBg="1"/>
      <p:bldP spid="22612" grpId="0" animBg="1"/>
      <p:bldP spid="22613" grpId="0" animBg="1"/>
      <p:bldP spid="22614" grpId="0" animBg="1"/>
      <p:bldP spid="22615" grpId="0" animBg="1"/>
      <p:bldP spid="22616" grpId="0" animBg="1"/>
      <p:bldP spid="22617" grpId="0" animBg="1"/>
      <p:bldP spid="22618" grpId="0" animBg="1"/>
      <p:bldP spid="22619" grpId="0"/>
      <p:bldP spid="22620" grpId="0"/>
      <p:bldP spid="22622" grpId="0" animBg="1"/>
      <p:bldP spid="22623" grpId="0"/>
      <p:bldP spid="22627" grpId="0" animBg="1"/>
      <p:bldP spid="22628" grpId="0" animBg="1"/>
      <p:bldP spid="22641" grpId="0" animBg="1"/>
      <p:bldP spid="22642" grpId="0" animBg="1"/>
      <p:bldP spid="22643" grpId="0"/>
      <p:bldP spid="22644" grpId="0"/>
      <p:bldP spid="226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5000" y="37195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3188" y="34686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27200" y="35433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58950" y="39258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  <p:sp useBgFill="1"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8520" name="Line 8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8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0" name="Group 8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8518" name="Line 8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9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3" name="Group 9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8516" name="Line 9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7" name="Line 9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6" name="Group 9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8514" name="Line 9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5" name="Line 9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49" name="Line 9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4343400" y="1317625"/>
            <a:ext cx="1509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23651" name="Group 9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8512" name="Line 10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3" name="Line 10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61" name="Freeform 109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3663" name="Text Box 111"/>
          <p:cNvSpPr txBox="1">
            <a:spLocks noChangeArrowheads="1"/>
          </p:cNvSpPr>
          <p:nvPr/>
        </p:nvSpPr>
        <p:spPr bwMode="auto">
          <a:xfrm>
            <a:off x="4438650" y="4718050"/>
            <a:ext cx="4460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Sketch both graphs on the same axes</a:t>
            </a:r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4432300" y="5041900"/>
            <a:ext cx="446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Make sure you use the correct domain for each</a:t>
            </a:r>
          </a:p>
        </p:txBody>
      </p:sp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4425950" y="5635625"/>
            <a:ext cx="45529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</a:rPr>
              <a:t>The lowest value plotted is 3.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altLang="en-US" sz="1600" baseline="0">
                <a:solidFill>
                  <a:srgbClr val="FF0000"/>
                </a:solidFill>
              </a:rPr>
              <a:t>Careful though as for 5 – 2x, x cannot include 1. Therefore f(x) &gt; 3  (not including 3)</a:t>
            </a:r>
          </a:p>
        </p:txBody>
      </p:sp>
      <p:sp>
        <p:nvSpPr>
          <p:cNvPr id="23666" name="Line 114"/>
          <p:cNvSpPr>
            <a:spLocks noChangeShapeType="1"/>
          </p:cNvSpPr>
          <p:nvPr/>
        </p:nvSpPr>
        <p:spPr bwMode="auto">
          <a:xfrm flipV="1">
            <a:off x="4913313" y="1657350"/>
            <a:ext cx="12700" cy="169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  <p:bldP spid="23583" grpId="0"/>
      <p:bldP spid="23584" grpId="0"/>
      <p:bldP spid="23585" grpId="0"/>
      <p:bldP spid="23586" grpId="0"/>
      <p:bldP spid="23587" grpId="0"/>
      <p:bldP spid="23588" grpId="0"/>
      <p:bldP spid="23589" grpId="0"/>
      <p:bldP spid="23590" grpId="0"/>
      <p:bldP spid="23591" grpId="0"/>
      <p:bldP spid="23592" grpId="0"/>
      <p:bldP spid="23593" grpId="0"/>
      <p:bldP spid="23594" grpId="0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/>
      <p:bldP spid="23620" grpId="0"/>
      <p:bldP spid="23625" grpId="0" animBg="1"/>
      <p:bldP spid="23626" grpId="0" animBg="1"/>
      <p:bldP spid="23649" grpId="0" animBg="1"/>
      <p:bldP spid="23650" grpId="0"/>
      <p:bldP spid="23661" grpId="0" animBg="1"/>
      <p:bldP spid="23662" grpId="0"/>
      <p:bldP spid="23663" grpId="0"/>
      <p:bldP spid="23664" grpId="0"/>
      <p:bldP spid="236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Solve both equations separately!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that the answers must be within the domain given, or they cannot be included</a:t>
            </a:r>
            <a:endParaRPr lang="en-GB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0400" y="36052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98588" y="33543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84350" y="38115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 useBgFill="1"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9552" name="Line 66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3" name="Line 67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2" name="Group 6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9550" name="Line 6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Line 7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3" name="Group 7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9548" name="Line 7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Line 7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4" name="Group 7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9546" name="Line 7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7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5" name="Line 7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6" name="Text Box 78"/>
          <p:cNvSpPr txBox="1">
            <a:spLocks noChangeArrowheads="1"/>
          </p:cNvSpPr>
          <p:nvPr/>
        </p:nvSpPr>
        <p:spPr bwMode="auto">
          <a:xfrm>
            <a:off x="4343400" y="1309688"/>
            <a:ext cx="152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19527" name="Group 7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8" name="Freeform 82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9" name="Text Box 83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4724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5 – 2x = 19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4724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– 2x = 14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48006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-7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6629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+ 3 = 19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6629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6294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±4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6629400" y="6324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4</a:t>
            </a:r>
            <a:endParaRPr lang="en-US" altLang="en-US" baseline="0"/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48006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Linear Equation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66294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Quadratic Equation</a:t>
            </a:r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4953000" y="5867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4" name="Oval 98"/>
          <p:cNvSpPr>
            <a:spLocks noChangeArrowheads="1"/>
          </p:cNvSpPr>
          <p:nvPr/>
        </p:nvSpPr>
        <p:spPr bwMode="auto">
          <a:xfrm>
            <a:off x="6781800" y="6248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5" name="Text Box 99"/>
          <p:cNvSpPr txBox="1">
            <a:spLocks noChangeArrowheads="1"/>
          </p:cNvSpPr>
          <p:nvPr/>
        </p:nvSpPr>
        <p:spPr bwMode="auto">
          <a:xfrm>
            <a:off x="8001000" y="5791200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(Has to be greater than 1)</a:t>
            </a: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7" name="Text Box 68">
            <a:extLst>
              <a:ext uri="{FF2B5EF4-FFF2-40B4-BE49-F238E27FC236}">
                <a16:creationId xmlns:a16="http://schemas.microsoft.com/office/drawing/2014/main" id="{442FFA4A-0333-43DC-BC16-E5F78A88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38802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4" grpId="0"/>
      <p:bldP spid="24665" grpId="0"/>
      <p:bldP spid="24666" grpId="0"/>
      <p:bldP spid="24667" grpId="0"/>
      <p:bldP spid="24668" grpId="0"/>
      <p:bldP spid="24669" grpId="0"/>
      <p:bldP spid="24670" grpId="0"/>
      <p:bldP spid="24671" grpId="0"/>
      <p:bldP spid="24672" grpId="0"/>
      <p:bldP spid="24673" grpId="0" animBg="1"/>
      <p:bldP spid="24674" grpId="0" animBg="1"/>
      <p:bldP spid="246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2C</a:t>
            </a:r>
          </a:p>
        </p:txBody>
      </p:sp>
    </p:spTree>
    <p:extLst>
      <p:ext uri="{BB962C8B-B14F-4D97-AF65-F5344CB8AC3E}">
        <p14:creationId xmlns:p14="http://schemas.microsoft.com/office/powerpoint/2010/main" val="6120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see something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it means that you should apply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first, followed by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When combining functions, the order matters, so ensure you combine them correctly!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  <a:blipFill>
                <a:blip r:embed="rId2"/>
                <a:stretch>
                  <a:fillRect l="-610" t="-782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410200" y="4419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 + 1)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 + 1)</a:t>
            </a:r>
            <a:r>
              <a:rPr lang="en-GB" altLang="en-US"/>
              <a:t>2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x</a:t>
            </a:r>
            <a:r>
              <a:rPr lang="en-GB" altLang="en-US"/>
              <a:t>2</a:t>
            </a:r>
            <a:r>
              <a:rPr lang="en-GB" altLang="en-US" baseline="0"/>
              <a:t> + 2x + 1</a:t>
            </a:r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Arc 17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Arc 18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‘square x’, so square g(x)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0907664-9B7D-4D04-A101-2821A642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ACAFFD4E-056F-4251-865D-425E90827A78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/>
      <p:bldP spid="27656" grpId="0"/>
      <p:bldP spid="27657" grpId="0"/>
      <p:bldP spid="27658" grpId="0" animBg="1"/>
      <p:bldP spid="27659" grpId="0"/>
      <p:bldP spid="27660" grpId="0"/>
      <p:bldP spid="27661" grpId="0"/>
      <p:bldP spid="27662" grpId="0"/>
      <p:bldP spid="27663" grpId="0"/>
      <p:bldP spid="27664" grpId="0" animBg="1"/>
      <p:bldP spid="27665" grpId="0" animBg="1"/>
      <p:bldP spid="27666" grpId="0" animBg="1"/>
      <p:bldP spid="27667" grpId="0"/>
      <p:bldP spid="27668" grpId="0"/>
      <p:bldP spid="27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+ 2x + 1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486400" y="441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</a:t>
            </a:r>
            <a:r>
              <a:rPr lang="en-GB" altLang="en-US"/>
              <a:t>2</a:t>
            </a:r>
            <a:r>
              <a:rPr lang="en-GB" altLang="en-US" baseline="0"/>
              <a:t>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</a:t>
            </a:r>
            <a:r>
              <a:rPr lang="en-GB" altLang="en-US"/>
              <a:t>2</a:t>
            </a:r>
            <a:r>
              <a:rPr lang="en-GB" altLang="en-US" baseline="0"/>
              <a:t>) + 1</a:t>
            </a:r>
            <a:endParaRPr lang="en-GB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029200" y="5638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x</a:t>
            </a:r>
            <a:r>
              <a:rPr lang="en-GB" altLang="en-US"/>
              <a:t>2</a:t>
            </a:r>
            <a:r>
              <a:rPr lang="en-GB" altLang="en-US" baseline="0"/>
              <a:t> + 1</a:t>
            </a:r>
          </a:p>
        </p:txBody>
      </p:sp>
      <p:sp>
        <p:nvSpPr>
          <p:cNvPr id="2868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162800" y="4495800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‘add one to x’, so add 1 to f(x)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4B67B4-1A70-481A-B354-EE6A8B0A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4D90A1C-C89B-49F5-B6DC-618BE38A2E09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6" grpId="0"/>
      <p:bldP spid="28687" grpId="0" animBg="1"/>
      <p:bldP spid="28688" grpId="0" animBg="1"/>
      <p:bldP spid="28689" grpId="0" animBg="1"/>
      <p:bldP spid="28690" grpId="0"/>
      <p:bldP spid="28691" grpId="0"/>
      <p:bldP spid="286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199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334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</a:t>
            </a:r>
            <a:r>
              <a:rPr lang="en-GB" altLang="en-US"/>
              <a:t>2</a:t>
            </a:r>
            <a:r>
              <a:rPr lang="en-GB" altLang="en-US" baseline="0"/>
              <a:t> + 4)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3(x</a:t>
            </a:r>
            <a:r>
              <a:rPr lang="en-GB" altLang="en-US"/>
              <a:t>2</a:t>
            </a:r>
            <a:r>
              <a:rPr lang="en-GB" altLang="en-US" baseline="0"/>
              <a:t> + 4) + 2</a:t>
            </a:r>
            <a:endParaRPr lang="en-GB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+ 12 + 2</a:t>
            </a:r>
          </a:p>
        </p:txBody>
      </p:sp>
      <p:sp>
        <p:nvSpPr>
          <p:cNvPr id="31759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1766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76800" y="6172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+ 14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4DD7F7-BE0A-4270-B43E-AA49949D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07F34AE-4241-4B9C-8C65-B5AC6537A2DC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/>
      <p:bldP spid="31751" grpId="0"/>
      <p:bldP spid="31752" grpId="0"/>
      <p:bldP spid="31753" grpId="0" animBg="1"/>
      <p:bldP spid="31754" grpId="0"/>
      <p:bldP spid="31755" grpId="0"/>
      <p:bldP spid="31756" grpId="0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3" grpId="0"/>
      <p:bldP spid="31764" grpId="0"/>
      <p:bldP spid="31766" grpId="0" animBg="1"/>
      <p:bldP spid="317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816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g(3x + 2)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(3x + 2)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910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+ 4 + 4</a:t>
            </a:r>
          </a:p>
        </p:txBody>
      </p:sp>
      <p:sp>
        <p:nvSpPr>
          <p:cNvPr id="29711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‘square then add 4’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343400" y="6172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A3A5EA-D2A8-4C13-B5C6-17396EA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CC219B-9A63-40C2-8800-EECE7FC9512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  <p:bldP spid="29709" grpId="0"/>
      <p:bldP spid="29710" grpId="0"/>
      <p:bldP spid="29711" grpId="0" animBg="1"/>
      <p:bldP spid="29712" grpId="0" animBg="1"/>
      <p:bldP spid="29713" grpId="0" animBg="1"/>
      <p:bldP spid="29714" grpId="0"/>
      <p:bldP spid="29715" grpId="0"/>
      <p:bldP spid="29716" grpId="0"/>
      <p:bldP spid="29718" grpId="0" animBg="1"/>
      <p:bldP spid="297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c) f</a:t>
            </a:r>
            <a:r>
              <a:rPr lang="en-GB" altLang="en-US"/>
              <a:t>2</a:t>
            </a:r>
            <a:r>
              <a:rPr lang="en-GB" altLang="en-US" baseline="0"/>
              <a:t>(x) means f acts again on itself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2578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f(3x + 2)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3(3x + 2) + 2</a:t>
            </a:r>
            <a:endParaRPr lang="en-GB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0" y="5638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+ 6 + 2</a:t>
            </a:r>
          </a:p>
        </p:txBody>
      </p:sp>
      <p:sp>
        <p:nvSpPr>
          <p:cNvPr id="32783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2790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800600" y="6172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16EEB18-18CC-4CBE-AD48-826F2805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A4D9D9B-4125-4462-9571-771DE3B7618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 animBg="1"/>
      <p:bldP spid="32784" grpId="0" animBg="1"/>
      <p:bldP spid="32785" grpId="0" animBg="1"/>
      <p:bldP spid="32786" grpId="0"/>
      <p:bldP spid="32787" grpId="0"/>
      <p:bldP spid="32788" grpId="0"/>
      <p:bldP spid="32790" grpId="0" animBg="1"/>
      <p:bldP spid="32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 = 9x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419600" y="3124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d) fg(b) = 62, find b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953000" y="3810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fg(b) = 62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24400" y="441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+ 14 = 62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53000" y="502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= 48</a:t>
            </a:r>
            <a:endParaRPr lang="en-GB" alt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105400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3380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fg(b) with the function fg(x)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Work through and solve the equation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162800" y="57912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Remember 2 possible values</a:t>
            </a:r>
          </a:p>
        </p:txBody>
      </p:sp>
      <p:sp>
        <p:nvSpPr>
          <p:cNvPr id="33814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105400" y="6172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 4</a:t>
            </a: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80134" y="5009225"/>
            <a:ext cx="1676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4" grpId="0"/>
      <p:bldP spid="33805" grpId="0"/>
      <p:bldP spid="33806" grpId="0"/>
      <p:bldP spid="33807" grpId="0" animBg="1"/>
      <p:bldP spid="33808" grpId="0" animBg="1"/>
      <p:bldP spid="33809" grpId="0" animBg="1"/>
      <p:bldP spid="33810" grpId="0"/>
      <p:bldP spid="33811" grpId="0"/>
      <p:bldP spid="33812" grpId="0"/>
      <p:bldP spid="33814" grpId="0" animBg="1"/>
      <p:bldP spid="33815" grpId="0"/>
      <p:bldP spid="338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blipFill>
                <a:blip r:embed="rId5"/>
                <a:stretch>
                  <a:fillRect l="-6250" r="-625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blipFill>
                <a:blip r:embed="rId6"/>
                <a:stretch>
                  <a:fillRect l="-511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blipFill>
                <a:blip r:embed="rId7"/>
                <a:stretch>
                  <a:fillRect l="-4211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blipFill>
                <a:blip r:embed="rId8"/>
                <a:stretch>
                  <a:fillRect l="-6667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blipFill>
                <a:blip r:embed="rId9"/>
                <a:stretch>
                  <a:fillRect l="-9155" t="-4444" r="-563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baseline="0" dirty="0" smtClean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blipFill>
                <a:blip r:embed="rId10"/>
                <a:stretch>
                  <a:fillRect l="-1538"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5505994" y="1776548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2"/>
          <p:cNvSpPr>
            <a:spLocks/>
          </p:cNvSpPr>
          <p:nvPr/>
        </p:nvSpPr>
        <p:spPr bwMode="auto">
          <a:xfrm>
            <a:off x="5466806" y="2425337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22"/>
          <p:cNvSpPr>
            <a:spLocks/>
          </p:cNvSpPr>
          <p:nvPr/>
        </p:nvSpPr>
        <p:spPr bwMode="auto">
          <a:xfrm>
            <a:off x="5880463" y="398852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5823858" y="456764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5296990" y="5155473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495109" y="2599508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Now we substitute this value into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blipFill>
                <a:blip r:embed="rId12"/>
                <a:stretch>
                  <a:fillRect l="-1026"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812971" y="4693920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347062" y="5246913"/>
            <a:ext cx="16981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Use the modulus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blipFill>
                <a:blip r:embed="rId3"/>
                <a:stretch>
                  <a:fillRect l="-452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blipFill>
                <a:blip r:embed="rId6"/>
                <a:stretch>
                  <a:fillRect r="-20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2"/>
          <p:cNvSpPr>
            <a:spLocks/>
          </p:cNvSpPr>
          <p:nvPr/>
        </p:nvSpPr>
        <p:spPr bwMode="auto">
          <a:xfrm>
            <a:off x="6908074" y="1654628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We replace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1400" baseline="0" dirty="0" smtClean="0">
                    <a:solidFill>
                      <a:srgbClr val="FF0000"/>
                    </a:solidFill>
                  </a:rPr>
                  <a:t> (since that is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400" baseline="0" dirty="0" smtClean="0">
                    <a:solidFill>
                      <a:srgbClr val="FF0000"/>
                    </a:solidFill>
                  </a:rPr>
                  <a:t>)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blipFill>
                <a:blip r:embed="rId7"/>
                <a:stretch>
                  <a:fillRect b="-9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22"/>
          <p:cNvSpPr>
            <a:spLocks/>
          </p:cNvSpPr>
          <p:nvPr/>
        </p:nvSpPr>
        <p:spPr bwMode="auto">
          <a:xfrm>
            <a:off x="6929846" y="237308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897187" y="2486297"/>
            <a:ext cx="20900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Simplify right side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64480" y="21423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65223" y="22947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68352" y="5606143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5035436" y="4572000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253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blipFill>
                <a:blip r:embed="rId11"/>
                <a:stretch>
                  <a:fillRect l="-402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rot="16200000">
            <a:off x="3463997" y="5595338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6972" y="4511040"/>
            <a:ext cx="2124891" cy="2107476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3994762" y="4585063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162697" y="3566159"/>
            <a:ext cx="4380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So the equation we need to solve is: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979817" y="4828904"/>
            <a:ext cx="178525" cy="1001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blipFill>
                <a:blip r:embed="rId12"/>
                <a:stretch>
                  <a:fillRect l="-3289" t="-6667" r="-5921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blipFill>
                <a:blip r:embed="rId14"/>
                <a:stretch>
                  <a:fillRect r="-148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blipFill>
                <a:blip r:embed="rId15"/>
                <a:stretch>
                  <a:fillRect r="-172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blipFill>
                <a:blip r:embed="rId16"/>
                <a:stretch>
                  <a:fillRect l="-7407" r="-46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blipFill>
                <a:blip r:embed="rId17"/>
                <a:stretch>
                  <a:fillRect l="-7018" r="-350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22"/>
          <p:cNvSpPr>
            <a:spLocks/>
          </p:cNvSpPr>
          <p:nvPr/>
        </p:nvSpPr>
        <p:spPr bwMode="auto">
          <a:xfrm>
            <a:off x="8049913" y="4709393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8037714" y="4606327"/>
            <a:ext cx="100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62" name="Arc 22"/>
          <p:cNvSpPr>
            <a:spLocks/>
          </p:cNvSpPr>
          <p:nvPr/>
        </p:nvSpPr>
        <p:spPr bwMode="auto">
          <a:xfrm>
            <a:off x="8131292" y="5137000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8132771" y="5564608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20"/>
              <p:cNvSpPr txBox="1">
                <a:spLocks noChangeArrowheads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8168343" y="5529436"/>
            <a:ext cx="736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30" grpId="0" animBg="1"/>
      <p:bldP spid="31" grpId="0"/>
      <p:bldP spid="32" grpId="0" animBg="1"/>
      <p:bldP spid="33" grpId="0"/>
      <p:bldP spid="38" grpId="0"/>
      <p:bldP spid="39" grpId="0"/>
      <p:bldP spid="42" grpId="0"/>
      <p:bldP spid="43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2D</a:t>
            </a:r>
          </a:p>
        </p:txBody>
      </p:sp>
    </p:spTree>
    <p:extLst>
      <p:ext uri="{BB962C8B-B14F-4D97-AF65-F5344CB8AC3E}">
        <p14:creationId xmlns:p14="http://schemas.microsoft.com/office/powerpoint/2010/main" val="383842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are inverses of each other.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above are true since if you substitute a value into a function, and then the answer into the inverse function, the operation will cancel out and you are back where you started!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588224" y="126876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rot="5400000" flipH="1" flipV="1">
            <a:off x="6588224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8861" r="-253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292080" y="134076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28184" y="1196752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rot="16200000" flipH="1" flipV="1">
            <a:off x="6336196" y="1232756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blipFill>
                <a:blip r:embed="rId7"/>
                <a:stretch>
                  <a:fillRect l="-10638" r="-10638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plot a function and its inverse, they are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the domain and range of the original function, become the range and domain of the inverse (they swap around)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blipFill>
                <a:blip r:embed="rId8"/>
                <a:stretch>
                  <a:fillRect l="-143" t="-881" r="-28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0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21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Inverse functions only exist for one-to-one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you have a many-to-one function,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then the inverse will be one-to-many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by definition from section 2B, this is </a:t>
                </a:r>
                <a:r>
                  <a:rPr lang="en-US" sz="1600" u="sng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</a:t>
                </a: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4208" y="23488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5400000" flipH="1" flipV="1">
            <a:off x="6444208" y="24208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4824028" y="173681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0800000">
            <a:off x="6444208" y="335699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7595" r="-37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148064" y="242088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blipFill>
                <a:blip r:embed="rId6"/>
                <a:stretch>
                  <a:fillRect l="-7527" r="-21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blipFill>
                <a:blip r:embed="rId7"/>
                <a:stretch>
                  <a:fillRect l="-7143" r="-204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inverse of 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To find the inverse of a function, you can write is as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‘, and then rearrange to make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the subject…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83768" y="3933056"/>
            <a:ext cx="216024" cy="64807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notation means that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member of the set of real numbers, but not equal to 1’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Without this ‘clause’, this would not be a function since putting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would not yield an output…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blipFill>
                <a:blip r:embed="rId3"/>
                <a:stretch>
                  <a:fillRect t="-76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blipFill>
                <a:blip r:embed="rId5"/>
                <a:stretch>
                  <a:fillRect l="-3590" r="-30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blipFill>
                <a:blip r:embed="rId6"/>
                <a:stretch>
                  <a:fillRect l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blipFill>
                <a:blip r:embed="rId7"/>
                <a:stretch>
                  <a:fillRect l="-111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228184" y="2924944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228184" y="350100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2"/>
          <p:cNvSpPr>
            <a:spLocks/>
          </p:cNvSpPr>
          <p:nvPr/>
        </p:nvSpPr>
        <p:spPr bwMode="auto">
          <a:xfrm>
            <a:off x="6228184" y="4149080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blipFill>
                <a:blip r:embed="rId11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Substituting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smallest ‘allowed’ value) will give an answer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we increase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answer will increase above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is no limit to how high a value we can substitute, so the range will increase indefinitely…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 the range is anything greater than and including 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blipFill>
                <a:blip r:embed="rId3"/>
                <a:stretch>
                  <a:fillRect l="-521" t="-893" r="-1693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blipFill>
                <a:blip r:embed="rId4"/>
                <a:stretch>
                  <a:fillRect l="-3117" t="-2174" r="-181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4008" y="56612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 need to state your answer like the above, using the correct notation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blipFill>
                <a:blip r:embed="rId4"/>
                <a:stretch>
                  <a:fillRect l="-4663" r="-4145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995" t="-4444" r="-99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blipFill>
                <a:blip r:embed="rId6"/>
                <a:stretch>
                  <a:fillRect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blipFill>
                <a:blip r:embed="rId7"/>
                <a:stretch>
                  <a:fillRect l="-1356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6228184" y="1772816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372200" y="1916832"/>
            <a:ext cx="1763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Square both sides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6228184" y="242088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6228184" y="306896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372200" y="2564904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Add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300192" y="3068960"/>
            <a:ext cx="2339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Rewrite using the inverse function notation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27984" y="4221088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Original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221088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Inverse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blipFill>
                <a:blip r:embed="rId10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blipFill>
                <a:blip r:embed="rId11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blipFill>
                <a:blip r:embed="rId1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blipFill>
                <a:blip r:embed="rId13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7200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16216" y="6165304"/>
            <a:ext cx="230425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283968" y="6165304"/>
            <a:ext cx="187220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09228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9552" y="580526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Consider the domain and range for the original function, and swap them around for the inverse…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 smtClean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34783" r="-2608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563951" y="2771394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5400000" flipH="1" flipV="1">
            <a:off x="6563951" y="2843402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800000">
            <a:off x="6944951" y="3180792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6200000" flipH="1">
            <a:off x="4626294" y="862135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blipFill>
                <a:blip r:embed="rId8"/>
                <a:stretch>
                  <a:fillRect l="-8861" r="-253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278693" y="28434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5343" y="42889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37446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to take the domain into account when plotting the graphs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use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help create the correct shape…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blipFill>
                <a:blip r:embed="rId9"/>
                <a:stretch>
                  <a:fillRect t="-1282" r="-614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blipFill>
                <a:blip r:embed="rId11"/>
                <a:stretch>
                  <a:fillRect l="-4000" r="-6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  <p:bldP spid="38" grpId="0" animBg="1"/>
      <p:bldP spid="39" grpId="0"/>
      <p:bldP spid="5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modulus of a function is its non-negative numerical value (often referred to as the ‘absolute’ value)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denoted like this: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modulus function is in general, a function of the type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blipFill>
                <a:blip r:embed="rId3"/>
                <a:stretch>
                  <a:fillRect l="-3614" t="-2222" r="-241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blipFill>
                <a:blip r:embed="rId4"/>
                <a:stretch>
                  <a:fillRect l="-3306" t="-2174" r="-22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blipFill>
                <a:blip r:embed="rId5"/>
                <a:stretch>
                  <a:fillRect l="-5328" t="-2174" r="-28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blipFill>
                <a:blip r:embed="rId6"/>
                <a:stretch>
                  <a:fillRect l="-8442" t="-4444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blipFill>
                <a:blip r:embed="rId7"/>
                <a:stretch>
                  <a:fillRect l="-3625" t="-4444" r="-241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2(−1)−3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blipFill>
                <a:blip r:embed="rId8"/>
                <a:stretch>
                  <a:fillRect l="-2857" t="-2222" r="-166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blipFill>
                <a:blip r:embed="rId9"/>
                <a:stretch>
                  <a:fillRect l="-3987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322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blipFill>
                <a:blip r:embed="rId11"/>
                <a:stretch>
                  <a:fillRect l="-7143" t="-2174" r="-494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6950877" y="15680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flipV="1">
            <a:off x="6911688" y="20252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flipV="1">
            <a:off x="6254191" y="2517284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7129402" y="4280770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flipV="1">
            <a:off x="7072796" y="4711845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flipV="1">
            <a:off x="6389173" y="5212588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6080018" y="5713331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blipFill>
                <a:blip r:embed="rId12"/>
                <a:stretch>
                  <a:fillRect l="-15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096175" y="1961922"/>
            <a:ext cx="180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6882" y="2583359"/>
            <a:ext cx="98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blipFill>
                <a:blip r:embed="rId13"/>
                <a:stretch>
                  <a:fillRect l="-1376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336083" y="4657309"/>
            <a:ext cx="174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5204" y="5173693"/>
            <a:ext cx="197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modulus part will become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621" y="5743344"/>
            <a:ext cx="95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blipFill>
                <a:blip r:embed="rId14"/>
                <a:stretch>
                  <a:fillRect l="-3468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blipFill>
                <a:blip r:embed="rId15"/>
                <a:stretch>
                  <a:fillRect l="-3015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64132" y="3449946"/>
            <a:ext cx="515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Lets see what happens when the modulus part is negative…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blipFill>
                <a:blip r:embed="rId3"/>
                <a:stretch>
                  <a:fillRect l="-4819" r="-361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blipFill>
                <a:blip r:embed="rId4"/>
                <a:stretch>
                  <a:fillRect l="-4848" r="-181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blipFill>
                <a:blip r:embed="rId5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blipFill>
                <a:blip r:embed="rId6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372200" y="1772816"/>
            <a:ext cx="725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22"/>
          <p:cNvSpPr>
            <a:spLocks/>
          </p:cNvSpPr>
          <p:nvPr/>
        </p:nvSpPr>
        <p:spPr bwMode="auto">
          <a:xfrm>
            <a:off x="6249956" y="3006081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205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Square root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  <p:bldP spid="28" grpId="0"/>
      <p:bldP spid="29" grpId="0" animBg="1"/>
      <p:bldP spid="32" grpId="0" animBg="1"/>
      <p:bldP spid="44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78085" y="1456117"/>
            <a:ext cx="46264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 smtClean="0">
                <a:solidFill>
                  <a:srgbClr val="FF0000"/>
                </a:solidFill>
              </a:rPr>
              <a:t>We need to know the domain to be able to draw the sketch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We can find the domain by finding the range of the original function</a:t>
            </a:r>
            <a:endParaRPr lang="en-GB" altLang="en-US" sz="16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blipFill>
                <a:blip r:embed="rId4"/>
                <a:stretch>
                  <a:fillRect l="-5189" t="-2500" r="-283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blipFill>
                <a:blip r:embed="rId5"/>
                <a:stretch>
                  <a:fillRect l="-6832" r="-372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22"/>
          <p:cNvSpPr>
            <a:spLocks/>
          </p:cNvSpPr>
          <p:nvPr/>
        </p:nvSpPr>
        <p:spPr bwMode="auto">
          <a:xfrm>
            <a:off x="7338527" y="2974437"/>
            <a:ext cx="129073" cy="43279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471657" y="3024673"/>
            <a:ext cx="888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Sub in 0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aseline="0" dirty="0" smtClean="0">
                    <a:solidFill>
                      <a:srgbClr val="FF0000"/>
                    </a:solidFill>
                  </a:rPr>
                  <a:t>Larger values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600" baseline="0" dirty="0" smtClean="0">
                    <a:solidFill>
                      <a:srgbClr val="FF0000"/>
                    </a:solidFill>
                  </a:rPr>
                  <a:t> will increase the value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aseline="0" dirty="0" smtClean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The range is therefore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≥−3</m:t>
                    </m:r>
                  </m:oMath>
                </a14:m>
                <a:endParaRPr lang="en-GB" altLang="en-US" sz="1600" baseline="0" dirty="0" smtClean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 smtClean="0">
                    <a:solidFill>
                      <a:srgbClr val="FF0000"/>
                    </a:solidFill>
                  </a:rPr>
                  <a:t>So the domain of the inverse will be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≥−3</m:t>
                    </m:r>
                  </m:oMath>
                </a14:m>
                <a:endParaRPr lang="en-US" altLang="en-US" sz="16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blipFill>
                <a:blip r:embed="rId6"/>
                <a:stretch>
                  <a:fillRect l="-381" t="-1130" b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3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5400000" flipV="1">
            <a:off x="3984037" y="404934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blipFill>
                <a:blip r:embed="rId8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81057" y="4016828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equations will meet at one point</a:t>
                </a:r>
              </a:p>
              <a:p>
                <a:pPr algn="ctr"/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this point, you could set the equations equal to each other…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since they meet on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it is usually easier to set one of them equal to that instead!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blipFill>
                <a:blip r:embed="rId9"/>
                <a:stretch>
                  <a:fillRect t="-760" r="-848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379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289579" y="21576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blipFill>
                <a:blip r:embed="rId4"/>
                <a:stretch>
                  <a:fillRect l="-2688" t="-4444" r="-16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blipFill>
                <a:blip r:embed="rId5"/>
                <a:stretch>
                  <a:fillRect l="-1984" t="-4444" r="-35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blipFill>
                <a:blip r:embed="rId6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blipFill>
                <a:blip r:embed="rId7"/>
                <a:stretch>
                  <a:fillRect l="-6000" r="-6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blipFill>
                <a:blip r:embed="rId8"/>
                <a:stretch>
                  <a:fillRect l="-4082"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22"/>
          <p:cNvSpPr>
            <a:spLocks/>
          </p:cNvSpPr>
          <p:nvPr/>
        </p:nvSpPr>
        <p:spPr bwMode="auto">
          <a:xfrm>
            <a:off x="7750629" y="3535423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−(−1)±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−4(1)(−3)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2"/>
          <p:cNvSpPr>
            <a:spLocks/>
          </p:cNvSpPr>
          <p:nvPr/>
        </p:nvSpPr>
        <p:spPr bwMode="auto">
          <a:xfrm>
            <a:off x="5998030" y="1663080"/>
            <a:ext cx="130628" cy="4705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7645019" y="3614124"/>
            <a:ext cx="1205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Sub in values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9" name="Arc 22"/>
          <p:cNvSpPr>
            <a:spLocks/>
          </p:cNvSpPr>
          <p:nvPr/>
        </p:nvSpPr>
        <p:spPr bwMode="auto">
          <a:xfrm>
            <a:off x="7707086" y="4340966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7688562" y="4256381"/>
            <a:ext cx="14554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Calculate (in this case the answer must be positive, based on the graph we sketched)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7" grpId="0"/>
      <p:bldP spid="31" grpId="0"/>
      <p:bldP spid="32" grpId="0"/>
      <p:bldP spid="33" grpId="0" animBg="1"/>
      <p:bldP spid="34" grpId="0"/>
      <p:bldP spid="8" grpId="0"/>
      <p:bldP spid="35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2E</a:t>
            </a:r>
          </a:p>
        </p:txBody>
      </p:sp>
    </p:spTree>
    <p:extLst>
      <p:ext uri="{BB962C8B-B14F-4D97-AF65-F5344CB8AC3E}">
        <p14:creationId xmlns:p14="http://schemas.microsoft.com/office/powerpoint/2010/main" val="28654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 smtClean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Reflect any parts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in the x-axis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Remove the parts below the x-axis</a:t>
                </a: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1131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blipFill>
                <a:blip r:embed="rId11"/>
                <a:stretch>
                  <a:fillRect l="-97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574596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6200000" flipV="1">
            <a:off x="6361348" y="5528084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1999780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520" y="53732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whole</a:t>
            </a:r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function</a:t>
            </a:r>
          </a:p>
          <a:p>
            <a:pPr algn="ctr"/>
            <a:endParaRPr lang="en-US" sz="14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any final answers (‘y’) that we get which are negative, they will become positive at the end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312" y="45091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6216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5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4" grpId="1" animBg="1"/>
      <p:bldP spid="25" grpId="0" animBg="1"/>
      <p:bldP spid="26" grpId="0" animBg="1"/>
      <p:bldP spid="28" grpId="0"/>
      <p:bldP spid="29" grpId="0"/>
      <p:bldP spid="30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 smtClean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Reflect this in the y-axis</a:t>
                </a: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323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blipFill>
                <a:blip r:embed="rId11"/>
                <a:stretch>
                  <a:fillRect l="-1263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2743" y="4893821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inputs (x)</a:t>
            </a:r>
            <a:endParaRPr lang="en-US" sz="14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when we put in a negative number, we get the same output as for the equivalent positive number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 rot="16200000" flipH="1">
            <a:off x="5892802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713011" y="5158671"/>
            <a:ext cx="36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8" grpId="0"/>
      <p:bldP spid="29" grpId="0"/>
      <p:bldP spid="30" grpId="0"/>
      <p:bldP spid="32" grpId="0"/>
      <p:bldP spid="34" grpId="0"/>
      <p:bldP spid="36" grpId="0"/>
      <p:bldP spid="37" grpId="0"/>
      <p:bldP spid="37" grpId="1"/>
      <p:bldP spid="40" grpId="0" animBg="1"/>
      <p:bldP spid="4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>
            <a:off x="6516216" y="14847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716016" y="21328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 smtClean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−360≤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≤360</m:t>
                      </m:r>
                    </m:oMath>
                  </m:oMathPara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4788024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6516216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flipV="1">
            <a:off x="5652120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flipV="1">
            <a:off x="7380312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8172400" y="21328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2280" y="21328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92080" y="21328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27984" y="21328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00192" y="15567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228184" y="24208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blipFill>
                <a:blip r:embed="rId3"/>
                <a:stretch>
                  <a:fillRect l="-5755" r="-791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6516216" y="32849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716016" y="39330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reeform 134"/>
          <p:cNvSpPr/>
          <p:nvPr/>
        </p:nvSpPr>
        <p:spPr>
          <a:xfrm>
            <a:off x="4788024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6516216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 flipV="1">
            <a:off x="5652120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 flipV="1">
            <a:off x="7380312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8172400" y="39330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92280" y="39330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292080" y="39330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27984" y="39330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00192" y="33569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28184" y="42210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blipFill>
                <a:blip r:embed="rId4"/>
                <a:stretch>
                  <a:fillRect l="-416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Freeform 145"/>
          <p:cNvSpPr/>
          <p:nvPr/>
        </p:nvSpPr>
        <p:spPr>
          <a:xfrm>
            <a:off x="5652120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7380312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516216" y="5157192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716016" y="5805264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149"/>
          <p:cNvSpPr/>
          <p:nvPr/>
        </p:nvSpPr>
        <p:spPr>
          <a:xfrm>
            <a:off x="5652120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6516216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 flipV="1">
            <a:off x="4788024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 flipV="1">
            <a:off x="7380312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8172400" y="580526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092280" y="580526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08104" y="5805264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27984" y="580526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00192" y="5229200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228184" y="6093296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blipFill>
                <a:blip r:embed="rId5"/>
                <a:stretch>
                  <a:fillRect l="-4375" r="-7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blipFill>
                <a:blip r:embed="rId10"/>
                <a:stretch>
                  <a:fillRect l="-5755" r="-86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5" grpId="0" animBg="1"/>
      <p:bldP spid="136" grpId="0" animBg="1"/>
      <p:bldP spid="137" grpId="0" animBg="1"/>
      <p:bldP spid="137" grpId="1" animBg="1"/>
      <p:bldP spid="138" grpId="0" animBg="1"/>
      <p:bldP spid="138" grpId="1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7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6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 smtClean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6660232" y="4751525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V="1">
            <a:off x="5097769" y="4703340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5284459" y="4301385"/>
            <a:ext cx="1386296" cy="10106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1786346"/>
              <a:gd name="connsiteY0" fmla="*/ 1005968 h 1511791"/>
              <a:gd name="connsiteX1" fmla="*/ 636814 w 1786346"/>
              <a:gd name="connsiteY1" fmla="*/ 13917 h 1511791"/>
              <a:gd name="connsiteX2" fmla="*/ 1786346 w 1786346"/>
              <a:gd name="connsiteY2" fmla="*/ 1511791 h 1511791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296" h="1010601">
                <a:moveTo>
                  <a:pt x="0" y="993728"/>
                </a:moveTo>
                <a:cubicBezTo>
                  <a:pt x="287020" y="237534"/>
                  <a:pt x="405765" y="43315"/>
                  <a:pt x="636814" y="1677"/>
                </a:cubicBezTo>
                <a:cubicBezTo>
                  <a:pt x="867863" y="-39961"/>
                  <a:pt x="1251313" y="704712"/>
                  <a:pt x="1386296" y="101060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6660232" y="5301208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>
            <a:off x="5103484" y="5293028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>
            <a:off x="4211960" y="5301208"/>
            <a:ext cx="446449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rot="16200000">
            <a:off x="5161756" y="4935765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6595154" y="5229382"/>
            <a:ext cx="144016" cy="144016"/>
            <a:chOff x="7092280" y="4149080"/>
            <a:chExt cx="144016" cy="14401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5210627" y="5233804"/>
            <a:ext cx="144016" cy="144016"/>
            <a:chOff x="7092280" y="4149080"/>
            <a:chExt cx="144016" cy="144016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176327" y="4486705"/>
            <a:ext cx="144016" cy="144016"/>
            <a:chOff x="7092280" y="4149080"/>
            <a:chExt cx="144016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5837510" y="4227897"/>
            <a:ext cx="144016" cy="144016"/>
            <a:chOff x="7092280" y="4149080"/>
            <a:chExt cx="144016" cy="144016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085012" y="5769314"/>
            <a:ext cx="144016" cy="144016"/>
            <a:chOff x="7092280" y="4149080"/>
            <a:chExt cx="144016" cy="144016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blipFill>
                <a:blip r:embed="rId26"/>
                <a:stretch>
                  <a:fillRect l="-5882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7104062" y="4683464"/>
            <a:ext cx="144016" cy="144016"/>
            <a:chOff x="7092280" y="4149080"/>
            <a:chExt cx="144016" cy="14401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blipFill>
                <a:blip r:embed="rId2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blipFill>
                <a:blip r:embed="rId29"/>
                <a:stretch>
                  <a:fillRect l="-482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99" grpId="0" animBg="1"/>
      <p:bldP spid="99" grpId="1" animBg="1"/>
      <p:bldP spid="100" grpId="0" animBg="1"/>
      <p:bldP spid="100" grpId="1" animBg="1"/>
      <p:bldP spid="101" grpId="0"/>
      <p:bldP spid="103" grpId="0"/>
      <p:bldP spid="121" grpId="0"/>
      <p:bldP spid="122" grpId="0"/>
      <p:bldP spid="123" grpId="0"/>
      <p:bldP spid="124" grpId="0"/>
      <p:bldP spid="125" grpId="0"/>
      <p:bldP spid="125" grpId="1"/>
      <p:bldP spid="126" grpId="0"/>
      <p:bldP spid="127" grpId="0"/>
      <p:bldP spid="128" grpId="0"/>
      <p:bldP spid="129" grpId="0"/>
      <p:bldP spid="129" grpId="1"/>
      <p:bldP spid="130" grpId="0"/>
      <p:bldP spid="131" grpId="0"/>
      <p:bldP spid="131" grpId="1"/>
      <p:bldP spid="131" grpId="2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should build this up in stages, starting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Once you have the shape of the graph without the modulus, think about how it will affect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2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88224" y="1412776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rot="5400000" flipV="1">
            <a:off x="6588224" y="148478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189320" y="1633479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6820693" y="16465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98030" y="3436154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Any negative output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will now become positive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any parts of the graph below the x-axis will be reflected above it!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blipFill>
                <a:blip r:embed="rId9"/>
                <a:stretch>
                  <a:fillRect l="-569" t="-1042" r="-38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63" grpId="0"/>
      <p:bldP spid="64" grpId="0"/>
      <p:bldP spid="65" grpId="0"/>
      <p:bldP spid="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 smtClean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>
            <a:off x="4178031" y="5367240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 rot="16200000">
            <a:off x="5186143" y="5007200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261510" y="464527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6619541" y="5300817"/>
            <a:ext cx="144016" cy="144016"/>
            <a:chOff x="7092280" y="4149080"/>
            <a:chExt cx="144016" cy="144016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132259" y="5840749"/>
            <a:ext cx="144016" cy="144016"/>
            <a:chOff x="7092280" y="4149080"/>
            <a:chExt cx="144016" cy="1440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blipFill>
                <a:blip r:embed="rId19"/>
                <a:stretch>
                  <a:fillRect l="-5000" r="-8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flipH="1">
            <a:off x="3960270" y="465289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6200714" y="4586715"/>
            <a:ext cx="144016" cy="144016"/>
            <a:chOff x="7092280" y="4149080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5773721" y="5300817"/>
            <a:ext cx="144016" cy="144016"/>
            <a:chOff x="7092280" y="4149080"/>
            <a:chExt cx="144016" cy="14401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/>
          <p:cNvGrpSpPr/>
          <p:nvPr/>
        </p:nvGrpSpPr>
        <p:grpSpPr>
          <a:xfrm>
            <a:off x="5227259" y="5833129"/>
            <a:ext cx="144016" cy="144016"/>
            <a:chOff x="7092280" y="4149080"/>
            <a:chExt cx="144016" cy="144016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blipFill>
                <a:blip r:embed="rId25"/>
                <a:stretch>
                  <a:fillRect l="-5072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 animBg="1"/>
      <p:bldP spid="147" grpId="0"/>
      <p:bldP spid="148" grpId="0"/>
      <p:bldP spid="150" grpId="0"/>
      <p:bldP spid="151" grpId="0"/>
      <p:bldP spid="152" grpId="0"/>
      <p:bldP spid="154" grpId="0"/>
      <p:bldP spid="154" grpId="1"/>
      <p:bldP spid="157" grpId="0" animBg="1"/>
      <p:bldP spid="146" grpId="0"/>
      <p:bldP spid="161" grpId="0"/>
      <p:bldP spid="162" grpId="0"/>
      <p:bldP spid="166" grpId="0"/>
      <p:bldP spid="167" grpId="0"/>
      <p:bldP spid="1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2F</a:t>
            </a:r>
          </a:p>
        </p:txBody>
      </p:sp>
    </p:spTree>
    <p:extLst>
      <p:ext uri="{BB962C8B-B14F-4D97-AF65-F5344CB8AC3E}">
        <p14:creationId xmlns:p14="http://schemas.microsoft.com/office/powerpoint/2010/main" val="1081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15616" y="5661248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Vertical stretch factor 2, then vertical translation 1 unit down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62373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y-coordinates double, then decrease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348685" y="1811382"/>
            <a:ext cx="2889624" cy="402336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  <a:gd name="connsiteX0" fmla="*/ 0 w 2950198"/>
              <a:gd name="connsiteY0" fmla="*/ 0 h 1854518"/>
              <a:gd name="connsiteX1" fmla="*/ 1016895 w 2950198"/>
              <a:gd name="connsiteY1" fmla="*/ 1610678 h 1854518"/>
              <a:gd name="connsiteX2" fmla="*/ 2000964 w 2950198"/>
              <a:gd name="connsiteY2" fmla="*/ 269558 h 1854518"/>
              <a:gd name="connsiteX3" fmla="*/ 2950198 w 2950198"/>
              <a:gd name="connsiteY3" fmla="*/ 1854518 h 18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198" h="1854518">
                <a:moveTo>
                  <a:pt x="0" y="0"/>
                </a:moveTo>
                <a:cubicBezTo>
                  <a:pt x="382451" y="866503"/>
                  <a:pt x="683401" y="1565752"/>
                  <a:pt x="1016895" y="1610678"/>
                </a:cubicBezTo>
                <a:cubicBezTo>
                  <a:pt x="1350389" y="1655604"/>
                  <a:pt x="1678747" y="228918"/>
                  <a:pt x="2000964" y="269558"/>
                </a:cubicBezTo>
                <a:cubicBezTo>
                  <a:pt x="2323181" y="310198"/>
                  <a:pt x="2636689" y="1082358"/>
                  <a:pt x="2950198" y="1854518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238434" y="231583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(6,7)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303370" y="5255421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blipFill>
                <a:blip r:embed="rId16"/>
                <a:stretch>
                  <a:fillRect l="-3191" r="-319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6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6" grpId="0" animBg="1"/>
      <p:bldP spid="20" grpId="0"/>
      <p:bldP spid="21" grpId="0"/>
      <p:bldP spid="25" grpId="0"/>
      <p:bldP spid="26" grpId="0"/>
      <p:bldP spid="27" grpId="0"/>
      <p:bldP spid="44" grpId="0"/>
      <p:bldP spid="45" grpId="0"/>
      <p:bldP spid="46" grpId="0"/>
      <p:bldP spid="59" grpId="0" animBg="1"/>
      <p:bldP spid="50" grpId="0"/>
      <p:bldP spid="51" grpId="0"/>
      <p:bldP spid="55" grpId="0"/>
      <p:bldP spid="56" grpId="0"/>
      <p:bldP spid="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72370" y="5687374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2 units to the left, then vertical translation 2 units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2369" y="6263438"/>
            <a:ext cx="626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decrease by 2, and the y-coordinates increase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620125" y="2942849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(4,6)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885359" y="4071056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blipFill>
                <a:blip r:embed="rId16"/>
                <a:stretch>
                  <a:fillRect l="-2679" r="-22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4839234" y="2328731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51401" y="56388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 should apply the bracketed parts first!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7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blipFill>
                <a:blip r:embed="rId2"/>
                <a:stretch>
                  <a:fillRect t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Horizontal stretch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followed by a vertical stretch by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1715" y="47518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divided by 2, and the y-coordinates get divided by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91343" y="402551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(3,1)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034649" y="4397628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1,−</m:t>
                          </m:r>
                          <m:f>
                            <m:f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blipFill>
                <a:blip r:embed="rId17"/>
                <a:stretch>
                  <a:fillRect l="-3797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291458" y="3965510"/>
            <a:ext cx="2247677" cy="56711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17537" y="3905226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1 unit to the right, followed by a reflection in the x-axis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515" y="45994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increased by 1, and then the y-coordinates get multiplied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blipFill>
                <a:blip r:embed="rId12"/>
                <a:stretch>
                  <a:fillRect l="-360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 flipV="1">
            <a:off x="5545985" y="3807500"/>
            <a:ext cx="3048000" cy="2158584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584186" y="5380783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(7,−4)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558978" y="3993043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60" grpId="0"/>
      <p:bldP spid="37" grpId="0" animBg="1"/>
      <p:bldP spid="50" grpId="0"/>
      <p:bldP spid="51" grpId="0"/>
      <p:bldP spid="55" grpId="0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graph will be stretched vertically by a factor of 2, and then translated down 3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good way of sketching is to do each translation one step at a time (although it is fine to calculate the coordinates at the end)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>
          <a:xfrm flipV="1">
            <a:off x="5076056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5112060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blipFill>
                <a:blip r:embed="rId5"/>
                <a:stretch>
                  <a:fillRect l="-4959" r="-495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 flipH="1">
            <a:off x="5148064" y="4581128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7668344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7704348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blipFill>
                <a:blip r:embed="rId8"/>
                <a:stretch>
                  <a:fillRect l="-3468" r="-289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7740352" y="4941168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blipFill>
                <a:blip r:embed="rId9"/>
                <a:stretch>
                  <a:fillRect t="-1163" r="-3704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  <p:bldP spid="28" grpId="0"/>
      <p:bldP spid="29" grpId="0"/>
      <p:bldP spid="68" grpId="0"/>
      <p:bldP spid="72" grpId="0"/>
      <p:bldP spid="73" grpId="0" animBg="1"/>
      <p:bldP spid="30" grpId="0"/>
      <p:bldP spid="74" grpId="0"/>
      <p:bldP spid="75" grpId="0"/>
      <p:bldP spid="78" grpId="0"/>
      <p:bldP spid="80" grpId="0" animBg="1"/>
      <p:bldP spid="81" grpId="0"/>
      <p:bldP spid="82" grpId="0"/>
      <p:bldP spid="83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6444208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6480212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blipFill>
                <a:blip r:embed="rId4"/>
                <a:stretch>
                  <a:fillRect l="-4070" r="-3488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6516216" y="1916832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0833"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x-intercept, set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blipFill>
                <a:blip r:embed="rId7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blipFill>
                <a:blip r:embed="rId8"/>
                <a:stretch>
                  <a:fillRect l="-4072" r="-36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blipFill>
                <a:blip r:embed="rId9"/>
                <a:stretch>
                  <a:fillRect l="-1796" r="-119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blipFill>
                <a:blip r:embed="rId10"/>
                <a:stretch>
                  <a:fillRect l="-4192" r="-419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blipFill>
                <a:blip r:embed="rId11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2"/>
          <p:cNvSpPr>
            <a:spLocks/>
          </p:cNvSpPr>
          <p:nvPr/>
        </p:nvSpPr>
        <p:spPr bwMode="auto">
          <a:xfrm>
            <a:off x="5724128" y="4221088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868144" y="4293096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7" name="Arc 22"/>
          <p:cNvSpPr>
            <a:spLocks/>
          </p:cNvSpPr>
          <p:nvPr/>
        </p:nvSpPr>
        <p:spPr bwMode="auto">
          <a:xfrm>
            <a:off x="5868144" y="479715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22"/>
          <p:cNvSpPr>
            <a:spLocks/>
          </p:cNvSpPr>
          <p:nvPr/>
        </p:nvSpPr>
        <p:spPr bwMode="auto">
          <a:xfrm>
            <a:off x="6012160" y="5373216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940152" y="4869160"/>
            <a:ext cx="1143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084168" y="5445224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Inverse logarithm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=4.48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2"/>
          <p:cNvSpPr>
            <a:spLocks/>
          </p:cNvSpPr>
          <p:nvPr/>
        </p:nvSpPr>
        <p:spPr bwMode="auto">
          <a:xfrm>
            <a:off x="6012160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156176" y="5877272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Calculate, or use the exact value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4.48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blipFill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4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32" grpId="0"/>
      <p:bldP spid="33" grpId="0"/>
      <p:bldP spid="34" grpId="0"/>
      <p:bldP spid="35" grpId="0" animBg="1"/>
      <p:bldP spid="36" grpId="0"/>
      <p:bldP spid="37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the second transformation: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Reflect the graph in the y-axis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 any values below the x-axis will be reflected above it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076056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5112060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3419872" y="443711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644008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blipFill>
                <a:blip r:embed="rId8"/>
                <a:stretch>
                  <a:fillRect l="-4000" r="-666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7812360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V="1">
            <a:off x="7848364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blipFill>
                <a:blip r:embed="rId10"/>
                <a:stretch>
                  <a:fillRect l="-342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6286822"/>
              <a:gd name="adj2" fmla="val 1865911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flipV="1">
            <a:off x="6156176" y="2852936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/>
      <p:bldP spid="36" grpId="0"/>
      <p:bldP spid="37" grpId="0"/>
      <p:bldP spid="40" grpId="0"/>
      <p:bldP spid="50" grpId="0"/>
      <p:bldP spid="54" grpId="0"/>
      <p:bldP spid="55" grpId="0"/>
      <p:bldP spid="56" grpId="0"/>
      <p:bldP spid="57" grpId="0"/>
      <p:bldP spid="59" grpId="0" animBg="1"/>
      <p:bldP spid="60" grpId="0" animBg="1"/>
      <p:bldP spid="60" grpId="1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2G</a:t>
            </a:r>
          </a:p>
        </p:txBody>
      </p:sp>
    </p:spTree>
    <p:extLst>
      <p:ext uri="{BB962C8B-B14F-4D97-AF65-F5344CB8AC3E}">
        <p14:creationId xmlns:p14="http://schemas.microsoft.com/office/powerpoint/2010/main" val="12649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Start by sketching the graph of the modulus, as in the previous example. Start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now need to find where the graph crosses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Each part of the graph could be labelled differently…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" b="-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91052" y="2416629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blipFill>
                <a:blip r:embed="rId11"/>
                <a:stretch>
                  <a:fillRect l="-3109" r="-518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V="1">
            <a:off x="6697082" y="-200324"/>
            <a:ext cx="0" cy="388843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blipFill>
                <a:blip r:embed="rId12"/>
                <a:stretch>
                  <a:fillRect l="-8974" r="-897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blipFill>
                <a:blip r:embed="rId13"/>
                <a:stretch>
                  <a:fillRect l="-3593" r="-41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blipFill>
                <a:blip r:embed="rId14"/>
                <a:stretch>
                  <a:fillRect l="-7477" r="-65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blipFill>
                <a:blip r:embed="rId15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blipFill>
                <a:blip r:embed="rId16"/>
                <a:stretch>
                  <a:fillRect l="-457" r="-319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blipFill>
                <a:blip r:embed="rId17"/>
                <a:stretch>
                  <a:fillRect l="-3125" r="-364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blipFill>
                <a:blip r:embed="rId18"/>
                <a:stretch>
                  <a:fillRect l="-5263" r="-526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blipFill>
                <a:blip r:embed="rId19"/>
                <a:stretch>
                  <a:fillRect l="-3509" r="-614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4969676" y="5160335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229624" y="5181938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4982739" y="553915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8039447" y="5155981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8052510" y="5534804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8056864" y="590491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199144" y="5473675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55852" y="50469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7624" y="5573824"/>
            <a:ext cx="76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8105" y="5856853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5148064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5184068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blipFill>
                <a:blip r:embed="rId4"/>
                <a:stretch>
                  <a:fillRect l="-721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1480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355976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7524328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V="1">
            <a:off x="7560332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blipFill>
                <a:blip r:embed="rId6"/>
                <a:stretch>
                  <a:fillRect l="-4698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7740352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9482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96336" y="242088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148064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V="1">
            <a:off x="5184068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7524328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7560332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20072" y="515719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64088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932040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blipFill>
                <a:blip r:embed="rId7"/>
                <a:stretch>
                  <a:fillRect l="-36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blipFill>
                <a:blip r:embed="rId8"/>
                <a:stretch>
                  <a:fillRect l="-3226" r="-230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7812360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236296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36296" y="206084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0032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4" y="479715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24328" y="551723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3164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the sketch in stages…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blipFill>
                <a:blip r:embed="rId9"/>
                <a:stretch>
                  <a:fillRect l="-1250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139952" y="6021288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Vertical stretch factor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blipFill>
                <a:blip r:embed="rId10"/>
                <a:stretch>
                  <a:fillRect l="-1145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21" grpId="0"/>
      <p:bldP spid="22" grpId="0"/>
      <p:bldP spid="25" grpId="0"/>
      <p:bldP spid="26" grpId="0"/>
      <p:bldP spid="30" grpId="0"/>
      <p:bldP spid="33" grpId="0"/>
      <p:bldP spid="37" grpId="0"/>
      <p:bldP spid="40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76056" y="134076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206084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blipFill>
                <a:blip r:embed="rId6"/>
                <a:stretch>
                  <a:fillRect l="-3790" r="-262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57104" y="3789040"/>
            <a:ext cx="5086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range is any real values greater than or equal to -2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Use the correct notation when writing this!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blipFill>
                <a:blip r:embed="rId7"/>
                <a:stretch>
                  <a:fillRect l="-1695" r="-16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blipFill>
                <a:blip r:embed="rId8"/>
                <a:stretch>
                  <a:fillRect l="-2740" r="-274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8=2.5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5128" r="-341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blipFill>
                <a:blip r:embed="rId10"/>
                <a:stretch>
                  <a:fillRect l="-5941" r="-198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Finding the first solution (on the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non-reflected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372200" y="5301209"/>
            <a:ext cx="72008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156176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Add 5,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blipFill>
                <a:blip r:embed="rId11"/>
                <a:stretch>
                  <a:fillRect l="-339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243175" y="597631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blipFill>
                <a:blip r:embed="rId7"/>
                <a:stretch>
                  <a:fillRect l="-1577" r="-157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blipFill>
                <a:blip r:embed="rId8"/>
                <a:stretch>
                  <a:fillRect l="-2490" r="-207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2=−3.5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blipFill>
                <a:blip r:embed="rId9"/>
                <a:stretch>
                  <a:fillRect l="-4317" r="-287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Finding the second solution (on the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reflected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444208" y="5301209"/>
            <a:ext cx="166454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285201" y="5850234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 smtClean="0">
                    <a:solidFill>
                      <a:srgbClr val="FF0000"/>
                    </a:solidFill>
                  </a:rPr>
                  <a:t>Subtract 1,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blipFill>
                <a:blip r:embed="rId11"/>
                <a:stretch>
                  <a:fillRect l="-847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372200" y="594928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93610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blipFill>
                <a:blip r:embed="rId12"/>
                <a:stretch>
                  <a:fillRect l="-3478" r="-608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modulus part is positive, we are always going to be taking away a value which is greater than or equal to 0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 the largest value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6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range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blipFill>
                <a:blip r:embed="rId8"/>
                <a:stretch>
                  <a:fillRect l="-366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544833" y="201132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1927" y="2653031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95936" y="4149080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function is many-to-one, as different inputs can give the same output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inverse would be one-to-many, which is not a function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 smtClean="0">
                <a:solidFill>
                  <a:srgbClr val="FF0000"/>
                </a:solidFill>
              </a:rPr>
              <a:t>non-reflected</a:t>
            </a:r>
            <a:r>
              <a:rPr lang="en-US" altLang="en-US" sz="1400" baseline="0" dirty="0" smtClean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16216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88224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508104" y="1700808"/>
            <a:ext cx="72008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220072" y="4725144"/>
            <a:ext cx="79208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6" grpId="0"/>
      <p:bldP spid="37" grpId="0" animBg="1"/>
      <p:bldP spid="37" grpId="1" animBg="1"/>
      <p:bldP spid="38" grpId="0" animBg="1"/>
      <p:bldP spid="38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=−3.5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 smtClean="0">
                <a:solidFill>
                  <a:srgbClr val="FF0000"/>
                </a:solidFill>
              </a:rPr>
              <a:t>reflected</a:t>
            </a:r>
            <a:r>
              <a:rPr lang="en-US" altLang="en-US" sz="1400" baseline="0" dirty="0" smtClean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88224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732240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Rearrange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364088" y="1700808"/>
            <a:ext cx="86409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04048" y="4725144"/>
            <a:ext cx="100811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5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b="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US" sz="1600" b="0" i="1" dirty="0" smtClean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−3.5&lt;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&lt;−2.5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blipFill>
                <a:blip r:embed="rId10"/>
                <a:stretch>
                  <a:fillRect t="-8264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1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2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both graphs, then consider the intersections and what equations they would represent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752866" y="1743892"/>
            <a:ext cx="3685740" cy="231430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blipFill>
                <a:blip r:embed="rId10"/>
                <a:stretch>
                  <a:fillRect l="-3947" t="-1515" r="-131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blipFill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1969572" y="481634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133726" y="47421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1852006" y="52996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1351263" y="5826539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flipV="1">
            <a:off x="4760668" y="489907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flipV="1">
            <a:off x="4521182" y="5391110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24868" y="5269025"/>
            <a:ext cx="10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3x, subtract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blipFill>
                <a:blip r:embed="rId20"/>
                <a:stretch>
                  <a:fillRect l="-1705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blipFill>
                <a:blip r:embed="rId22"/>
                <a:stretch>
                  <a:fillRect l="-1705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23"/>
                <a:stretch>
                  <a:fillRect l="-4082" r="-408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24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6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finding where they cross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348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4737463" y="1323703"/>
            <a:ext cx="3849188" cy="3823063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blipFill>
                <a:blip r:embed="rId10"/>
                <a:stretch>
                  <a:fillRect l="-6316" r="-526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992983" y="3091543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blipFill>
                <a:blip r:embed="rId11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12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−(5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flipV="1">
            <a:off x="1316429" y="438962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498000" y="4332854"/>
            <a:ext cx="8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1312075" y="4838118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flipV="1">
            <a:off x="1316429" y="527790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458811" y="4903266"/>
            <a:ext cx="8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0583" y="5238545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flipV="1">
            <a:off x="3741766" y="43852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blipFill>
                <a:blip r:embed="rId1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3719995" y="485118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892857" y="4306728"/>
            <a:ext cx="94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62378" y="4842304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the values of x for which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above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blipFill>
                <a:blip r:embed="rId20"/>
                <a:stretch>
                  <a:fillRect l="-339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blipFill>
                <a:blip r:embed="rId21"/>
                <a:stretch>
                  <a:fillRect l="-3493" t="-1724" r="-2620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5" grpId="0"/>
      <p:bldP spid="16" grpId="0"/>
      <p:bldP spid="17" grpId="0"/>
      <p:bldP spid="20" grpId="0"/>
      <p:bldP spid="22" grpId="0"/>
      <p:bldP spid="27" grpId="0"/>
      <p:bldP spid="28" grpId="0"/>
      <p:bldP spid="32" grpId="0"/>
      <p:bldP spid="36" grpId="0" animBg="1"/>
      <p:bldP spid="37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2" grpId="0"/>
      <p:bldP spid="53" grpId="0"/>
      <p:bldP spid="55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2B</a:t>
            </a:r>
          </a:p>
        </p:txBody>
      </p:sp>
    </p:spTree>
    <p:extLst>
      <p:ext uri="{BB962C8B-B14F-4D97-AF65-F5344CB8AC3E}">
        <p14:creationId xmlns:p14="http://schemas.microsoft.com/office/powerpoint/2010/main" val="410919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57B2E7-5467-40C7-9F32-DD9D186459C9}"/>
</file>

<file path=customXml/itemProps2.xml><?xml version="1.0" encoding="utf-8"?>
<ds:datastoreItem xmlns:ds="http://schemas.openxmlformats.org/officeDocument/2006/customXml" ds:itemID="{84A6A869-07ED-4C6A-AEBF-4CD0CF98B277}"/>
</file>

<file path=customXml/itemProps3.xml><?xml version="1.0" encoding="utf-8"?>
<ds:datastoreItem xmlns:ds="http://schemas.openxmlformats.org/officeDocument/2006/customXml" ds:itemID="{070FC9BA-6B98-469E-8715-F81BB3443F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5304</Words>
  <Application>Microsoft Office PowerPoint</Application>
  <PresentationFormat>On-screen Show (4:3)</PresentationFormat>
  <Paragraphs>1610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Comic Sans MS</vt:lpstr>
      <vt:lpstr>Goudita SF</vt:lpstr>
      <vt:lpstr>Wingdings</vt:lpstr>
      <vt:lpstr>Office Theme</vt:lpstr>
      <vt:lpstr>Equation</vt:lpstr>
      <vt:lpstr>PowerPoint Presentation</vt:lpstr>
      <vt:lpstr>Prior Knowledge Check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151</cp:revision>
  <dcterms:created xsi:type="dcterms:W3CDTF">2018-04-30T00:32:33Z</dcterms:created>
  <dcterms:modified xsi:type="dcterms:W3CDTF">2018-05-10T02:17:03Z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