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5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56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6" r:id="rId2"/>
    <p:sldId id="257" r:id="rId3"/>
    <p:sldId id="259" r:id="rId4"/>
    <p:sldId id="348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49" r:id="rId21"/>
    <p:sldId id="376" r:id="rId22"/>
    <p:sldId id="377" r:id="rId23"/>
    <p:sldId id="378" r:id="rId24"/>
    <p:sldId id="351" r:id="rId25"/>
    <p:sldId id="379" r:id="rId26"/>
    <p:sldId id="380" r:id="rId27"/>
    <p:sldId id="381" r:id="rId28"/>
    <p:sldId id="382" r:id="rId29"/>
    <p:sldId id="383" r:id="rId30"/>
    <p:sldId id="384" r:id="rId31"/>
    <p:sldId id="385" r:id="rId32"/>
    <p:sldId id="386" r:id="rId33"/>
    <p:sldId id="387" r:id="rId34"/>
    <p:sldId id="388" r:id="rId35"/>
    <p:sldId id="353" r:id="rId36"/>
    <p:sldId id="354" r:id="rId37"/>
    <p:sldId id="390" r:id="rId38"/>
    <p:sldId id="389" r:id="rId39"/>
    <p:sldId id="391" r:id="rId40"/>
    <p:sldId id="392" r:id="rId41"/>
    <p:sldId id="393" r:id="rId42"/>
    <p:sldId id="394" r:id="rId43"/>
    <p:sldId id="395" r:id="rId44"/>
    <p:sldId id="355" r:id="rId45"/>
    <p:sldId id="396" r:id="rId46"/>
    <p:sldId id="397" r:id="rId47"/>
    <p:sldId id="398" r:id="rId48"/>
    <p:sldId id="399" r:id="rId49"/>
    <p:sldId id="400" r:id="rId50"/>
    <p:sldId id="401" r:id="rId51"/>
    <p:sldId id="402" r:id="rId52"/>
    <p:sldId id="357" r:id="rId53"/>
    <p:sldId id="358" r:id="rId54"/>
    <p:sldId id="403" r:id="rId55"/>
    <p:sldId id="404" r:id="rId56"/>
    <p:sldId id="405" r:id="rId57"/>
    <p:sldId id="359" r:id="rId58"/>
    <p:sldId id="360" r:id="rId59"/>
    <p:sldId id="406" r:id="rId60"/>
    <p:sldId id="407" r:id="rId61"/>
    <p:sldId id="408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02095-0A9F-4450-853C-1E417FC6D87B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C520B-0B46-4152-9368-257B61061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4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12637DA-1701-4501-ACCE-42DE628B06F4}" type="slidenum">
              <a:rPr lang="en-GB"/>
              <a:pPr eaLnBrk="1" hangingPunct="1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243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12637DA-1701-4501-ACCE-42DE628B06F4}" type="slidenum">
              <a:rPr lang="en-GB"/>
              <a:pPr eaLnBrk="1" hangingPunct="1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290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12637DA-1701-4501-ACCE-42DE628B06F4}" type="slidenum">
              <a:rPr lang="en-GB"/>
              <a:pPr eaLnBrk="1" hangingPunct="1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686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12637DA-1701-4501-ACCE-42DE628B06F4}" type="slidenum">
              <a:rPr lang="en-GB"/>
              <a:pPr eaLnBrk="1" hangingPunct="1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92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5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0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54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43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3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9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84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7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3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19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7000">
              <a:schemeClr val="accent2">
                <a:lumMod val="20000"/>
                <a:lumOff val="80000"/>
              </a:schemeClr>
            </a:gs>
            <a:gs pos="95000">
              <a:schemeClr val="accent2">
                <a:lumMod val="20000"/>
                <a:lumOff val="80000"/>
              </a:schemeClr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4E3E-551F-43C6-831F-FF63395BF3B9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9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0.png"/><Relationship Id="rId18" Type="http://schemas.openxmlformats.org/officeDocument/2006/relationships/image" Target="../media/image50.png"/><Relationship Id="rId3" Type="http://schemas.openxmlformats.org/officeDocument/2006/relationships/image" Target="../media/image9.png"/><Relationship Id="rId21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17" Type="http://schemas.openxmlformats.org/officeDocument/2006/relationships/image" Target="../media/image49.png"/><Relationship Id="rId2" Type="http://schemas.openxmlformats.org/officeDocument/2006/relationships/image" Target="../media/image18.png"/><Relationship Id="rId16" Type="http://schemas.openxmlformats.org/officeDocument/2006/relationships/image" Target="../media/image44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40.png"/><Relationship Id="rId10" Type="http://schemas.openxmlformats.org/officeDocument/2006/relationships/image" Target="../media/image16.png"/><Relationship Id="rId19" Type="http://schemas.openxmlformats.org/officeDocument/2006/relationships/image" Target="../media/image5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36.png"/><Relationship Id="rId22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0.png"/><Relationship Id="rId18" Type="http://schemas.openxmlformats.org/officeDocument/2006/relationships/image" Target="../media/image55.png"/><Relationship Id="rId3" Type="http://schemas.openxmlformats.org/officeDocument/2006/relationships/image" Target="../media/image9.png"/><Relationship Id="rId21" Type="http://schemas.openxmlformats.org/officeDocument/2006/relationships/image" Target="../media/image58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17" Type="http://schemas.openxmlformats.org/officeDocument/2006/relationships/image" Target="../media/image49.png"/><Relationship Id="rId2" Type="http://schemas.openxmlformats.org/officeDocument/2006/relationships/image" Target="../media/image18.png"/><Relationship Id="rId16" Type="http://schemas.openxmlformats.org/officeDocument/2006/relationships/image" Target="../media/image44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61.png"/><Relationship Id="rId5" Type="http://schemas.openxmlformats.org/officeDocument/2006/relationships/image" Target="../media/image11.png"/><Relationship Id="rId15" Type="http://schemas.openxmlformats.org/officeDocument/2006/relationships/image" Target="../media/image40.png"/><Relationship Id="rId23" Type="http://schemas.openxmlformats.org/officeDocument/2006/relationships/image" Target="../media/image60.png"/><Relationship Id="rId10" Type="http://schemas.openxmlformats.org/officeDocument/2006/relationships/image" Target="../media/image16.png"/><Relationship Id="rId19" Type="http://schemas.openxmlformats.org/officeDocument/2006/relationships/image" Target="../media/image5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36.png"/><Relationship Id="rId22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0.png"/><Relationship Id="rId18" Type="http://schemas.openxmlformats.org/officeDocument/2006/relationships/image" Target="../media/image55.png"/><Relationship Id="rId3" Type="http://schemas.openxmlformats.org/officeDocument/2006/relationships/image" Target="../media/image9.png"/><Relationship Id="rId21" Type="http://schemas.openxmlformats.org/officeDocument/2006/relationships/image" Target="../media/image64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17" Type="http://schemas.openxmlformats.org/officeDocument/2006/relationships/image" Target="../media/image49.png"/><Relationship Id="rId2" Type="http://schemas.openxmlformats.org/officeDocument/2006/relationships/image" Target="../media/image18.png"/><Relationship Id="rId16" Type="http://schemas.openxmlformats.org/officeDocument/2006/relationships/image" Target="../media/image44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40.png"/><Relationship Id="rId10" Type="http://schemas.openxmlformats.org/officeDocument/2006/relationships/image" Target="../media/image16.png"/><Relationship Id="rId19" Type="http://schemas.openxmlformats.org/officeDocument/2006/relationships/image" Target="../media/image62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36.png"/><Relationship Id="rId22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0.png"/><Relationship Id="rId18" Type="http://schemas.openxmlformats.org/officeDocument/2006/relationships/image" Target="../media/image55.png"/><Relationship Id="rId3" Type="http://schemas.openxmlformats.org/officeDocument/2006/relationships/image" Target="../media/image66.png"/><Relationship Id="rId21" Type="http://schemas.openxmlformats.org/officeDocument/2006/relationships/image" Target="../media/image57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17" Type="http://schemas.openxmlformats.org/officeDocument/2006/relationships/image" Target="../media/image49.png"/><Relationship Id="rId25" Type="http://schemas.openxmlformats.org/officeDocument/2006/relationships/image" Target="../media/image71.png"/><Relationship Id="rId2" Type="http://schemas.openxmlformats.org/officeDocument/2006/relationships/image" Target="../media/image18.png"/><Relationship Id="rId16" Type="http://schemas.openxmlformats.org/officeDocument/2006/relationships/image" Target="../media/image44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70.png"/><Relationship Id="rId5" Type="http://schemas.openxmlformats.org/officeDocument/2006/relationships/image" Target="../media/image11.png"/><Relationship Id="rId15" Type="http://schemas.openxmlformats.org/officeDocument/2006/relationships/image" Target="../media/image40.png"/><Relationship Id="rId23" Type="http://schemas.openxmlformats.org/officeDocument/2006/relationships/image" Target="../media/image69.png"/><Relationship Id="rId10" Type="http://schemas.openxmlformats.org/officeDocument/2006/relationships/image" Target="../media/image16.png"/><Relationship Id="rId19" Type="http://schemas.openxmlformats.org/officeDocument/2006/relationships/image" Target="../media/image6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36.png"/><Relationship Id="rId22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0.png"/><Relationship Id="rId18" Type="http://schemas.openxmlformats.org/officeDocument/2006/relationships/image" Target="../media/image55.png"/><Relationship Id="rId3" Type="http://schemas.openxmlformats.org/officeDocument/2006/relationships/image" Target="../media/image66.png"/><Relationship Id="rId21" Type="http://schemas.openxmlformats.org/officeDocument/2006/relationships/image" Target="../media/image73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17" Type="http://schemas.openxmlformats.org/officeDocument/2006/relationships/image" Target="../media/image49.png"/><Relationship Id="rId2" Type="http://schemas.openxmlformats.org/officeDocument/2006/relationships/image" Target="../media/image18.png"/><Relationship Id="rId16" Type="http://schemas.openxmlformats.org/officeDocument/2006/relationships/image" Target="../media/image44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40.png"/><Relationship Id="rId23" Type="http://schemas.openxmlformats.org/officeDocument/2006/relationships/image" Target="../media/image75.png"/><Relationship Id="rId10" Type="http://schemas.openxmlformats.org/officeDocument/2006/relationships/image" Target="../media/image16.png"/><Relationship Id="rId19" Type="http://schemas.openxmlformats.org/officeDocument/2006/relationships/image" Target="../media/image6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36.png"/><Relationship Id="rId22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image" Target="../media/image65.png"/><Relationship Id="rId21" Type="http://schemas.openxmlformats.org/officeDocument/2006/relationships/image" Target="../media/image93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image" Target="../media/image76.png"/><Relationship Id="rId16" Type="http://schemas.openxmlformats.org/officeDocument/2006/relationships/image" Target="../media/image89.png"/><Relationship Id="rId20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19" Type="http://schemas.openxmlformats.org/officeDocument/2006/relationships/image" Target="../media/image75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65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9.png"/><Relationship Id="rId5" Type="http://schemas.openxmlformats.org/officeDocument/2006/relationships/image" Target="../media/image75.png"/><Relationship Id="rId10" Type="http://schemas.openxmlformats.org/officeDocument/2006/relationships/image" Target="../media/image98.png"/><Relationship Id="rId4" Type="http://schemas.openxmlformats.org/officeDocument/2006/relationships/image" Target="../media/image91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65.png"/><Relationship Id="rId7" Type="http://schemas.openxmlformats.org/officeDocument/2006/relationships/image" Target="../media/image100.png"/><Relationship Id="rId12" Type="http://schemas.openxmlformats.org/officeDocument/2006/relationships/image" Target="../media/image107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106.png"/><Relationship Id="rId5" Type="http://schemas.openxmlformats.org/officeDocument/2006/relationships/image" Target="../media/image75.png"/><Relationship Id="rId10" Type="http://schemas.openxmlformats.org/officeDocument/2006/relationships/image" Target="../media/image105.png"/><Relationship Id="rId4" Type="http://schemas.openxmlformats.org/officeDocument/2006/relationships/image" Target="../media/image91.png"/><Relationship Id="rId9" Type="http://schemas.openxmlformats.org/officeDocument/2006/relationships/image" Target="../media/image10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65.png"/><Relationship Id="rId7" Type="http://schemas.openxmlformats.org/officeDocument/2006/relationships/image" Target="../media/image100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75.png"/><Relationship Id="rId4" Type="http://schemas.openxmlformats.org/officeDocument/2006/relationships/image" Target="../media/image91.png"/><Relationship Id="rId9" Type="http://schemas.openxmlformats.org/officeDocument/2006/relationships/image" Target="../media/image10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18" Type="http://schemas.openxmlformats.org/officeDocument/2006/relationships/image" Target="../media/image125.png"/><Relationship Id="rId26" Type="http://schemas.openxmlformats.org/officeDocument/2006/relationships/image" Target="../media/image133.png"/><Relationship Id="rId3" Type="http://schemas.openxmlformats.org/officeDocument/2006/relationships/image" Target="../media/image110.png"/><Relationship Id="rId21" Type="http://schemas.openxmlformats.org/officeDocument/2006/relationships/image" Target="../media/image128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17" Type="http://schemas.openxmlformats.org/officeDocument/2006/relationships/image" Target="../media/image124.png"/><Relationship Id="rId25" Type="http://schemas.openxmlformats.org/officeDocument/2006/relationships/image" Target="../media/image13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3.png"/><Relationship Id="rId20" Type="http://schemas.openxmlformats.org/officeDocument/2006/relationships/image" Target="../media/image127.png"/><Relationship Id="rId29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24" Type="http://schemas.openxmlformats.org/officeDocument/2006/relationships/image" Target="../media/image131.png"/><Relationship Id="rId5" Type="http://schemas.openxmlformats.org/officeDocument/2006/relationships/image" Target="../media/image112.png"/><Relationship Id="rId15" Type="http://schemas.openxmlformats.org/officeDocument/2006/relationships/image" Target="../media/image122.png"/><Relationship Id="rId23" Type="http://schemas.openxmlformats.org/officeDocument/2006/relationships/image" Target="../media/image130.png"/><Relationship Id="rId28" Type="http://schemas.openxmlformats.org/officeDocument/2006/relationships/image" Target="../media/image135.png"/><Relationship Id="rId10" Type="http://schemas.openxmlformats.org/officeDocument/2006/relationships/image" Target="../media/image117.png"/><Relationship Id="rId19" Type="http://schemas.openxmlformats.org/officeDocument/2006/relationships/image" Target="../media/image126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Relationship Id="rId22" Type="http://schemas.openxmlformats.org/officeDocument/2006/relationships/image" Target="../media/image129.png"/><Relationship Id="rId27" Type="http://schemas.openxmlformats.org/officeDocument/2006/relationships/image" Target="../media/image1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600.png"/><Relationship Id="rId18" Type="http://schemas.openxmlformats.org/officeDocument/2006/relationships/image" Target="../media/image133.png"/><Relationship Id="rId3" Type="http://schemas.openxmlformats.org/officeDocument/2006/relationships/image" Target="../media/image136.png"/><Relationship Id="rId21" Type="http://schemas.openxmlformats.org/officeDocument/2006/relationships/image" Target="../media/image109.png"/><Relationship Id="rId7" Type="http://schemas.openxmlformats.org/officeDocument/2006/relationships/image" Target="../media/image540.png"/><Relationship Id="rId12" Type="http://schemas.openxmlformats.org/officeDocument/2006/relationships/image" Target="../media/image590.png"/><Relationship Id="rId17" Type="http://schemas.openxmlformats.org/officeDocument/2006/relationships/image" Target="../media/image1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1.png"/><Relationship Id="rId20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80.png"/><Relationship Id="rId15" Type="http://schemas.openxmlformats.org/officeDocument/2006/relationships/image" Target="../media/image620.png"/><Relationship Id="rId10" Type="http://schemas.openxmlformats.org/officeDocument/2006/relationships/image" Target="../media/image570.png"/><Relationship Id="rId19" Type="http://schemas.openxmlformats.org/officeDocument/2006/relationships/image" Target="../media/image134.png"/><Relationship Id="rId4" Type="http://schemas.openxmlformats.org/officeDocument/2006/relationships/image" Target="../media/image137.png"/><Relationship Id="rId9" Type="http://schemas.openxmlformats.org/officeDocument/2006/relationships/image" Target="../media/image560.png"/><Relationship Id="rId14" Type="http://schemas.openxmlformats.org/officeDocument/2006/relationships/image" Target="../media/image6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13" Type="http://schemas.openxmlformats.org/officeDocument/2006/relationships/image" Target="../media/image730.png"/><Relationship Id="rId18" Type="http://schemas.openxmlformats.org/officeDocument/2006/relationships/image" Target="../media/image132.png"/><Relationship Id="rId3" Type="http://schemas.openxmlformats.org/officeDocument/2006/relationships/image" Target="../media/image138.png"/><Relationship Id="rId21" Type="http://schemas.openxmlformats.org/officeDocument/2006/relationships/image" Target="../media/image135.png"/><Relationship Id="rId12" Type="http://schemas.openxmlformats.org/officeDocument/2006/relationships/image" Target="../media/image720.png"/><Relationship Id="rId17" Type="http://schemas.openxmlformats.org/officeDocument/2006/relationships/image" Target="../media/image13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60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10.png"/><Relationship Id="rId5" Type="http://schemas.openxmlformats.org/officeDocument/2006/relationships/image" Target="../media/image140.png"/><Relationship Id="rId15" Type="http://schemas.openxmlformats.org/officeDocument/2006/relationships/image" Target="../media/image750.png"/><Relationship Id="rId10" Type="http://schemas.openxmlformats.org/officeDocument/2006/relationships/image" Target="../media/image700.png"/><Relationship Id="rId19" Type="http://schemas.openxmlformats.org/officeDocument/2006/relationships/image" Target="../media/image133.png"/><Relationship Id="rId4" Type="http://schemas.openxmlformats.org/officeDocument/2006/relationships/image" Target="../media/image139.png"/><Relationship Id="rId9" Type="http://schemas.openxmlformats.org/officeDocument/2006/relationships/image" Target="../media/image690.png"/><Relationship Id="rId14" Type="http://schemas.openxmlformats.org/officeDocument/2006/relationships/image" Target="../media/image740.png"/><Relationship Id="rId22" Type="http://schemas.openxmlformats.org/officeDocument/2006/relationships/image" Target="../media/image10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820.png"/><Relationship Id="rId18" Type="http://schemas.openxmlformats.org/officeDocument/2006/relationships/image" Target="../media/image131.png"/><Relationship Id="rId21" Type="http://schemas.openxmlformats.org/officeDocument/2006/relationships/image" Target="../media/image134.png"/><Relationship Id="rId12" Type="http://schemas.openxmlformats.org/officeDocument/2006/relationships/image" Target="../media/image810.png"/><Relationship Id="rId17" Type="http://schemas.openxmlformats.org/officeDocument/2006/relationships/image" Target="../media/image14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39.png"/><Relationship Id="rId20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00.png"/><Relationship Id="rId15" Type="http://schemas.openxmlformats.org/officeDocument/2006/relationships/image" Target="../media/image138.png"/><Relationship Id="rId23" Type="http://schemas.openxmlformats.org/officeDocument/2006/relationships/image" Target="../media/image109.png"/><Relationship Id="rId10" Type="http://schemas.openxmlformats.org/officeDocument/2006/relationships/image" Target="../media/image790.png"/><Relationship Id="rId19" Type="http://schemas.openxmlformats.org/officeDocument/2006/relationships/image" Target="../media/image132.png"/><Relationship Id="rId9" Type="http://schemas.openxmlformats.org/officeDocument/2006/relationships/image" Target="../media/image780.png"/><Relationship Id="rId14" Type="http://schemas.openxmlformats.org/officeDocument/2006/relationships/image" Target="../media/image830.png"/><Relationship Id="rId22" Type="http://schemas.openxmlformats.org/officeDocument/2006/relationships/image" Target="../media/image1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050.png"/><Relationship Id="rId7" Type="http://schemas.openxmlformats.org/officeDocument/2006/relationships/image" Target="../media/image1090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0.png"/><Relationship Id="rId11" Type="http://schemas.openxmlformats.org/officeDocument/2006/relationships/image" Target="../media/image144.png"/><Relationship Id="rId5" Type="http://schemas.openxmlformats.org/officeDocument/2006/relationships/image" Target="../media/image1070.png"/><Relationship Id="rId10" Type="http://schemas.openxmlformats.org/officeDocument/2006/relationships/image" Target="../media/image143.png"/><Relationship Id="rId4" Type="http://schemas.openxmlformats.org/officeDocument/2006/relationships/image" Target="../media/image1060.png"/><Relationship Id="rId9" Type="http://schemas.openxmlformats.org/officeDocument/2006/relationships/image" Target="../media/image14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0.png"/><Relationship Id="rId13" Type="http://schemas.openxmlformats.org/officeDocument/2006/relationships/image" Target="../media/image144.png"/><Relationship Id="rId3" Type="http://schemas.openxmlformats.org/officeDocument/2006/relationships/image" Target="../media/image1110.png"/><Relationship Id="rId7" Type="http://schemas.openxmlformats.org/officeDocument/2006/relationships/image" Target="../media/image1150.png"/><Relationship Id="rId12" Type="http://schemas.openxmlformats.org/officeDocument/2006/relationships/image" Target="../media/image143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0.png"/><Relationship Id="rId11" Type="http://schemas.openxmlformats.org/officeDocument/2006/relationships/image" Target="../media/image142.png"/><Relationship Id="rId5" Type="http://schemas.openxmlformats.org/officeDocument/2006/relationships/image" Target="../media/image1130.png"/><Relationship Id="rId10" Type="http://schemas.openxmlformats.org/officeDocument/2006/relationships/image" Target="../media/image141.png"/><Relationship Id="rId4" Type="http://schemas.openxmlformats.org/officeDocument/2006/relationships/image" Target="../media/image1120.png"/><Relationship Id="rId9" Type="http://schemas.openxmlformats.org/officeDocument/2006/relationships/image" Target="../media/image1170.png"/><Relationship Id="rId14" Type="http://schemas.openxmlformats.org/officeDocument/2006/relationships/image" Target="../media/image14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50.png"/><Relationship Id="rId5" Type="http://schemas.openxmlformats.org/officeDocument/2006/relationships/image" Target="../media/image143.png"/><Relationship Id="rId10" Type="http://schemas.openxmlformats.org/officeDocument/2006/relationships/image" Target="../media/image149.png"/><Relationship Id="rId4" Type="http://schemas.openxmlformats.org/officeDocument/2006/relationships/image" Target="../media/image142.png"/><Relationship Id="rId9" Type="http://schemas.openxmlformats.org/officeDocument/2006/relationships/image" Target="../media/image14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55.png"/><Relationship Id="rId5" Type="http://schemas.openxmlformats.org/officeDocument/2006/relationships/image" Target="../media/image143.png"/><Relationship Id="rId10" Type="http://schemas.openxmlformats.org/officeDocument/2006/relationships/image" Target="../media/image154.png"/><Relationship Id="rId4" Type="http://schemas.openxmlformats.org/officeDocument/2006/relationships/image" Target="../media/image142.png"/><Relationship Id="rId9" Type="http://schemas.openxmlformats.org/officeDocument/2006/relationships/image" Target="../media/image1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12" Type="http://schemas.openxmlformats.org/officeDocument/2006/relationships/image" Target="../media/image161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60.png"/><Relationship Id="rId5" Type="http://schemas.openxmlformats.org/officeDocument/2006/relationships/image" Target="../media/image143.png"/><Relationship Id="rId10" Type="http://schemas.openxmlformats.org/officeDocument/2006/relationships/image" Target="../media/image159.png"/><Relationship Id="rId4" Type="http://schemas.openxmlformats.org/officeDocument/2006/relationships/image" Target="../media/image142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0.png"/><Relationship Id="rId18" Type="http://schemas.openxmlformats.org/officeDocument/2006/relationships/image" Target="../media/image175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12" Type="http://schemas.openxmlformats.org/officeDocument/2006/relationships/image" Target="../media/image169.png"/><Relationship Id="rId17" Type="http://schemas.openxmlformats.org/officeDocument/2006/relationships/image" Target="../media/image174.png"/><Relationship Id="rId2" Type="http://schemas.openxmlformats.org/officeDocument/2006/relationships/image" Target="../media/image164.png"/><Relationship Id="rId16" Type="http://schemas.openxmlformats.org/officeDocument/2006/relationships/image" Target="../media/image173.png"/><Relationship Id="rId20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68.png"/><Relationship Id="rId5" Type="http://schemas.openxmlformats.org/officeDocument/2006/relationships/image" Target="../media/image143.png"/><Relationship Id="rId15" Type="http://schemas.openxmlformats.org/officeDocument/2006/relationships/image" Target="../media/image172.png"/><Relationship Id="rId10" Type="http://schemas.openxmlformats.org/officeDocument/2006/relationships/image" Target="../media/image167.png"/><Relationship Id="rId19" Type="http://schemas.openxmlformats.org/officeDocument/2006/relationships/image" Target="../media/image176.png"/><Relationship Id="rId4" Type="http://schemas.openxmlformats.org/officeDocument/2006/relationships/image" Target="../media/image142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0.png"/><Relationship Id="rId13" Type="http://schemas.openxmlformats.org/officeDocument/2006/relationships/image" Target="../media/image142.png"/><Relationship Id="rId3" Type="http://schemas.openxmlformats.org/officeDocument/2006/relationships/image" Target="../media/image1320.png"/><Relationship Id="rId7" Type="http://schemas.openxmlformats.org/officeDocument/2006/relationships/image" Target="../media/image1360.png"/><Relationship Id="rId12" Type="http://schemas.openxmlformats.org/officeDocument/2006/relationships/image" Target="../media/image1410.png"/><Relationship Id="rId2" Type="http://schemas.openxmlformats.org/officeDocument/2006/relationships/image" Target="../media/image1310.png"/><Relationship Id="rId16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0.png"/><Relationship Id="rId11" Type="http://schemas.openxmlformats.org/officeDocument/2006/relationships/image" Target="../media/image1400.png"/><Relationship Id="rId5" Type="http://schemas.openxmlformats.org/officeDocument/2006/relationships/image" Target="../media/image1340.png"/><Relationship Id="rId15" Type="http://schemas.openxmlformats.org/officeDocument/2006/relationships/image" Target="../media/image144.png"/><Relationship Id="rId10" Type="http://schemas.openxmlformats.org/officeDocument/2006/relationships/image" Target="../media/image1390.png"/><Relationship Id="rId4" Type="http://schemas.openxmlformats.org/officeDocument/2006/relationships/image" Target="../media/image1330.png"/><Relationship Id="rId9" Type="http://schemas.openxmlformats.org/officeDocument/2006/relationships/image" Target="../media/image1380.png"/><Relationship Id="rId14" Type="http://schemas.openxmlformats.org/officeDocument/2006/relationships/image" Target="../media/image14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0.png"/><Relationship Id="rId13" Type="http://schemas.openxmlformats.org/officeDocument/2006/relationships/image" Target="../media/image1480.png"/><Relationship Id="rId3" Type="http://schemas.openxmlformats.org/officeDocument/2006/relationships/image" Target="../media/image1320.png"/><Relationship Id="rId7" Type="http://schemas.openxmlformats.org/officeDocument/2006/relationships/image" Target="../media/image1430.png"/><Relationship Id="rId12" Type="http://schemas.openxmlformats.org/officeDocument/2006/relationships/image" Target="../media/image1470.png"/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0.png"/><Relationship Id="rId11" Type="http://schemas.openxmlformats.org/officeDocument/2006/relationships/image" Target="../media/image1460.png"/><Relationship Id="rId5" Type="http://schemas.openxmlformats.org/officeDocument/2006/relationships/image" Target="../media/image1340.png"/><Relationship Id="rId10" Type="http://schemas.openxmlformats.org/officeDocument/2006/relationships/image" Target="../media/image1450.png"/><Relationship Id="rId4" Type="http://schemas.openxmlformats.org/officeDocument/2006/relationships/image" Target="../media/image1420.png"/><Relationship Id="rId9" Type="http://schemas.openxmlformats.org/officeDocument/2006/relationships/image" Target="../media/image1380.png"/><Relationship Id="rId14" Type="http://schemas.openxmlformats.org/officeDocument/2006/relationships/image" Target="../media/image1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7" Type="http://schemas.openxmlformats.org/officeDocument/2006/relationships/image" Target="../media/image178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84.png"/><Relationship Id="rId18" Type="http://schemas.openxmlformats.org/officeDocument/2006/relationships/image" Target="../media/image189.png"/><Relationship Id="rId3" Type="http://schemas.openxmlformats.org/officeDocument/2006/relationships/image" Target="../media/image131.png"/><Relationship Id="rId21" Type="http://schemas.openxmlformats.org/officeDocument/2006/relationships/image" Target="../media/image192.png"/><Relationship Id="rId7" Type="http://schemas.openxmlformats.org/officeDocument/2006/relationships/image" Target="../media/image135.png"/><Relationship Id="rId12" Type="http://schemas.openxmlformats.org/officeDocument/2006/relationships/image" Target="../media/image183.png"/><Relationship Id="rId17" Type="http://schemas.openxmlformats.org/officeDocument/2006/relationships/image" Target="../media/image188.png"/><Relationship Id="rId2" Type="http://schemas.openxmlformats.org/officeDocument/2006/relationships/image" Target="../media/image179.png"/><Relationship Id="rId16" Type="http://schemas.openxmlformats.org/officeDocument/2006/relationships/image" Target="../media/image187.png"/><Relationship Id="rId20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82.png"/><Relationship Id="rId5" Type="http://schemas.openxmlformats.org/officeDocument/2006/relationships/image" Target="../media/image133.png"/><Relationship Id="rId15" Type="http://schemas.openxmlformats.org/officeDocument/2006/relationships/image" Target="../media/image186.png"/><Relationship Id="rId10" Type="http://schemas.openxmlformats.org/officeDocument/2006/relationships/image" Target="../media/image181.png"/><Relationship Id="rId19" Type="http://schemas.openxmlformats.org/officeDocument/2006/relationships/image" Target="../media/image190.png"/><Relationship Id="rId4" Type="http://schemas.openxmlformats.org/officeDocument/2006/relationships/image" Target="../media/image132.png"/><Relationship Id="rId9" Type="http://schemas.openxmlformats.org/officeDocument/2006/relationships/image" Target="../media/image180.png"/><Relationship Id="rId14" Type="http://schemas.openxmlformats.org/officeDocument/2006/relationships/image" Target="../media/image185.png"/><Relationship Id="rId22" Type="http://schemas.openxmlformats.org/officeDocument/2006/relationships/image" Target="../media/image19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96.png"/><Relationship Id="rId5" Type="http://schemas.openxmlformats.org/officeDocument/2006/relationships/image" Target="../media/image133.png"/><Relationship Id="rId10" Type="http://schemas.openxmlformats.org/officeDocument/2006/relationships/image" Target="../media/image195.png"/><Relationship Id="rId4" Type="http://schemas.openxmlformats.org/officeDocument/2006/relationships/image" Target="../media/image132.png"/><Relationship Id="rId9" Type="http://schemas.openxmlformats.org/officeDocument/2006/relationships/image" Target="../media/image19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208.png"/><Relationship Id="rId18" Type="http://schemas.openxmlformats.org/officeDocument/2006/relationships/image" Target="../media/image213.png"/><Relationship Id="rId3" Type="http://schemas.openxmlformats.org/officeDocument/2006/relationships/image" Target="../media/image198.png"/><Relationship Id="rId7" Type="http://schemas.openxmlformats.org/officeDocument/2006/relationships/image" Target="../media/image202.png"/><Relationship Id="rId12" Type="http://schemas.openxmlformats.org/officeDocument/2006/relationships/image" Target="../media/image207.png"/><Relationship Id="rId17" Type="http://schemas.openxmlformats.org/officeDocument/2006/relationships/image" Target="../media/image212.png"/><Relationship Id="rId2" Type="http://schemas.openxmlformats.org/officeDocument/2006/relationships/image" Target="../media/image197.png"/><Relationship Id="rId16" Type="http://schemas.openxmlformats.org/officeDocument/2006/relationships/image" Target="../media/image211.png"/><Relationship Id="rId20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206.png"/><Relationship Id="rId5" Type="http://schemas.openxmlformats.org/officeDocument/2006/relationships/image" Target="../media/image200.png"/><Relationship Id="rId15" Type="http://schemas.openxmlformats.org/officeDocument/2006/relationships/image" Target="../media/image210.png"/><Relationship Id="rId10" Type="http://schemas.openxmlformats.org/officeDocument/2006/relationships/image" Target="../media/image205.png"/><Relationship Id="rId19" Type="http://schemas.openxmlformats.org/officeDocument/2006/relationships/image" Target="../media/image214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Relationship Id="rId14" Type="http://schemas.openxmlformats.org/officeDocument/2006/relationships/image" Target="../media/image20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13" Type="http://schemas.openxmlformats.org/officeDocument/2006/relationships/image" Target="../media/image222.png"/><Relationship Id="rId18" Type="http://schemas.openxmlformats.org/officeDocument/2006/relationships/image" Target="../media/image227.png"/><Relationship Id="rId3" Type="http://schemas.openxmlformats.org/officeDocument/2006/relationships/image" Target="../media/image198.png"/><Relationship Id="rId7" Type="http://schemas.openxmlformats.org/officeDocument/2006/relationships/image" Target="../media/image202.png"/><Relationship Id="rId12" Type="http://schemas.openxmlformats.org/officeDocument/2006/relationships/image" Target="../media/image221.png"/><Relationship Id="rId17" Type="http://schemas.openxmlformats.org/officeDocument/2006/relationships/image" Target="../media/image226.png"/><Relationship Id="rId2" Type="http://schemas.openxmlformats.org/officeDocument/2006/relationships/image" Target="../media/image216.png"/><Relationship Id="rId16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220.png"/><Relationship Id="rId5" Type="http://schemas.openxmlformats.org/officeDocument/2006/relationships/image" Target="../media/image200.png"/><Relationship Id="rId15" Type="http://schemas.openxmlformats.org/officeDocument/2006/relationships/image" Target="../media/image224.png"/><Relationship Id="rId10" Type="http://schemas.openxmlformats.org/officeDocument/2006/relationships/image" Target="../media/image219.png"/><Relationship Id="rId4" Type="http://schemas.openxmlformats.org/officeDocument/2006/relationships/image" Target="../media/image199.png"/><Relationship Id="rId9" Type="http://schemas.openxmlformats.org/officeDocument/2006/relationships/image" Target="../media/image218.png"/><Relationship Id="rId14" Type="http://schemas.openxmlformats.org/officeDocument/2006/relationships/image" Target="../media/image2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13" Type="http://schemas.openxmlformats.org/officeDocument/2006/relationships/image" Target="../media/image233.png"/><Relationship Id="rId3" Type="http://schemas.openxmlformats.org/officeDocument/2006/relationships/image" Target="../media/image198.png"/><Relationship Id="rId7" Type="http://schemas.openxmlformats.org/officeDocument/2006/relationships/image" Target="../media/image202.png"/><Relationship Id="rId12" Type="http://schemas.openxmlformats.org/officeDocument/2006/relationships/image" Target="../media/image232.png"/><Relationship Id="rId2" Type="http://schemas.openxmlformats.org/officeDocument/2006/relationships/image" Target="../media/image216.png"/><Relationship Id="rId16" Type="http://schemas.openxmlformats.org/officeDocument/2006/relationships/image" Target="../media/image2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231.png"/><Relationship Id="rId5" Type="http://schemas.openxmlformats.org/officeDocument/2006/relationships/image" Target="../media/image200.png"/><Relationship Id="rId15" Type="http://schemas.openxmlformats.org/officeDocument/2006/relationships/image" Target="../media/image235.png"/><Relationship Id="rId10" Type="http://schemas.openxmlformats.org/officeDocument/2006/relationships/image" Target="../media/image230.png"/><Relationship Id="rId4" Type="http://schemas.openxmlformats.org/officeDocument/2006/relationships/image" Target="../media/image199.png"/><Relationship Id="rId9" Type="http://schemas.openxmlformats.org/officeDocument/2006/relationships/image" Target="../media/image229.png"/><Relationship Id="rId14" Type="http://schemas.openxmlformats.org/officeDocument/2006/relationships/image" Target="../media/image23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13" Type="http://schemas.openxmlformats.org/officeDocument/2006/relationships/image" Target="../media/image243.png"/><Relationship Id="rId18" Type="http://schemas.openxmlformats.org/officeDocument/2006/relationships/image" Target="../media/image248.png"/><Relationship Id="rId3" Type="http://schemas.openxmlformats.org/officeDocument/2006/relationships/image" Target="../media/image198.png"/><Relationship Id="rId21" Type="http://schemas.openxmlformats.org/officeDocument/2006/relationships/image" Target="../media/image251.png"/><Relationship Id="rId7" Type="http://schemas.openxmlformats.org/officeDocument/2006/relationships/image" Target="../media/image202.png"/><Relationship Id="rId12" Type="http://schemas.openxmlformats.org/officeDocument/2006/relationships/image" Target="../media/image242.png"/><Relationship Id="rId17" Type="http://schemas.openxmlformats.org/officeDocument/2006/relationships/image" Target="../media/image247.png"/><Relationship Id="rId2" Type="http://schemas.openxmlformats.org/officeDocument/2006/relationships/image" Target="../media/image237.png"/><Relationship Id="rId16" Type="http://schemas.openxmlformats.org/officeDocument/2006/relationships/image" Target="../media/image246.png"/><Relationship Id="rId20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241.png"/><Relationship Id="rId5" Type="http://schemas.openxmlformats.org/officeDocument/2006/relationships/image" Target="../media/image200.png"/><Relationship Id="rId15" Type="http://schemas.openxmlformats.org/officeDocument/2006/relationships/image" Target="../media/image245.png"/><Relationship Id="rId23" Type="http://schemas.openxmlformats.org/officeDocument/2006/relationships/image" Target="../media/image253.png"/><Relationship Id="rId10" Type="http://schemas.openxmlformats.org/officeDocument/2006/relationships/image" Target="../media/image240.png"/><Relationship Id="rId19" Type="http://schemas.openxmlformats.org/officeDocument/2006/relationships/image" Target="../media/image249.png"/><Relationship Id="rId4" Type="http://schemas.openxmlformats.org/officeDocument/2006/relationships/image" Target="../media/image199.png"/><Relationship Id="rId9" Type="http://schemas.openxmlformats.org/officeDocument/2006/relationships/image" Target="../media/image239.png"/><Relationship Id="rId14" Type="http://schemas.openxmlformats.org/officeDocument/2006/relationships/image" Target="../media/image244.png"/><Relationship Id="rId22" Type="http://schemas.openxmlformats.org/officeDocument/2006/relationships/image" Target="../media/image25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png"/><Relationship Id="rId13" Type="http://schemas.openxmlformats.org/officeDocument/2006/relationships/image" Target="../media/image260.png"/><Relationship Id="rId18" Type="http://schemas.openxmlformats.org/officeDocument/2006/relationships/image" Target="../media/image265.png"/><Relationship Id="rId3" Type="http://schemas.openxmlformats.org/officeDocument/2006/relationships/image" Target="../media/image198.png"/><Relationship Id="rId7" Type="http://schemas.openxmlformats.org/officeDocument/2006/relationships/image" Target="../media/image202.png"/><Relationship Id="rId12" Type="http://schemas.openxmlformats.org/officeDocument/2006/relationships/image" Target="../media/image259.png"/><Relationship Id="rId17" Type="http://schemas.openxmlformats.org/officeDocument/2006/relationships/image" Target="../media/image264.png"/><Relationship Id="rId2" Type="http://schemas.openxmlformats.org/officeDocument/2006/relationships/image" Target="../media/image254.png"/><Relationship Id="rId16" Type="http://schemas.openxmlformats.org/officeDocument/2006/relationships/image" Target="../media/image2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258.png"/><Relationship Id="rId5" Type="http://schemas.openxmlformats.org/officeDocument/2006/relationships/image" Target="../media/image200.png"/><Relationship Id="rId15" Type="http://schemas.openxmlformats.org/officeDocument/2006/relationships/image" Target="../media/image262.png"/><Relationship Id="rId10" Type="http://schemas.openxmlformats.org/officeDocument/2006/relationships/image" Target="../media/image257.png"/><Relationship Id="rId19" Type="http://schemas.openxmlformats.org/officeDocument/2006/relationships/image" Target="../media/image266.png"/><Relationship Id="rId4" Type="http://schemas.openxmlformats.org/officeDocument/2006/relationships/image" Target="../media/image199.png"/><Relationship Id="rId9" Type="http://schemas.openxmlformats.org/officeDocument/2006/relationships/image" Target="../media/image256.png"/><Relationship Id="rId14" Type="http://schemas.openxmlformats.org/officeDocument/2006/relationships/image" Target="../media/image26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png"/><Relationship Id="rId13" Type="http://schemas.openxmlformats.org/officeDocument/2006/relationships/image" Target="../media/image272.png"/><Relationship Id="rId18" Type="http://schemas.openxmlformats.org/officeDocument/2006/relationships/image" Target="../media/image277.png"/><Relationship Id="rId26" Type="http://schemas.openxmlformats.org/officeDocument/2006/relationships/image" Target="../media/image285.png"/><Relationship Id="rId3" Type="http://schemas.openxmlformats.org/officeDocument/2006/relationships/image" Target="../media/image198.png"/><Relationship Id="rId21" Type="http://schemas.openxmlformats.org/officeDocument/2006/relationships/image" Target="../media/image280.png"/><Relationship Id="rId7" Type="http://schemas.openxmlformats.org/officeDocument/2006/relationships/image" Target="../media/image202.png"/><Relationship Id="rId12" Type="http://schemas.openxmlformats.org/officeDocument/2006/relationships/image" Target="../media/image271.png"/><Relationship Id="rId17" Type="http://schemas.openxmlformats.org/officeDocument/2006/relationships/image" Target="../media/image276.png"/><Relationship Id="rId25" Type="http://schemas.openxmlformats.org/officeDocument/2006/relationships/image" Target="../media/image284.png"/><Relationship Id="rId2" Type="http://schemas.openxmlformats.org/officeDocument/2006/relationships/image" Target="../media/image254.png"/><Relationship Id="rId16" Type="http://schemas.openxmlformats.org/officeDocument/2006/relationships/image" Target="../media/image275.png"/><Relationship Id="rId20" Type="http://schemas.openxmlformats.org/officeDocument/2006/relationships/image" Target="../media/image279.png"/><Relationship Id="rId29" Type="http://schemas.openxmlformats.org/officeDocument/2006/relationships/image" Target="../media/image2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270.png"/><Relationship Id="rId24" Type="http://schemas.openxmlformats.org/officeDocument/2006/relationships/image" Target="../media/image283.png"/><Relationship Id="rId32" Type="http://schemas.openxmlformats.org/officeDocument/2006/relationships/image" Target="../media/image291.png"/><Relationship Id="rId5" Type="http://schemas.openxmlformats.org/officeDocument/2006/relationships/image" Target="../media/image200.png"/><Relationship Id="rId15" Type="http://schemas.openxmlformats.org/officeDocument/2006/relationships/image" Target="../media/image274.png"/><Relationship Id="rId23" Type="http://schemas.openxmlformats.org/officeDocument/2006/relationships/image" Target="../media/image282.png"/><Relationship Id="rId28" Type="http://schemas.openxmlformats.org/officeDocument/2006/relationships/image" Target="../media/image287.png"/><Relationship Id="rId10" Type="http://schemas.openxmlformats.org/officeDocument/2006/relationships/image" Target="../media/image269.png"/><Relationship Id="rId19" Type="http://schemas.openxmlformats.org/officeDocument/2006/relationships/image" Target="../media/image278.png"/><Relationship Id="rId31" Type="http://schemas.openxmlformats.org/officeDocument/2006/relationships/image" Target="../media/image290.png"/><Relationship Id="rId4" Type="http://schemas.openxmlformats.org/officeDocument/2006/relationships/image" Target="../media/image199.png"/><Relationship Id="rId9" Type="http://schemas.openxmlformats.org/officeDocument/2006/relationships/image" Target="../media/image268.png"/><Relationship Id="rId14" Type="http://schemas.openxmlformats.org/officeDocument/2006/relationships/image" Target="../media/image273.png"/><Relationship Id="rId22" Type="http://schemas.openxmlformats.org/officeDocument/2006/relationships/image" Target="../media/image281.png"/><Relationship Id="rId27" Type="http://schemas.openxmlformats.org/officeDocument/2006/relationships/image" Target="../media/image286.png"/><Relationship Id="rId30" Type="http://schemas.openxmlformats.org/officeDocument/2006/relationships/image" Target="../media/image28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0.png"/><Relationship Id="rId13" Type="http://schemas.openxmlformats.org/officeDocument/2006/relationships/image" Target="../media/image2190.png"/><Relationship Id="rId18" Type="http://schemas.openxmlformats.org/officeDocument/2006/relationships/image" Target="../media/image2240.png"/><Relationship Id="rId26" Type="http://schemas.openxmlformats.org/officeDocument/2006/relationships/image" Target="../media/image2320.png"/><Relationship Id="rId3" Type="http://schemas.openxmlformats.org/officeDocument/2006/relationships/image" Target="../media/image2090.png"/><Relationship Id="rId21" Type="http://schemas.openxmlformats.org/officeDocument/2006/relationships/image" Target="../media/image2270.png"/><Relationship Id="rId7" Type="http://schemas.openxmlformats.org/officeDocument/2006/relationships/image" Target="../media/image2130.png"/><Relationship Id="rId12" Type="http://schemas.openxmlformats.org/officeDocument/2006/relationships/image" Target="../media/image2180.png"/><Relationship Id="rId17" Type="http://schemas.openxmlformats.org/officeDocument/2006/relationships/image" Target="../media/image2230.png"/><Relationship Id="rId25" Type="http://schemas.openxmlformats.org/officeDocument/2006/relationships/image" Target="../media/image2310.png"/><Relationship Id="rId2" Type="http://schemas.openxmlformats.org/officeDocument/2006/relationships/image" Target="../media/image2080.png"/><Relationship Id="rId16" Type="http://schemas.openxmlformats.org/officeDocument/2006/relationships/image" Target="../media/image2220.png"/><Relationship Id="rId20" Type="http://schemas.openxmlformats.org/officeDocument/2006/relationships/image" Target="../media/image2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0.png"/><Relationship Id="rId11" Type="http://schemas.openxmlformats.org/officeDocument/2006/relationships/image" Target="../media/image2170.png"/><Relationship Id="rId24" Type="http://schemas.openxmlformats.org/officeDocument/2006/relationships/image" Target="../media/image2300.png"/><Relationship Id="rId5" Type="http://schemas.openxmlformats.org/officeDocument/2006/relationships/image" Target="../media/image2110.png"/><Relationship Id="rId15" Type="http://schemas.openxmlformats.org/officeDocument/2006/relationships/image" Target="../media/image2210.png"/><Relationship Id="rId23" Type="http://schemas.openxmlformats.org/officeDocument/2006/relationships/image" Target="../media/image2290.png"/><Relationship Id="rId10" Type="http://schemas.openxmlformats.org/officeDocument/2006/relationships/image" Target="../media/image2160.png"/><Relationship Id="rId19" Type="http://schemas.openxmlformats.org/officeDocument/2006/relationships/image" Target="../media/image2250.png"/><Relationship Id="rId4" Type="http://schemas.openxmlformats.org/officeDocument/2006/relationships/image" Target="../media/image2100.png"/><Relationship Id="rId9" Type="http://schemas.openxmlformats.org/officeDocument/2006/relationships/image" Target="../media/image2150.png"/><Relationship Id="rId14" Type="http://schemas.openxmlformats.org/officeDocument/2006/relationships/image" Target="../media/image2200.png"/><Relationship Id="rId22" Type="http://schemas.openxmlformats.org/officeDocument/2006/relationships/image" Target="../media/image2280.png"/><Relationship Id="rId27" Type="http://schemas.openxmlformats.org/officeDocument/2006/relationships/image" Target="../media/image233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0.png"/><Relationship Id="rId13" Type="http://schemas.openxmlformats.org/officeDocument/2006/relationships/image" Target="../media/image2450.png"/><Relationship Id="rId18" Type="http://schemas.openxmlformats.org/officeDocument/2006/relationships/image" Target="../media/image2500.png"/><Relationship Id="rId3" Type="http://schemas.openxmlformats.org/officeDocument/2006/relationships/image" Target="../media/image293.png"/><Relationship Id="rId7" Type="http://schemas.openxmlformats.org/officeDocument/2006/relationships/image" Target="../media/image2390.png"/><Relationship Id="rId12" Type="http://schemas.openxmlformats.org/officeDocument/2006/relationships/image" Target="../media/image2440.png"/><Relationship Id="rId17" Type="http://schemas.openxmlformats.org/officeDocument/2006/relationships/image" Target="../media/image2490.png"/><Relationship Id="rId2" Type="http://schemas.openxmlformats.org/officeDocument/2006/relationships/image" Target="../media/image292.png"/><Relationship Id="rId16" Type="http://schemas.openxmlformats.org/officeDocument/2006/relationships/image" Target="../media/image24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80.png"/><Relationship Id="rId11" Type="http://schemas.openxmlformats.org/officeDocument/2006/relationships/image" Target="../media/image2430.png"/><Relationship Id="rId5" Type="http://schemas.openxmlformats.org/officeDocument/2006/relationships/image" Target="../media/image2370.png"/><Relationship Id="rId15" Type="http://schemas.openxmlformats.org/officeDocument/2006/relationships/image" Target="../media/image2470.png"/><Relationship Id="rId10" Type="http://schemas.openxmlformats.org/officeDocument/2006/relationships/image" Target="../media/image2420.png"/><Relationship Id="rId19" Type="http://schemas.openxmlformats.org/officeDocument/2006/relationships/image" Target="../media/image2510.png"/><Relationship Id="rId4" Type="http://schemas.openxmlformats.org/officeDocument/2006/relationships/image" Target="../media/image294.png"/><Relationship Id="rId9" Type="http://schemas.openxmlformats.org/officeDocument/2006/relationships/image" Target="../media/image2410.png"/><Relationship Id="rId14" Type="http://schemas.openxmlformats.org/officeDocument/2006/relationships/image" Target="../media/image246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0.png"/><Relationship Id="rId13" Type="http://schemas.openxmlformats.org/officeDocument/2006/relationships/image" Target="../media/image296.png"/><Relationship Id="rId7" Type="http://schemas.openxmlformats.org/officeDocument/2006/relationships/image" Target="../media/image2540.png"/><Relationship Id="rId12" Type="http://schemas.openxmlformats.org/officeDocument/2006/relationships/image" Target="../media/image295.png"/><Relationship Id="rId16" Type="http://schemas.openxmlformats.org/officeDocument/2006/relationships/image" Target="../media/image29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580.png"/><Relationship Id="rId15" Type="http://schemas.openxmlformats.org/officeDocument/2006/relationships/image" Target="../media/image293.png"/><Relationship Id="rId10" Type="http://schemas.openxmlformats.org/officeDocument/2006/relationships/image" Target="../media/image2570.png"/><Relationship Id="rId9" Type="http://schemas.openxmlformats.org/officeDocument/2006/relationships/image" Target="../media/image2560.png"/><Relationship Id="rId14" Type="http://schemas.openxmlformats.org/officeDocument/2006/relationships/image" Target="../media/image29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0.png"/><Relationship Id="rId13" Type="http://schemas.openxmlformats.org/officeDocument/2006/relationships/image" Target="../media/image2720.png"/><Relationship Id="rId18" Type="http://schemas.openxmlformats.org/officeDocument/2006/relationships/image" Target="../media/image2770.png"/><Relationship Id="rId3" Type="http://schemas.openxmlformats.org/officeDocument/2006/relationships/image" Target="../media/image298.png"/><Relationship Id="rId7" Type="http://schemas.openxmlformats.org/officeDocument/2006/relationships/image" Target="../media/image2660.png"/><Relationship Id="rId12" Type="http://schemas.openxmlformats.org/officeDocument/2006/relationships/image" Target="../media/image2710.png"/><Relationship Id="rId17" Type="http://schemas.openxmlformats.org/officeDocument/2006/relationships/image" Target="../media/image2760.png"/><Relationship Id="rId2" Type="http://schemas.openxmlformats.org/officeDocument/2006/relationships/image" Target="../media/image297.png"/><Relationship Id="rId16" Type="http://schemas.openxmlformats.org/officeDocument/2006/relationships/image" Target="../media/image27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50.png"/><Relationship Id="rId11" Type="http://schemas.openxmlformats.org/officeDocument/2006/relationships/image" Target="../media/image2700.png"/><Relationship Id="rId5" Type="http://schemas.openxmlformats.org/officeDocument/2006/relationships/image" Target="../media/image2640.png"/><Relationship Id="rId15" Type="http://schemas.openxmlformats.org/officeDocument/2006/relationships/image" Target="../media/image2740.png"/><Relationship Id="rId10" Type="http://schemas.openxmlformats.org/officeDocument/2006/relationships/image" Target="../media/image2690.png"/><Relationship Id="rId19" Type="http://schemas.openxmlformats.org/officeDocument/2006/relationships/image" Target="../media/image2780.png"/><Relationship Id="rId4" Type="http://schemas.openxmlformats.org/officeDocument/2006/relationships/image" Target="../media/image299.png"/><Relationship Id="rId9" Type="http://schemas.openxmlformats.org/officeDocument/2006/relationships/image" Target="../media/image2680.png"/><Relationship Id="rId14" Type="http://schemas.openxmlformats.org/officeDocument/2006/relationships/image" Target="../media/image273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0.png"/><Relationship Id="rId13" Type="http://schemas.openxmlformats.org/officeDocument/2006/relationships/image" Target="../media/image2900.png"/><Relationship Id="rId3" Type="http://schemas.openxmlformats.org/officeDocument/2006/relationships/image" Target="../media/image2800.png"/><Relationship Id="rId7" Type="http://schemas.openxmlformats.org/officeDocument/2006/relationships/image" Target="../media/image2840.png"/><Relationship Id="rId12" Type="http://schemas.openxmlformats.org/officeDocument/2006/relationships/image" Target="../media/image2890.png"/><Relationship Id="rId2" Type="http://schemas.openxmlformats.org/officeDocument/2006/relationships/image" Target="../media/image27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30.png"/><Relationship Id="rId11" Type="http://schemas.openxmlformats.org/officeDocument/2006/relationships/image" Target="../media/image2880.png"/><Relationship Id="rId5" Type="http://schemas.openxmlformats.org/officeDocument/2006/relationships/image" Target="../media/image2820.png"/><Relationship Id="rId15" Type="http://schemas.openxmlformats.org/officeDocument/2006/relationships/image" Target="../media/image2920.png"/><Relationship Id="rId10" Type="http://schemas.openxmlformats.org/officeDocument/2006/relationships/image" Target="../media/image2870.png"/><Relationship Id="rId4" Type="http://schemas.openxmlformats.org/officeDocument/2006/relationships/image" Target="../media/image2810.png"/><Relationship Id="rId9" Type="http://schemas.openxmlformats.org/officeDocument/2006/relationships/image" Target="../media/image2860.png"/><Relationship Id="rId14" Type="http://schemas.openxmlformats.org/officeDocument/2006/relationships/image" Target="../media/image29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17" Type="http://schemas.openxmlformats.org/officeDocument/2006/relationships/image" Target="../media/image29.png"/><Relationship Id="rId2" Type="http://schemas.openxmlformats.org/officeDocument/2006/relationships/image" Target="../media/image18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7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80.png"/><Relationship Id="rId13" Type="http://schemas.openxmlformats.org/officeDocument/2006/relationships/image" Target="../media/image303.png"/><Relationship Id="rId18" Type="http://schemas.openxmlformats.org/officeDocument/2006/relationships/image" Target="../media/image308.png"/><Relationship Id="rId3" Type="http://schemas.openxmlformats.org/officeDocument/2006/relationships/image" Target="../media/image2640.png"/><Relationship Id="rId21" Type="http://schemas.openxmlformats.org/officeDocument/2006/relationships/image" Target="../media/image311.png"/><Relationship Id="rId7" Type="http://schemas.openxmlformats.org/officeDocument/2006/relationships/image" Target="../media/image2970.png"/><Relationship Id="rId12" Type="http://schemas.openxmlformats.org/officeDocument/2006/relationships/image" Target="../media/image302.png"/><Relationship Id="rId17" Type="http://schemas.openxmlformats.org/officeDocument/2006/relationships/image" Target="../media/image307.png"/><Relationship Id="rId2" Type="http://schemas.openxmlformats.org/officeDocument/2006/relationships/image" Target="../media/image2930.png"/><Relationship Id="rId16" Type="http://schemas.openxmlformats.org/officeDocument/2006/relationships/image" Target="../media/image306.png"/><Relationship Id="rId20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60.png"/><Relationship Id="rId11" Type="http://schemas.openxmlformats.org/officeDocument/2006/relationships/image" Target="../media/image301.png"/><Relationship Id="rId5" Type="http://schemas.openxmlformats.org/officeDocument/2006/relationships/image" Target="../media/image2950.png"/><Relationship Id="rId15" Type="http://schemas.openxmlformats.org/officeDocument/2006/relationships/image" Target="../media/image305.png"/><Relationship Id="rId10" Type="http://schemas.openxmlformats.org/officeDocument/2006/relationships/image" Target="../media/image300.png"/><Relationship Id="rId19" Type="http://schemas.openxmlformats.org/officeDocument/2006/relationships/image" Target="../media/image309.png"/><Relationship Id="rId4" Type="http://schemas.openxmlformats.org/officeDocument/2006/relationships/image" Target="../media/image2940.png"/><Relationship Id="rId9" Type="http://schemas.openxmlformats.org/officeDocument/2006/relationships/image" Target="../media/image2990.png"/><Relationship Id="rId14" Type="http://schemas.openxmlformats.org/officeDocument/2006/relationships/image" Target="../media/image30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png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5.png"/><Relationship Id="rId4" Type="http://schemas.openxmlformats.org/officeDocument/2006/relationships/image" Target="../media/image31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png"/><Relationship Id="rId13" Type="http://schemas.openxmlformats.org/officeDocument/2006/relationships/image" Target="../media/image327.png"/><Relationship Id="rId3" Type="http://schemas.openxmlformats.org/officeDocument/2006/relationships/image" Target="../media/image317.png"/><Relationship Id="rId7" Type="http://schemas.openxmlformats.org/officeDocument/2006/relationships/image" Target="../media/image321.png"/><Relationship Id="rId12" Type="http://schemas.openxmlformats.org/officeDocument/2006/relationships/image" Target="../media/image326.png"/><Relationship Id="rId2" Type="http://schemas.openxmlformats.org/officeDocument/2006/relationships/image" Target="../media/image316.png"/><Relationship Id="rId16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11" Type="http://schemas.openxmlformats.org/officeDocument/2006/relationships/image" Target="../media/image325.png"/><Relationship Id="rId5" Type="http://schemas.openxmlformats.org/officeDocument/2006/relationships/image" Target="../media/image319.png"/><Relationship Id="rId15" Type="http://schemas.openxmlformats.org/officeDocument/2006/relationships/image" Target="../media/image329.png"/><Relationship Id="rId10" Type="http://schemas.openxmlformats.org/officeDocument/2006/relationships/image" Target="../media/image324.png"/><Relationship Id="rId4" Type="http://schemas.openxmlformats.org/officeDocument/2006/relationships/image" Target="../media/image318.png"/><Relationship Id="rId9" Type="http://schemas.openxmlformats.org/officeDocument/2006/relationships/image" Target="../media/image323.png"/><Relationship Id="rId14" Type="http://schemas.openxmlformats.org/officeDocument/2006/relationships/image" Target="../media/image32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png"/><Relationship Id="rId13" Type="http://schemas.openxmlformats.org/officeDocument/2006/relationships/image" Target="../media/image336.png"/><Relationship Id="rId3" Type="http://schemas.openxmlformats.org/officeDocument/2006/relationships/image" Target="../media/image317.png"/><Relationship Id="rId7" Type="http://schemas.openxmlformats.org/officeDocument/2006/relationships/image" Target="../media/image321.png"/><Relationship Id="rId12" Type="http://schemas.openxmlformats.org/officeDocument/2006/relationships/image" Target="../media/image335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11" Type="http://schemas.openxmlformats.org/officeDocument/2006/relationships/image" Target="../media/image334.png"/><Relationship Id="rId5" Type="http://schemas.openxmlformats.org/officeDocument/2006/relationships/image" Target="../media/image319.png"/><Relationship Id="rId10" Type="http://schemas.openxmlformats.org/officeDocument/2006/relationships/image" Target="../media/image333.png"/><Relationship Id="rId4" Type="http://schemas.openxmlformats.org/officeDocument/2006/relationships/image" Target="../media/image318.png"/><Relationship Id="rId9" Type="http://schemas.openxmlformats.org/officeDocument/2006/relationships/image" Target="../media/image332.png"/><Relationship Id="rId14" Type="http://schemas.openxmlformats.org/officeDocument/2006/relationships/image" Target="../media/image33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png"/><Relationship Id="rId13" Type="http://schemas.openxmlformats.org/officeDocument/2006/relationships/image" Target="../media/image343.png"/><Relationship Id="rId3" Type="http://schemas.openxmlformats.org/officeDocument/2006/relationships/image" Target="../media/image317.png"/><Relationship Id="rId7" Type="http://schemas.openxmlformats.org/officeDocument/2006/relationships/image" Target="../media/image321.png"/><Relationship Id="rId12" Type="http://schemas.openxmlformats.org/officeDocument/2006/relationships/image" Target="../media/image342.png"/><Relationship Id="rId2" Type="http://schemas.openxmlformats.org/officeDocument/2006/relationships/image" Target="../media/image3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11" Type="http://schemas.openxmlformats.org/officeDocument/2006/relationships/image" Target="../media/image341.png"/><Relationship Id="rId5" Type="http://schemas.openxmlformats.org/officeDocument/2006/relationships/image" Target="../media/image319.png"/><Relationship Id="rId10" Type="http://schemas.openxmlformats.org/officeDocument/2006/relationships/image" Target="../media/image340.png"/><Relationship Id="rId4" Type="http://schemas.openxmlformats.org/officeDocument/2006/relationships/image" Target="../media/image318.png"/><Relationship Id="rId9" Type="http://schemas.openxmlformats.org/officeDocument/2006/relationships/image" Target="../media/image339.png"/><Relationship Id="rId14" Type="http://schemas.openxmlformats.org/officeDocument/2006/relationships/image" Target="../media/image34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png"/><Relationship Id="rId13" Type="http://schemas.openxmlformats.org/officeDocument/2006/relationships/image" Target="../media/image350.png"/><Relationship Id="rId3" Type="http://schemas.openxmlformats.org/officeDocument/2006/relationships/image" Target="../media/image317.png"/><Relationship Id="rId7" Type="http://schemas.openxmlformats.org/officeDocument/2006/relationships/image" Target="../media/image321.png"/><Relationship Id="rId12" Type="http://schemas.openxmlformats.org/officeDocument/2006/relationships/image" Target="../media/image349.png"/><Relationship Id="rId2" Type="http://schemas.openxmlformats.org/officeDocument/2006/relationships/image" Target="../media/image3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11" Type="http://schemas.openxmlformats.org/officeDocument/2006/relationships/image" Target="../media/image348.png"/><Relationship Id="rId5" Type="http://schemas.openxmlformats.org/officeDocument/2006/relationships/image" Target="../media/image319.png"/><Relationship Id="rId10" Type="http://schemas.openxmlformats.org/officeDocument/2006/relationships/image" Target="../media/image347.png"/><Relationship Id="rId4" Type="http://schemas.openxmlformats.org/officeDocument/2006/relationships/image" Target="../media/image318.png"/><Relationship Id="rId9" Type="http://schemas.openxmlformats.org/officeDocument/2006/relationships/image" Target="../media/image34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7.png"/><Relationship Id="rId13" Type="http://schemas.openxmlformats.org/officeDocument/2006/relationships/image" Target="../media/image362.png"/><Relationship Id="rId3" Type="http://schemas.openxmlformats.org/officeDocument/2006/relationships/image" Target="../media/image352.png"/><Relationship Id="rId7" Type="http://schemas.openxmlformats.org/officeDocument/2006/relationships/image" Target="../media/image356.png"/><Relationship Id="rId12" Type="http://schemas.openxmlformats.org/officeDocument/2006/relationships/image" Target="../media/image361.png"/><Relationship Id="rId17" Type="http://schemas.openxmlformats.org/officeDocument/2006/relationships/image" Target="../media/image366.png"/><Relationship Id="rId2" Type="http://schemas.openxmlformats.org/officeDocument/2006/relationships/image" Target="../media/image351.png"/><Relationship Id="rId16" Type="http://schemas.openxmlformats.org/officeDocument/2006/relationships/image" Target="../media/image3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1" Type="http://schemas.openxmlformats.org/officeDocument/2006/relationships/image" Target="../media/image360.png"/><Relationship Id="rId5" Type="http://schemas.openxmlformats.org/officeDocument/2006/relationships/image" Target="../media/image354.png"/><Relationship Id="rId15" Type="http://schemas.openxmlformats.org/officeDocument/2006/relationships/image" Target="../media/image364.png"/><Relationship Id="rId10" Type="http://schemas.openxmlformats.org/officeDocument/2006/relationships/image" Target="../media/image359.png"/><Relationship Id="rId4" Type="http://schemas.openxmlformats.org/officeDocument/2006/relationships/image" Target="../media/image353.png"/><Relationship Id="rId9" Type="http://schemas.openxmlformats.org/officeDocument/2006/relationships/image" Target="../media/image358.png"/><Relationship Id="rId14" Type="http://schemas.openxmlformats.org/officeDocument/2006/relationships/image" Target="../media/image36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7.png"/><Relationship Id="rId13" Type="http://schemas.openxmlformats.org/officeDocument/2006/relationships/image" Target="../media/image370.png"/><Relationship Id="rId3" Type="http://schemas.openxmlformats.org/officeDocument/2006/relationships/image" Target="../media/image352.png"/><Relationship Id="rId7" Type="http://schemas.openxmlformats.org/officeDocument/2006/relationships/image" Target="../media/image356.png"/><Relationship Id="rId12" Type="http://schemas.openxmlformats.org/officeDocument/2006/relationships/image" Target="../media/image369.png"/><Relationship Id="rId17" Type="http://schemas.openxmlformats.org/officeDocument/2006/relationships/image" Target="../media/image374.png"/><Relationship Id="rId2" Type="http://schemas.openxmlformats.org/officeDocument/2006/relationships/image" Target="../media/image367.png"/><Relationship Id="rId16" Type="http://schemas.openxmlformats.org/officeDocument/2006/relationships/image" Target="../media/image3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1" Type="http://schemas.openxmlformats.org/officeDocument/2006/relationships/image" Target="../media/image368.png"/><Relationship Id="rId5" Type="http://schemas.openxmlformats.org/officeDocument/2006/relationships/image" Target="../media/image354.png"/><Relationship Id="rId15" Type="http://schemas.openxmlformats.org/officeDocument/2006/relationships/image" Target="../media/image372.png"/><Relationship Id="rId10" Type="http://schemas.openxmlformats.org/officeDocument/2006/relationships/image" Target="../media/image366.png"/><Relationship Id="rId4" Type="http://schemas.openxmlformats.org/officeDocument/2006/relationships/image" Target="../media/image353.png"/><Relationship Id="rId9" Type="http://schemas.openxmlformats.org/officeDocument/2006/relationships/image" Target="../media/image365.png"/><Relationship Id="rId14" Type="http://schemas.openxmlformats.org/officeDocument/2006/relationships/image" Target="../media/image37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17" Type="http://schemas.openxmlformats.org/officeDocument/2006/relationships/image" Target="../media/image34.png"/><Relationship Id="rId2" Type="http://schemas.openxmlformats.org/officeDocument/2006/relationships/image" Target="../media/image18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32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31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7.png"/><Relationship Id="rId13" Type="http://schemas.openxmlformats.org/officeDocument/2006/relationships/image" Target="../media/image378.png"/><Relationship Id="rId3" Type="http://schemas.openxmlformats.org/officeDocument/2006/relationships/image" Target="../media/image352.png"/><Relationship Id="rId7" Type="http://schemas.openxmlformats.org/officeDocument/2006/relationships/image" Target="../media/image356.png"/><Relationship Id="rId12" Type="http://schemas.openxmlformats.org/officeDocument/2006/relationships/image" Target="../media/image377.png"/><Relationship Id="rId2" Type="http://schemas.openxmlformats.org/officeDocument/2006/relationships/image" Target="../media/image3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1" Type="http://schemas.openxmlformats.org/officeDocument/2006/relationships/image" Target="../media/image376.png"/><Relationship Id="rId5" Type="http://schemas.openxmlformats.org/officeDocument/2006/relationships/image" Target="../media/image354.png"/><Relationship Id="rId4" Type="http://schemas.openxmlformats.org/officeDocument/2006/relationships/image" Target="../media/image353.png"/><Relationship Id="rId14" Type="http://schemas.openxmlformats.org/officeDocument/2006/relationships/image" Target="../media/image379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7.png"/><Relationship Id="rId13" Type="http://schemas.openxmlformats.org/officeDocument/2006/relationships/image" Target="../media/image383.png"/><Relationship Id="rId18" Type="http://schemas.openxmlformats.org/officeDocument/2006/relationships/image" Target="../media/image388.png"/><Relationship Id="rId3" Type="http://schemas.openxmlformats.org/officeDocument/2006/relationships/image" Target="../media/image352.png"/><Relationship Id="rId21" Type="http://schemas.openxmlformats.org/officeDocument/2006/relationships/image" Target="../media/image391.png"/><Relationship Id="rId7" Type="http://schemas.openxmlformats.org/officeDocument/2006/relationships/image" Target="../media/image356.png"/><Relationship Id="rId12" Type="http://schemas.openxmlformats.org/officeDocument/2006/relationships/image" Target="../media/image382.png"/><Relationship Id="rId17" Type="http://schemas.openxmlformats.org/officeDocument/2006/relationships/image" Target="../media/image387.png"/><Relationship Id="rId25" Type="http://schemas.openxmlformats.org/officeDocument/2006/relationships/image" Target="../media/image395.png"/><Relationship Id="rId2" Type="http://schemas.openxmlformats.org/officeDocument/2006/relationships/image" Target="../media/image380.png"/><Relationship Id="rId16" Type="http://schemas.openxmlformats.org/officeDocument/2006/relationships/image" Target="../media/image386.png"/><Relationship Id="rId20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1" Type="http://schemas.openxmlformats.org/officeDocument/2006/relationships/image" Target="../media/image381.png"/><Relationship Id="rId24" Type="http://schemas.openxmlformats.org/officeDocument/2006/relationships/image" Target="../media/image394.png"/><Relationship Id="rId5" Type="http://schemas.openxmlformats.org/officeDocument/2006/relationships/image" Target="../media/image354.png"/><Relationship Id="rId15" Type="http://schemas.openxmlformats.org/officeDocument/2006/relationships/image" Target="../media/image385.png"/><Relationship Id="rId23" Type="http://schemas.openxmlformats.org/officeDocument/2006/relationships/image" Target="../media/image393.png"/><Relationship Id="rId19" Type="http://schemas.openxmlformats.org/officeDocument/2006/relationships/image" Target="../media/image389.png"/><Relationship Id="rId4" Type="http://schemas.openxmlformats.org/officeDocument/2006/relationships/image" Target="../media/image353.png"/><Relationship Id="rId14" Type="http://schemas.openxmlformats.org/officeDocument/2006/relationships/image" Target="../media/image384.png"/><Relationship Id="rId22" Type="http://schemas.openxmlformats.org/officeDocument/2006/relationships/image" Target="../media/image39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0.png"/><Relationship Id="rId18" Type="http://schemas.openxmlformats.org/officeDocument/2006/relationships/image" Target="../media/image3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17" Type="http://schemas.openxmlformats.org/officeDocument/2006/relationships/image" Target="../media/image37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5.png"/><Relationship Id="rId10" Type="http://schemas.openxmlformats.org/officeDocument/2006/relationships/image" Target="../media/image16.png"/><Relationship Id="rId19" Type="http://schemas.openxmlformats.org/officeDocument/2006/relationships/image" Target="../media/image39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0.png"/><Relationship Id="rId18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" Type="http://schemas.openxmlformats.org/officeDocument/2006/relationships/image" Target="../media/image18.png"/><Relationship Id="rId16" Type="http://schemas.openxmlformats.org/officeDocument/2006/relationships/image" Target="../media/image31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40.png"/><Relationship Id="rId10" Type="http://schemas.openxmlformats.org/officeDocument/2006/relationships/image" Target="../media/image16.png"/><Relationship Id="rId19" Type="http://schemas.openxmlformats.org/officeDocument/2006/relationships/image" Target="../media/image42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0.png"/><Relationship Id="rId18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48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17" Type="http://schemas.openxmlformats.org/officeDocument/2006/relationships/image" Target="../media/image25.png"/><Relationship Id="rId2" Type="http://schemas.openxmlformats.org/officeDocument/2006/relationships/image" Target="../media/image18.png"/><Relationship Id="rId16" Type="http://schemas.openxmlformats.org/officeDocument/2006/relationships/image" Target="../media/image44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40.png"/><Relationship Id="rId10" Type="http://schemas.openxmlformats.org/officeDocument/2006/relationships/image" Target="../media/image16.png"/><Relationship Id="rId19" Type="http://schemas.openxmlformats.org/officeDocument/2006/relationships/image" Target="../media/image4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5024" y="1973433"/>
            <a:ext cx="812594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anose="03010101010201010101" pitchFamily="66" charset="0"/>
              </a:rPr>
              <a:t>Trigonometry and </a:t>
            </a:r>
          </a:p>
          <a:p>
            <a:pPr algn="ctr"/>
            <a:r>
              <a:rPr lang="en-US" sz="9600" b="1" cap="none" spc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anose="03010101010201010101" pitchFamily="66" charset="0"/>
              </a:rPr>
              <a:t>Modelling</a:t>
            </a:r>
            <a:endParaRPr lang="en-US" sz="96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6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 flipV="1">
            <a:off x="7020272" y="1340768"/>
            <a:ext cx="576064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>
            <a:off x="7020272" y="2708920"/>
            <a:ext cx="5760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c 51"/>
          <p:cNvSpPr/>
          <p:nvPr/>
        </p:nvSpPr>
        <p:spPr>
          <a:xfrm>
            <a:off x="6558211" y="736476"/>
            <a:ext cx="914400" cy="914400"/>
          </a:xfrm>
          <a:prstGeom prst="arc">
            <a:avLst>
              <a:gd name="adj1" fmla="val 4416219"/>
              <a:gd name="adj2" fmla="val 534910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need to be able to use the addition formulae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𝒔𝒊𝒏𝒆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600" b="1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𝒄𝒐𝒔𝒊𝒏𝒆</m:t>
                    </m:r>
                  </m:oMath>
                </a14:m>
                <a:r>
                  <a:rPr lang="en-GB" sz="1600" b="1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𝒕𝒂𝒏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In the diagram to the right,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𝐶𝐴𝐸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𝐴𝐸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 Additionally,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are perpendicular,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</a:t>
                </a:r>
                <a:r>
                  <a:rPr lang="en-GB" sz="1600" dirty="0" smtClean="0">
                    <a:latin typeface="Comic Sans MS" pitchFamily="66" charset="0"/>
                  </a:rPr>
                  <a:t>perpendicular, and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𝐹𝐶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are perpendicular.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 smtClean="0">
                    <a:latin typeface="Comic Sans MS" pitchFamily="66" charset="0"/>
                  </a:rPr>
                  <a:t>Use the diagram, together with known properties of sine and cosine, to prove the following: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3"/>
                <a:stretch>
                  <a:fillRect l="-175" t="-809" r="-17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508104" y="1340768"/>
            <a:ext cx="1512168" cy="2304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596336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blipFill>
                <a:blip r:embed="rId4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blipFill>
                <a:blip r:embed="rId5"/>
                <a:stretch>
                  <a:fillRect l="-555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blipFill>
                <a:blip r:embed="rId6"/>
                <a:stretch>
                  <a:fillRect l="-8824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blipFill>
                <a:blip r:embed="rId7"/>
                <a:stretch>
                  <a:fillRect l="-11765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blipFill>
                <a:blip r:embed="rId8"/>
                <a:stretch>
                  <a:fillRect l="-8824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blipFill>
                <a:blip r:embed="rId9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5508104" y="1340768"/>
            <a:ext cx="0" cy="230425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508104" y="1340768"/>
            <a:ext cx="151216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blipFill>
                <a:blip r:embed="rId10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blipFill>
                <a:blip r:embed="rId11"/>
                <a:stretch>
                  <a:fillRect l="-2941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20199041"/>
              <a:gd name="adj2" fmla="val 214124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18412109"/>
              <a:gd name="adj2" fmla="val 202698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blipFill>
                <a:blip r:embed="rId12"/>
                <a:stretch>
                  <a:fillRect l="-21212" r="-15152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6876256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452320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7020272" y="2564904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 rot="20118683">
            <a:off x="7432754" y="2600975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08104" y="2708920"/>
            <a:ext cx="2088232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08104" y="3645024"/>
            <a:ext cx="20882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400925" y="1895475"/>
                <a:ext cx="4550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925" y="1895475"/>
                <a:ext cx="455061" cy="246221"/>
              </a:xfrm>
              <a:prstGeom prst="rect">
                <a:avLst/>
              </a:prstGeom>
              <a:blipFill>
                <a:blip r:embed="rId13"/>
                <a:stretch>
                  <a:fillRect l="-9333" r="-120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 rot="16200000">
                <a:off x="6515103" y="2000250"/>
                <a:ext cx="7668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515103" y="2000250"/>
                <a:ext cx="766877" cy="215444"/>
              </a:xfrm>
              <a:prstGeom prst="rect">
                <a:avLst/>
              </a:prstGeom>
              <a:blipFill>
                <a:blip r:embed="rId14"/>
                <a:stretch>
                  <a:fillRect t="-7143" r="-31429"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>
            <a:off x="7020272" y="1340768"/>
            <a:ext cx="0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020272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884368" y="2204864"/>
                <a:ext cx="74603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204864"/>
                <a:ext cx="746038" cy="215444"/>
              </a:xfrm>
              <a:prstGeom prst="rect">
                <a:avLst/>
              </a:prstGeom>
              <a:blipFill>
                <a:blip r:embed="rId15"/>
                <a:stretch>
                  <a:fillRect l="-4878" r="-6504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V="1">
            <a:off x="7308304" y="2348880"/>
            <a:ext cx="504056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 rot="20171364">
                <a:off x="6329642" y="2894978"/>
                <a:ext cx="4759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71364">
                <a:off x="6329642" y="2894978"/>
                <a:ext cx="475900" cy="246221"/>
              </a:xfrm>
              <a:prstGeom prst="rect">
                <a:avLst/>
              </a:prstGeom>
              <a:blipFill>
                <a:blip r:embed="rId16"/>
                <a:stretch>
                  <a:fillRect t="-4286" r="-14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656041" y="3028640"/>
                <a:ext cx="8766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041" y="3028640"/>
                <a:ext cx="876650" cy="246221"/>
              </a:xfrm>
              <a:prstGeom prst="rect">
                <a:avLst/>
              </a:prstGeom>
              <a:blipFill>
                <a:blip r:embed="rId17"/>
                <a:stretch>
                  <a:fillRect l="-5556" r="-5556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134938" y="4217670"/>
                <a:ext cx="47343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 smtClean="0">
                    <a:latin typeface="Comic Sans MS" panose="030F0702030302020204" pitchFamily="66" charset="0"/>
                  </a:rPr>
                  <a:t>In a right-angled triangle: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𝐴𝑑𝑗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𝐻𝑦𝑝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938" y="4217670"/>
                <a:ext cx="4734373" cy="276999"/>
              </a:xfrm>
              <a:prstGeom prst="rect">
                <a:avLst/>
              </a:prstGeom>
              <a:blipFill>
                <a:blip r:embed="rId18"/>
                <a:stretch>
                  <a:fillRect l="-2960" t="-28889" r="-1287" b="-5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818708" y="4592955"/>
                <a:ext cx="5212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In triangle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𝐴𝐶</m:t>
                    </m:r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𝐵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angle is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GB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the Hypotenuse is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708" y="4592955"/>
                <a:ext cx="5212080" cy="584775"/>
              </a:xfrm>
              <a:prstGeom prst="rect">
                <a:avLst/>
              </a:prstGeom>
              <a:blipFill>
                <a:blip r:embed="rId19"/>
                <a:stretch>
                  <a:fillRect t="-3125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592263" y="5236845"/>
                <a:ext cx="20168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𝐴𝑑𝑗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263" y="5236845"/>
                <a:ext cx="2016899" cy="276999"/>
              </a:xfrm>
              <a:prstGeom prst="rect">
                <a:avLst/>
              </a:prstGeom>
              <a:blipFill>
                <a:blip r:embed="rId20"/>
                <a:stretch>
                  <a:fillRect l="-3625" t="-2174" r="-3625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592263" y="5713095"/>
                <a:ext cx="17422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𝐴𝑑𝑗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263" y="5713095"/>
                <a:ext cx="1742208" cy="276999"/>
              </a:xfrm>
              <a:prstGeom prst="rect">
                <a:avLst/>
              </a:prstGeom>
              <a:blipFill>
                <a:blip r:embed="rId21"/>
                <a:stretch>
                  <a:fillRect l="-4196" t="-2174" r="-4196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245252" y="3794994"/>
                <a:ext cx="8974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252" y="3794994"/>
                <a:ext cx="897490" cy="246221"/>
              </a:xfrm>
              <a:prstGeom prst="rect">
                <a:avLst/>
              </a:prstGeom>
              <a:blipFill>
                <a:blip r:embed="rId22"/>
                <a:stretch>
                  <a:fillRect l="-2703" r="-6081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64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5" grpId="0"/>
      <p:bldP spid="25" grpId="1"/>
      <p:bldP spid="26" grpId="0"/>
      <p:bldP spid="26" grpId="1"/>
      <p:bldP spid="37" grpId="0"/>
      <p:bldP spid="37" grpId="1"/>
      <p:bldP spid="60" grpId="0"/>
      <p:bldP spid="60" grpId="1"/>
      <p:bldP spid="46" grpId="0"/>
      <p:bldP spid="46" grpId="1"/>
      <p:bldP spid="39" grpId="1"/>
      <p:bldP spid="45" grpId="1"/>
      <p:bldP spid="47" grpId="0"/>
      <p:bldP spid="48" grpId="0"/>
      <p:bldP spid="54" grpId="0"/>
      <p:bldP spid="5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 flipV="1">
            <a:off x="7020272" y="1340768"/>
            <a:ext cx="576064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>
            <a:off x="7020272" y="2708920"/>
            <a:ext cx="5760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c 51"/>
          <p:cNvSpPr/>
          <p:nvPr/>
        </p:nvSpPr>
        <p:spPr>
          <a:xfrm>
            <a:off x="6558211" y="736476"/>
            <a:ext cx="914400" cy="914400"/>
          </a:xfrm>
          <a:prstGeom prst="arc">
            <a:avLst>
              <a:gd name="adj1" fmla="val 4416219"/>
              <a:gd name="adj2" fmla="val 534910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need to be able to use the addition formulae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𝒔𝒊𝒏𝒆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600" b="1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𝒄𝒐𝒔𝒊𝒏𝒆</m:t>
                    </m:r>
                  </m:oMath>
                </a14:m>
                <a:r>
                  <a:rPr lang="en-GB" sz="1600" b="1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𝒕𝒂𝒏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In the diagram to the right,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𝐶𝐴𝐸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𝐴𝐸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 Additionally,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are perpendicular,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</a:t>
                </a:r>
                <a:r>
                  <a:rPr lang="en-GB" sz="1600" dirty="0" smtClean="0">
                    <a:latin typeface="Comic Sans MS" pitchFamily="66" charset="0"/>
                  </a:rPr>
                  <a:t>perpendicular, and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𝐹𝐶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are perpendicular.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 smtClean="0">
                    <a:latin typeface="Comic Sans MS" pitchFamily="66" charset="0"/>
                  </a:rPr>
                  <a:t>Use the diagram, together with known properties of sine and cosine, to prove the following: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3"/>
                <a:stretch>
                  <a:fillRect l="-175" t="-809" r="-17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508104" y="1340768"/>
            <a:ext cx="1512168" cy="2304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596336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blipFill>
                <a:blip r:embed="rId4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blipFill>
                <a:blip r:embed="rId5"/>
                <a:stretch>
                  <a:fillRect l="-555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blipFill>
                <a:blip r:embed="rId6"/>
                <a:stretch>
                  <a:fillRect l="-8824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blipFill>
                <a:blip r:embed="rId7"/>
                <a:stretch>
                  <a:fillRect l="-11765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blipFill>
                <a:blip r:embed="rId8"/>
                <a:stretch>
                  <a:fillRect l="-8824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blipFill>
                <a:blip r:embed="rId9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5508104" y="1340768"/>
            <a:ext cx="0" cy="230425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508104" y="1340768"/>
            <a:ext cx="151216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blipFill>
                <a:blip r:embed="rId10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blipFill>
                <a:blip r:embed="rId11"/>
                <a:stretch>
                  <a:fillRect l="-2941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20199041"/>
              <a:gd name="adj2" fmla="val 214124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18412109"/>
              <a:gd name="adj2" fmla="val 202698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blipFill>
                <a:blip r:embed="rId12"/>
                <a:stretch>
                  <a:fillRect l="-21212" r="-15152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6876256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452320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7020272" y="2564904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 rot="20118683">
            <a:off x="7432754" y="2600975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08104" y="2708920"/>
            <a:ext cx="2088232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08104" y="3645024"/>
            <a:ext cx="20882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400925" y="1895475"/>
                <a:ext cx="4550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925" y="1895475"/>
                <a:ext cx="455061" cy="246221"/>
              </a:xfrm>
              <a:prstGeom prst="rect">
                <a:avLst/>
              </a:prstGeom>
              <a:blipFill>
                <a:blip r:embed="rId13"/>
                <a:stretch>
                  <a:fillRect l="-9333" r="-120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 rot="16200000">
                <a:off x="6515103" y="2000250"/>
                <a:ext cx="7668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515103" y="2000250"/>
                <a:ext cx="766877" cy="215444"/>
              </a:xfrm>
              <a:prstGeom prst="rect">
                <a:avLst/>
              </a:prstGeom>
              <a:blipFill>
                <a:blip r:embed="rId14"/>
                <a:stretch>
                  <a:fillRect t="-7143" r="-31429"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>
            <a:off x="7020272" y="1340768"/>
            <a:ext cx="0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020272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884368" y="2204864"/>
                <a:ext cx="74603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204864"/>
                <a:ext cx="746038" cy="215444"/>
              </a:xfrm>
              <a:prstGeom prst="rect">
                <a:avLst/>
              </a:prstGeom>
              <a:blipFill>
                <a:blip r:embed="rId15"/>
                <a:stretch>
                  <a:fillRect l="-4878" r="-6504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V="1">
            <a:off x="7308304" y="2348880"/>
            <a:ext cx="504056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 rot="20171364">
                <a:off x="6329642" y="2894978"/>
                <a:ext cx="4759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71364">
                <a:off x="6329642" y="2894978"/>
                <a:ext cx="475900" cy="246221"/>
              </a:xfrm>
              <a:prstGeom prst="rect">
                <a:avLst/>
              </a:prstGeom>
              <a:blipFill>
                <a:blip r:embed="rId16"/>
                <a:stretch>
                  <a:fillRect t="-4286" r="-14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656041" y="3028640"/>
                <a:ext cx="8766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041" y="3028640"/>
                <a:ext cx="876650" cy="246221"/>
              </a:xfrm>
              <a:prstGeom prst="rect">
                <a:avLst/>
              </a:prstGeom>
              <a:blipFill>
                <a:blip r:embed="rId17"/>
                <a:stretch>
                  <a:fillRect l="-5556" r="-5556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245252" y="3794994"/>
                <a:ext cx="8974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252" y="3794994"/>
                <a:ext cx="897490" cy="246221"/>
              </a:xfrm>
              <a:prstGeom prst="rect">
                <a:avLst/>
              </a:prstGeom>
              <a:blipFill>
                <a:blip r:embed="rId18"/>
                <a:stretch>
                  <a:fillRect l="-2703" r="-6081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108811" y="4121876"/>
                <a:ext cx="47428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 smtClean="0">
                    <a:latin typeface="Comic Sans MS" panose="030F0702030302020204" pitchFamily="66" charset="0"/>
                  </a:rPr>
                  <a:t>In a right-angled triangle: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𝑆𝑖𝑛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𝐻𝑦𝑝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811" y="4121876"/>
                <a:ext cx="4742837" cy="276999"/>
              </a:xfrm>
              <a:prstGeom prst="rect">
                <a:avLst/>
              </a:prstGeom>
              <a:blipFill>
                <a:blip r:embed="rId19"/>
                <a:stretch>
                  <a:fillRect l="-2956" t="-28261" r="-1414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827416" y="4497161"/>
                <a:ext cx="5212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In triangle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𝐴𝐸</m:t>
                    </m:r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angle is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the Hypotenuse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416" y="4497161"/>
                <a:ext cx="5212080" cy="523220"/>
              </a:xfrm>
              <a:prstGeom prst="rect">
                <a:avLst/>
              </a:prstGeom>
              <a:blipFill>
                <a:blip r:embed="rId20"/>
                <a:stretch>
                  <a:fillRect t="-2326" r="-117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580112" y="5013176"/>
                <a:ext cx="22569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𝑂𝑝𝑝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013176"/>
                <a:ext cx="2256964" cy="276999"/>
              </a:xfrm>
              <a:prstGeom prst="rect">
                <a:avLst/>
              </a:prstGeom>
              <a:blipFill>
                <a:blip r:embed="rId21"/>
                <a:stretch>
                  <a:fillRect l="-2965" t="-2174" r="-188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580112" y="5373216"/>
                <a:ext cx="18610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𝑂𝑝𝑝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373216"/>
                <a:ext cx="1861022" cy="276999"/>
              </a:xfrm>
              <a:prstGeom prst="rect">
                <a:avLst/>
              </a:prstGeom>
              <a:blipFill>
                <a:blip r:embed="rId22"/>
                <a:stretch>
                  <a:fillRect l="-3595" t="-2174" r="-3922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931920" y="5661248"/>
                <a:ext cx="5212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However, we also know that the Opposite side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𝑐𝑜𝑠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𝑐𝑜𝑠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𝑠𝑖𝑛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920" y="5661248"/>
                <a:ext cx="5212080" cy="523220"/>
              </a:xfrm>
              <a:prstGeom prst="rect">
                <a:avLst/>
              </a:prstGeom>
              <a:blipFill>
                <a:blip r:embed="rId23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/>
          <p:cNvCxnSpPr/>
          <p:nvPr/>
        </p:nvCxnSpPr>
        <p:spPr>
          <a:xfrm>
            <a:off x="5508104" y="3645024"/>
            <a:ext cx="15121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076056" y="6165304"/>
                <a:ext cx="29150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𝑂𝑝𝑝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6165304"/>
                <a:ext cx="2915029" cy="276999"/>
              </a:xfrm>
              <a:prstGeom prst="rect">
                <a:avLst/>
              </a:prstGeom>
              <a:blipFill>
                <a:blip r:embed="rId24"/>
                <a:stretch>
                  <a:fillRect l="-2301" t="-2174" r="-2301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42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7" grpId="0"/>
      <p:bldP spid="27" grpId="1"/>
      <p:bldP spid="29" grpId="0"/>
      <p:bldP spid="29" grpId="1"/>
      <p:bldP spid="34" grpId="0"/>
      <p:bldP spid="34" grpId="1"/>
      <p:bldP spid="37" grpId="0"/>
      <p:bldP spid="37" grpId="1"/>
      <p:bldP spid="38" grpId="0"/>
      <p:bldP spid="38" grpId="1"/>
      <p:bldP spid="49" grpId="0"/>
      <p:bldP spid="49" grpId="1"/>
      <p:bldP spid="46" grpId="0"/>
      <p:bldP spid="46" grpId="1"/>
      <p:bldP spid="45" grpId="0"/>
      <p:bldP spid="47" grpId="0"/>
      <p:bldP spid="48" grpId="0"/>
      <p:bldP spid="55" grpId="0"/>
      <p:bldP spid="56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 flipV="1">
            <a:off x="7020272" y="1340768"/>
            <a:ext cx="576064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>
            <a:off x="7020272" y="2708920"/>
            <a:ext cx="5760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c 51"/>
          <p:cNvSpPr/>
          <p:nvPr/>
        </p:nvSpPr>
        <p:spPr>
          <a:xfrm>
            <a:off x="6558211" y="736476"/>
            <a:ext cx="914400" cy="914400"/>
          </a:xfrm>
          <a:prstGeom prst="arc">
            <a:avLst>
              <a:gd name="adj1" fmla="val 4416219"/>
              <a:gd name="adj2" fmla="val 534910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need to be able to use the addition formulae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𝒔𝒊𝒏𝒆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600" b="1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𝒄𝒐𝒔𝒊𝒏𝒆</m:t>
                    </m:r>
                  </m:oMath>
                </a14:m>
                <a:r>
                  <a:rPr lang="en-GB" sz="1600" b="1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𝒕𝒂𝒏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In the diagram to the right,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𝐶𝐴𝐸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𝐴𝐸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 Additionally,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are perpendicular,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</a:t>
                </a:r>
                <a:r>
                  <a:rPr lang="en-GB" sz="1600" dirty="0" smtClean="0">
                    <a:latin typeface="Comic Sans MS" pitchFamily="66" charset="0"/>
                  </a:rPr>
                  <a:t>perpendicular, and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𝐹𝐶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are perpendicular.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 smtClean="0">
                    <a:latin typeface="Comic Sans MS" pitchFamily="66" charset="0"/>
                  </a:rPr>
                  <a:t>Use the diagram, together with known properties of sine and cosine, to prove the following: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3"/>
                <a:stretch>
                  <a:fillRect l="-175" t="-809" r="-17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508104" y="1340768"/>
            <a:ext cx="1512168" cy="2304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596336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blipFill>
                <a:blip r:embed="rId4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blipFill>
                <a:blip r:embed="rId5"/>
                <a:stretch>
                  <a:fillRect l="-555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blipFill>
                <a:blip r:embed="rId6"/>
                <a:stretch>
                  <a:fillRect l="-8824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blipFill>
                <a:blip r:embed="rId7"/>
                <a:stretch>
                  <a:fillRect l="-11765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blipFill>
                <a:blip r:embed="rId8"/>
                <a:stretch>
                  <a:fillRect l="-8824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blipFill>
                <a:blip r:embed="rId9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5508104" y="1340768"/>
            <a:ext cx="0" cy="230425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508104" y="1340768"/>
            <a:ext cx="151216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blipFill>
                <a:blip r:embed="rId10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blipFill>
                <a:blip r:embed="rId11"/>
                <a:stretch>
                  <a:fillRect l="-2941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20199041"/>
              <a:gd name="adj2" fmla="val 214124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18412109"/>
              <a:gd name="adj2" fmla="val 202698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blipFill>
                <a:blip r:embed="rId12"/>
                <a:stretch>
                  <a:fillRect l="-21212" r="-15152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6876256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452320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7020272" y="2564904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 rot="20118683">
            <a:off x="7432754" y="2600975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08104" y="2708920"/>
            <a:ext cx="2088232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08104" y="3645024"/>
            <a:ext cx="20882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400925" y="1895475"/>
                <a:ext cx="4550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925" y="1895475"/>
                <a:ext cx="455061" cy="246221"/>
              </a:xfrm>
              <a:prstGeom prst="rect">
                <a:avLst/>
              </a:prstGeom>
              <a:blipFill>
                <a:blip r:embed="rId13"/>
                <a:stretch>
                  <a:fillRect l="-9333" r="-120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 rot="16200000">
                <a:off x="6515103" y="2000250"/>
                <a:ext cx="7668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515103" y="2000250"/>
                <a:ext cx="766877" cy="215444"/>
              </a:xfrm>
              <a:prstGeom prst="rect">
                <a:avLst/>
              </a:prstGeom>
              <a:blipFill>
                <a:blip r:embed="rId14"/>
                <a:stretch>
                  <a:fillRect t="-7143" r="-31429"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>
            <a:off x="7020272" y="1340768"/>
            <a:ext cx="0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020272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884368" y="2204864"/>
                <a:ext cx="74603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204864"/>
                <a:ext cx="746038" cy="215444"/>
              </a:xfrm>
              <a:prstGeom prst="rect">
                <a:avLst/>
              </a:prstGeom>
              <a:blipFill>
                <a:blip r:embed="rId15"/>
                <a:stretch>
                  <a:fillRect l="-4878" r="-6504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V="1">
            <a:off x="7308304" y="2348880"/>
            <a:ext cx="504056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 rot="20171364">
                <a:off x="6329642" y="2894978"/>
                <a:ext cx="4759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71364">
                <a:off x="6329642" y="2894978"/>
                <a:ext cx="475900" cy="246221"/>
              </a:xfrm>
              <a:prstGeom prst="rect">
                <a:avLst/>
              </a:prstGeom>
              <a:blipFill>
                <a:blip r:embed="rId16"/>
                <a:stretch>
                  <a:fillRect t="-4286" r="-14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656041" y="3028640"/>
                <a:ext cx="8766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041" y="3028640"/>
                <a:ext cx="876650" cy="246221"/>
              </a:xfrm>
              <a:prstGeom prst="rect">
                <a:avLst/>
              </a:prstGeom>
              <a:blipFill>
                <a:blip r:embed="rId17"/>
                <a:stretch>
                  <a:fillRect l="-5556" r="-5556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245252" y="3794994"/>
                <a:ext cx="8974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252" y="3794994"/>
                <a:ext cx="897490" cy="246221"/>
              </a:xfrm>
              <a:prstGeom prst="rect">
                <a:avLst/>
              </a:prstGeom>
              <a:blipFill>
                <a:blip r:embed="rId18"/>
                <a:stretch>
                  <a:fillRect l="-2703" r="-6081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923928" y="4365104"/>
                <a:ext cx="18610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𝑂𝑝𝑝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365104"/>
                <a:ext cx="1861022" cy="276999"/>
              </a:xfrm>
              <a:prstGeom prst="rect">
                <a:avLst/>
              </a:prstGeom>
              <a:blipFill>
                <a:blip r:embed="rId19"/>
                <a:stretch>
                  <a:fillRect l="-3607" t="-2222" r="-393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5292080" y="4869160"/>
            <a:ext cx="229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Therefore…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5508104" y="3645024"/>
            <a:ext cx="15121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084168" y="4365104"/>
                <a:ext cx="29150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𝑂𝑝𝑝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365104"/>
                <a:ext cx="2915029" cy="276999"/>
              </a:xfrm>
              <a:prstGeom prst="rect">
                <a:avLst/>
              </a:prstGeom>
              <a:blipFill>
                <a:blip r:embed="rId20"/>
                <a:stretch>
                  <a:fillRect l="-2092" t="-2222" r="-2301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499992" y="5445224"/>
                <a:ext cx="35770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445224"/>
                <a:ext cx="3577005" cy="276999"/>
              </a:xfrm>
              <a:prstGeom prst="rect">
                <a:avLst/>
              </a:prstGeom>
              <a:blipFill>
                <a:blip r:embed="rId21"/>
                <a:stretch>
                  <a:fillRect l="-511" t="-2174" r="-170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22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19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 flipV="1">
            <a:off x="7020272" y="1340768"/>
            <a:ext cx="576064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>
            <a:off x="7020272" y="2708920"/>
            <a:ext cx="5760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c 51"/>
          <p:cNvSpPr/>
          <p:nvPr/>
        </p:nvSpPr>
        <p:spPr>
          <a:xfrm>
            <a:off x="6558211" y="736476"/>
            <a:ext cx="914400" cy="914400"/>
          </a:xfrm>
          <a:prstGeom prst="arc">
            <a:avLst>
              <a:gd name="adj1" fmla="val 4416219"/>
              <a:gd name="adj2" fmla="val 534910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need to be able to use the addition formulae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𝒔𝒊𝒏𝒆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600" b="1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𝒄𝒐𝒔𝒊𝒏𝒆</m:t>
                    </m:r>
                  </m:oMath>
                </a14:m>
                <a:r>
                  <a:rPr lang="en-GB" sz="1600" b="1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𝒕𝒂𝒏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In the diagram to the right,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𝐶𝐴𝐸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𝐴𝐸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 Additionally,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are perpendicular,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</a:t>
                </a:r>
                <a:r>
                  <a:rPr lang="en-GB" sz="1600" dirty="0" smtClean="0">
                    <a:latin typeface="Comic Sans MS" pitchFamily="66" charset="0"/>
                  </a:rPr>
                  <a:t>perpendicular, and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𝐹𝐶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are perpendicular.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 smtClean="0">
                    <a:latin typeface="Comic Sans MS" pitchFamily="66" charset="0"/>
                  </a:rPr>
                  <a:t>Use the diagram, together with known properties of sine and cosine, to prove the following: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3"/>
                <a:stretch>
                  <a:fillRect l="-175" t="-809" r="-17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508104" y="1340768"/>
            <a:ext cx="1512168" cy="2304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596336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blipFill>
                <a:blip r:embed="rId4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blipFill>
                <a:blip r:embed="rId5"/>
                <a:stretch>
                  <a:fillRect l="-555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blipFill>
                <a:blip r:embed="rId6"/>
                <a:stretch>
                  <a:fillRect l="-8824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blipFill>
                <a:blip r:embed="rId7"/>
                <a:stretch>
                  <a:fillRect l="-11765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blipFill>
                <a:blip r:embed="rId8"/>
                <a:stretch>
                  <a:fillRect l="-8824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blipFill>
                <a:blip r:embed="rId9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5508104" y="1340768"/>
            <a:ext cx="0" cy="230425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508104" y="1340768"/>
            <a:ext cx="151216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blipFill>
                <a:blip r:embed="rId10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blipFill>
                <a:blip r:embed="rId11"/>
                <a:stretch>
                  <a:fillRect l="-2941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20199041"/>
              <a:gd name="adj2" fmla="val 214124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18412109"/>
              <a:gd name="adj2" fmla="val 202698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blipFill>
                <a:blip r:embed="rId12"/>
                <a:stretch>
                  <a:fillRect l="-21212" r="-15152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6876256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452320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7020272" y="2564904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 rot="20118683">
            <a:off x="7432754" y="2600975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08104" y="2708920"/>
            <a:ext cx="2088232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08104" y="3645024"/>
            <a:ext cx="20882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400925" y="1895475"/>
                <a:ext cx="4550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925" y="1895475"/>
                <a:ext cx="455061" cy="246221"/>
              </a:xfrm>
              <a:prstGeom prst="rect">
                <a:avLst/>
              </a:prstGeom>
              <a:blipFill>
                <a:blip r:embed="rId13"/>
                <a:stretch>
                  <a:fillRect l="-9333" r="-120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 rot="16200000">
                <a:off x="6515103" y="2000250"/>
                <a:ext cx="7668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515103" y="2000250"/>
                <a:ext cx="766877" cy="215444"/>
              </a:xfrm>
              <a:prstGeom prst="rect">
                <a:avLst/>
              </a:prstGeom>
              <a:blipFill>
                <a:blip r:embed="rId14"/>
                <a:stretch>
                  <a:fillRect t="-7143" r="-31429"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>
            <a:off x="7020272" y="1340768"/>
            <a:ext cx="0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020272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884368" y="2204864"/>
                <a:ext cx="74603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204864"/>
                <a:ext cx="746038" cy="215444"/>
              </a:xfrm>
              <a:prstGeom prst="rect">
                <a:avLst/>
              </a:prstGeom>
              <a:blipFill>
                <a:blip r:embed="rId15"/>
                <a:stretch>
                  <a:fillRect l="-4878" r="-6504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V="1">
            <a:off x="7308304" y="2348880"/>
            <a:ext cx="504056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 rot="20171364">
                <a:off x="6329642" y="2894978"/>
                <a:ext cx="4759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71364">
                <a:off x="6329642" y="2894978"/>
                <a:ext cx="475900" cy="246221"/>
              </a:xfrm>
              <a:prstGeom prst="rect">
                <a:avLst/>
              </a:prstGeom>
              <a:blipFill>
                <a:blip r:embed="rId16"/>
                <a:stretch>
                  <a:fillRect t="-4286" r="-14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656041" y="3028640"/>
                <a:ext cx="8766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041" y="3028640"/>
                <a:ext cx="876650" cy="246221"/>
              </a:xfrm>
              <a:prstGeom prst="rect">
                <a:avLst/>
              </a:prstGeom>
              <a:blipFill>
                <a:blip r:embed="rId17"/>
                <a:stretch>
                  <a:fillRect l="-5556" r="-5556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245252" y="3794994"/>
                <a:ext cx="8974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252" y="3794994"/>
                <a:ext cx="897490" cy="246221"/>
              </a:xfrm>
              <a:prstGeom prst="rect">
                <a:avLst/>
              </a:prstGeom>
              <a:blipFill>
                <a:blip r:embed="rId18"/>
                <a:stretch>
                  <a:fillRect l="-2703" r="-6081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/>
          <p:cNvCxnSpPr/>
          <p:nvPr/>
        </p:nvCxnSpPr>
        <p:spPr>
          <a:xfrm>
            <a:off x="5508104" y="3645024"/>
            <a:ext cx="15121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19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108811" y="4121876"/>
                <a:ext cx="47343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 smtClean="0">
                    <a:latin typeface="Comic Sans MS" panose="030F0702030302020204" pitchFamily="66" charset="0"/>
                  </a:rPr>
                  <a:t>In a right-angled triangle: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𝐴𝑑𝑗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𝐻𝑦𝑝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811" y="4121876"/>
                <a:ext cx="4734373" cy="276999"/>
              </a:xfrm>
              <a:prstGeom prst="rect">
                <a:avLst/>
              </a:prstGeom>
              <a:blipFill>
                <a:blip r:embed="rId20"/>
                <a:stretch>
                  <a:fillRect l="-2960" t="-28261" r="-1287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827416" y="4497161"/>
                <a:ext cx="5212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In triangle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𝐴𝐸</m:t>
                    </m:r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angle is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the Hypotenuse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416" y="4497161"/>
                <a:ext cx="5212080" cy="523220"/>
              </a:xfrm>
              <a:prstGeom prst="rect">
                <a:avLst/>
              </a:prstGeom>
              <a:blipFill>
                <a:blip r:embed="rId21"/>
                <a:stretch>
                  <a:fillRect t="-2326" r="-117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580112" y="5013176"/>
                <a:ext cx="22492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𝐴𝑑𝑗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013176"/>
                <a:ext cx="2249270" cy="276999"/>
              </a:xfrm>
              <a:prstGeom prst="rect">
                <a:avLst/>
              </a:prstGeom>
              <a:blipFill>
                <a:blip r:embed="rId22"/>
                <a:stretch>
                  <a:fillRect l="-3252" t="-2174" r="-2168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580112" y="5373216"/>
                <a:ext cx="1853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𝐴𝑑𝑗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373216"/>
                <a:ext cx="1853328" cy="276999"/>
              </a:xfrm>
              <a:prstGeom prst="rect">
                <a:avLst/>
              </a:prstGeom>
              <a:blipFill>
                <a:blip r:embed="rId23"/>
                <a:stretch>
                  <a:fillRect l="-3947" t="-2174" r="-4276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931920" y="5661248"/>
                <a:ext cx="5212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However, we also know that the Adjacent side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𝑐𝑜𝑠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𝑐𝑜𝑠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𝑠𝑖𝑛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𝑠𝑖𝑛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920" y="5661248"/>
                <a:ext cx="5212080" cy="523220"/>
              </a:xfrm>
              <a:prstGeom prst="rect">
                <a:avLst/>
              </a:prstGeom>
              <a:blipFill>
                <a:blip r:embed="rId24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076056" y="6165304"/>
                <a:ext cx="28664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𝐴𝑑𝑗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6165304"/>
                <a:ext cx="2866490" cy="276999"/>
              </a:xfrm>
              <a:prstGeom prst="rect">
                <a:avLst/>
              </a:prstGeom>
              <a:blipFill>
                <a:blip r:embed="rId25"/>
                <a:stretch>
                  <a:fillRect l="-2553" t="-2174" r="-2340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46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7" grpId="0"/>
      <p:bldP spid="27" grpId="1"/>
      <p:bldP spid="29" grpId="0"/>
      <p:bldP spid="29" grpId="1"/>
      <p:bldP spid="34" grpId="0"/>
      <p:bldP spid="34" grpId="1"/>
      <p:bldP spid="37" grpId="0"/>
      <p:bldP spid="37" grpId="1"/>
      <p:bldP spid="38" grpId="0"/>
      <p:bldP spid="38" grpId="1"/>
      <p:bldP spid="57" grpId="0"/>
      <p:bldP spid="54" grpId="0"/>
      <p:bldP spid="47" grpId="0"/>
      <p:bldP spid="48" grpId="0"/>
      <p:bldP spid="64" grpId="0"/>
      <p:bldP spid="65" grpId="0"/>
      <p:bldP spid="66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 flipV="1">
            <a:off x="7020272" y="1340768"/>
            <a:ext cx="576064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>
            <a:off x="7020272" y="2708920"/>
            <a:ext cx="5760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c 51"/>
          <p:cNvSpPr/>
          <p:nvPr/>
        </p:nvSpPr>
        <p:spPr>
          <a:xfrm>
            <a:off x="6558211" y="736476"/>
            <a:ext cx="914400" cy="914400"/>
          </a:xfrm>
          <a:prstGeom prst="arc">
            <a:avLst>
              <a:gd name="adj1" fmla="val 4416219"/>
              <a:gd name="adj2" fmla="val 534910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need to be able to use the addition formulae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𝒔𝒊𝒏𝒆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600" b="1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𝒄𝒐𝒔𝒊𝒏𝒆</m:t>
                    </m:r>
                  </m:oMath>
                </a14:m>
                <a:r>
                  <a:rPr lang="en-GB" sz="1600" b="1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𝒕𝒂𝒏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In the diagram to the right,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𝐶𝐴𝐸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𝐴𝐸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 Additionally,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are perpendicular,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</a:t>
                </a:r>
                <a:r>
                  <a:rPr lang="en-GB" sz="1600" dirty="0" smtClean="0">
                    <a:latin typeface="Comic Sans MS" pitchFamily="66" charset="0"/>
                  </a:rPr>
                  <a:t>perpendicular, and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𝐹𝐶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are perpendicular.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 smtClean="0">
                    <a:latin typeface="Comic Sans MS" pitchFamily="66" charset="0"/>
                  </a:rPr>
                  <a:t>Use the diagram, together with known properties of sine and cosine, to prove the following: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3"/>
                <a:stretch>
                  <a:fillRect l="-175" t="-809" r="-17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508104" y="1340768"/>
            <a:ext cx="1512168" cy="2304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596336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blipFill>
                <a:blip r:embed="rId4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blipFill>
                <a:blip r:embed="rId5"/>
                <a:stretch>
                  <a:fillRect l="-555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blipFill>
                <a:blip r:embed="rId6"/>
                <a:stretch>
                  <a:fillRect l="-8824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blipFill>
                <a:blip r:embed="rId7"/>
                <a:stretch>
                  <a:fillRect l="-11765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blipFill>
                <a:blip r:embed="rId8"/>
                <a:stretch>
                  <a:fillRect l="-8824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blipFill>
                <a:blip r:embed="rId9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5508104" y="1340768"/>
            <a:ext cx="0" cy="230425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508104" y="1340768"/>
            <a:ext cx="151216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blipFill>
                <a:blip r:embed="rId10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blipFill>
                <a:blip r:embed="rId11"/>
                <a:stretch>
                  <a:fillRect l="-2941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20199041"/>
              <a:gd name="adj2" fmla="val 214124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18412109"/>
              <a:gd name="adj2" fmla="val 202698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blipFill>
                <a:blip r:embed="rId12"/>
                <a:stretch>
                  <a:fillRect l="-21212" r="-15152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6876256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452320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7020272" y="2564904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 rot="20118683">
            <a:off x="7432754" y="2600975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08104" y="2708920"/>
            <a:ext cx="2088232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08104" y="3645024"/>
            <a:ext cx="20882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400925" y="1895475"/>
                <a:ext cx="4550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925" y="1895475"/>
                <a:ext cx="455061" cy="246221"/>
              </a:xfrm>
              <a:prstGeom prst="rect">
                <a:avLst/>
              </a:prstGeom>
              <a:blipFill>
                <a:blip r:embed="rId13"/>
                <a:stretch>
                  <a:fillRect l="-9333" r="-120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 rot="16200000">
                <a:off x="6515103" y="2000250"/>
                <a:ext cx="7668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515103" y="2000250"/>
                <a:ext cx="766877" cy="215444"/>
              </a:xfrm>
              <a:prstGeom prst="rect">
                <a:avLst/>
              </a:prstGeom>
              <a:blipFill>
                <a:blip r:embed="rId14"/>
                <a:stretch>
                  <a:fillRect t="-7143" r="-31429"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>
            <a:off x="7020272" y="1340768"/>
            <a:ext cx="0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020272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884368" y="2204864"/>
                <a:ext cx="74603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204864"/>
                <a:ext cx="746038" cy="215444"/>
              </a:xfrm>
              <a:prstGeom prst="rect">
                <a:avLst/>
              </a:prstGeom>
              <a:blipFill>
                <a:blip r:embed="rId15"/>
                <a:stretch>
                  <a:fillRect l="-4878" r="-6504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V="1">
            <a:off x="7308304" y="2348880"/>
            <a:ext cx="504056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 rot="20171364">
                <a:off x="6329642" y="2894978"/>
                <a:ext cx="4759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71364">
                <a:off x="6329642" y="2894978"/>
                <a:ext cx="475900" cy="246221"/>
              </a:xfrm>
              <a:prstGeom prst="rect">
                <a:avLst/>
              </a:prstGeom>
              <a:blipFill>
                <a:blip r:embed="rId16"/>
                <a:stretch>
                  <a:fillRect t="-4286" r="-14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656041" y="3028640"/>
                <a:ext cx="8766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041" y="3028640"/>
                <a:ext cx="876650" cy="246221"/>
              </a:xfrm>
              <a:prstGeom prst="rect">
                <a:avLst/>
              </a:prstGeom>
              <a:blipFill>
                <a:blip r:embed="rId17"/>
                <a:stretch>
                  <a:fillRect l="-5556" r="-5556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245252" y="3794994"/>
                <a:ext cx="8974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252" y="3794994"/>
                <a:ext cx="897490" cy="246221"/>
              </a:xfrm>
              <a:prstGeom prst="rect">
                <a:avLst/>
              </a:prstGeom>
              <a:blipFill>
                <a:blip r:embed="rId18"/>
                <a:stretch>
                  <a:fillRect l="-2703" r="-6081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/>
          <p:cNvCxnSpPr/>
          <p:nvPr/>
        </p:nvCxnSpPr>
        <p:spPr>
          <a:xfrm>
            <a:off x="5508104" y="3645024"/>
            <a:ext cx="15121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19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923928" y="4365104"/>
                <a:ext cx="18742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𝐴𝑑𝑗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365104"/>
                <a:ext cx="1874296" cy="276999"/>
              </a:xfrm>
              <a:prstGeom prst="rect">
                <a:avLst/>
              </a:prstGeom>
              <a:blipFill>
                <a:blip r:embed="rId20"/>
                <a:stretch>
                  <a:fillRect l="-2606" t="-2222" r="-2932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5292080" y="4869160"/>
            <a:ext cx="229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Therefore…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084168" y="4365104"/>
                <a:ext cx="28664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𝐴𝑑𝑗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365104"/>
                <a:ext cx="2866490" cy="276999"/>
              </a:xfrm>
              <a:prstGeom prst="rect">
                <a:avLst/>
              </a:prstGeom>
              <a:blipFill>
                <a:blip r:embed="rId21"/>
                <a:stretch>
                  <a:fillRect l="-2553" t="-2222" r="-2340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499992" y="5445224"/>
                <a:ext cx="36002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445224"/>
                <a:ext cx="3600216" cy="276999"/>
              </a:xfrm>
              <a:prstGeom prst="rect">
                <a:avLst/>
              </a:prstGeom>
              <a:blipFill>
                <a:blip r:embed="rId22"/>
                <a:stretch>
                  <a:fillRect l="-508" t="-2174" r="-1692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blipFill>
                <a:blip r:embed="rId23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77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555504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need to be able to use the addition formulae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𝒔𝒊𝒏𝒆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600" b="1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𝒄𝒐𝒔𝒊𝒏𝒆</m:t>
                    </m:r>
                  </m:oMath>
                </a14:m>
                <a:r>
                  <a:rPr lang="en-GB" sz="1600" b="1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𝒕𝒂𝒏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Use the results above to show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𝑐𝑜𝑠𝐴𝑐𝑜𝑠𝐵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𝑠𝑖𝑛𝐴𝑠𝑖𝑛𝐵</m:t>
                      </m:r>
                    </m:oMath>
                  </m:oMathPara>
                </a14:m>
                <a:endParaRPr lang="en-US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555504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3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67944" y="1628800"/>
                <a:ext cx="2799804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628800"/>
                <a:ext cx="2799804" cy="215444"/>
              </a:xfrm>
              <a:prstGeom prst="rect">
                <a:avLst/>
              </a:prstGeom>
              <a:blipFill>
                <a:blip r:embed="rId4"/>
                <a:stretch>
                  <a:fillRect l="-435" r="-1304" b="-30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067944" y="2204864"/>
                <a:ext cx="2842252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𝑠𝑖𝑛𝐴𝑠𝑖𝑛𝐵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204864"/>
                <a:ext cx="2842252" cy="215444"/>
              </a:xfrm>
              <a:prstGeom prst="rect">
                <a:avLst/>
              </a:prstGeom>
              <a:blipFill>
                <a:blip r:embed="rId5"/>
                <a:stretch>
                  <a:fillRect l="-428" r="-428" b="-571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779912" y="2780928"/>
                <a:ext cx="3695371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+(−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(−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𝑠𝑖𝑛𝐴𝑠𝑖𝑛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(−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780928"/>
                <a:ext cx="3695371" cy="215444"/>
              </a:xfrm>
              <a:prstGeom prst="rect">
                <a:avLst/>
              </a:prstGeom>
              <a:blipFill>
                <a:blip r:embed="rId6"/>
                <a:stretch>
                  <a:fillRect l="-165" r="-1320" b="-30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067944" y="3356992"/>
                <a:ext cx="1080120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356992"/>
                <a:ext cx="1080120" cy="215444"/>
              </a:xfrm>
              <a:prstGeom prst="rect">
                <a:avLst/>
              </a:prstGeom>
              <a:blipFill>
                <a:blip r:embed="rId7"/>
                <a:stretch>
                  <a:fillRect l="-2260" r="-2260" b="-571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076056" y="3356992"/>
                <a:ext cx="1080120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356992"/>
                <a:ext cx="1080120" cy="215444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012160" y="3356992"/>
                <a:ext cx="1080120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356992"/>
                <a:ext cx="1080120" cy="215444"/>
              </a:xfrm>
              <a:prstGeom prst="rect">
                <a:avLst/>
              </a:prstGeom>
              <a:blipFill>
                <a:blip r:embed="rId9"/>
                <a:stretch>
                  <a:fillRect l="-2825" r="-16384" b="-314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067944" y="3933056"/>
                <a:ext cx="1080120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933056"/>
                <a:ext cx="1080120" cy="215444"/>
              </a:xfrm>
              <a:prstGeom prst="rect">
                <a:avLst/>
              </a:prstGeom>
              <a:blipFill>
                <a:blip r:embed="rId10"/>
                <a:stretch>
                  <a:fillRect l="-2260" r="-2260" b="-277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076056" y="3933056"/>
                <a:ext cx="1080120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933056"/>
                <a:ext cx="1080120" cy="215444"/>
              </a:xfrm>
              <a:prstGeom prst="rect">
                <a:avLst/>
              </a:prstGeom>
              <a:blipFill>
                <a:blip r:embed="rId8"/>
                <a:stretch>
                  <a:fillRect b="-277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940152" y="3933056"/>
                <a:ext cx="1080120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𝑠𝑖𝑛𝐴𝑠𝑖𝑛𝐵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933056"/>
                <a:ext cx="1080120" cy="215444"/>
              </a:xfrm>
              <a:prstGeom prst="rect">
                <a:avLst/>
              </a:prstGeom>
              <a:blipFill>
                <a:blip r:embed="rId11"/>
                <a:stretch>
                  <a:fillRect b="-5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c 1"/>
          <p:cNvSpPr/>
          <p:nvPr/>
        </p:nvSpPr>
        <p:spPr>
          <a:xfrm flipV="1">
            <a:off x="6804248" y="1772816"/>
            <a:ext cx="234727" cy="551284"/>
          </a:xfrm>
          <a:prstGeom prst="arc">
            <a:avLst>
              <a:gd name="adj1" fmla="val 16200000"/>
              <a:gd name="adj2" fmla="val 5499617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01780" y="1772816"/>
                <a:ext cx="17183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780" y="1772816"/>
                <a:ext cx="1718345" cy="523220"/>
              </a:xfrm>
              <a:prstGeom prst="rect">
                <a:avLst/>
              </a:prstGeom>
              <a:blipFill>
                <a:blip r:embed="rId12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385645" y="2351931"/>
                <a:ext cx="13681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645" y="2351931"/>
                <a:ext cx="1368152" cy="523220"/>
              </a:xfrm>
              <a:prstGeom prst="rect">
                <a:avLst/>
              </a:prstGeom>
              <a:blipFill>
                <a:blip r:embed="rId13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/>
          <p:cNvSpPr txBox="1"/>
          <p:nvPr/>
        </p:nvSpPr>
        <p:spPr>
          <a:xfrm>
            <a:off x="7479754" y="2875037"/>
            <a:ext cx="1797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You can use some trig relationships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7" name="Arc 76"/>
          <p:cNvSpPr/>
          <p:nvPr/>
        </p:nvSpPr>
        <p:spPr>
          <a:xfrm flipV="1">
            <a:off x="7337648" y="2353841"/>
            <a:ext cx="234727" cy="551284"/>
          </a:xfrm>
          <a:prstGeom prst="arc">
            <a:avLst>
              <a:gd name="adj1" fmla="val 16200000"/>
              <a:gd name="adj2" fmla="val 5499617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Arc 77"/>
          <p:cNvSpPr/>
          <p:nvPr/>
        </p:nvSpPr>
        <p:spPr>
          <a:xfrm flipV="1">
            <a:off x="7366223" y="2906291"/>
            <a:ext cx="234727" cy="551284"/>
          </a:xfrm>
          <a:prstGeom prst="arc">
            <a:avLst>
              <a:gd name="adj1" fmla="val 16200000"/>
              <a:gd name="adj2" fmla="val 5499617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Arc 78"/>
          <p:cNvSpPr/>
          <p:nvPr/>
        </p:nvSpPr>
        <p:spPr>
          <a:xfrm flipV="1">
            <a:off x="7137623" y="3487316"/>
            <a:ext cx="234727" cy="551284"/>
          </a:xfrm>
          <a:prstGeom prst="arc">
            <a:avLst>
              <a:gd name="adj1" fmla="val 16200000"/>
              <a:gd name="adj2" fmla="val 5499617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5787" y="4424362"/>
                <a:ext cx="16709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87" y="4424362"/>
                <a:ext cx="1670907" cy="276999"/>
              </a:xfrm>
              <a:prstGeom prst="rect">
                <a:avLst/>
              </a:prstGeom>
              <a:blipFill>
                <a:blip r:embed="rId14"/>
                <a:stretch>
                  <a:fillRect l="-1460" t="-2222" r="-4745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61962" y="4910137"/>
                <a:ext cx="19107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⁡(−20)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62" y="4910137"/>
                <a:ext cx="1910716" cy="276999"/>
              </a:xfrm>
              <a:prstGeom prst="rect">
                <a:avLst/>
              </a:prstGeom>
              <a:blipFill>
                <a:blip r:embed="rId15"/>
                <a:stretch>
                  <a:fillRect l="-1278" t="-2174" r="-4473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Arc 80"/>
          <p:cNvSpPr/>
          <p:nvPr/>
        </p:nvSpPr>
        <p:spPr>
          <a:xfrm flipV="1">
            <a:off x="2337023" y="4563641"/>
            <a:ext cx="234727" cy="551284"/>
          </a:xfrm>
          <a:prstGeom prst="arc">
            <a:avLst>
              <a:gd name="adj1" fmla="val 16200000"/>
              <a:gd name="adj2" fmla="val 5499617"/>
            </a:avLst>
          </a:prstGeom>
          <a:ln w="25400">
            <a:solidFill>
              <a:srgbClr val="0000F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/>
          <p:cNvSpPr txBox="1"/>
          <p:nvPr/>
        </p:nvSpPr>
        <p:spPr>
          <a:xfrm>
            <a:off x="2441029" y="4551437"/>
            <a:ext cx="1178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For example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14362" y="5491162"/>
                <a:ext cx="14289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62" y="5491162"/>
                <a:ext cx="1428917" cy="276999"/>
              </a:xfrm>
              <a:prstGeom prst="rect">
                <a:avLst/>
              </a:prstGeom>
              <a:blipFill>
                <a:blip r:embed="rId16"/>
                <a:stretch>
                  <a:fillRect l="-3846" r="-3846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90537" y="5976937"/>
                <a:ext cx="16687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40=−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37" y="5976937"/>
                <a:ext cx="1668727" cy="276999"/>
              </a:xfrm>
              <a:prstGeom prst="rect">
                <a:avLst/>
              </a:prstGeom>
              <a:blipFill>
                <a:blip r:embed="rId17"/>
                <a:stretch>
                  <a:fillRect l="-2920" r="-3285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Arc 84"/>
          <p:cNvSpPr/>
          <p:nvPr/>
        </p:nvSpPr>
        <p:spPr>
          <a:xfrm flipV="1">
            <a:off x="2222723" y="5592341"/>
            <a:ext cx="234727" cy="551284"/>
          </a:xfrm>
          <a:prstGeom prst="arc">
            <a:avLst>
              <a:gd name="adj1" fmla="val 16200000"/>
              <a:gd name="adj2" fmla="val 5499617"/>
            </a:avLst>
          </a:prstGeom>
          <a:ln w="25400">
            <a:solidFill>
              <a:srgbClr val="0000F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/>
          <p:cNvSpPr txBox="1"/>
          <p:nvPr/>
        </p:nvSpPr>
        <p:spPr>
          <a:xfrm>
            <a:off x="2326729" y="5580137"/>
            <a:ext cx="1178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For example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308304" y="3608462"/>
            <a:ext cx="930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" y="4391025"/>
            <a:ext cx="1685925" cy="3333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/>
          <p:cNvSpPr/>
          <p:nvPr/>
        </p:nvSpPr>
        <p:spPr>
          <a:xfrm>
            <a:off x="5553075" y="2743200"/>
            <a:ext cx="657225" cy="2952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5581651" y="3314700"/>
            <a:ext cx="438150" cy="2952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6781800" y="2743200"/>
            <a:ext cx="628649" cy="2952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6543675" y="3305175"/>
            <a:ext cx="628649" cy="2952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/>
          <p:cNvSpPr/>
          <p:nvPr/>
        </p:nvSpPr>
        <p:spPr>
          <a:xfrm>
            <a:off x="600076" y="5467350"/>
            <a:ext cx="1504950" cy="3333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blipFill>
                <a:blip r:embed="rId18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blipFill>
                <a:blip r:embed="rId19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4831803" y="4713362"/>
                <a:ext cx="31596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 similar process can be followed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GB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!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803" y="4713362"/>
                <a:ext cx="3159671" cy="646331"/>
              </a:xfrm>
              <a:prstGeom prst="rect">
                <a:avLst/>
              </a:prstGeom>
              <a:blipFill>
                <a:blip r:embed="rId20"/>
                <a:stretch>
                  <a:fillRect t="-3774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blipFill>
                <a:blip r:embed="rId21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66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64" grpId="0"/>
      <p:bldP spid="65" grpId="0"/>
      <p:bldP spid="66" grpId="0"/>
      <p:bldP spid="67" grpId="0"/>
      <p:bldP spid="69" grpId="0"/>
      <p:bldP spid="70" grpId="0"/>
      <p:bldP spid="71" grpId="0"/>
      <p:bldP spid="2" grpId="0" animBg="1"/>
      <p:bldP spid="4" grpId="0"/>
      <p:bldP spid="75" grpId="0"/>
      <p:bldP spid="76" grpId="0"/>
      <p:bldP spid="77" grpId="0" animBg="1"/>
      <p:bldP spid="78" grpId="0" animBg="1"/>
      <p:bldP spid="79" grpId="0" animBg="1"/>
      <p:bldP spid="6" grpId="0"/>
      <p:bldP spid="80" grpId="0"/>
      <p:bldP spid="81" grpId="0" animBg="1"/>
      <p:bldP spid="82" grpId="0"/>
      <p:bldP spid="83" grpId="0"/>
      <p:bldP spid="84" grpId="0"/>
      <p:bldP spid="85" grpId="0" animBg="1"/>
      <p:bldP spid="86" grpId="0"/>
      <p:bldP spid="87" grpId="0"/>
      <p:bldP spid="7" grpId="0" animBg="1"/>
      <p:bldP spid="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5" grpId="0"/>
      <p:bldP spid="9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555504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need to be able to use the addition formulae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𝒔𝒊𝒏𝒆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600" b="1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𝒄𝒐𝒔𝒊𝒏𝒆</m:t>
                    </m:r>
                  </m:oMath>
                </a14:m>
                <a:r>
                  <a:rPr lang="en-GB" sz="1600" b="1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𝒕𝒂𝒏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Use the results above to show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US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555504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3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blipFill>
                <a:blip r:embed="rId4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blipFill>
                <a:blip r:embed="rId5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blipFill>
                <a:blip r:embed="rId6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27714" y="1537062"/>
                <a:ext cx="2021451" cy="453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714" y="1537062"/>
                <a:ext cx="2021451" cy="453779"/>
              </a:xfrm>
              <a:prstGeom prst="rect">
                <a:avLst/>
              </a:prstGeom>
              <a:blipFill>
                <a:blip r:embed="rId7"/>
                <a:stretch>
                  <a:fillRect l="-1511"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05942" y="2290354"/>
                <a:ext cx="2851293" cy="404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𝑠𝑖𝑛𝐴𝑐𝑜𝑠𝐵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𝑐𝑜𝑠𝐴𝑠𝑖𝑛𝐵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𝑐𝑜𝑠𝐴𝑐𝑜𝑠𝐵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𝑠𝑖𝑛𝐴𝑠𝑖𝑛𝐵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942" y="2290354"/>
                <a:ext cx="2851293" cy="404791"/>
              </a:xfrm>
              <a:prstGeom prst="rect">
                <a:avLst/>
              </a:prstGeom>
              <a:blipFill>
                <a:blip r:embed="rId8"/>
                <a:stretch>
                  <a:fillRect l="-641" t="-3030" r="-641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92879" y="2991394"/>
                <a:ext cx="2892971" cy="733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𝑠𝑖𝑛𝐴𝑐𝑜𝑠𝐵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𝑐𝑜𝑠𝐴𝑐𝑜𝑠𝐵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𝑐𝑜𝑠𝐴𝑠𝑖𝑛𝐵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𝑐𝑜𝑠𝐴𝑐𝑜𝑠𝐵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𝑐𝑜𝑠𝐴𝑐𝑜𝑠𝐵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𝑐𝑜𝑠𝐴𝑐𝑜𝑠𝐵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𝑠𝑖𝑛𝐴𝑠𝑖𝑛𝐵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𝑐𝑜𝑠𝐴𝑐𝑜𝑠𝐵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879" y="2991394"/>
                <a:ext cx="2892971" cy="7336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05942" y="4145280"/>
                <a:ext cx="2248564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942" y="4145280"/>
                <a:ext cx="2248564" cy="404726"/>
              </a:xfrm>
              <a:prstGeom prst="rect">
                <a:avLst/>
              </a:prstGeom>
              <a:blipFill>
                <a:blip r:embed="rId10"/>
                <a:stretch>
                  <a:fillRect l="-1084" r="-813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 flipV="1">
            <a:off x="6821665" y="1820091"/>
            <a:ext cx="214861" cy="678180"/>
          </a:xfrm>
          <a:prstGeom prst="arc">
            <a:avLst>
              <a:gd name="adj1" fmla="val 16200000"/>
              <a:gd name="adj2" fmla="val 5499617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958149" y="1894736"/>
            <a:ext cx="187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Replace using the relationships above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Arc 15"/>
          <p:cNvSpPr/>
          <p:nvPr/>
        </p:nvSpPr>
        <p:spPr>
          <a:xfrm flipV="1">
            <a:off x="6834727" y="2651760"/>
            <a:ext cx="214861" cy="678180"/>
          </a:xfrm>
          <a:prstGeom prst="arc">
            <a:avLst>
              <a:gd name="adj1" fmla="val 16200000"/>
              <a:gd name="adj2" fmla="val 5499617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01840" y="2735113"/>
                <a:ext cx="17460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all terms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𝑐𝑜𝑠𝐴𝑐𝑜𝑠𝐵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840" y="2735113"/>
                <a:ext cx="1746069" cy="523220"/>
              </a:xfrm>
              <a:prstGeom prst="rect">
                <a:avLst/>
              </a:prstGeom>
              <a:blipFill>
                <a:blip r:embed="rId11"/>
                <a:stretch>
                  <a:fillRect l="-699" t="-2326" r="-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 flipV="1">
            <a:off x="6856499" y="3500845"/>
            <a:ext cx="214861" cy="678180"/>
          </a:xfrm>
          <a:prstGeom prst="arc">
            <a:avLst>
              <a:gd name="adj1" fmla="val 16200000"/>
              <a:gd name="adj2" fmla="val 5499617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036527" y="3584198"/>
            <a:ext cx="140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Simplify each term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486400" y="3013166"/>
            <a:ext cx="348343" cy="13062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490754" y="3200400"/>
            <a:ext cx="348343" cy="13062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100354" y="3026228"/>
            <a:ext cx="348343" cy="13062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104708" y="3213462"/>
            <a:ext cx="348343" cy="13062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120640" y="3405051"/>
            <a:ext cx="348343" cy="13062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124994" y="3592285"/>
            <a:ext cx="348343" cy="13062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516880" y="3391988"/>
            <a:ext cx="348343" cy="13062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521234" y="3579222"/>
            <a:ext cx="348343" cy="13062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111931" y="2995748"/>
            <a:ext cx="383178" cy="3483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6457406" y="3000102"/>
            <a:ext cx="383178" cy="3483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6078583" y="3370216"/>
            <a:ext cx="383178" cy="3483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6457406" y="3374570"/>
            <a:ext cx="383178" cy="3483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blipFill>
                <a:blip r:embed="rId12"/>
                <a:stretch>
                  <a:fillRect l="-536" r="-268" b="-10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blipFill>
                <a:blip r:embed="rId13"/>
                <a:stretch>
                  <a:fillRect l="-536" r="-268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753426" y="5174917"/>
                <a:ext cx="31596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 similar process can be followed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GB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!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426" y="5174917"/>
                <a:ext cx="3159671" cy="646331"/>
              </a:xfrm>
              <a:prstGeom prst="rect">
                <a:avLst/>
              </a:prstGeom>
              <a:blipFill>
                <a:blip r:embed="rId14"/>
                <a:stretch>
                  <a:fillRect t="-4717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96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6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555504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need to be able to use the addition formulae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𝒔𝒊𝒏𝒆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600" b="1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𝒄𝒐𝒔𝒊𝒏𝒆</m:t>
                    </m:r>
                  </m:oMath>
                </a14:m>
                <a:r>
                  <a:rPr lang="en-GB" sz="1600" b="1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𝒕𝒂𝒏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Prove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𝑐𝑜𝑠𝐴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𝑠𝑖𝑛𝐵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𝑠𝑖𝑛𝐴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𝑐𝑜𝑠𝐵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𝑠𝑖𝑛𝐵𝑐𝑜𝑠𝐵</m:t>
                          </m:r>
                        </m:den>
                      </m:f>
                    </m:oMath>
                  </m:oMathPara>
                </a14:m>
                <a:endParaRPr lang="en-US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555504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3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blipFill>
                <a:blip r:embed="rId4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blipFill>
                <a:blip r:embed="rId5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blipFill>
                <a:blip r:embed="rId6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blipFill>
                <a:blip r:embed="rId7"/>
                <a:stretch>
                  <a:fillRect l="-536" r="-268" b="-10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blipFill>
                <a:blip r:embed="rId8"/>
                <a:stretch>
                  <a:fillRect l="-536" r="-268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91474" y="2174032"/>
                <a:ext cx="1019253" cy="404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𝑐𝑜𝑠𝐴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𝑠𝑖𝑛𝐵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𝑠𝑖𝑛𝐴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474" y="2174032"/>
                <a:ext cx="1019253" cy="404791"/>
              </a:xfrm>
              <a:prstGeom prst="rect">
                <a:avLst/>
              </a:prstGeom>
              <a:blipFill>
                <a:blip r:embed="rId9"/>
                <a:stretch>
                  <a:fillRect l="-3593" t="-3030" r="-239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89310" y="2811623"/>
                <a:ext cx="1949060" cy="404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𝑐𝑜𝑠𝐵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𝑐𝑜𝑠𝐵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𝑠𝑖𝑛𝐵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310" y="2811623"/>
                <a:ext cx="1949060" cy="404791"/>
              </a:xfrm>
              <a:prstGeom prst="rect">
                <a:avLst/>
              </a:prstGeom>
              <a:blipFill>
                <a:blip r:embed="rId10"/>
                <a:stretch>
                  <a:fillRect l="-313" t="-1493" r="-1250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01750" y="3458545"/>
                <a:ext cx="1923412" cy="404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𝑠𝑖𝑛𝐴𝑠𝑖𝑛𝐵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750" y="3458545"/>
                <a:ext cx="1923412" cy="404791"/>
              </a:xfrm>
              <a:prstGeom prst="rect">
                <a:avLst/>
              </a:prstGeom>
              <a:blipFill>
                <a:blip r:embed="rId11"/>
                <a:stretch>
                  <a:fillRect l="-316" t="-1493" r="-1266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04861" y="4152120"/>
                <a:ext cx="1092029" cy="410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861" y="4152120"/>
                <a:ext cx="1092029" cy="410433"/>
              </a:xfrm>
              <a:prstGeom prst="rect">
                <a:avLst/>
              </a:prstGeom>
              <a:blipFill>
                <a:blip r:embed="rId12"/>
                <a:stretch>
                  <a:fillRect l="-1676" t="-2985" r="-5028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 flipV="1">
            <a:off x="5886116" y="2425958"/>
            <a:ext cx="197443" cy="605401"/>
          </a:xfrm>
          <a:prstGeom prst="arc">
            <a:avLst>
              <a:gd name="adj1" fmla="val 16200000"/>
              <a:gd name="adj2" fmla="val 5499617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88863" y="2427203"/>
            <a:ext cx="2200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Multiply to make the denominators equal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Arc 16"/>
          <p:cNvSpPr/>
          <p:nvPr/>
        </p:nvSpPr>
        <p:spPr>
          <a:xfrm flipV="1">
            <a:off x="5898557" y="3072880"/>
            <a:ext cx="197443" cy="605401"/>
          </a:xfrm>
          <a:prstGeom prst="arc">
            <a:avLst>
              <a:gd name="adj1" fmla="val 16200000"/>
              <a:gd name="adj2" fmla="val 5499617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c 17"/>
          <p:cNvSpPr/>
          <p:nvPr/>
        </p:nvSpPr>
        <p:spPr>
          <a:xfrm flipV="1">
            <a:off x="5743047" y="3738464"/>
            <a:ext cx="197443" cy="605401"/>
          </a:xfrm>
          <a:prstGeom prst="arc">
            <a:avLst>
              <a:gd name="adj1" fmla="val 16200000"/>
              <a:gd name="adj2" fmla="val 5499617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056814" y="3201643"/>
            <a:ext cx="1510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Group together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42208" y="3798802"/>
            <a:ext cx="281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top can be replaced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u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sing one of the identities above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68119" y="2809135"/>
            <a:ext cx="383178" cy="41925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432282" y="2812245"/>
            <a:ext cx="383178" cy="41925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70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 animBg="1"/>
      <p:bldP spid="16" grpId="0"/>
      <p:bldP spid="17" grpId="0" animBg="1"/>
      <p:bldP spid="18" grpId="0" animBg="1"/>
      <p:bldP spid="19" grpId="0"/>
      <p:bldP spid="20" grpId="0"/>
      <p:bldP spid="21" grpId="0" animBg="1"/>
      <p:bldP spid="21" grpId="1" animBg="1"/>
      <p:bldP spid="22" grpId="0" animBg="1"/>
      <p:bldP spid="2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555504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need to be able to use the addition formulae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𝒔𝒊𝒏𝒆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600" b="1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𝒄𝒐𝒔𝒊𝒏𝒆</m:t>
                    </m:r>
                  </m:oMath>
                </a14:m>
                <a:r>
                  <a:rPr lang="en-GB" sz="1600" b="1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𝒕𝒂𝒏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Given that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𝑐𝑜𝑠𝐴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𝑠𝑖𝑛𝐵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𝑠𝑖𝑛𝐴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𝑐𝑜𝑠𝐵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𝑠𝑖𝑛𝐵𝑐𝑜𝑠𝐵</m:t>
                          </m:r>
                        </m:den>
                      </m:f>
                    </m:oMath>
                  </m:oMathPara>
                </a14:m>
                <a:endParaRPr lang="en-US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555504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3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blipFill>
                <a:blip r:embed="rId4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blipFill>
                <a:blip r:embed="rId5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blipFill>
                <a:blip r:embed="rId6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blipFill>
                <a:blip r:embed="rId7"/>
                <a:stretch>
                  <a:fillRect l="-536" r="-268" b="-10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blipFill>
                <a:blip r:embed="rId8"/>
                <a:stretch>
                  <a:fillRect l="-536" r="-268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91474" y="2174032"/>
                <a:ext cx="1019253" cy="404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𝑐𝑜𝑠𝐴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𝑠𝑖𝑛𝐵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𝑠𝑖𝑛𝐴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474" y="2174032"/>
                <a:ext cx="1019253" cy="404791"/>
              </a:xfrm>
              <a:prstGeom prst="rect">
                <a:avLst/>
              </a:prstGeom>
              <a:blipFill>
                <a:blip r:embed="rId9"/>
                <a:stretch>
                  <a:fillRect l="-3593" t="-3030" r="-239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 flipV="1">
            <a:off x="5886116" y="2425958"/>
            <a:ext cx="197443" cy="605401"/>
          </a:xfrm>
          <a:prstGeom prst="arc">
            <a:avLst>
              <a:gd name="adj1" fmla="val 16200000"/>
              <a:gd name="adj2" fmla="val 5499617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88863" y="2427203"/>
            <a:ext cx="2200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Multiply to make the denominators equal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57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44150" y="1395523"/>
                <a:ext cx="4087156" cy="1159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GB" sz="1600" b="0" dirty="0" smtClean="0">
                    <a:latin typeface="Comic Sans MS" panose="030F0702030302020204" pitchFamily="66" charset="0"/>
                  </a:rPr>
                  <a:t>Given that: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GB" sz="1600" b="0" i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1600" b="0" i="1" smtClean="0">
                            <a:latin typeface="Cambria Math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GB" sz="16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sz="1600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/>
                      </a:rPr>
                      <m:t>=3</m:t>
                    </m:r>
                    <m:r>
                      <a:rPr lang="en-GB" sz="1600" b="0" i="1" smtClean="0">
                        <a:latin typeface="Cambria Math"/>
                      </a:rPr>
                      <m:t>𝑐𝑜𝑠</m:t>
                    </m:r>
                    <m:r>
                      <a:rPr lang="en-GB" sz="1600" b="0" i="1" smtClean="0">
                        <a:latin typeface="Cambria Math"/>
                      </a:rPr>
                      <m:t>⁡(</m:t>
                    </m:r>
                    <m:r>
                      <a:rPr lang="en-GB" sz="1600" b="0" i="1" smtClean="0">
                        <a:latin typeface="Cambria Math"/>
                      </a:rPr>
                      <m:t>𝑥</m:t>
                    </m:r>
                    <m:r>
                      <a:rPr lang="en-GB" sz="1600" b="0" i="1" smtClean="0">
                        <a:latin typeface="Cambria Math"/>
                      </a:rPr>
                      <m:t>−</m:t>
                    </m:r>
                    <m:r>
                      <a:rPr lang="en-GB" sz="1600" b="0" i="1" smtClean="0">
                        <a:latin typeface="Cambria Math"/>
                      </a:rPr>
                      <m:t>𝑦</m:t>
                    </m:r>
                    <m:r>
                      <a:rPr lang="en-GB" sz="16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1600" i="1" dirty="0" smtClean="0">
                  <a:latin typeface="Comic Sans MS" pitchFamily="66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1600" dirty="0" smtClean="0">
                    <a:latin typeface="Comic Sans MS" pitchFamily="66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𝑡𝑎𝑛𝑥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𝑡𝑎𝑛𝑦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</a:t>
                </a:r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150" y="1395523"/>
                <a:ext cx="4087156" cy="1159420"/>
              </a:xfrm>
              <a:prstGeom prst="rect">
                <a:avLst/>
              </a:prstGeom>
              <a:blipFill>
                <a:blip r:embed="rId3"/>
                <a:stretch>
                  <a:fillRect b="-6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2537" y="2682573"/>
                <a:ext cx="26572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0" i="1" smtClean="0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/>
                        </a:rPr>
                        <m:t>=3</m:t>
                      </m:r>
                      <m:r>
                        <a:rPr lang="en-GB" sz="1600" b="0" i="1" smtClean="0">
                          <a:latin typeface="Cambria Math"/>
                        </a:rPr>
                        <m:t>𝑐𝑜𝑠</m:t>
                      </m:r>
                      <m:r>
                        <a:rPr lang="en-GB" sz="1600" b="0" i="1" smtClean="0">
                          <a:latin typeface="Cambria Math"/>
                        </a:rPr>
                        <m:t>⁡(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i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37" y="2682573"/>
                <a:ext cx="2657202" cy="338554"/>
              </a:xfrm>
              <a:prstGeom prst="rect">
                <a:avLst/>
              </a:prstGeom>
              <a:blipFill>
                <a:blip r:embed="rId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2537" y="3150625"/>
                <a:ext cx="23812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𝑠𝑖𝑛𝑥𝑐𝑜𝑠𝑦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𝑐𝑜𝑠𝑥𝑠𝑖𝑛𝑦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sz="1600" i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37" y="3150625"/>
                <a:ext cx="2381229" cy="338554"/>
              </a:xfrm>
              <a:prstGeom prst="rect">
                <a:avLst/>
              </a:prstGeom>
              <a:blipFill>
                <a:blip r:embed="rId5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58781" y="3150625"/>
                <a:ext cx="26370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0" i="1" smtClean="0">
                              <a:latin typeface="Cambria Math"/>
                            </a:rPr>
                            <m:t>= 3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𝑐𝑜𝑠𝑥𝑐𝑜𝑠𝑦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𝑠𝑖𝑛𝑥𝑠𝑖𝑛𝑦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sz="1600" i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781" y="3150625"/>
                <a:ext cx="2637004" cy="338554"/>
              </a:xfrm>
              <a:prstGeom prst="rect">
                <a:avLst/>
              </a:prstGeom>
              <a:blipFill>
                <a:blip r:embed="rId6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1022" y="3618677"/>
                <a:ext cx="2444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𝑠𝑖𝑛𝑥𝑐𝑜𝑠𝑦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𝑐𝑜𝑠𝑥𝑠𝑖𝑛𝑦</m:t>
                          </m:r>
                        </m:e>
                      </m:func>
                    </m:oMath>
                  </m:oMathPara>
                </a14:m>
                <a:endParaRPr lang="en-GB" sz="1600" i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22" y="3618677"/>
                <a:ext cx="2444259" cy="338554"/>
              </a:xfrm>
              <a:prstGeom prst="rect">
                <a:avLst/>
              </a:prstGeom>
              <a:blipFill>
                <a:blip r:embed="rId7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69746" y="3618677"/>
                <a:ext cx="26150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0" i="1" smtClean="0">
                              <a:latin typeface="Cambria Math"/>
                            </a:rPr>
                            <m:t>= 3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𝑐𝑜𝑠𝑥𝑐𝑜𝑠𝑦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𝑠𝑖𝑛𝑥𝑠𝑖𝑛𝑦</m:t>
                          </m:r>
                        </m:e>
                      </m:func>
                    </m:oMath>
                  </m:oMathPara>
                </a14:m>
                <a:endParaRPr lang="en-GB" sz="1600" i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746" y="3618677"/>
                <a:ext cx="2615075" cy="338554"/>
              </a:xfrm>
              <a:prstGeom prst="rect">
                <a:avLst/>
              </a:prstGeom>
              <a:blipFill>
                <a:blip r:embed="rId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26533" y="4122733"/>
                <a:ext cx="2444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𝑠𝑖𝑛𝑥𝑐𝑜𝑠𝑦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𝑐𝑜𝑠𝑥𝑠𝑖𝑛𝑦</m:t>
                          </m:r>
                        </m:e>
                      </m:func>
                    </m:oMath>
                  </m:oMathPara>
                </a14:m>
                <a:endParaRPr lang="en-GB" sz="1600" i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33" y="4122733"/>
                <a:ext cx="2444259" cy="338554"/>
              </a:xfrm>
              <a:prstGeom prst="rect">
                <a:avLst/>
              </a:prstGeom>
              <a:blipFill>
                <a:blip r:embed="rId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465257" y="4122733"/>
                <a:ext cx="26150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0" i="1" smtClean="0">
                              <a:latin typeface="Cambria Math"/>
                            </a:rPr>
                            <m:t>= 3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𝑐𝑜𝑠𝑥𝑐𝑜𝑠𝑦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𝑠𝑖𝑛𝑥𝑠𝑖𝑛𝑦</m:t>
                          </m:r>
                        </m:e>
                      </m:func>
                    </m:oMath>
                  </m:oMathPara>
                </a14:m>
                <a:endParaRPr lang="en-GB" sz="1600" i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257" y="4122733"/>
                <a:ext cx="2615075" cy="338554"/>
              </a:xfrm>
              <a:prstGeom prst="rect">
                <a:avLst/>
              </a:prstGeom>
              <a:blipFill>
                <a:blip r:embed="rId10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4545" y="4374761"/>
                <a:ext cx="10698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𝑐𝑜𝑠𝑥𝑐𝑜𝑠𝑦</m:t>
                      </m:r>
                    </m:oMath>
                  </m:oMathPara>
                </a14:m>
                <a:endParaRPr lang="en-GB" sz="1600" i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45" y="4374761"/>
                <a:ext cx="1069845" cy="338554"/>
              </a:xfrm>
              <a:prstGeom prst="rect">
                <a:avLst/>
              </a:prstGeom>
              <a:blipFill>
                <a:blip r:embed="rId11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522677" y="4374761"/>
                <a:ext cx="10698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𝑐𝑜𝑠𝑥𝑐𝑜𝑠𝑦</m:t>
                      </m:r>
                    </m:oMath>
                  </m:oMathPara>
                </a14:m>
                <a:endParaRPr lang="en-GB" sz="1600" i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677" y="4374761"/>
                <a:ext cx="1069845" cy="338554"/>
              </a:xfrm>
              <a:prstGeom prst="rect">
                <a:avLst/>
              </a:prstGeom>
              <a:blipFill>
                <a:blip r:embed="rId12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782817" y="4374761"/>
                <a:ext cx="10698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𝑐𝑜𝑠𝑥𝑐𝑜𝑠𝑦</m:t>
                      </m:r>
                    </m:oMath>
                  </m:oMathPara>
                </a14:m>
                <a:endParaRPr lang="en-GB" sz="1600" i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817" y="4374761"/>
                <a:ext cx="1069845" cy="338554"/>
              </a:xfrm>
              <a:prstGeom prst="rect">
                <a:avLst/>
              </a:prstGeom>
              <a:blipFill>
                <a:blip r:embed="rId13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70949" y="4374761"/>
                <a:ext cx="10698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𝑐𝑜𝑠𝑥𝑐𝑜𝑠𝑦</m:t>
                      </m:r>
                    </m:oMath>
                  </m:oMathPara>
                </a14:m>
                <a:endParaRPr lang="en-GB" sz="1600" i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949" y="4374761"/>
                <a:ext cx="1069845" cy="338554"/>
              </a:xfrm>
              <a:prstGeom prst="rect">
                <a:avLst/>
              </a:prstGeom>
              <a:blipFill>
                <a:blip r:embed="rId14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370549" y="4446769"/>
            <a:ext cx="972108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86673" y="4446769"/>
            <a:ext cx="972108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854825" y="4446769"/>
            <a:ext cx="972108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970949" y="4446769"/>
            <a:ext cx="972108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10609" y="4158737"/>
            <a:ext cx="324036" cy="288032"/>
          </a:xfrm>
          <a:prstGeom prst="line">
            <a:avLst/>
          </a:prstGeom>
          <a:ln w="3175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910609" y="4410765"/>
            <a:ext cx="324036" cy="288032"/>
          </a:xfrm>
          <a:prstGeom prst="line">
            <a:avLst/>
          </a:prstGeom>
          <a:ln w="3175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666693" y="4158737"/>
            <a:ext cx="324036" cy="288032"/>
          </a:xfrm>
          <a:prstGeom prst="line">
            <a:avLst/>
          </a:prstGeom>
          <a:ln w="3175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630689" y="4410765"/>
            <a:ext cx="324036" cy="288032"/>
          </a:xfrm>
          <a:prstGeom prst="line">
            <a:avLst/>
          </a:prstGeom>
          <a:ln w="3175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962837" y="4194741"/>
            <a:ext cx="324036" cy="288032"/>
          </a:xfrm>
          <a:prstGeom prst="line">
            <a:avLst/>
          </a:prstGeom>
          <a:ln w="3175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962837" y="4374761"/>
            <a:ext cx="324036" cy="288032"/>
          </a:xfrm>
          <a:prstGeom prst="line">
            <a:avLst/>
          </a:prstGeom>
          <a:ln w="3175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394885" y="4194741"/>
            <a:ext cx="324036" cy="288032"/>
          </a:xfrm>
          <a:prstGeom prst="line">
            <a:avLst/>
          </a:prstGeom>
          <a:ln w="3175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394885" y="4374761"/>
            <a:ext cx="324036" cy="288032"/>
          </a:xfrm>
          <a:prstGeom prst="line">
            <a:avLst/>
          </a:prstGeom>
          <a:ln w="3175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82617" y="4806809"/>
                <a:ext cx="16117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𝑡𝑎𝑛𝑥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𝑡𝑎𝑛𝑦</m:t>
                          </m:r>
                        </m:e>
                      </m:func>
                    </m:oMath>
                  </m:oMathPara>
                </a14:m>
                <a:endParaRPr lang="en-GB" sz="1600" i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17" y="4806809"/>
                <a:ext cx="1611788" cy="338554"/>
              </a:xfrm>
              <a:prstGeom prst="rect">
                <a:avLst/>
              </a:prstGeom>
              <a:blipFill>
                <a:blip r:embed="rId1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458781" y="4806809"/>
                <a:ext cx="17701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0" i="1" smtClean="0">
                              <a:latin typeface="Cambria Math"/>
                            </a:rPr>
                            <m:t>= 3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+3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𝑡𝑎𝑛𝑥𝑡𝑎𝑛𝑦</m:t>
                          </m:r>
                        </m:e>
                      </m:func>
                    </m:oMath>
                  </m:oMathPara>
                </a14:m>
                <a:endParaRPr lang="en-GB" sz="1600" i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781" y="4806809"/>
                <a:ext cx="1770165" cy="338554"/>
              </a:xfrm>
              <a:prstGeom prst="rect">
                <a:avLst/>
              </a:prstGeom>
              <a:blipFill>
                <a:blip r:embed="rId1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50569" y="5238857"/>
                <a:ext cx="20333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𝑡𝑎𝑛𝑥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𝑡𝑎𝑛𝑥𝑡𝑎𝑛𝑦</m:t>
                          </m:r>
                        </m:e>
                      </m:func>
                    </m:oMath>
                  </m:oMathPara>
                </a14:m>
                <a:endParaRPr lang="en-GB" sz="1600" i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69" y="5238857"/>
                <a:ext cx="2033377" cy="338554"/>
              </a:xfrm>
              <a:prstGeom prst="rect">
                <a:avLst/>
              </a:prstGeom>
              <a:blipFill>
                <a:blip r:embed="rId17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458781" y="5238857"/>
                <a:ext cx="13485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0" i="1" smtClean="0">
                              <a:latin typeface="Cambria Math"/>
                            </a:rPr>
                            <m:t>= 3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𝑡𝑎𝑛𝑦</m:t>
                          </m:r>
                        </m:e>
                      </m:func>
                    </m:oMath>
                  </m:oMathPara>
                </a14:m>
                <a:endParaRPr lang="en-GB" sz="1600" i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781" y="5238857"/>
                <a:ext cx="1348574" cy="338554"/>
              </a:xfrm>
              <a:prstGeom prst="rect">
                <a:avLst/>
              </a:prstGeom>
              <a:blipFill>
                <a:blip r:embed="rId18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02597" y="5634901"/>
                <a:ext cx="17475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𝑡𝑎𝑛𝑥</m:t>
                      </m:r>
                      <m:r>
                        <a:rPr lang="en-GB" sz="1600" b="0" i="1" smtClean="0">
                          <a:latin typeface="Cambria Math"/>
                        </a:rPr>
                        <m:t>(2−3</m:t>
                      </m:r>
                      <m:r>
                        <a:rPr lang="en-GB" sz="1600" b="0" i="1" smtClean="0">
                          <a:latin typeface="Cambria Math"/>
                        </a:rPr>
                        <m:t>𝑡𝑎𝑛𝑦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i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97" y="5634901"/>
                <a:ext cx="1747530" cy="338554"/>
              </a:xfrm>
              <a:prstGeom prst="rect">
                <a:avLst/>
              </a:prstGeom>
              <a:blipFill>
                <a:blip r:embed="rId1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458781" y="5634901"/>
                <a:ext cx="13485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0" i="1" smtClean="0">
                              <a:latin typeface="Cambria Math"/>
                            </a:rPr>
                            <m:t>= 3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𝑡𝑎𝑛𝑦</m:t>
                          </m:r>
                        </m:e>
                      </m:func>
                    </m:oMath>
                  </m:oMathPara>
                </a14:m>
                <a:endParaRPr lang="en-GB" sz="1600" i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781" y="5634901"/>
                <a:ext cx="1348574" cy="338554"/>
              </a:xfrm>
              <a:prstGeom prst="rect">
                <a:avLst/>
              </a:prstGeom>
              <a:blipFill>
                <a:blip r:embed="rId20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882717" y="6072059"/>
                <a:ext cx="6733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𝑡𝑎𝑛𝑥</m:t>
                      </m:r>
                    </m:oMath>
                  </m:oMathPara>
                </a14:m>
                <a:endParaRPr lang="en-GB" sz="1600" i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717" y="6072059"/>
                <a:ext cx="673389" cy="33855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458781" y="6072059"/>
                <a:ext cx="13485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0" i="1" smtClean="0">
                              <a:latin typeface="Cambria Math"/>
                            </a:rPr>
                            <m:t>= 3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𝑡𝑎𝑛𝑦</m:t>
                          </m:r>
                        </m:e>
                      </m:func>
                    </m:oMath>
                  </m:oMathPara>
                </a14:m>
                <a:endParaRPr lang="en-GB" sz="1600" i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781" y="6072059"/>
                <a:ext cx="1348574" cy="338554"/>
              </a:xfrm>
              <a:prstGeom prst="rect">
                <a:avLst/>
              </a:prstGeom>
              <a:blipFill>
                <a:blip r:embed="rId2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710809" y="6354193"/>
                <a:ext cx="10928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𝑡𝑎𝑛𝑦</m:t>
                          </m:r>
                        </m:e>
                      </m:func>
                    </m:oMath>
                  </m:oMathPara>
                </a14:m>
                <a:endParaRPr lang="en-GB" sz="1600" i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809" y="6354193"/>
                <a:ext cx="1092800" cy="338554"/>
              </a:xfrm>
              <a:prstGeom prst="rect">
                <a:avLst/>
              </a:prstGeom>
              <a:blipFill>
                <a:blip r:embed="rId2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>
            <a:off x="2746813" y="6396095"/>
            <a:ext cx="972108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c 51"/>
          <p:cNvSpPr/>
          <p:nvPr/>
        </p:nvSpPr>
        <p:spPr>
          <a:xfrm>
            <a:off x="4871049" y="2862593"/>
            <a:ext cx="396044" cy="46805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5159081" y="2934601"/>
            <a:ext cx="2484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Rewrite the sin and </a:t>
            </a:r>
            <a:r>
              <a:rPr lang="en-GB" sz="1200" dirty="0" err="1" smtClean="0">
                <a:solidFill>
                  <a:srgbClr val="FF0000"/>
                </a:solidFill>
                <a:latin typeface="Comic Sans MS" pitchFamily="66" charset="0"/>
              </a:rPr>
              <a:t>cos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 parts</a:t>
            </a:r>
          </a:p>
        </p:txBody>
      </p:sp>
      <p:sp>
        <p:nvSpPr>
          <p:cNvPr id="55" name="Arc 54"/>
          <p:cNvSpPr/>
          <p:nvPr/>
        </p:nvSpPr>
        <p:spPr>
          <a:xfrm>
            <a:off x="4871049" y="3330645"/>
            <a:ext cx="396044" cy="46805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55"/>
          <p:cNvSpPr/>
          <p:nvPr/>
        </p:nvSpPr>
        <p:spPr>
          <a:xfrm>
            <a:off x="4871049" y="3798697"/>
            <a:ext cx="432048" cy="64807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rc 56"/>
          <p:cNvSpPr/>
          <p:nvPr/>
        </p:nvSpPr>
        <p:spPr>
          <a:xfrm>
            <a:off x="4871049" y="4446769"/>
            <a:ext cx="468052" cy="540060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c 57"/>
          <p:cNvSpPr/>
          <p:nvPr/>
        </p:nvSpPr>
        <p:spPr>
          <a:xfrm>
            <a:off x="4871049" y="4986829"/>
            <a:ext cx="468052" cy="432048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Arc 58"/>
          <p:cNvSpPr/>
          <p:nvPr/>
        </p:nvSpPr>
        <p:spPr>
          <a:xfrm>
            <a:off x="4871049" y="5418877"/>
            <a:ext cx="468052" cy="432048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4871049" y="5850925"/>
            <a:ext cx="468052" cy="432048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5195085" y="3402653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Multiply out the brackets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267093" y="3978717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Divide all by </a:t>
            </a:r>
            <a:r>
              <a:rPr lang="en-GB" sz="1200" dirty="0" err="1" smtClean="0">
                <a:solidFill>
                  <a:srgbClr val="FF0000"/>
                </a:solidFill>
                <a:latin typeface="Comic Sans MS" pitchFamily="66" charset="0"/>
              </a:rPr>
              <a:t>cosxcosy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267093" y="4554781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195085" y="495082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Subtract 3tanxtany</a:t>
            </a:r>
          </a:p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Subtract 2tany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339101" y="5490885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Factorise the left side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303097" y="5958937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Divide by (2 – 3tany)</a:t>
            </a:r>
          </a:p>
        </p:txBody>
      </p:sp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24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blipFill>
                <a:blip r:embed="rId25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blipFill>
                <a:blip r:embed="rId26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blipFill>
                <a:blip r:embed="rId27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blipFill>
                <a:blip r:embed="rId28"/>
                <a:stretch>
                  <a:fillRect l="-536" r="-268" b="-10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blipFill>
                <a:blip r:embed="rId29"/>
                <a:stretch>
                  <a:fillRect l="-536" r="-268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909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" grpId="0"/>
      <p:bldP spid="24" grpId="0"/>
      <p:bldP spid="25" grpId="0"/>
      <p:bldP spid="2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2" grpId="0" animBg="1"/>
      <p:bldP spid="53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/>
      <p:bldP spid="63" grpId="0"/>
      <p:bldP spid="65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Prior Knowledge Check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/>
              <p:cNvSpPr>
                <a:spLocks noGrp="1"/>
              </p:cNvSpPr>
              <p:nvPr>
                <p:ph idx="1"/>
              </p:nvPr>
            </p:nvSpPr>
            <p:spPr>
              <a:xfrm>
                <a:off x="334576" y="1700808"/>
                <a:ext cx="4176464" cy="4752528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arenR"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Find the exact values of:</a:t>
                </a:r>
              </a:p>
              <a:p>
                <a:pPr marL="342900" indent="-342900">
                  <a:buAutoNum type="arabicParenR"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45</m:t>
                    </m:r>
                  </m:oMath>
                </a14:m>
                <a:r>
                  <a:rPr lang="en-US" sz="1800" dirty="0" smtClean="0">
                    <a:latin typeface="Comic Sans MS" panose="030F0702030302020204" pitchFamily="66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𝑐𝑜𝑠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𝑡𝑎𝑛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2) Solve the following equations in the interval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≤360</m:t>
                    </m:r>
                  </m:oMath>
                </a14:m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+50</m:t>
                            </m:r>
                          </m:e>
                        </m:d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=−0.9</m:t>
                    </m:r>
                  </m:oMath>
                </a14:m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−30</m:t>
                            </m:r>
                          </m:e>
                        </m:d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𝑠𝑖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−3=0</m:t>
                    </m:r>
                  </m:oMath>
                </a14:m>
                <a:endParaRPr lang="en-US" sz="18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76" y="1700808"/>
                <a:ext cx="4176464" cy="4752528"/>
              </a:xfrm>
              <a:blipFill>
                <a:blip r:embed="rId2"/>
                <a:stretch>
                  <a:fillRect l="-1752" t="-2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14"/>
              <p:cNvSpPr txBox="1">
                <a:spLocks/>
              </p:cNvSpPr>
              <p:nvPr/>
            </p:nvSpPr>
            <p:spPr>
              <a:xfrm>
                <a:off x="4643452" y="1687745"/>
                <a:ext cx="4099332" cy="47525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3) Prove the following: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𝑠𝑖𝑛𝑥𝑡𝑎𝑛𝑥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𝑠𝑒𝑐𝑥</m:t>
                    </m:r>
                  </m:oMath>
                </a14:m>
                <a:endParaRPr lang="en-GB" sz="18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𝑐𝑜𝑡𝑥𝑠𝑒𝑐𝑥𝑠𝑖𝑛𝑥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18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𝑐𝑜𝑡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GB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Content Placeholder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452" y="1687745"/>
                <a:ext cx="4099332" cy="4752528"/>
              </a:xfrm>
              <a:prstGeom prst="rect">
                <a:avLst/>
              </a:prstGeom>
              <a:blipFill>
                <a:blip r:embed="rId3"/>
                <a:stretch>
                  <a:fillRect l="-1339" t="-12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71451" y="2368732"/>
                <a:ext cx="883127" cy="484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51" y="2368732"/>
                <a:ext cx="883127" cy="484556"/>
              </a:xfrm>
              <a:prstGeom prst="rect">
                <a:avLst/>
              </a:prstGeom>
              <a:blipFill>
                <a:blip r:embed="rId4"/>
                <a:stretch>
                  <a:fillRect b="-3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78480" y="2346960"/>
                <a:ext cx="494174" cy="609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480" y="2346960"/>
                <a:ext cx="494174" cy="6095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06137" y="2982686"/>
                <a:ext cx="494174" cy="367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137" y="2982686"/>
                <a:ext cx="494174" cy="3676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82389" y="4706983"/>
                <a:ext cx="13152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194.2, 245.8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389" y="4706983"/>
                <a:ext cx="1315296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34343" y="5159829"/>
                <a:ext cx="17250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45, 165, 225, 345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343" y="5159829"/>
                <a:ext cx="1725088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91395" y="5708469"/>
                <a:ext cx="5870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270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395" y="5708469"/>
                <a:ext cx="587020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81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3588" y="1973433"/>
            <a:ext cx="624882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anose="03010101010201010101" pitchFamily="66" charset="0"/>
              </a:rPr>
              <a:t>Teachings for </a:t>
            </a:r>
          </a:p>
          <a:p>
            <a:pPr algn="ctr"/>
            <a:r>
              <a:rPr lang="en-US" sz="9600" b="1" cap="none" spc="0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anose="03010101010201010101" pitchFamily="66" charset="0"/>
              </a:rPr>
              <a:t>Exercise 7B</a:t>
            </a:r>
            <a:endParaRPr lang="en-US" sz="96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6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557338"/>
            <a:ext cx="3505200" cy="452596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1600" b="1" dirty="0" smtClean="0">
                <a:latin typeface="Comic Sans MS" pitchFamily="66" charset="0"/>
              </a:rPr>
              <a:t>You need to be able to use the addition formulae</a:t>
            </a:r>
          </a:p>
          <a:p>
            <a:pPr marL="0" indent="0" algn="ctr" eaLnBrk="1" hangingPunct="1">
              <a:buFontTx/>
              <a:buNone/>
            </a:pPr>
            <a:endParaRPr lang="en-US" sz="1600" b="1" u="sng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sz="1400" dirty="0" smtClean="0">
                <a:latin typeface="Comic Sans MS" pitchFamily="66" charset="0"/>
              </a:rPr>
              <a:t>Show, using the formula for Sin(A – B), that:</a:t>
            </a:r>
          </a:p>
          <a:p>
            <a:pPr marL="0" indent="0" algn="ctr" eaLnBrk="1" hangingPunct="1">
              <a:buFontTx/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US" sz="1400" dirty="0" smtClean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US" sz="1400" dirty="0">
              <a:latin typeface="Comic Sans MS" pitchFamily="66" charset="0"/>
            </a:endParaRPr>
          </a:p>
          <a:p>
            <a:pPr algn="ctr" eaLnBrk="1" hangingPunct="1">
              <a:buFont typeface="Wingdings" panose="05000000000000000000" pitchFamily="2" charset="2"/>
              <a:buChar char="à"/>
            </a:pPr>
            <a:r>
              <a:rPr lang="en-US" sz="1400" dirty="0" smtClean="0">
                <a:latin typeface="Comic Sans MS" pitchFamily="66" charset="0"/>
                <a:sym typeface="Wingdings" panose="05000000000000000000" pitchFamily="2" charset="2"/>
              </a:rPr>
              <a:t>Think about how you could write 15˚ using angles that can be expressed exactly…</a:t>
            </a:r>
          </a:p>
          <a:p>
            <a:pPr algn="ctr" eaLnBrk="1" hangingPunct="1">
              <a:buFont typeface="Wingdings" panose="05000000000000000000" pitchFamily="2" charset="2"/>
              <a:buChar char="à"/>
            </a:pPr>
            <a:endParaRPr lang="en-US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1548" y="2994369"/>
                <a:ext cx="1975413" cy="674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𝑆𝑖𝑛</m:t>
                      </m:r>
                      <m:r>
                        <a:rPr lang="en-GB" b="0" i="1" smtClean="0">
                          <a:latin typeface="Cambria Math"/>
                        </a:rPr>
                        <m:t>15=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48" y="2994369"/>
                <a:ext cx="1975413" cy="6741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59759" y="4723180"/>
                <a:ext cx="2453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𝑆𝑖𝑛</m:t>
                      </m:r>
                      <m:r>
                        <a:rPr lang="en-GB" b="0" i="1" smtClean="0">
                          <a:latin typeface="Cambria Math"/>
                        </a:rPr>
                        <m:t>15=</m:t>
                      </m:r>
                      <m:r>
                        <a:rPr lang="en-GB" b="0" i="1" smtClean="0">
                          <a:latin typeface="Cambria Math"/>
                        </a:rPr>
                        <m:t>𝑆𝑖𝑛</m:t>
                      </m:r>
                      <m:r>
                        <a:rPr lang="en-GB" b="0" i="1" smtClean="0">
                          <a:latin typeface="Cambria Math"/>
                        </a:rPr>
                        <m:t>(45−30)</m:t>
                      </m:r>
                    </m:oMath>
                  </m:oMathPara>
                </a14:m>
                <a:endParaRPr lang="en-GB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759" y="4723180"/>
                <a:ext cx="2453685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959932" y="2420888"/>
            <a:ext cx="3116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 smtClean="0">
                <a:latin typeface="Cambria Math" pitchFamily="18" charset="0"/>
                <a:ea typeface="Cambria Math" pitchFamily="18" charset="0"/>
              </a:rPr>
              <a:t>Sin(A - B) </a:t>
            </a:r>
            <a:r>
              <a:rPr lang="en-GB" sz="1600" i="1" dirty="0">
                <a:latin typeface="Cambria Math" pitchFamily="18" charset="0"/>
                <a:ea typeface="Cambria Math" pitchFamily="18" charset="0"/>
              </a:rPr>
              <a:t>≡ </a:t>
            </a:r>
            <a:r>
              <a:rPr lang="en-GB" sz="1600" i="1" dirty="0" err="1" smtClean="0">
                <a:latin typeface="Cambria Math" pitchFamily="18" charset="0"/>
                <a:ea typeface="Cambria Math" pitchFamily="18" charset="0"/>
              </a:rPr>
              <a:t>SinACosB</a:t>
            </a:r>
            <a:r>
              <a:rPr lang="en-GB" sz="1600" i="1" dirty="0" smtClean="0">
                <a:latin typeface="Cambria Math" pitchFamily="18" charset="0"/>
                <a:ea typeface="Cambria Math" pitchFamily="18" charset="0"/>
              </a:rPr>
              <a:t> - </a:t>
            </a:r>
            <a:r>
              <a:rPr lang="en-GB" sz="1600" i="1" dirty="0" err="1" smtClean="0">
                <a:latin typeface="Cambria Math" pitchFamily="18" charset="0"/>
                <a:ea typeface="Cambria Math" pitchFamily="18" charset="0"/>
              </a:rPr>
              <a:t>CosASinB</a:t>
            </a:r>
            <a:endParaRPr lang="en-GB" sz="1600" i="1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7924" y="3068960"/>
            <a:ext cx="3887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 smtClean="0">
                <a:latin typeface="Cambria Math" pitchFamily="18" charset="0"/>
                <a:ea typeface="Cambria Math" pitchFamily="18" charset="0"/>
              </a:rPr>
              <a:t>Sin(45 - 30) </a:t>
            </a:r>
            <a:r>
              <a:rPr lang="en-GB" sz="1600" i="1" dirty="0">
                <a:latin typeface="Cambria Math" pitchFamily="18" charset="0"/>
                <a:ea typeface="Cambria Math" pitchFamily="18" charset="0"/>
              </a:rPr>
              <a:t>≡ </a:t>
            </a:r>
            <a:r>
              <a:rPr lang="en-GB" sz="1600" i="1" dirty="0" smtClean="0">
                <a:latin typeface="Cambria Math" pitchFamily="18" charset="0"/>
                <a:ea typeface="Cambria Math" pitchFamily="18" charset="0"/>
              </a:rPr>
              <a:t>Sin45Cos30 – Cos45Sin30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5936" y="3717032"/>
            <a:ext cx="1441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 smtClean="0">
                <a:latin typeface="Cambria Math" pitchFamily="18" charset="0"/>
                <a:ea typeface="Cambria Math" pitchFamily="18" charset="0"/>
              </a:rPr>
              <a:t>Sin(45 - 30) 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00092" y="3609020"/>
                <a:ext cx="454868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92" y="3609020"/>
                <a:ext cx="454868" cy="54482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04148" y="3609020"/>
                <a:ext cx="454868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148" y="3609020"/>
                <a:ext cx="454868" cy="54482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16216" y="3609020"/>
                <a:ext cx="454868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609020"/>
                <a:ext cx="454868" cy="54482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056276" y="3645024"/>
                <a:ext cx="336952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76" y="3645024"/>
                <a:ext cx="336952" cy="495649"/>
              </a:xfrm>
              <a:prstGeom prst="rect">
                <a:avLst/>
              </a:prstGeom>
              <a:blipFill rotWithShape="1">
                <a:blip r:embed="rId10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88124" y="3753036"/>
                <a:ext cx="3876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124" y="3753036"/>
                <a:ext cx="387660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804248" y="3753036"/>
                <a:ext cx="3876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3753036"/>
                <a:ext cx="387660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228184" y="3753036"/>
                <a:ext cx="3876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753036"/>
                <a:ext cx="387660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995936" y="4437112"/>
            <a:ext cx="1441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 smtClean="0">
                <a:latin typeface="Cambria Math" pitchFamily="18" charset="0"/>
                <a:ea typeface="Cambria Math" pitchFamily="18" charset="0"/>
              </a:rPr>
              <a:t>Sin(45 - 30) 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436096" y="4365104"/>
                <a:ext cx="454868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4365104"/>
                <a:ext cx="454868" cy="54482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84168" y="4365104"/>
                <a:ext cx="454868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365104"/>
                <a:ext cx="454868" cy="54482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96136" y="4509120"/>
                <a:ext cx="3876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509120"/>
                <a:ext cx="387660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3995936" y="5301208"/>
            <a:ext cx="1055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 smtClean="0">
                <a:latin typeface="Cambria Math" pitchFamily="18" charset="0"/>
                <a:ea typeface="Cambria Math" pitchFamily="18" charset="0"/>
              </a:rPr>
              <a:t>Sin(15) 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076056" y="5157192"/>
                <a:ext cx="886588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</m:rad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157192"/>
                <a:ext cx="886588" cy="54482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7884368" y="263691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A=45, B=30</a:t>
            </a:r>
          </a:p>
        </p:txBody>
      </p:sp>
      <p:sp>
        <p:nvSpPr>
          <p:cNvPr id="33" name="Arc 32"/>
          <p:cNvSpPr/>
          <p:nvPr/>
        </p:nvSpPr>
        <p:spPr>
          <a:xfrm>
            <a:off x="7416316" y="2564904"/>
            <a:ext cx="540060" cy="684076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>
            <a:off x="7416316" y="3248980"/>
            <a:ext cx="540060" cy="684076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7416316" y="3933056"/>
            <a:ext cx="540060" cy="684076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6516216" y="4689140"/>
            <a:ext cx="504056" cy="756084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7884368" y="3248980"/>
            <a:ext cx="1116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These can be written as surds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920372" y="4041068"/>
            <a:ext cx="1116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Multiply each pair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84268" y="4833156"/>
            <a:ext cx="1116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Group the fractions up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16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blipFill>
                <a:blip r:embed="rId17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blipFill>
                <a:blip r:embed="rId18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blipFill>
                <a:blip r:embed="rId19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blipFill>
                <a:blip r:embed="rId20"/>
                <a:stretch>
                  <a:fillRect l="-536" r="-268" b="-10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blipFill>
                <a:blip r:embed="rId21"/>
                <a:stretch>
                  <a:fillRect l="-536" r="-268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15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5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524" y="1772816"/>
            <a:ext cx="3505200" cy="4525962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use the addition formulae</a:t>
            </a:r>
          </a:p>
          <a:p>
            <a:pPr marL="0" indent="0" algn="ctr" eaLnBrk="1" hangingPunct="1">
              <a:buFontTx/>
              <a:buNone/>
            </a:pPr>
            <a:endParaRPr lang="en-US" sz="600" b="1" u="sng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sz="1400" dirty="0" smtClean="0">
                <a:latin typeface="Comic Sans MS" pitchFamily="66" charset="0"/>
              </a:rPr>
              <a:t>Given that:</a:t>
            </a:r>
          </a:p>
          <a:p>
            <a:pPr marL="0" indent="0" algn="ctr" eaLnBrk="1" hangingPunct="1">
              <a:buFontTx/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US" sz="1400" dirty="0" smtClean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US" sz="1400" dirty="0" smtClean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sz="1400" dirty="0" smtClean="0">
                <a:latin typeface="Comic Sans MS" pitchFamily="66" charset="0"/>
              </a:rPr>
              <a:t>Find the value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5536" y="2888940"/>
                <a:ext cx="2823209" cy="442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/>
                      </a:rPr>
                      <m:t>SinA</m:t>
                    </m:r>
                    <m:r>
                      <a:rPr lang="en-GB" sz="1600" b="0" i="0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0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1600" b="0" i="0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GB" sz="1600" b="0" i="0" smtClean="0">
                        <a:latin typeface="Cambria Math"/>
                      </a:rPr>
                      <m:t>     </m:t>
                    </m:r>
                    <m:r>
                      <a:rPr lang="en-GB" sz="1600" b="0" i="0" smtClean="0">
                        <a:latin typeface="Cambria Math" pitchFamily="18" charset="0"/>
                        <a:ea typeface="Cambria Math" pitchFamily="18" charset="0"/>
                      </a:rPr>
                      <m:t>180˚</m:t>
                    </m:r>
                  </m:oMath>
                </a14:m>
                <a:r>
                  <a:rPr lang="en-GB" sz="1600" dirty="0" smtClean="0">
                    <a:latin typeface="Cambria Math" pitchFamily="18" charset="0"/>
                    <a:ea typeface="Cambria Math" pitchFamily="18" charset="0"/>
                  </a:rPr>
                  <a:t> &lt; A &lt; 270˚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888940"/>
                <a:ext cx="2823209" cy="442044"/>
              </a:xfrm>
              <a:prstGeom prst="rect">
                <a:avLst/>
              </a:prstGeom>
              <a:blipFill>
                <a:blip r:embed="rId3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95536" y="3392996"/>
                <a:ext cx="2568524" cy="441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0" dirty="0" smtClean="0">
                    <a:latin typeface="Cambria Math" pitchFamily="18" charset="0"/>
                    <a:ea typeface="Cambria Math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itchFamily="18" charset="0"/>
                        <a:ea typeface="Cambria Math" pitchFamily="18" charset="0"/>
                      </a:rPr>
                      <m:t>B</m:t>
                    </m:r>
                    <m:r>
                      <a:rPr lang="en-GB" sz="1600" b="0" i="0" smtClean="0">
                        <a:latin typeface="Cambria Math" pitchFamily="18" charset="0"/>
                        <a:ea typeface="Cambria Math" pitchFamily="18" charset="0"/>
                      </a:rPr>
                      <m:t>=−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GB" sz="1600" b="0" i="0" smtClean="0">
                            <a:latin typeface="Cambria Math" pitchFamily="18" charset="0"/>
                            <a:ea typeface="Cambria Math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1600" b="0" i="0" smtClean="0">
                            <a:latin typeface="Cambria Math" pitchFamily="18" charset="0"/>
                            <a:ea typeface="Cambria Math" pitchFamily="18" charset="0"/>
                          </a:rPr>
                          <m:t>13</m:t>
                        </m:r>
                      </m:den>
                    </m:f>
                    <m:r>
                      <a:rPr lang="en-GB" sz="1600" b="0" i="0" smtClean="0">
                        <a:latin typeface="Cambria Math" pitchFamily="18" charset="0"/>
                        <a:ea typeface="Cambria Math" pitchFamily="18" charset="0"/>
                      </a:rPr>
                      <m:t>     </m:t>
                    </m:r>
                    <m:r>
                      <m:rPr>
                        <m:sty m:val="p"/>
                      </m:rPr>
                      <a:rPr lang="en-GB" sz="1600" b="0" i="0" smtClean="0">
                        <a:latin typeface="Cambria Math" pitchFamily="18" charset="0"/>
                        <a:ea typeface="Cambria Math" pitchFamily="18" charset="0"/>
                      </a:rPr>
                      <m:t>B</m:t>
                    </m:r>
                    <m:r>
                      <a:rPr lang="en-GB" sz="1600" b="0" i="0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1600" b="0" i="0" smtClean="0">
                        <a:latin typeface="Cambria Math" pitchFamily="18" charset="0"/>
                        <a:ea typeface="Cambria Math" pitchFamily="18" charset="0"/>
                      </a:rPr>
                      <m:t>Obtuse</m:t>
                    </m:r>
                  </m:oMath>
                </a14:m>
                <a:endParaRPr lang="en-GB" sz="16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92996"/>
                <a:ext cx="2568524" cy="441788"/>
              </a:xfrm>
              <a:prstGeom prst="rect">
                <a:avLst/>
              </a:prstGeom>
              <a:blipFill>
                <a:blip r:embed="rId4"/>
                <a:stretch>
                  <a:fillRect l="-238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445560" y="4350337"/>
            <a:ext cx="1082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0" i="1" dirty="0" smtClean="0">
                <a:latin typeface="Cambria Math" pitchFamily="18" charset="0"/>
                <a:ea typeface="Cambria Math" pitchFamily="18" charset="0"/>
              </a:rPr>
              <a:t>Tan(A+B)</a:t>
            </a:r>
            <a:endParaRPr lang="en-GB" sz="1600" i="1" dirty="0" smtClean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55576" y="4802231"/>
                <a:ext cx="2484276" cy="44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i="1" dirty="0" smtClean="0">
                    <a:latin typeface="Cambria Math" pitchFamily="18" charset="0"/>
                    <a:ea typeface="Cambria Math" pitchFamily="18" charset="0"/>
                  </a:rPr>
                  <a:t>Tan (A + B)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𝑇𝑎𝑛𝐴</m:t>
                        </m:r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𝑇𝑎𝑛𝐵</m:t>
                        </m:r>
                      </m:num>
                      <m:den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𝑇𝑎𝑛𝐴𝑇𝑎𝑛𝐵</m:t>
                        </m:r>
                      </m:den>
                    </m:f>
                  </m:oMath>
                </a14:m>
                <a:endParaRPr lang="en-GB" sz="1600" i="1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802231"/>
                <a:ext cx="2484276" cy="443198"/>
              </a:xfrm>
              <a:prstGeom prst="rect">
                <a:avLst/>
              </a:prstGeom>
              <a:blipFill>
                <a:blip r:embed="rId5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5112060" y="2384884"/>
            <a:ext cx="1800200" cy="1274440"/>
            <a:chOff x="5112060" y="2384884"/>
            <a:chExt cx="1800200" cy="1274440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616116" y="2384884"/>
              <a:ext cx="1296144" cy="792088"/>
            </a:xfrm>
            <a:prstGeom prst="line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6912260" y="2384884"/>
              <a:ext cx="0" cy="792088"/>
            </a:xfrm>
            <a:prstGeom prst="line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616116" y="3176972"/>
              <a:ext cx="1296144" cy="0"/>
            </a:xfrm>
            <a:prstGeom prst="line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6768244" y="3032956"/>
              <a:ext cx="144016" cy="14401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Arc 44"/>
            <p:cNvSpPr/>
            <p:nvPr/>
          </p:nvSpPr>
          <p:spPr>
            <a:xfrm>
              <a:off x="5112060" y="2744924"/>
              <a:ext cx="914400" cy="914400"/>
            </a:xfrm>
            <a:prstGeom prst="arc">
              <a:avLst>
                <a:gd name="adj1" fmla="val 19623044"/>
                <a:gd name="adj2" fmla="val 21396233"/>
              </a:avLst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940152" y="2888940"/>
              <a:ext cx="3960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omic Sans MS" pitchFamily="66" charset="0"/>
                </a:rPr>
                <a:t>A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101529" y="4401108"/>
            <a:ext cx="1800200" cy="1274440"/>
            <a:chOff x="5184068" y="3753036"/>
            <a:chExt cx="1800200" cy="1274440"/>
          </a:xfrm>
        </p:grpSpPr>
        <p:cxnSp>
          <p:nvCxnSpPr>
            <p:cNvPr id="57" name="Straight Connector 56"/>
            <p:cNvCxnSpPr/>
            <p:nvPr/>
          </p:nvCxnSpPr>
          <p:spPr>
            <a:xfrm flipV="1">
              <a:off x="5688124" y="3753036"/>
              <a:ext cx="1296144" cy="792088"/>
            </a:xfrm>
            <a:prstGeom prst="line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6984268" y="3753036"/>
              <a:ext cx="0" cy="792088"/>
            </a:xfrm>
            <a:prstGeom prst="line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688124" y="4545124"/>
              <a:ext cx="1296144" cy="0"/>
            </a:xfrm>
            <a:prstGeom prst="line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>
              <a:spLocks noChangeAspect="1"/>
            </p:cNvSpPr>
            <p:nvPr/>
          </p:nvSpPr>
          <p:spPr>
            <a:xfrm>
              <a:off x="6840252" y="4401108"/>
              <a:ext cx="144016" cy="14401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Arc 60"/>
            <p:cNvSpPr/>
            <p:nvPr/>
          </p:nvSpPr>
          <p:spPr>
            <a:xfrm>
              <a:off x="5184068" y="4113076"/>
              <a:ext cx="914400" cy="914400"/>
            </a:xfrm>
            <a:prstGeom prst="arc">
              <a:avLst>
                <a:gd name="adj1" fmla="val 19623044"/>
                <a:gd name="adj2" fmla="val 21396233"/>
              </a:avLst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12160" y="4257092"/>
              <a:ext cx="3960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omic Sans MS" pitchFamily="66" charset="0"/>
                </a:rPr>
                <a:t>B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876256" y="263691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012160" y="245689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120172" y="317697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073637" y="519319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12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965625" y="450912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031940" y="2132856"/>
                <a:ext cx="1163587" cy="533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𝑆𝑖𝑛𝐴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𝑂𝑝𝑝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𝐻𝑦𝑝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40" y="2132856"/>
                <a:ext cx="1163587" cy="533864"/>
              </a:xfrm>
              <a:prstGeom prst="rect">
                <a:avLst/>
              </a:prstGeom>
              <a:blipFill rotWithShape="1">
                <a:blip r:embed="rId8"/>
                <a:stretch>
                  <a:fillRect b="-45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031940" y="2672916"/>
                <a:ext cx="1104790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𝑆𝑖𝑛𝐴</m:t>
                      </m:r>
                      <m:r>
                        <a:rPr lang="en-GB" sz="1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40" y="2672916"/>
                <a:ext cx="1104790" cy="497059"/>
              </a:xfrm>
              <a:prstGeom prst="rect">
                <a:avLst/>
              </a:prstGeom>
              <a:blipFill rotWithShape="1">
                <a:blip r:embed="rId9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021409" y="4473116"/>
                <a:ext cx="1216359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𝐶𝑜𝑠𝐵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𝐴𝑑𝑗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𝐻𝑦𝑝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409" y="4473116"/>
                <a:ext cx="1216359" cy="552459"/>
              </a:xfrm>
              <a:prstGeom prst="rect">
                <a:avLst/>
              </a:prstGeom>
              <a:blipFill rotWithShape="1">
                <a:blip r:embed="rId10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6829721" y="465313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460271" y="2096852"/>
                <a:ext cx="1219693" cy="534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𝑇𝑎𝑛𝐴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𝑂𝑝𝑝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𝐴𝑑𝑗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271" y="2096852"/>
                <a:ext cx="1219693" cy="534826"/>
              </a:xfrm>
              <a:prstGeom prst="rect">
                <a:avLst/>
              </a:prstGeom>
              <a:blipFill rotWithShape="1">
                <a:blip r:embed="rId11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488324" y="2636912"/>
                <a:ext cx="99629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𝑇𝑎𝑛𝐴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324" y="2636912"/>
                <a:ext cx="996298" cy="495649"/>
              </a:xfrm>
              <a:prstGeom prst="rect">
                <a:avLst/>
              </a:prstGeom>
              <a:blipFill rotWithShape="1">
                <a:blip r:embed="rId12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7452320" y="4221088"/>
                <a:ext cx="1227579" cy="534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𝑇𝑎𝑛𝐵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𝑂𝑝𝑝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𝐴𝑑𝑗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4221088"/>
                <a:ext cx="1227579" cy="534826"/>
              </a:xfrm>
              <a:prstGeom prst="rect">
                <a:avLst/>
              </a:prstGeom>
              <a:blipFill rotWithShape="1">
                <a:blip r:embed="rId13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457739" y="4797152"/>
                <a:ext cx="1103572" cy="5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 pitchFamily="18" charset="0"/>
                        </a:rPr>
                        <m:t>𝑇𝑎𝑛𝐵</m:t>
                      </m:r>
                      <m:r>
                        <a:rPr lang="en-GB" sz="1400" b="0" i="1" smtClean="0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739" y="4797152"/>
                <a:ext cx="1103572" cy="500009"/>
              </a:xfrm>
              <a:prstGeom prst="rect">
                <a:avLst/>
              </a:prstGeom>
              <a:blipFill rotWithShape="1">
                <a:blip r:embed="rId1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021409" y="5049180"/>
                <a:ext cx="1245726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𝐶𝑜𝑠𝐵</m:t>
                      </m:r>
                      <m:r>
                        <a:rPr lang="en-GB" sz="1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409" y="5049180"/>
                <a:ext cx="1245726" cy="49705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7484316" y="5373216"/>
                <a:ext cx="1268168" cy="5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 pitchFamily="18" charset="0"/>
                        </a:rPr>
                        <m:t>𝑇𝑎𝑛𝐵</m:t>
                      </m:r>
                      <m:r>
                        <a:rPr lang="en-GB" sz="1400" b="0" i="1" smtClean="0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316" y="5373216"/>
                <a:ext cx="1268168" cy="500009"/>
              </a:xfrm>
              <a:prstGeom prst="rect">
                <a:avLst/>
              </a:prstGeom>
              <a:blipFill rotWithShape="1">
                <a:blip r:embed="rId1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3995935" y="3537012"/>
            <a:ext cx="5052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Use Pythagoras’ to find the missing side (ignore negatives)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95936" y="3897052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Tan is positive in the range 180˚ - 270˚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067944" y="5841268"/>
            <a:ext cx="5076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Use Pythagoras’ to find the missing side (ignore negatives)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995936" y="6201308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Tan is negative in the range 90˚ - 180˚</a:t>
            </a:r>
          </a:p>
        </p:txBody>
      </p:sp>
      <p:sp>
        <p:nvSpPr>
          <p:cNvPr id="85" name="Line 51"/>
          <p:cNvSpPr>
            <a:spLocks noChangeShapeType="1"/>
          </p:cNvSpPr>
          <p:nvPr/>
        </p:nvSpPr>
        <p:spPr bwMode="auto">
          <a:xfrm>
            <a:off x="172941" y="5938337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" name="Line 52"/>
          <p:cNvSpPr>
            <a:spLocks noChangeShapeType="1"/>
          </p:cNvSpPr>
          <p:nvPr/>
        </p:nvSpPr>
        <p:spPr bwMode="auto">
          <a:xfrm>
            <a:off x="858741" y="5862137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" name="Line 53"/>
          <p:cNvSpPr>
            <a:spLocks noChangeShapeType="1"/>
          </p:cNvSpPr>
          <p:nvPr/>
        </p:nvSpPr>
        <p:spPr bwMode="auto">
          <a:xfrm>
            <a:off x="1544541" y="5862137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8" name="Line 54"/>
          <p:cNvSpPr>
            <a:spLocks noChangeShapeType="1"/>
          </p:cNvSpPr>
          <p:nvPr/>
        </p:nvSpPr>
        <p:spPr bwMode="auto">
          <a:xfrm>
            <a:off x="2230341" y="5862137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" name="Line 55"/>
          <p:cNvSpPr>
            <a:spLocks noChangeShapeType="1"/>
          </p:cNvSpPr>
          <p:nvPr/>
        </p:nvSpPr>
        <p:spPr bwMode="auto">
          <a:xfrm>
            <a:off x="2916141" y="5862137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0" name="Text Box 69"/>
          <p:cNvSpPr txBox="1">
            <a:spLocks noChangeArrowheads="1"/>
          </p:cNvSpPr>
          <p:nvPr/>
        </p:nvSpPr>
        <p:spPr bwMode="auto">
          <a:xfrm>
            <a:off x="700314" y="6001961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90</a:t>
            </a:r>
          </a:p>
        </p:txBody>
      </p:sp>
      <p:sp>
        <p:nvSpPr>
          <p:cNvPr id="91" name="Line 70"/>
          <p:cNvSpPr>
            <a:spLocks noChangeShapeType="1"/>
          </p:cNvSpPr>
          <p:nvPr/>
        </p:nvSpPr>
        <p:spPr bwMode="auto">
          <a:xfrm>
            <a:off x="172941" y="5633537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" name="Text Box 72"/>
          <p:cNvSpPr txBox="1">
            <a:spLocks noChangeArrowheads="1"/>
          </p:cNvSpPr>
          <p:nvPr/>
        </p:nvSpPr>
        <p:spPr bwMode="auto">
          <a:xfrm>
            <a:off x="1336901" y="6001961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Comic Sans MS" pitchFamily="66" charset="0"/>
              </a:rPr>
              <a:t>180</a:t>
            </a:r>
          </a:p>
        </p:txBody>
      </p:sp>
      <p:sp>
        <p:nvSpPr>
          <p:cNvPr id="93" name="Text Box 73"/>
          <p:cNvSpPr txBox="1">
            <a:spLocks noChangeArrowheads="1"/>
          </p:cNvSpPr>
          <p:nvPr/>
        </p:nvSpPr>
        <p:spPr bwMode="auto">
          <a:xfrm>
            <a:off x="2022701" y="6001961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Comic Sans MS" pitchFamily="66" charset="0"/>
              </a:rPr>
              <a:t>270</a:t>
            </a:r>
          </a:p>
        </p:txBody>
      </p:sp>
      <p:sp>
        <p:nvSpPr>
          <p:cNvPr id="94" name="Text Box 74"/>
          <p:cNvSpPr txBox="1">
            <a:spLocks noChangeArrowheads="1"/>
          </p:cNvSpPr>
          <p:nvPr/>
        </p:nvSpPr>
        <p:spPr bwMode="auto">
          <a:xfrm>
            <a:off x="2708501" y="6001961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Comic Sans MS" pitchFamily="66" charset="0"/>
              </a:rPr>
              <a:t>360</a:t>
            </a:r>
          </a:p>
        </p:txBody>
      </p:sp>
      <p:sp>
        <p:nvSpPr>
          <p:cNvPr id="95" name="Text Box 77"/>
          <p:cNvSpPr txBox="1">
            <a:spLocks noChangeArrowheads="1"/>
          </p:cNvSpPr>
          <p:nvPr/>
        </p:nvSpPr>
        <p:spPr bwMode="auto">
          <a:xfrm>
            <a:off x="3068541" y="5785937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Comic Sans MS" pitchFamily="66" charset="0"/>
              </a:rPr>
              <a:t>y = Tan</a:t>
            </a:r>
            <a:r>
              <a:rPr lang="el-GR" sz="1400">
                <a:latin typeface="Comic Sans MS" pitchFamily="66" charset="0"/>
              </a:rPr>
              <a:t>θ</a:t>
            </a:r>
          </a:p>
        </p:txBody>
      </p:sp>
      <p:sp>
        <p:nvSpPr>
          <p:cNvPr id="96" name="Arc 65"/>
          <p:cNvSpPr>
            <a:spLocks/>
          </p:cNvSpPr>
          <p:nvPr/>
        </p:nvSpPr>
        <p:spPr bwMode="auto">
          <a:xfrm flipV="1">
            <a:off x="196696" y="5029200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" name="Arc 66"/>
          <p:cNvSpPr>
            <a:spLocks/>
          </p:cNvSpPr>
          <p:nvPr/>
        </p:nvSpPr>
        <p:spPr bwMode="auto">
          <a:xfrm flipV="1">
            <a:off x="1568296" y="5029200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8" name="Arc 67"/>
          <p:cNvSpPr>
            <a:spLocks/>
          </p:cNvSpPr>
          <p:nvPr/>
        </p:nvSpPr>
        <p:spPr bwMode="auto">
          <a:xfrm flipH="1">
            <a:off x="882496" y="5943600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9" name="Arc 68"/>
          <p:cNvSpPr>
            <a:spLocks/>
          </p:cNvSpPr>
          <p:nvPr/>
        </p:nvSpPr>
        <p:spPr bwMode="auto">
          <a:xfrm flipH="1">
            <a:off x="2254096" y="5943600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1555846" y="5520235"/>
            <a:ext cx="696035" cy="914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862085" y="5508862"/>
            <a:ext cx="696035" cy="914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7508545" y="2629184"/>
            <a:ext cx="953067" cy="56439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/>
          <p:cNvSpPr/>
          <p:nvPr/>
        </p:nvSpPr>
        <p:spPr>
          <a:xfrm>
            <a:off x="7538115" y="5347363"/>
            <a:ext cx="1155509" cy="56439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/>
          <p:cNvSpPr/>
          <p:nvPr/>
        </p:nvSpPr>
        <p:spPr>
          <a:xfrm>
            <a:off x="798396" y="4755384"/>
            <a:ext cx="2422476" cy="56439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17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blipFill>
                <a:blip r:embed="rId18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blipFill>
                <a:blip r:embed="rId19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blipFill>
                <a:blip r:embed="rId20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blipFill>
                <a:blip r:embed="rId21"/>
                <a:stretch>
                  <a:fillRect l="-536" r="-268" b="-10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blipFill>
                <a:blip r:embed="rId22"/>
                <a:stretch>
                  <a:fillRect l="-536" r="-268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24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  <p:bldP spid="41" grpId="0"/>
      <p:bldP spid="42" grpId="0"/>
      <p:bldP spid="50" grpId="0"/>
      <p:bldP spid="66" grpId="0"/>
      <p:bldP spid="67" grpId="0"/>
      <p:bldP spid="68" grpId="0"/>
      <p:bldP spid="69" grpId="0"/>
      <p:bldP spid="63" grpId="0"/>
      <p:bldP spid="71" grpId="0"/>
      <p:bldP spid="72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64" grpId="0"/>
      <p:bldP spid="82" grpId="0"/>
      <p:bldP spid="83" grpId="0"/>
      <p:bldP spid="84" grpId="0"/>
      <p:bldP spid="85" grpId="0" animBg="1"/>
      <p:bldP spid="86" grpId="0" animBg="1"/>
      <p:bldP spid="87" grpId="0" animBg="1"/>
      <p:bldP spid="88" grpId="0" animBg="1"/>
      <p:bldP spid="89" grpId="0" animBg="1"/>
      <p:bldP spid="90" grpId="0"/>
      <p:bldP spid="91" grpId="0" animBg="1"/>
      <p:bldP spid="92" grpId="0"/>
      <p:bldP spid="93" grpId="0"/>
      <p:bldP spid="94" grpId="0"/>
      <p:bldP spid="95" grpId="0"/>
      <p:bldP spid="96" grpId="0" animBg="1"/>
      <p:bldP spid="97" grpId="0" animBg="1"/>
      <p:bldP spid="98" grpId="0" animBg="1"/>
      <p:bldP spid="99" grpId="0" animBg="1"/>
      <p:bldP spid="65" grpId="0" animBg="1"/>
      <p:bldP spid="65" grpId="1" animBg="1"/>
      <p:bldP spid="101" grpId="0" animBg="1"/>
      <p:bldP spid="101" grpId="1" animBg="1"/>
      <p:bldP spid="102" grpId="0" animBg="1"/>
      <p:bldP spid="103" grpId="0" animBg="1"/>
      <p:bldP spid="10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923928" y="2384884"/>
                <a:ext cx="2484276" cy="44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i="1" dirty="0" smtClean="0">
                    <a:latin typeface="Cambria Math" pitchFamily="18" charset="0"/>
                    <a:ea typeface="Cambria Math" pitchFamily="18" charset="0"/>
                  </a:rPr>
                  <a:t>Tan (A + B)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𝑇𝑎𝑛𝐴</m:t>
                        </m:r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𝑇𝑎𝑛𝐵</m:t>
                        </m:r>
                      </m:num>
                      <m:den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𝑇𝑎𝑛𝐴𝑇𝑎𝑛𝐵</m:t>
                        </m:r>
                      </m:den>
                    </m:f>
                  </m:oMath>
                </a14:m>
                <a:endParaRPr lang="en-GB" sz="1600" i="1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384884"/>
                <a:ext cx="2484276" cy="443198"/>
              </a:xfrm>
              <a:prstGeom prst="rect">
                <a:avLst/>
              </a:prstGeom>
              <a:blipFill rotWithShape="1">
                <a:blip r:embed="rId8"/>
                <a:stretch>
                  <a:fillRect l="-246" b="-27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83568" y="5409220"/>
                <a:ext cx="99629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𝑇𝑎𝑛𝐴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409220"/>
                <a:ext cx="996298" cy="49564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015716" y="5409220"/>
                <a:ext cx="1268168" cy="5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 pitchFamily="18" charset="0"/>
                        </a:rPr>
                        <m:t>𝑇𝑎𝑛𝐵</m:t>
                      </m:r>
                      <m:r>
                        <a:rPr lang="en-GB" sz="1400" b="0" i="1" smtClean="0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716" y="5409220"/>
                <a:ext cx="1268168" cy="500009"/>
              </a:xfrm>
              <a:prstGeom prst="rect">
                <a:avLst/>
              </a:prstGeom>
              <a:blipFill rotWithShape="1">
                <a:blip r:embed="rId10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3959932" y="3032956"/>
                <a:ext cx="2484276" cy="819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i="1" dirty="0" smtClean="0">
                    <a:latin typeface="Cambria Math" pitchFamily="18" charset="0"/>
                    <a:ea typeface="Cambria Math" pitchFamily="18" charset="0"/>
                  </a:rPr>
                  <a:t>Tan (A + B)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GB" sz="20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GB" sz="20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sz="2000" i="1">
                                    <a:latin typeface="Cambria Math"/>
                                    <a:ea typeface="Cambria Math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GB" sz="2000" i="1">
                                    <a:latin typeface="Cambria Math"/>
                                    <a:ea typeface="Cambria Math"/>
                                  </a:rPr>
                                  <m:t>12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GB" sz="2000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sz="20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GB" sz="2000" b="0" i="1" smtClean="0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GB" sz="2000" i="1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n-GB" sz="20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sz="2000" b="0" i="1" smtClean="0">
                                    <a:latin typeface="Cambria Math"/>
                                    <a:ea typeface="Cambria Math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GB" sz="2000" b="0" i="1" smtClean="0">
                                    <a:latin typeface="Cambria Math"/>
                                    <a:ea typeface="Cambria Math"/>
                                  </a:rPr>
                                  <m:t>12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GB" sz="2000" i="1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32" y="3032956"/>
                <a:ext cx="2484276" cy="819070"/>
              </a:xfrm>
              <a:prstGeom prst="rect">
                <a:avLst/>
              </a:prstGeom>
              <a:blipFill rotWithShape="1">
                <a:blip r:embed="rId11"/>
                <a:stretch>
                  <a:fillRect l="-1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3923928" y="3969060"/>
                <a:ext cx="1800200" cy="801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i="1" dirty="0" smtClean="0">
                    <a:latin typeface="Cambria Math" pitchFamily="18" charset="0"/>
                    <a:ea typeface="Cambria Math" pitchFamily="18" charset="0"/>
                  </a:rPr>
                  <a:t>Tan (A + B)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GB" sz="20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/>
                                <a:ea typeface="Cambria Math"/>
                              </a:rPr>
                              <m:t>63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/>
                                <a:ea typeface="Cambria Math"/>
                              </a:rPr>
                              <m:t>48</m:t>
                            </m:r>
                          </m:den>
                        </m:f>
                      </m:den>
                    </m:f>
                  </m:oMath>
                </a14:m>
                <a:endParaRPr lang="en-GB" sz="2000" i="1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969060"/>
                <a:ext cx="1800200" cy="80118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923928" y="4905164"/>
                <a:ext cx="2052228" cy="442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i="1" dirty="0" smtClean="0">
                    <a:latin typeface="Cambria Math" pitchFamily="18" charset="0"/>
                    <a:ea typeface="Cambria Math" pitchFamily="18" charset="0"/>
                  </a:rPr>
                  <a:t>Tan (A + B)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GB" sz="1600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48</m:t>
                        </m:r>
                      </m:num>
                      <m:den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63</m:t>
                        </m:r>
                      </m:den>
                    </m:f>
                  </m:oMath>
                </a14:m>
                <a:endParaRPr lang="en-GB" sz="1600" i="1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905164"/>
                <a:ext cx="2052228" cy="442044"/>
              </a:xfrm>
              <a:prstGeom prst="rect">
                <a:avLst/>
              </a:prstGeom>
              <a:blipFill rotWithShape="1">
                <a:blip r:embed="rId13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3743908" y="5589240"/>
                <a:ext cx="2052228" cy="441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i="1" dirty="0" smtClean="0">
                    <a:latin typeface="Cambria Math" pitchFamily="18" charset="0"/>
                    <a:ea typeface="Cambria Math" pitchFamily="18" charset="0"/>
                  </a:rPr>
                  <a:t>Tan (A + B)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16</m:t>
                        </m:r>
                      </m:num>
                      <m:den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63</m:t>
                        </m:r>
                      </m:den>
                    </m:f>
                  </m:oMath>
                </a14:m>
                <a:endParaRPr lang="en-GB" sz="1600" i="1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908" y="5589240"/>
                <a:ext cx="2052228" cy="441275"/>
              </a:xfrm>
              <a:prstGeom prst="rect">
                <a:avLst/>
              </a:prstGeom>
              <a:blipFill rotWithShape="1">
                <a:blip r:embed="rId14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Arc 108"/>
          <p:cNvSpPr/>
          <p:nvPr/>
        </p:nvSpPr>
        <p:spPr>
          <a:xfrm>
            <a:off x="6300192" y="2636912"/>
            <a:ext cx="468052" cy="82809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TextBox 109"/>
          <p:cNvSpPr txBox="1"/>
          <p:nvPr/>
        </p:nvSpPr>
        <p:spPr>
          <a:xfrm>
            <a:off x="6732240" y="2744924"/>
            <a:ext cx="1620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Substitute in </a:t>
            </a:r>
            <a:r>
              <a:rPr lang="en-GB" sz="1200" dirty="0" err="1" smtClean="0">
                <a:solidFill>
                  <a:srgbClr val="FF0000"/>
                </a:solidFill>
                <a:latin typeface="Comic Sans MS" pitchFamily="66" charset="0"/>
              </a:rPr>
              <a:t>TanA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 and </a:t>
            </a:r>
            <a:r>
              <a:rPr lang="en-GB" sz="1200" dirty="0" err="1" smtClean="0">
                <a:solidFill>
                  <a:srgbClr val="FF0000"/>
                </a:solidFill>
                <a:latin typeface="Comic Sans MS" pitchFamily="66" charset="0"/>
              </a:rPr>
              <a:t>TanB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1" name="Arc 110"/>
          <p:cNvSpPr/>
          <p:nvPr/>
        </p:nvSpPr>
        <p:spPr>
          <a:xfrm>
            <a:off x="6300192" y="3465004"/>
            <a:ext cx="468052" cy="82809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Arc 111"/>
          <p:cNvSpPr/>
          <p:nvPr/>
        </p:nvSpPr>
        <p:spPr>
          <a:xfrm>
            <a:off x="6300192" y="4293096"/>
            <a:ext cx="468052" cy="82809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Arc 112"/>
          <p:cNvSpPr/>
          <p:nvPr/>
        </p:nvSpPr>
        <p:spPr>
          <a:xfrm>
            <a:off x="6300192" y="5085184"/>
            <a:ext cx="468052" cy="82809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TextBox 113"/>
          <p:cNvSpPr txBox="1"/>
          <p:nvPr/>
        </p:nvSpPr>
        <p:spPr>
          <a:xfrm>
            <a:off x="6660232" y="3501008"/>
            <a:ext cx="162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Work out the Numerator and Denominator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768244" y="4473116"/>
            <a:ext cx="1620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Leave, Change and Flip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444208" y="5337212"/>
            <a:ext cx="1620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779912" y="6093296"/>
            <a:ext cx="4284476" cy="646331"/>
          </a:xfrm>
          <a:prstGeom prst="rect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Although you could just type the whole thing into your calculator, you still need to show the stages for the workings marks…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5536" y="2888940"/>
                <a:ext cx="2823209" cy="442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/>
                      </a:rPr>
                      <m:t>SinA</m:t>
                    </m:r>
                    <m:r>
                      <a:rPr lang="en-GB" sz="1600" b="0" i="0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0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1600" b="0" i="0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GB" sz="1600" b="0" i="0" smtClean="0">
                        <a:latin typeface="Cambria Math"/>
                      </a:rPr>
                      <m:t>     </m:t>
                    </m:r>
                    <m:r>
                      <a:rPr lang="en-GB" sz="1600" b="0" i="0" smtClean="0">
                        <a:latin typeface="Cambria Math" pitchFamily="18" charset="0"/>
                        <a:ea typeface="Cambria Math" pitchFamily="18" charset="0"/>
                      </a:rPr>
                      <m:t>180˚</m:t>
                    </m:r>
                  </m:oMath>
                </a14:m>
                <a:r>
                  <a:rPr lang="en-GB" sz="1600" dirty="0" smtClean="0">
                    <a:latin typeface="Cambria Math" pitchFamily="18" charset="0"/>
                    <a:ea typeface="Cambria Math" pitchFamily="18" charset="0"/>
                  </a:rPr>
                  <a:t> &lt; A &lt; 270˚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888940"/>
                <a:ext cx="2823209" cy="442044"/>
              </a:xfrm>
              <a:prstGeom prst="rect">
                <a:avLst/>
              </a:prstGeom>
              <a:blipFill>
                <a:blip r:embed="rId15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95536" y="3392996"/>
                <a:ext cx="2568524" cy="441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0" dirty="0" smtClean="0">
                    <a:latin typeface="Cambria Math" pitchFamily="18" charset="0"/>
                    <a:ea typeface="Cambria Math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itchFamily="18" charset="0"/>
                        <a:ea typeface="Cambria Math" pitchFamily="18" charset="0"/>
                      </a:rPr>
                      <m:t>B</m:t>
                    </m:r>
                    <m:r>
                      <a:rPr lang="en-GB" sz="1600" b="0" i="0" smtClean="0">
                        <a:latin typeface="Cambria Math" pitchFamily="18" charset="0"/>
                        <a:ea typeface="Cambria Math" pitchFamily="18" charset="0"/>
                      </a:rPr>
                      <m:t>=−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GB" sz="1600" b="0" i="0" smtClean="0">
                            <a:latin typeface="Cambria Math" pitchFamily="18" charset="0"/>
                            <a:ea typeface="Cambria Math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1600" b="0" i="0" smtClean="0">
                            <a:latin typeface="Cambria Math" pitchFamily="18" charset="0"/>
                            <a:ea typeface="Cambria Math" pitchFamily="18" charset="0"/>
                          </a:rPr>
                          <m:t>13</m:t>
                        </m:r>
                      </m:den>
                    </m:f>
                    <m:r>
                      <a:rPr lang="en-GB" sz="1600" b="0" i="0" smtClean="0">
                        <a:latin typeface="Cambria Math" pitchFamily="18" charset="0"/>
                        <a:ea typeface="Cambria Math" pitchFamily="18" charset="0"/>
                      </a:rPr>
                      <m:t>     </m:t>
                    </m:r>
                    <m:r>
                      <m:rPr>
                        <m:sty m:val="p"/>
                      </m:rPr>
                      <a:rPr lang="en-GB" sz="1600" b="0" i="0" smtClean="0">
                        <a:latin typeface="Cambria Math" pitchFamily="18" charset="0"/>
                        <a:ea typeface="Cambria Math" pitchFamily="18" charset="0"/>
                      </a:rPr>
                      <m:t>B</m:t>
                    </m:r>
                    <m:r>
                      <a:rPr lang="en-GB" sz="1600" b="0" i="0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1600" b="0" i="0" smtClean="0">
                        <a:latin typeface="Cambria Math" pitchFamily="18" charset="0"/>
                        <a:ea typeface="Cambria Math" pitchFamily="18" charset="0"/>
                      </a:rPr>
                      <m:t>Obtuse</m:t>
                    </m:r>
                  </m:oMath>
                </a14:m>
                <a:endParaRPr lang="en-GB" sz="16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92996"/>
                <a:ext cx="2568524" cy="441788"/>
              </a:xfrm>
              <a:prstGeom prst="rect">
                <a:avLst/>
              </a:prstGeom>
              <a:blipFill>
                <a:blip r:embed="rId16"/>
                <a:stretch>
                  <a:fillRect l="-238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1445560" y="4350337"/>
            <a:ext cx="1082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0" i="1" dirty="0" smtClean="0">
                <a:latin typeface="Cambria Math" pitchFamily="18" charset="0"/>
                <a:ea typeface="Cambria Math" pitchFamily="18" charset="0"/>
              </a:rPr>
              <a:t>Tan(A+B)</a:t>
            </a:r>
            <a:endParaRPr lang="en-GB" sz="1600" i="1" dirty="0" smtClean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55576" y="4802231"/>
                <a:ext cx="2484276" cy="44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i="1" dirty="0" smtClean="0">
                    <a:latin typeface="Cambria Math" pitchFamily="18" charset="0"/>
                    <a:ea typeface="Cambria Math" pitchFamily="18" charset="0"/>
                  </a:rPr>
                  <a:t>Tan (A + B)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𝑇𝑎𝑛𝐴</m:t>
                        </m:r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𝑇𝑎𝑛𝐵</m:t>
                        </m:r>
                      </m:num>
                      <m:den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𝑇𝑎𝑛𝐴𝑇𝑎𝑛𝐵</m:t>
                        </m:r>
                      </m:den>
                    </m:f>
                  </m:oMath>
                </a14:m>
                <a:endParaRPr lang="en-GB" sz="1600" i="1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802231"/>
                <a:ext cx="2484276" cy="443198"/>
              </a:xfrm>
              <a:prstGeom prst="rect">
                <a:avLst/>
              </a:prstGeom>
              <a:blipFill>
                <a:blip r:embed="rId17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287524" y="1772816"/>
            <a:ext cx="35052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smtClean="0">
                <a:latin typeface="Comic Sans MS" pitchFamily="66" charset="0"/>
              </a:rPr>
              <a:t>You need to be able to use the addition formulae</a:t>
            </a:r>
          </a:p>
          <a:p>
            <a:pPr marL="0" indent="0" algn="ctr">
              <a:buFontTx/>
              <a:buNone/>
            </a:pPr>
            <a:endParaRPr lang="en-US" sz="600" b="1" u="sng" smtClean="0"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r>
              <a:rPr lang="en-US" sz="1400" smtClean="0">
                <a:latin typeface="Comic Sans MS" pitchFamily="66" charset="0"/>
              </a:rPr>
              <a:t>Given that:</a:t>
            </a:r>
          </a:p>
          <a:p>
            <a:pPr marL="0" indent="0" algn="ctr">
              <a:buFontTx/>
              <a:buNone/>
            </a:pPr>
            <a:endParaRPr lang="en-US" sz="1400" smtClean="0"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endParaRPr lang="en-US" sz="1400" smtClean="0"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endParaRPr lang="en-US" sz="1400" smtClean="0"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endParaRPr lang="en-US" sz="1400" smtClean="0"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r>
              <a:rPr lang="en-US" sz="1400" smtClean="0">
                <a:latin typeface="Comic Sans MS" pitchFamily="66" charset="0"/>
              </a:rPr>
              <a:t>Find the value of:</a:t>
            </a:r>
            <a:endParaRPr lang="en-US" sz="1400" dirty="0" smtClean="0">
              <a:latin typeface="Comic Sans MS" pitchFamily="66" charset="0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18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blipFill>
                <a:blip r:embed="rId19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blipFill>
                <a:blip r:embed="rId20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blipFill>
                <a:blip r:embed="rId21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blipFill>
                <a:blip r:embed="rId22"/>
                <a:stretch>
                  <a:fillRect l="-536" r="-268" b="-10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blipFill>
                <a:blip r:embed="rId23"/>
                <a:stretch>
                  <a:fillRect l="-536" r="-268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33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3" grpId="0"/>
      <p:bldP spid="81" grpId="0"/>
      <p:bldP spid="100" grpId="0"/>
      <p:bldP spid="106" grpId="0"/>
      <p:bldP spid="107" grpId="0"/>
      <p:bldP spid="108" grpId="0"/>
      <p:bldP spid="109" grpId="0" animBg="1"/>
      <p:bldP spid="110" grpId="0"/>
      <p:bldP spid="111" grpId="0" animBg="1"/>
      <p:bldP spid="112" grpId="0" animBg="1"/>
      <p:bldP spid="113" grpId="0" animBg="1"/>
      <p:bldP spid="114" grpId="0"/>
      <p:bldP spid="115" grpId="0"/>
      <p:bldP spid="116" grpId="0"/>
      <p:bldP spid="1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3588" y="1973433"/>
            <a:ext cx="624882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anose="03010101010201010101" pitchFamily="66" charset="0"/>
              </a:rPr>
              <a:t>Teachings for </a:t>
            </a:r>
          </a:p>
          <a:p>
            <a:pPr algn="ctr"/>
            <a:r>
              <a:rPr lang="en-US" sz="9600" b="1" cap="none" spc="0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anose="03010101010201010101" pitchFamily="66" charset="0"/>
              </a:rPr>
              <a:t>Exercise 7C</a:t>
            </a:r>
            <a:endParaRPr lang="en-US" sz="96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7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808820"/>
            <a:ext cx="382676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1600" b="1" dirty="0" smtClean="0">
                <a:latin typeface="Comic Sans MS" pitchFamily="66" charset="0"/>
              </a:rPr>
              <a:t>You can express sin2A, cos2A and tan2A in terms of angle A, using the double angle formulae</a:t>
            </a:r>
            <a:endParaRPr lang="en-GB" sz="1600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540" y="2888940"/>
            <a:ext cx="3286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 smtClean="0">
                <a:latin typeface="Cambria Math" pitchFamily="18" charset="0"/>
                <a:ea typeface="Cambria Math" pitchFamily="18" charset="0"/>
              </a:rPr>
              <a:t>Sin(A + B) </a:t>
            </a:r>
            <a:r>
              <a:rPr lang="en-GB" sz="1600" i="1" dirty="0">
                <a:latin typeface="Cambria Math" pitchFamily="18" charset="0"/>
                <a:ea typeface="Cambria Math" pitchFamily="18" charset="0"/>
              </a:rPr>
              <a:t>≡ </a:t>
            </a:r>
            <a:r>
              <a:rPr lang="en-GB" sz="1600" i="1" dirty="0" err="1" smtClean="0">
                <a:latin typeface="Cambria Math" pitchFamily="18" charset="0"/>
                <a:ea typeface="Cambria Math" pitchFamily="18" charset="0"/>
              </a:rPr>
              <a:t>SinACosB</a:t>
            </a:r>
            <a:r>
              <a:rPr lang="en-GB" sz="1600" i="1" dirty="0" smtClean="0">
                <a:latin typeface="Cambria Math" pitchFamily="18" charset="0"/>
                <a:ea typeface="Cambria Math" pitchFamily="18" charset="0"/>
              </a:rPr>
              <a:t> + </a:t>
            </a:r>
            <a:r>
              <a:rPr lang="en-GB" sz="1600" i="1" dirty="0" err="1" smtClean="0">
                <a:latin typeface="Cambria Math" pitchFamily="18" charset="0"/>
                <a:ea typeface="Cambria Math" pitchFamily="18" charset="0"/>
              </a:rPr>
              <a:t>CosASinB</a:t>
            </a:r>
            <a:endParaRPr lang="en-GB" sz="1600" i="1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540" y="3356992"/>
            <a:ext cx="3286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 smtClean="0">
                <a:latin typeface="Cambria Math" pitchFamily="18" charset="0"/>
                <a:ea typeface="Cambria Math" pitchFamily="18" charset="0"/>
              </a:rPr>
              <a:t>Sin(A + A) </a:t>
            </a:r>
            <a:r>
              <a:rPr lang="en-GB" sz="1600" i="1" dirty="0">
                <a:latin typeface="Cambria Math" pitchFamily="18" charset="0"/>
                <a:ea typeface="Cambria Math" pitchFamily="18" charset="0"/>
              </a:rPr>
              <a:t>≡ </a:t>
            </a:r>
            <a:r>
              <a:rPr lang="en-GB" sz="1600" i="1" dirty="0" err="1" smtClean="0">
                <a:latin typeface="Cambria Math" pitchFamily="18" charset="0"/>
                <a:ea typeface="Cambria Math" pitchFamily="18" charset="0"/>
              </a:rPr>
              <a:t>SinACosA</a:t>
            </a:r>
            <a:r>
              <a:rPr lang="en-GB" sz="1600" i="1" dirty="0" smtClean="0">
                <a:latin typeface="Cambria Math" pitchFamily="18" charset="0"/>
                <a:ea typeface="Cambria Math" pitchFamily="18" charset="0"/>
              </a:rPr>
              <a:t> + </a:t>
            </a:r>
            <a:r>
              <a:rPr lang="en-GB" sz="1600" i="1" dirty="0" err="1" smtClean="0">
                <a:latin typeface="Cambria Math" pitchFamily="18" charset="0"/>
                <a:ea typeface="Cambria Math" pitchFamily="18" charset="0"/>
              </a:rPr>
              <a:t>CosASinA</a:t>
            </a:r>
            <a:endParaRPr lang="en-GB" sz="1600" i="1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3825044"/>
            <a:ext cx="1898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 smtClean="0">
                <a:latin typeface="Cambria Math" pitchFamily="18" charset="0"/>
                <a:ea typeface="Cambria Math" pitchFamily="18" charset="0"/>
              </a:rPr>
              <a:t>Sin2A </a:t>
            </a:r>
            <a:r>
              <a:rPr lang="en-GB" sz="1600" i="1" dirty="0">
                <a:latin typeface="Cambria Math" pitchFamily="18" charset="0"/>
                <a:ea typeface="Cambria Math" pitchFamily="18" charset="0"/>
              </a:rPr>
              <a:t>≡ </a:t>
            </a:r>
            <a:r>
              <a:rPr lang="en-GB" sz="1600" i="1" dirty="0" smtClean="0">
                <a:latin typeface="Cambria Math" pitchFamily="18" charset="0"/>
                <a:ea typeface="Cambria Math" pitchFamily="18" charset="0"/>
              </a:rPr>
              <a:t>2SinACosA</a:t>
            </a:r>
          </a:p>
        </p:txBody>
      </p:sp>
      <p:sp>
        <p:nvSpPr>
          <p:cNvPr id="15" name="Arc 14"/>
          <p:cNvSpPr/>
          <p:nvPr/>
        </p:nvSpPr>
        <p:spPr>
          <a:xfrm>
            <a:off x="3599892" y="3068960"/>
            <a:ext cx="396044" cy="46805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959932" y="3140968"/>
            <a:ext cx="1620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Replace B with A</a:t>
            </a:r>
          </a:p>
        </p:txBody>
      </p:sp>
      <p:sp>
        <p:nvSpPr>
          <p:cNvPr id="17" name="Arc 16"/>
          <p:cNvSpPr/>
          <p:nvPr/>
        </p:nvSpPr>
        <p:spPr>
          <a:xfrm>
            <a:off x="3599892" y="3537012"/>
            <a:ext cx="396044" cy="46805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959932" y="360902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71900" y="5517232"/>
            <a:ext cx="1898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 smtClean="0">
                <a:latin typeface="Cambria Math" pitchFamily="18" charset="0"/>
                <a:ea typeface="Cambria Math" pitchFamily="18" charset="0"/>
              </a:rPr>
              <a:t>Sin2A </a:t>
            </a:r>
            <a:r>
              <a:rPr lang="en-GB" sz="1600" i="1" dirty="0">
                <a:latin typeface="Cambria Math" pitchFamily="18" charset="0"/>
                <a:ea typeface="Cambria Math" pitchFamily="18" charset="0"/>
              </a:rPr>
              <a:t>≡ </a:t>
            </a:r>
            <a:r>
              <a:rPr lang="en-GB" sz="1600" i="1" dirty="0" smtClean="0">
                <a:latin typeface="Cambria Math" pitchFamily="18" charset="0"/>
                <a:ea typeface="Cambria Math" pitchFamily="18" charset="0"/>
              </a:rPr>
              <a:t>2SinACosA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6076" y="4581128"/>
            <a:ext cx="2125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 smtClean="0">
                <a:latin typeface="Cambria Math" pitchFamily="18" charset="0"/>
                <a:ea typeface="Cambria Math" pitchFamily="18" charset="0"/>
              </a:rPr>
              <a:t>Sin4A </a:t>
            </a:r>
            <a:r>
              <a:rPr lang="en-GB" sz="1600" i="1" dirty="0">
                <a:latin typeface="Cambria Math" pitchFamily="18" charset="0"/>
                <a:ea typeface="Cambria Math" pitchFamily="18" charset="0"/>
              </a:rPr>
              <a:t>≡ </a:t>
            </a:r>
            <a:r>
              <a:rPr lang="en-GB" sz="1600" i="1" dirty="0" smtClean="0">
                <a:latin typeface="Cambria Math" pitchFamily="18" charset="0"/>
                <a:ea typeface="Cambria Math" pitchFamily="18" charset="0"/>
              </a:rPr>
              <a:t>2Sin2ACos2A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030817" y="4509120"/>
                <a:ext cx="1870898" cy="439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i="1" dirty="0" smtClean="0">
                    <a:latin typeface="Cambria Math" pitchFamily="18" charset="0"/>
                    <a:ea typeface="Cambria Math" pitchFamily="18" charset="0"/>
                  </a:rPr>
                  <a:t>Sin2A </a:t>
                </a:r>
                <a:r>
                  <a:rPr lang="en-GB" sz="1600" i="1" dirty="0">
                    <a:latin typeface="Cambria Math" pitchFamily="18" charset="0"/>
                    <a:ea typeface="Cambria Math" pitchFamily="18" charset="0"/>
                  </a:rPr>
                  <a:t>≡ </a:t>
                </a:r>
                <a:r>
                  <a:rPr lang="en-GB" sz="1600" i="1" dirty="0" err="1" smtClean="0">
                    <a:latin typeface="Cambria Math" pitchFamily="18" charset="0"/>
                    <a:ea typeface="Cambria Math" pitchFamily="18" charset="0"/>
                  </a:rPr>
                  <a:t>SinACosA</a:t>
                </a:r>
                <a:endParaRPr lang="en-GB" sz="1600" i="1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817" y="4509120"/>
                <a:ext cx="1870898" cy="439992"/>
              </a:xfrm>
              <a:prstGeom prst="rect">
                <a:avLst/>
              </a:prstGeom>
              <a:blipFill rotWithShape="1">
                <a:blip r:embed="rId2"/>
                <a:stretch>
                  <a:fillRect r="-977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400092" y="6417332"/>
            <a:ext cx="2085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 smtClean="0">
                <a:latin typeface="Cambria Math" pitchFamily="18" charset="0"/>
                <a:ea typeface="Cambria Math" pitchFamily="18" charset="0"/>
              </a:rPr>
              <a:t>Sin60 </a:t>
            </a:r>
            <a:r>
              <a:rPr lang="en-GB" sz="1600" i="1" dirty="0">
                <a:latin typeface="Cambria Math" pitchFamily="18" charset="0"/>
                <a:ea typeface="Cambria Math" pitchFamily="18" charset="0"/>
              </a:rPr>
              <a:t>≡ </a:t>
            </a:r>
            <a:r>
              <a:rPr lang="en-GB" sz="1600" i="1" dirty="0" smtClean="0">
                <a:latin typeface="Cambria Math" pitchFamily="18" charset="0"/>
                <a:ea typeface="Cambria Math" pitchFamily="18" charset="0"/>
              </a:rPr>
              <a:t>2Sin30Cos30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87724" y="6417332"/>
            <a:ext cx="2011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 smtClean="0">
                <a:latin typeface="Cambria Math" pitchFamily="18" charset="0"/>
                <a:ea typeface="Cambria Math" pitchFamily="18" charset="0"/>
              </a:rPr>
              <a:t>3Sin2A </a:t>
            </a:r>
            <a:r>
              <a:rPr lang="en-GB" sz="1600" i="1" dirty="0">
                <a:latin typeface="Cambria Math" pitchFamily="18" charset="0"/>
                <a:ea typeface="Cambria Math" pitchFamily="18" charset="0"/>
              </a:rPr>
              <a:t>≡ 6</a:t>
            </a:r>
            <a:r>
              <a:rPr lang="en-GB" sz="1600" i="1" dirty="0" smtClean="0">
                <a:latin typeface="Cambria Math" pitchFamily="18" charset="0"/>
                <a:ea typeface="Cambria Math" pitchFamily="18" charset="0"/>
              </a:rPr>
              <a:t>SinACosA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3635896" y="4941168"/>
            <a:ext cx="576064" cy="576064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040052" y="4941168"/>
            <a:ext cx="576064" cy="576064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76056" y="5841268"/>
            <a:ext cx="576064" cy="601325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491880" y="5841268"/>
            <a:ext cx="648072" cy="612068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779912" y="5517232"/>
            <a:ext cx="1764196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3455876" y="512118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00FF"/>
                </a:solidFill>
                <a:latin typeface="Comic Sans MS" pitchFamily="66" charset="0"/>
              </a:rPr>
              <a:t>÷ 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00092" y="5085184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00FF"/>
                </a:solidFill>
                <a:latin typeface="Comic Sans MS" pitchFamily="66" charset="0"/>
              </a:rPr>
              <a:t>2A </a:t>
            </a:r>
            <a:r>
              <a:rPr lang="en-GB" sz="1400" b="1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 4A</a:t>
            </a:r>
            <a:endParaRPr lang="en-GB" sz="1400" b="1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11860" y="594928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en-GB" sz="1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1400" b="1" dirty="0">
                <a:solidFill>
                  <a:srgbClr val="0000FF"/>
                </a:solidFill>
                <a:latin typeface="Comic Sans MS" pitchFamily="66" charset="0"/>
              </a:rPr>
              <a:t>3</a:t>
            </a:r>
            <a:endParaRPr lang="en-GB" sz="1400" b="1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64088" y="5985284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00FF"/>
                </a:solidFill>
                <a:latin typeface="Comic Sans MS" pitchFamily="66" charset="0"/>
              </a:rPr>
              <a:t>2A = 60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blipFill>
                <a:blip r:embed="rId3"/>
                <a:stretch>
                  <a:fillRect l="-1780" r="-2077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37" grpId="0" animBg="1"/>
      <p:bldP spid="38" grpId="0"/>
      <p:bldP spid="39" grpId="0"/>
      <p:bldP spid="40" grpId="0"/>
      <p:bldP spid="41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808820"/>
            <a:ext cx="382676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1600" b="1" dirty="0" smtClean="0">
                <a:latin typeface="Comic Sans MS" pitchFamily="66" charset="0"/>
              </a:rPr>
              <a:t>You can express sin2A, cos2A and tan2A in terms of angle A, using the double angle formulae</a:t>
            </a:r>
            <a:endParaRPr lang="en-GB" sz="1600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784" y="2888940"/>
            <a:ext cx="3240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 smtClean="0">
                <a:latin typeface="Cambria Math" pitchFamily="18" charset="0"/>
                <a:ea typeface="Cambria Math" pitchFamily="18" charset="0"/>
              </a:rPr>
              <a:t>Cos(A + B) </a:t>
            </a:r>
            <a:r>
              <a:rPr lang="en-GB" sz="1600" i="1" dirty="0">
                <a:latin typeface="Cambria Math" pitchFamily="18" charset="0"/>
                <a:ea typeface="Cambria Math" pitchFamily="18" charset="0"/>
              </a:rPr>
              <a:t>≡ </a:t>
            </a:r>
            <a:r>
              <a:rPr lang="en-GB" sz="1600" i="1" dirty="0" err="1" smtClean="0">
                <a:latin typeface="Cambria Math" pitchFamily="18" charset="0"/>
                <a:ea typeface="Cambria Math" pitchFamily="18" charset="0"/>
              </a:rPr>
              <a:t>CosACosB</a:t>
            </a:r>
            <a:r>
              <a:rPr lang="en-GB" sz="16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GB" sz="1600" i="1" dirty="0">
                <a:latin typeface="Cambria Math" pitchFamily="18" charset="0"/>
                <a:ea typeface="Cambria Math" pitchFamily="18" charset="0"/>
              </a:rPr>
              <a:t>-</a:t>
            </a:r>
            <a:r>
              <a:rPr lang="en-GB" sz="16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GB" sz="1600" i="1" dirty="0" err="1" smtClean="0">
                <a:latin typeface="Cambria Math" pitchFamily="18" charset="0"/>
                <a:ea typeface="Cambria Math" pitchFamily="18" charset="0"/>
              </a:rPr>
              <a:t>SinASinB</a:t>
            </a:r>
            <a:endParaRPr lang="en-GB" sz="1600" i="1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976" y="3356992"/>
            <a:ext cx="3249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 smtClean="0">
                <a:latin typeface="Cambria Math" pitchFamily="18" charset="0"/>
                <a:ea typeface="Cambria Math" pitchFamily="18" charset="0"/>
              </a:rPr>
              <a:t>Cos(A + A) </a:t>
            </a:r>
            <a:r>
              <a:rPr lang="en-GB" sz="1600" i="1" dirty="0">
                <a:latin typeface="Cambria Math" pitchFamily="18" charset="0"/>
                <a:ea typeface="Cambria Math" pitchFamily="18" charset="0"/>
              </a:rPr>
              <a:t>≡ </a:t>
            </a:r>
            <a:r>
              <a:rPr lang="en-GB" sz="1600" i="1" dirty="0" err="1" smtClean="0">
                <a:latin typeface="Cambria Math" pitchFamily="18" charset="0"/>
                <a:ea typeface="Cambria Math" pitchFamily="18" charset="0"/>
              </a:rPr>
              <a:t>CosACosA</a:t>
            </a:r>
            <a:r>
              <a:rPr lang="en-GB" sz="16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GB" sz="1600" i="1" dirty="0">
                <a:latin typeface="Cambria Math" pitchFamily="18" charset="0"/>
                <a:ea typeface="Cambria Math" pitchFamily="18" charset="0"/>
              </a:rPr>
              <a:t>-</a:t>
            </a:r>
            <a:r>
              <a:rPr lang="en-GB" sz="16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GB" sz="1600" i="1" dirty="0" err="1" smtClean="0">
                <a:latin typeface="Cambria Math" pitchFamily="18" charset="0"/>
                <a:ea typeface="Cambria Math" pitchFamily="18" charset="0"/>
              </a:rPr>
              <a:t>SinASinA</a:t>
            </a:r>
            <a:endParaRPr lang="en-GB" sz="1600" i="1" dirty="0" smtClean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7544" y="3825044"/>
                <a:ext cx="2357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i="1" dirty="0" smtClean="0">
                    <a:latin typeface="Cambria Math" pitchFamily="18" charset="0"/>
                    <a:ea typeface="Cambria Math" pitchFamily="18" charset="0"/>
                  </a:rPr>
                  <a:t>Cos2A </a:t>
                </a:r>
                <a:r>
                  <a:rPr lang="en-GB" sz="1600" i="1" dirty="0">
                    <a:latin typeface="Cambria Math" pitchFamily="18" charset="0"/>
                    <a:ea typeface="Cambria Math" pitchFamily="18" charset="0"/>
                  </a:rPr>
                  <a:t>≡ </a:t>
                </a:r>
                <a:r>
                  <a:rPr lang="en-GB" sz="1600" i="1" dirty="0" smtClean="0">
                    <a:latin typeface="Cambria Math" pitchFamily="18" charset="0"/>
                    <a:ea typeface="Cambria Math" pitchFamily="18" charset="0"/>
                  </a:rPr>
                  <a:t>Co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 −</m:t>
                    </m:r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𝑆𝑖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𝐴</m:t>
                    </m:r>
                  </m:oMath>
                </a14:m>
                <a:endParaRPr lang="en-GB" sz="1600" i="1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825044"/>
                <a:ext cx="2357313" cy="338554"/>
              </a:xfrm>
              <a:prstGeom prst="rect">
                <a:avLst/>
              </a:prstGeom>
              <a:blipFill rotWithShape="1">
                <a:blip r:embed="rId2"/>
                <a:stretch>
                  <a:fillRect l="-1295" t="-7143" b="-1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>
            <a:off x="3599892" y="3068960"/>
            <a:ext cx="396044" cy="46805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959932" y="3140968"/>
            <a:ext cx="1620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Replace B with A</a:t>
            </a:r>
          </a:p>
        </p:txBody>
      </p:sp>
      <p:sp>
        <p:nvSpPr>
          <p:cNvPr id="17" name="Arc 16"/>
          <p:cNvSpPr/>
          <p:nvPr/>
        </p:nvSpPr>
        <p:spPr>
          <a:xfrm>
            <a:off x="3599892" y="3537012"/>
            <a:ext cx="396044" cy="46805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959932" y="360902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311860" y="4401108"/>
                <a:ext cx="2357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i="1" dirty="0" smtClean="0">
                    <a:latin typeface="Cambria Math" pitchFamily="18" charset="0"/>
                    <a:ea typeface="Cambria Math" pitchFamily="18" charset="0"/>
                  </a:rPr>
                  <a:t>Cos2A </a:t>
                </a:r>
                <a:r>
                  <a:rPr lang="en-GB" sz="1600" i="1" dirty="0">
                    <a:latin typeface="Cambria Math" pitchFamily="18" charset="0"/>
                    <a:ea typeface="Cambria Math" pitchFamily="18" charset="0"/>
                  </a:rPr>
                  <a:t>≡ </a:t>
                </a:r>
                <a:r>
                  <a:rPr lang="en-GB" sz="1600" i="1" dirty="0" smtClean="0">
                    <a:latin typeface="Cambria Math" pitchFamily="18" charset="0"/>
                    <a:ea typeface="Cambria Math" pitchFamily="18" charset="0"/>
                  </a:rPr>
                  <a:t>Co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 −</m:t>
                    </m:r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𝑆𝑖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𝐴</m:t>
                    </m:r>
                  </m:oMath>
                </a14:m>
                <a:endParaRPr lang="en-GB" sz="1600" i="1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860" y="4401108"/>
                <a:ext cx="2357313" cy="338554"/>
              </a:xfrm>
              <a:prstGeom prst="rect">
                <a:avLst/>
              </a:prstGeom>
              <a:blipFill rotWithShape="1">
                <a:blip r:embed="rId3"/>
                <a:stretch>
                  <a:fillRect l="-1034" t="-7143" b="-1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63588" y="5373216"/>
                <a:ext cx="27231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i="1" dirty="0" smtClean="0">
                    <a:latin typeface="Cambria Math" pitchFamily="18" charset="0"/>
                    <a:ea typeface="Cambria Math" pitchFamily="18" charset="0"/>
                  </a:rPr>
                  <a:t>Cos2A </a:t>
                </a:r>
                <a:r>
                  <a:rPr lang="en-GB" sz="1600" i="1" dirty="0">
                    <a:latin typeface="Cambria Math" pitchFamily="18" charset="0"/>
                    <a:ea typeface="Cambria Math" pitchFamily="18" charset="0"/>
                  </a:rPr>
                  <a:t>≡ </a:t>
                </a:r>
                <a:r>
                  <a:rPr lang="en-GB" sz="1600" i="1" dirty="0" smtClean="0">
                    <a:latin typeface="Cambria Math" pitchFamily="18" charset="0"/>
                    <a:ea typeface="Cambria Math" pitchFamily="18" charset="0"/>
                  </a:rPr>
                  <a:t>(1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−</m:t>
                    </m:r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𝑆𝑖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)−</m:t>
                    </m:r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𝑆𝑖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𝐴</m:t>
                    </m:r>
                  </m:oMath>
                </a14:m>
                <a:endParaRPr lang="en-GB" sz="1600" i="1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88" y="5373216"/>
                <a:ext cx="2723118" cy="338554"/>
              </a:xfrm>
              <a:prstGeom prst="rect">
                <a:avLst/>
              </a:prstGeom>
              <a:blipFill rotWithShape="1">
                <a:blip r:embed="rId4"/>
                <a:stretch>
                  <a:fillRect l="-897" t="-7143" b="-1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472100" y="5373216"/>
                <a:ext cx="28266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i="1" dirty="0" smtClean="0">
                    <a:latin typeface="Cambria Math" pitchFamily="18" charset="0"/>
                    <a:ea typeface="Cambria Math" pitchFamily="18" charset="0"/>
                  </a:rPr>
                  <a:t>Cos2A </a:t>
                </a:r>
                <a:r>
                  <a:rPr lang="en-GB" sz="1600" i="1" dirty="0">
                    <a:latin typeface="Cambria Math" pitchFamily="18" charset="0"/>
                    <a:ea typeface="Cambria Math" pitchFamily="18" charset="0"/>
                  </a:rPr>
                  <a:t>≡ </a:t>
                </a:r>
                <a:r>
                  <a:rPr lang="en-GB" sz="1600" i="1" dirty="0" smtClean="0">
                    <a:latin typeface="Cambria Math" pitchFamily="18" charset="0"/>
                    <a:ea typeface="Cambria Math" pitchFamily="18" charset="0"/>
                  </a:rPr>
                  <a:t>Co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 −(</m:t>
                    </m:r>
                  </m:oMath>
                </a14:m>
                <a:r>
                  <a:rPr lang="en-GB" sz="1600" i="1" dirty="0" smtClean="0">
                    <a:latin typeface="Cambria Math" pitchFamily="18" charset="0"/>
                    <a:ea typeface="Cambria Math" pitchFamily="18" charset="0"/>
                  </a:rPr>
                  <a:t>1 - Co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)</m:t>
                    </m:r>
                  </m:oMath>
                </a14:m>
                <a:endParaRPr lang="en-GB" sz="1600" i="1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00" y="5373216"/>
                <a:ext cx="2826671" cy="338554"/>
              </a:xfrm>
              <a:prstGeom prst="rect">
                <a:avLst/>
              </a:prstGeom>
              <a:blipFill rotWithShape="1">
                <a:blip r:embed="rId5"/>
                <a:stretch>
                  <a:fillRect l="-864" t="-7143" b="-1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54708" y="5877272"/>
                <a:ext cx="19829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i="1" dirty="0" smtClean="0">
                    <a:latin typeface="Cambria Math" pitchFamily="18" charset="0"/>
                    <a:ea typeface="Cambria Math" pitchFamily="18" charset="0"/>
                  </a:rPr>
                  <a:t>Cos2A </a:t>
                </a:r>
                <a:r>
                  <a:rPr lang="en-GB" sz="1600" i="1" dirty="0">
                    <a:latin typeface="Cambria Math" pitchFamily="18" charset="0"/>
                    <a:ea typeface="Cambria Math" pitchFamily="18" charset="0"/>
                  </a:rPr>
                  <a:t>≡ </a:t>
                </a:r>
                <a:r>
                  <a:rPr lang="en-GB" sz="1600" i="1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 − 2</m:t>
                    </m:r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𝑆𝑖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𝐴</m:t>
                    </m:r>
                  </m:oMath>
                </a14:m>
                <a:endParaRPr lang="en-GB" sz="1600" i="1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708" y="5877272"/>
                <a:ext cx="1982979" cy="338554"/>
              </a:xfrm>
              <a:prstGeom prst="rect">
                <a:avLst/>
              </a:prstGeom>
              <a:blipFill rotWithShape="1">
                <a:blip r:embed="rId6"/>
                <a:stretch>
                  <a:fillRect l="-1231" t="-7143" b="-1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490754" y="5877272"/>
                <a:ext cx="20562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i="1" dirty="0" smtClean="0">
                    <a:latin typeface="Cambria Math" pitchFamily="18" charset="0"/>
                    <a:ea typeface="Cambria Math" pitchFamily="18" charset="0"/>
                  </a:rPr>
                  <a:t>Cos2A </a:t>
                </a:r>
                <a:r>
                  <a:rPr lang="en-GB" sz="1600" i="1" dirty="0">
                    <a:latin typeface="Cambria Math" pitchFamily="18" charset="0"/>
                    <a:ea typeface="Cambria Math" pitchFamily="18" charset="0"/>
                  </a:rPr>
                  <a:t>≡ </a:t>
                </a:r>
                <a:r>
                  <a:rPr lang="en-GB" sz="1600" i="1" dirty="0" smtClean="0">
                    <a:latin typeface="Cambria Math" pitchFamily="18" charset="0"/>
                    <a:ea typeface="Cambria Math" pitchFamily="18" charset="0"/>
                  </a:rPr>
                  <a:t>2Co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 −1</m:t>
                    </m:r>
                  </m:oMath>
                </a14:m>
                <a:endParaRPr lang="en-GB" sz="1600" i="1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754" y="5877272"/>
                <a:ext cx="2056204" cy="338554"/>
              </a:xfrm>
              <a:prstGeom prst="rect">
                <a:avLst/>
              </a:prstGeom>
              <a:blipFill rotWithShape="1">
                <a:blip r:embed="rId7"/>
                <a:stretch>
                  <a:fillRect l="-1484" t="-7143" b="-1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>
            <a:off x="5184068" y="4761148"/>
            <a:ext cx="1008112" cy="612068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760132" y="4905164"/>
            <a:ext cx="320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00FF"/>
                </a:solidFill>
                <a:latin typeface="Comic Sans MS" pitchFamily="66" charset="0"/>
              </a:rPr>
              <a:t>Replace Sin</a:t>
            </a:r>
            <a:r>
              <a:rPr lang="en-GB" sz="1400" b="1" baseline="30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GB" sz="1400" b="1" dirty="0" smtClean="0">
                <a:solidFill>
                  <a:srgbClr val="0000FF"/>
                </a:solidFill>
                <a:latin typeface="Comic Sans MS" pitchFamily="66" charset="0"/>
              </a:rPr>
              <a:t>A with (1 – Cos</a:t>
            </a:r>
            <a:r>
              <a:rPr lang="en-GB" sz="1400" b="1" baseline="30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GB" sz="1400" b="1" dirty="0" smtClean="0">
                <a:solidFill>
                  <a:srgbClr val="0000FF"/>
                </a:solidFill>
                <a:latin typeface="Comic Sans MS" pitchFamily="66" charset="0"/>
              </a:rPr>
              <a:t>A)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2879812" y="4761148"/>
            <a:ext cx="1008112" cy="612068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80020" y="4905164"/>
            <a:ext cx="320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00FF"/>
                </a:solidFill>
                <a:latin typeface="Comic Sans MS" pitchFamily="66" charset="0"/>
              </a:rPr>
              <a:t>Replace Cos</a:t>
            </a:r>
            <a:r>
              <a:rPr lang="en-GB" sz="1400" b="1" baseline="30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GB" sz="1400" b="1" dirty="0" smtClean="0">
                <a:solidFill>
                  <a:srgbClr val="0000FF"/>
                </a:solidFill>
                <a:latin typeface="Comic Sans MS" pitchFamily="66" charset="0"/>
              </a:rPr>
              <a:t>A with (1 – Sin</a:t>
            </a:r>
            <a:r>
              <a:rPr lang="en-GB" sz="1400" b="1" baseline="30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GB" sz="1400" b="1" dirty="0" smtClean="0">
                <a:solidFill>
                  <a:srgbClr val="0000FF"/>
                </a:solidFill>
                <a:latin typeface="Comic Sans MS" pitchFamily="66" charset="0"/>
              </a:rPr>
              <a:t>A)</a:t>
            </a:r>
          </a:p>
        </p:txBody>
      </p:sp>
      <p:sp>
        <p:nvSpPr>
          <p:cNvPr id="6" name="Rectangle 5"/>
          <p:cNvSpPr/>
          <p:nvPr/>
        </p:nvSpPr>
        <p:spPr>
          <a:xfrm>
            <a:off x="3383868" y="4401108"/>
            <a:ext cx="2268252" cy="3600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935596" y="5877272"/>
            <a:ext cx="1908212" cy="3600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5544108" y="5877272"/>
            <a:ext cx="1980220" cy="3600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blipFill>
                <a:blip r:embed="rId8"/>
                <a:stretch>
                  <a:fillRect l="-1780" r="-2077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359661" y="0"/>
                <a:ext cx="24981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661" y="0"/>
                <a:ext cx="2498184" cy="276999"/>
              </a:xfrm>
              <a:prstGeom prst="rect">
                <a:avLst/>
              </a:prstGeom>
              <a:blipFill>
                <a:blip r:embed="rId9"/>
                <a:stretch>
                  <a:fillRect l="-1208" r="-144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859021" y="0"/>
                <a:ext cx="2119555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021" y="0"/>
                <a:ext cx="2119555" cy="276999"/>
              </a:xfrm>
              <a:prstGeom prst="rect">
                <a:avLst/>
              </a:prstGeom>
              <a:blipFill>
                <a:blip r:embed="rId10"/>
                <a:stretch>
                  <a:fillRect l="-1420" r="-170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977381" y="0"/>
                <a:ext cx="216661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381" y="0"/>
                <a:ext cx="2166619" cy="276999"/>
              </a:xfrm>
              <a:prstGeom prst="rect">
                <a:avLst/>
              </a:prstGeom>
              <a:blipFill>
                <a:blip r:embed="rId11"/>
                <a:stretch>
                  <a:fillRect l="-1671" r="-13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570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/>
      <p:bldP spid="17" grpId="0" animBg="1"/>
      <p:bldP spid="18" grpId="0"/>
      <p:bldP spid="26" grpId="0"/>
      <p:bldP spid="27" grpId="0"/>
      <p:bldP spid="30" grpId="0"/>
      <p:bldP spid="32" grpId="0"/>
      <p:bldP spid="34" grpId="0"/>
      <p:bldP spid="43" grpId="0"/>
      <p:bldP spid="45" grpId="0"/>
      <p:bldP spid="6" grpId="0" animBg="1"/>
      <p:bldP spid="46" grpId="0" animBg="1"/>
      <p:bldP spid="47" grpId="0" animBg="1"/>
      <p:bldP spid="31" grpId="0" animBg="1"/>
      <p:bldP spid="33" grpId="0" animBg="1"/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808820"/>
            <a:ext cx="382676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1600" b="1" dirty="0" smtClean="0">
                <a:latin typeface="Comic Sans MS" pitchFamily="66" charset="0"/>
              </a:rPr>
              <a:t>You can express sin2A, cos2A and tan2A in terms of angle A, using the double angle formulae</a:t>
            </a:r>
            <a:endParaRPr lang="en-GB" sz="1600" b="1" dirty="0">
              <a:latin typeface="Comic Sans MS" pitchFamily="66" charset="0"/>
            </a:endParaRPr>
          </a:p>
        </p:txBody>
      </p:sp>
      <p:sp>
        <p:nvSpPr>
          <p:cNvPr id="15" name="Arc 14"/>
          <p:cNvSpPr/>
          <p:nvPr/>
        </p:nvSpPr>
        <p:spPr>
          <a:xfrm>
            <a:off x="3311860" y="2996952"/>
            <a:ext cx="324036" cy="720080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599892" y="3212976"/>
            <a:ext cx="1620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Replace B with A</a:t>
            </a:r>
          </a:p>
        </p:txBody>
      </p:sp>
      <p:sp>
        <p:nvSpPr>
          <p:cNvPr id="17" name="Arc 16"/>
          <p:cNvSpPr/>
          <p:nvPr/>
        </p:nvSpPr>
        <p:spPr>
          <a:xfrm>
            <a:off x="3275856" y="3681028"/>
            <a:ext cx="396044" cy="684076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599892" y="386104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9532" y="2780928"/>
                <a:ext cx="2916324" cy="487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i="1" dirty="0" smtClean="0">
                    <a:latin typeface="Cambria Math" pitchFamily="18" charset="0"/>
                    <a:ea typeface="Cambria Math" pitchFamily="18" charset="0"/>
                  </a:rPr>
                  <a:t>Tan (A + B)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𝑇𝑎𝑛𝐴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𝑇𝑎𝑛𝐵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𝑇𝑎𝑛𝐴𝑇𝑎𝑛𝐵</m:t>
                        </m:r>
                      </m:den>
                    </m:f>
                  </m:oMath>
                </a14:m>
                <a:endParaRPr lang="en-GB" i="1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2" y="2780928"/>
                <a:ext cx="2916324" cy="487056"/>
              </a:xfrm>
              <a:prstGeom prst="rect">
                <a:avLst/>
              </a:prstGeom>
              <a:blipFill rotWithShape="1">
                <a:blip r:embed="rId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59532" y="3465004"/>
                <a:ext cx="2916324" cy="487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i="1" dirty="0" smtClean="0">
                    <a:latin typeface="Cambria Math" pitchFamily="18" charset="0"/>
                    <a:ea typeface="Cambria Math" pitchFamily="18" charset="0"/>
                  </a:rPr>
                  <a:t>Tan (A + A)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𝑇𝑎𝑛𝐴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𝑇𝑎𝑛𝐴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𝑇𝑎𝑛𝐴𝑇𝑎𝑛𝐴</m:t>
                        </m:r>
                      </m:den>
                    </m:f>
                  </m:oMath>
                </a14:m>
                <a:endParaRPr lang="en-GB" i="1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2" y="3465004"/>
                <a:ext cx="2916324" cy="487056"/>
              </a:xfrm>
              <a:prstGeom prst="rect">
                <a:avLst/>
              </a:prstGeom>
              <a:blipFill rotWithShape="1"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67544" y="4077072"/>
                <a:ext cx="1944216" cy="487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i="1" dirty="0" smtClean="0">
                    <a:latin typeface="Cambria Math" pitchFamily="18" charset="0"/>
                    <a:ea typeface="Cambria Math" pitchFamily="18" charset="0"/>
                  </a:rPr>
                  <a:t>Tan 2A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𝑇𝑎𝑛𝐴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den>
                    </m:f>
                  </m:oMath>
                </a14:m>
                <a:endParaRPr lang="en-GB" i="1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77072"/>
                <a:ext cx="1944216" cy="487056"/>
              </a:xfrm>
              <a:prstGeom prst="rect">
                <a:avLst/>
              </a:prstGeom>
              <a:blipFill rotWithShape="1">
                <a:blip r:embed="rId4"/>
                <a:stretch>
                  <a:fillRect l="-1254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311860" y="5481228"/>
                <a:ext cx="1944216" cy="487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i="1" dirty="0" smtClean="0">
                    <a:latin typeface="Cambria Math" pitchFamily="18" charset="0"/>
                    <a:ea typeface="Cambria Math" pitchFamily="18" charset="0"/>
                  </a:rPr>
                  <a:t>Tan 2A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𝑇𝑎𝑛𝐴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den>
                    </m:f>
                  </m:oMath>
                </a14:m>
                <a:endParaRPr lang="en-GB" i="1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860" y="5481228"/>
                <a:ext cx="1944216" cy="487056"/>
              </a:xfrm>
              <a:prstGeom prst="rect">
                <a:avLst/>
              </a:prstGeom>
              <a:blipFill rotWithShape="1">
                <a:blip r:embed="rId5"/>
                <a:stretch>
                  <a:fillRect l="-94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80112" y="4905164"/>
                <a:ext cx="2268252" cy="485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i="1" dirty="0" smtClean="0">
                    <a:latin typeface="Cambria Math" pitchFamily="18" charset="0"/>
                    <a:ea typeface="Cambria Math" pitchFamily="18" charset="0"/>
                  </a:rPr>
                  <a:t>Tan 60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𝑇𝑎𝑛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30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30</m:t>
                        </m:r>
                      </m:den>
                    </m:f>
                  </m:oMath>
                </a14:m>
                <a:endParaRPr lang="en-GB" i="1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905164"/>
                <a:ext cx="2268252" cy="485902"/>
              </a:xfrm>
              <a:prstGeom prst="rect">
                <a:avLst/>
              </a:prstGeom>
              <a:blipFill rotWithShape="1">
                <a:blip r:embed="rId6"/>
                <a:stretch>
                  <a:fillRect b="-6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1580" y="4905164"/>
                <a:ext cx="2268252" cy="487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  <a:ea typeface="Cambria Math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i="1" dirty="0" smtClean="0">
                    <a:latin typeface="Cambria Math" pitchFamily="18" charset="0"/>
                    <a:ea typeface="Cambria Math" pitchFamily="18" charset="0"/>
                  </a:rPr>
                  <a:t>Tan 2A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𝑇𝑎𝑛𝐴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den>
                    </m:f>
                  </m:oMath>
                </a14:m>
                <a:endParaRPr lang="en-GB" i="1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80" y="4905164"/>
                <a:ext cx="2268252" cy="487056"/>
              </a:xfrm>
              <a:prstGeom prst="rect">
                <a:avLst/>
              </a:prstGeom>
              <a:blipFill rotWithShape="1">
                <a:blip r:embed="rId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7564" y="6129300"/>
                <a:ext cx="2520280" cy="487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i="1" dirty="0" smtClean="0">
                    <a:latin typeface="Cambria Math" pitchFamily="18" charset="0"/>
                    <a:ea typeface="Cambria Math" pitchFamily="18" charset="0"/>
                  </a:rPr>
                  <a:t>2Tan 2A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𝑇𝑎𝑛𝐴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den>
                    </m:f>
                  </m:oMath>
                </a14:m>
                <a:endParaRPr lang="en-GB" i="1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64" y="6129300"/>
                <a:ext cx="2520280" cy="487056"/>
              </a:xfrm>
              <a:prstGeom prst="rect">
                <a:avLst/>
              </a:prstGeom>
              <a:blipFill rotWithShape="1"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44108" y="5985284"/>
                <a:ext cx="2304256" cy="738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i="1" dirty="0" smtClean="0">
                    <a:latin typeface="Cambria Math" pitchFamily="18" charset="0"/>
                    <a:ea typeface="Cambria Math" pitchFamily="18" charset="0"/>
                  </a:rPr>
                  <a:t>Tan A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𝑇𝑎𝑛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endParaRPr lang="en-GB" i="1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108" y="5985284"/>
                <a:ext cx="2304256" cy="7386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 flipH="1" flipV="1">
            <a:off x="3023828" y="5229200"/>
            <a:ext cx="432048" cy="288032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148064" y="5229200"/>
            <a:ext cx="504056" cy="288032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059832" y="5949280"/>
            <a:ext cx="432048" cy="288032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184068" y="5949280"/>
            <a:ext cx="504056" cy="288032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03848" y="51211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00FF"/>
                </a:solidFill>
                <a:latin typeface="Comic Sans MS" pitchFamily="66" charset="0"/>
              </a:rPr>
              <a:t>÷ 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27984" y="5121188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00FF"/>
                </a:solidFill>
                <a:latin typeface="Comic Sans MS" pitchFamily="66" charset="0"/>
              </a:rPr>
              <a:t>2A = 60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71800" y="584126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00FF"/>
                </a:solidFill>
                <a:latin typeface="Comic Sans MS" pitchFamily="66" charset="0"/>
              </a:rPr>
              <a:t>x 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35996" y="6093296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00FF"/>
                </a:solidFill>
                <a:latin typeface="Comic Sans MS" pitchFamily="66" charset="0"/>
              </a:rPr>
              <a:t>2A = 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55876" y="5517232"/>
            <a:ext cx="1728192" cy="43204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blipFill>
                <a:blip r:embed="rId10"/>
                <a:stretch>
                  <a:fillRect l="-1780" r="-2077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359661" y="0"/>
                <a:ext cx="24981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661" y="0"/>
                <a:ext cx="2498184" cy="276999"/>
              </a:xfrm>
              <a:prstGeom prst="rect">
                <a:avLst/>
              </a:prstGeom>
              <a:blipFill>
                <a:blip r:embed="rId11"/>
                <a:stretch>
                  <a:fillRect l="-1208" r="-144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59021" y="0"/>
                <a:ext cx="2119555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021" y="0"/>
                <a:ext cx="2119555" cy="276999"/>
              </a:xfrm>
              <a:prstGeom prst="rect">
                <a:avLst/>
              </a:prstGeom>
              <a:blipFill>
                <a:blip r:embed="rId12"/>
                <a:stretch>
                  <a:fillRect l="-1420" r="-170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977381" y="0"/>
                <a:ext cx="216661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381" y="0"/>
                <a:ext cx="2166619" cy="276999"/>
              </a:xfrm>
              <a:prstGeom prst="rect">
                <a:avLst/>
              </a:prstGeom>
              <a:blipFill>
                <a:blip r:embed="rId13"/>
                <a:stretch>
                  <a:fillRect l="-1671" r="-13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0" y="1143000"/>
                <a:ext cx="2092304" cy="5203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𝑇𝑎𝑛𝐴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𝑇𝑎𝑛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43000"/>
                <a:ext cx="2092304" cy="5203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146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  <p:bldP spid="25" grpId="0"/>
      <p:bldP spid="28" grpId="0"/>
      <p:bldP spid="29" grpId="0"/>
      <p:bldP spid="31" grpId="0"/>
      <p:bldP spid="14" grpId="0"/>
      <p:bldP spid="19" grpId="0"/>
      <p:bldP spid="20" grpId="0"/>
      <p:bldP spid="11" grpId="0"/>
      <p:bldP spid="32" grpId="0"/>
      <p:bldP spid="33" grpId="0"/>
      <p:bldP spid="34" grpId="0"/>
      <p:bldP spid="12" grpId="0" animBg="1"/>
      <p:bldP spid="4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7524" y="1808820"/>
                <a:ext cx="3826768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can express sin2A, cos2A and tan2A in terms of angle A, using the double angle formulae</a:t>
                </a:r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Use the double angle formulae to write the following expression as a single trigonometric ratio: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50−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50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524" y="1808820"/>
                <a:ext cx="3826768" cy="4525963"/>
              </a:xfrm>
              <a:blipFill>
                <a:blip r:embed="rId2"/>
                <a:stretch>
                  <a:fillRect t="-809" r="-1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blipFill>
                <a:blip r:embed="rId3"/>
                <a:stretch>
                  <a:fillRect l="-1780" r="-2077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359661" y="0"/>
                <a:ext cx="24981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661" y="0"/>
                <a:ext cx="2498184" cy="276999"/>
              </a:xfrm>
              <a:prstGeom prst="rect">
                <a:avLst/>
              </a:prstGeom>
              <a:blipFill>
                <a:blip r:embed="rId4"/>
                <a:stretch>
                  <a:fillRect l="-1208" r="-144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59021" y="0"/>
                <a:ext cx="2119555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021" y="0"/>
                <a:ext cx="2119555" cy="276999"/>
              </a:xfrm>
              <a:prstGeom prst="rect">
                <a:avLst/>
              </a:prstGeom>
              <a:blipFill>
                <a:blip r:embed="rId5"/>
                <a:stretch>
                  <a:fillRect l="-1420" r="-170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977381" y="0"/>
                <a:ext cx="216661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381" y="0"/>
                <a:ext cx="2166619" cy="276999"/>
              </a:xfrm>
              <a:prstGeom prst="rect">
                <a:avLst/>
              </a:prstGeom>
              <a:blipFill>
                <a:blip r:embed="rId6"/>
                <a:stretch>
                  <a:fillRect l="-1671" r="-13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0" y="1143000"/>
                <a:ext cx="2092304" cy="5203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𝑇𝑎𝑛𝐴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𝑇𝑎𝑛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43000"/>
                <a:ext cx="2092304" cy="5203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637949" y="1805664"/>
                <a:ext cx="2498184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949" y="1805664"/>
                <a:ext cx="2498184" cy="276999"/>
              </a:xfrm>
              <a:prstGeom prst="rect">
                <a:avLst/>
              </a:prstGeom>
              <a:blipFill>
                <a:blip r:embed="rId8"/>
                <a:stretch>
                  <a:fillRect l="-1951" t="-4348" r="-1707" b="-652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536961" y="2332637"/>
                <a:ext cx="2823273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100≡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961" y="2332637"/>
                <a:ext cx="2823273" cy="276999"/>
              </a:xfrm>
              <a:prstGeom prst="rect">
                <a:avLst/>
              </a:prstGeom>
              <a:blipFill>
                <a:blip r:embed="rId9"/>
                <a:stretch>
                  <a:fillRect l="-1512" t="-4444" r="-1944" b="-888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/>
          <p:cNvSpPr/>
          <p:nvPr/>
        </p:nvSpPr>
        <p:spPr>
          <a:xfrm>
            <a:off x="7268838" y="1961366"/>
            <a:ext cx="321784" cy="539463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512803" y="2089254"/>
                <a:ext cx="11795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803" y="2089254"/>
                <a:ext cx="1179505" cy="276999"/>
              </a:xfrm>
              <a:prstGeom prst="rect">
                <a:avLst/>
              </a:prstGeom>
              <a:blipFill>
                <a:blip r:embed="rId10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64782" y="2991813"/>
                <a:ext cx="2978380" cy="55399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expression given is equivalent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782" y="2991813"/>
                <a:ext cx="2978380" cy="553998"/>
              </a:xfrm>
              <a:prstGeom prst="rect">
                <a:avLst/>
              </a:prstGeom>
              <a:blipFill>
                <a:blip r:embed="rId11"/>
                <a:stretch>
                  <a:fillRect l="-1431" t="-13187" r="-3476" b="-2527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812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 animBg="1"/>
      <p:bldP spid="45" grpId="0"/>
      <p:bldP spid="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7524" y="1808820"/>
                <a:ext cx="3826768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can express sin2A, cos2A and tan2A in terms of angle A, using the double angle formulae</a:t>
                </a:r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Use the double angle formulae to write the following expression as a single trigonometric ratio:</a:t>
                </a: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524" y="1808820"/>
                <a:ext cx="3826768" cy="4525963"/>
              </a:xfrm>
              <a:blipFill>
                <a:blip r:embed="rId2"/>
                <a:stretch>
                  <a:fillRect t="-809" r="-1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blipFill>
                <a:blip r:embed="rId3"/>
                <a:stretch>
                  <a:fillRect l="-1780" r="-2077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359661" y="0"/>
                <a:ext cx="24981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661" y="0"/>
                <a:ext cx="2498184" cy="276999"/>
              </a:xfrm>
              <a:prstGeom prst="rect">
                <a:avLst/>
              </a:prstGeom>
              <a:blipFill>
                <a:blip r:embed="rId4"/>
                <a:stretch>
                  <a:fillRect l="-1208" r="-144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59021" y="0"/>
                <a:ext cx="2119555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021" y="0"/>
                <a:ext cx="2119555" cy="276999"/>
              </a:xfrm>
              <a:prstGeom prst="rect">
                <a:avLst/>
              </a:prstGeom>
              <a:blipFill>
                <a:blip r:embed="rId5"/>
                <a:stretch>
                  <a:fillRect l="-1420" r="-170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977381" y="0"/>
                <a:ext cx="216661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381" y="0"/>
                <a:ext cx="2166619" cy="276999"/>
              </a:xfrm>
              <a:prstGeom prst="rect">
                <a:avLst/>
              </a:prstGeom>
              <a:blipFill>
                <a:blip r:embed="rId6"/>
                <a:stretch>
                  <a:fillRect l="-1671" r="-13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0" y="1143000"/>
                <a:ext cx="2092304" cy="5203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𝑇𝑎𝑛𝐴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𝑇𝑎𝑛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43000"/>
                <a:ext cx="2092304" cy="5203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682016" y="1673462"/>
                <a:ext cx="2092303" cy="5203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𝑇𝑎𝑛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𝑇𝑎𝑛𝐴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𝑇𝑎𝑛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016" y="1673462"/>
                <a:ext cx="2092303" cy="5203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/>
          <p:cNvSpPr/>
          <p:nvPr/>
        </p:nvSpPr>
        <p:spPr>
          <a:xfrm>
            <a:off x="6894264" y="2016451"/>
            <a:ext cx="321784" cy="903019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281448" y="2199422"/>
                <a:ext cx="1179505" cy="461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FF0000"/>
                    </a:solidFill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448" y="2199422"/>
                <a:ext cx="1179505" cy="461473"/>
              </a:xfrm>
              <a:prstGeom prst="rect">
                <a:avLst/>
              </a:prstGeom>
              <a:blipFill>
                <a:blip r:embed="rId9"/>
                <a:stretch>
                  <a:fillRect l="-4124" b="-9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152069" y="3740960"/>
                <a:ext cx="2978380" cy="64440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expression given is equivalent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𝑇𝑎𝑛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069" y="3740960"/>
                <a:ext cx="2978380" cy="644407"/>
              </a:xfrm>
              <a:prstGeom prst="rect">
                <a:avLst/>
              </a:prstGeom>
              <a:blipFill>
                <a:blip r:embed="rId10"/>
                <a:stretch>
                  <a:fillRect l="-1431" t="-11429" r="-3476" b="-13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37099" y="2499728"/>
                <a:ext cx="2101537" cy="84734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𝑇𝑎𝑛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𝑇𝑎𝑛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099" y="2499728"/>
                <a:ext cx="2101537" cy="8473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24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 animBg="1"/>
      <p:bldP spid="45" grpId="0"/>
      <p:bldP spid="46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3588" y="1973433"/>
            <a:ext cx="624882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anose="03010101010201010101" pitchFamily="66" charset="0"/>
              </a:rPr>
              <a:t>Teachings for </a:t>
            </a:r>
          </a:p>
          <a:p>
            <a:pPr algn="ctr"/>
            <a:r>
              <a:rPr lang="en-US" sz="9600" b="1" cap="none" spc="0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anose="03010101010201010101" pitchFamily="66" charset="0"/>
              </a:rPr>
              <a:t>Exercise 7A</a:t>
            </a:r>
            <a:endParaRPr lang="en-US" sz="96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2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7524" y="1808820"/>
                <a:ext cx="3826768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can express sin2A, cos2A and tan2A in terms of angle A, using the double angle formulae</a:t>
                </a:r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Use the double angle formulae to write the following expression as a single trigonometric ratio:</a:t>
                </a: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524" y="1808820"/>
                <a:ext cx="3826768" cy="4525963"/>
              </a:xfrm>
              <a:blipFill>
                <a:blip r:embed="rId2"/>
                <a:stretch>
                  <a:fillRect t="-809" r="-1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blipFill>
                <a:blip r:embed="rId3"/>
                <a:stretch>
                  <a:fillRect l="-1780" r="-2077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359661" y="0"/>
                <a:ext cx="24981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661" y="0"/>
                <a:ext cx="2498184" cy="276999"/>
              </a:xfrm>
              <a:prstGeom prst="rect">
                <a:avLst/>
              </a:prstGeom>
              <a:blipFill>
                <a:blip r:embed="rId4"/>
                <a:stretch>
                  <a:fillRect l="-1208" r="-144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59021" y="0"/>
                <a:ext cx="2119555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021" y="0"/>
                <a:ext cx="2119555" cy="276999"/>
              </a:xfrm>
              <a:prstGeom prst="rect">
                <a:avLst/>
              </a:prstGeom>
              <a:blipFill>
                <a:blip r:embed="rId5"/>
                <a:stretch>
                  <a:fillRect l="-1420" r="-170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977381" y="0"/>
                <a:ext cx="216661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381" y="0"/>
                <a:ext cx="2166619" cy="276999"/>
              </a:xfrm>
              <a:prstGeom prst="rect">
                <a:avLst/>
              </a:prstGeom>
              <a:blipFill>
                <a:blip r:embed="rId6"/>
                <a:stretch>
                  <a:fillRect l="-1671" r="-13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0" y="1143000"/>
                <a:ext cx="2092304" cy="5203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𝑇𝑎𝑛𝐴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𝑇𝑎𝑛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43000"/>
                <a:ext cx="2092304" cy="5203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825235" y="1684479"/>
                <a:ext cx="751809" cy="52046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70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𝑠𝑒𝑐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235" y="1684479"/>
                <a:ext cx="751809" cy="5204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/>
          <p:cNvSpPr/>
          <p:nvPr/>
        </p:nvSpPr>
        <p:spPr>
          <a:xfrm>
            <a:off x="6123083" y="1983036"/>
            <a:ext cx="277717" cy="638979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6367048" y="2100270"/>
            <a:ext cx="1322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Rearrange</a:t>
            </a:r>
            <a:endParaRPr lang="en-GB" sz="16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81027" y="2497891"/>
                <a:ext cx="1582164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70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027" y="2497891"/>
                <a:ext cx="1582164" cy="276999"/>
              </a:xfrm>
              <a:prstGeom prst="rect">
                <a:avLst/>
              </a:prstGeom>
              <a:blipFill>
                <a:blip r:embed="rId9"/>
                <a:stretch>
                  <a:fillRect l="-1154" r="-3462" b="-888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83016" y="3492347"/>
                <a:ext cx="2032288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016" y="3492347"/>
                <a:ext cx="2032288" cy="276999"/>
              </a:xfrm>
              <a:prstGeom prst="rect">
                <a:avLst/>
              </a:prstGeom>
              <a:blipFill>
                <a:blip r:embed="rId10"/>
                <a:stretch>
                  <a:fillRect l="-2402" r="-2703" b="-888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93046" y="4030338"/>
                <a:ext cx="2359620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140≡2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046" y="4030338"/>
                <a:ext cx="2359620" cy="276999"/>
              </a:xfrm>
              <a:prstGeom prst="rect">
                <a:avLst/>
              </a:prstGeom>
              <a:blipFill>
                <a:blip r:embed="rId11"/>
                <a:stretch>
                  <a:fillRect l="-2067" r="-2326" b="-652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6782259" y="3644747"/>
            <a:ext cx="279553" cy="541663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015207" y="3750964"/>
                <a:ext cx="13227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=70</m:t>
                    </m:r>
                  </m:oMath>
                </a14:m>
                <a:endParaRPr lang="en-GB" sz="16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207" y="3750964"/>
                <a:ext cx="1322725" cy="338554"/>
              </a:xfrm>
              <a:prstGeom prst="rect">
                <a:avLst/>
              </a:prstGeom>
              <a:blipFill>
                <a:blip r:embed="rId12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71860" y="4548131"/>
                <a:ext cx="2487861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140≡4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860" y="4548131"/>
                <a:ext cx="2487861" cy="276999"/>
              </a:xfrm>
              <a:prstGeom prst="rect">
                <a:avLst/>
              </a:prstGeom>
              <a:blipFill>
                <a:blip r:embed="rId13"/>
                <a:stretch>
                  <a:fillRect l="-1961" r="-2206" b="-652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6802456" y="4171721"/>
            <a:ext cx="279553" cy="541663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035404" y="4266921"/>
            <a:ext cx="1480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Multiply by 2</a:t>
            </a:r>
            <a:endParaRPr lang="en-GB" sz="16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09698" y="5151118"/>
                <a:ext cx="2978380" cy="55399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expression given is equivalent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140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698" y="5151118"/>
                <a:ext cx="2978380" cy="553998"/>
              </a:xfrm>
              <a:prstGeom prst="rect">
                <a:avLst/>
              </a:prstGeom>
              <a:blipFill>
                <a:blip r:embed="rId14"/>
                <a:stretch>
                  <a:fillRect l="-1431" t="-13187" r="-3476" b="-2527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61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 animBg="1"/>
      <p:bldP spid="45" grpId="0"/>
      <p:bldP spid="16" grpId="0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6466200" y="3190941"/>
            <a:ext cx="267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Replace using the expressions we have</a:t>
            </a:r>
            <a:endParaRPr lang="en-GB" sz="16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7524" y="1808820"/>
                <a:ext cx="3826768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can express sin2A, cos2A and tan2A in terms of angle A, using the double angle formulae</a:t>
                </a:r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and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eliminate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and express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524" y="1808820"/>
                <a:ext cx="3826768" cy="4525963"/>
              </a:xfrm>
              <a:blipFill>
                <a:blip r:embed="rId2"/>
                <a:stretch>
                  <a:fillRect t="-809" r="-1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blipFill>
                <a:blip r:embed="rId3"/>
                <a:stretch>
                  <a:fillRect l="-1780" r="-2077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359661" y="0"/>
                <a:ext cx="24981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661" y="0"/>
                <a:ext cx="2498184" cy="276999"/>
              </a:xfrm>
              <a:prstGeom prst="rect">
                <a:avLst/>
              </a:prstGeom>
              <a:blipFill>
                <a:blip r:embed="rId4"/>
                <a:stretch>
                  <a:fillRect l="-1208" r="-144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59021" y="0"/>
                <a:ext cx="2119555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021" y="0"/>
                <a:ext cx="2119555" cy="276999"/>
              </a:xfrm>
              <a:prstGeom prst="rect">
                <a:avLst/>
              </a:prstGeom>
              <a:blipFill>
                <a:blip r:embed="rId5"/>
                <a:stretch>
                  <a:fillRect l="-1420" r="-170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977381" y="0"/>
                <a:ext cx="216661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381" y="0"/>
                <a:ext cx="2166619" cy="276999"/>
              </a:xfrm>
              <a:prstGeom prst="rect">
                <a:avLst/>
              </a:prstGeom>
              <a:blipFill>
                <a:blip r:embed="rId6"/>
                <a:stretch>
                  <a:fillRect l="-1671" r="-13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0" y="1143000"/>
                <a:ext cx="2092304" cy="5203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𝑇𝑎𝑛𝐴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𝑇𝑎𝑛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43000"/>
                <a:ext cx="2092304" cy="5203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18612" y="1663548"/>
                <a:ext cx="45499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You need to find an identity which contains both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r>
                  <a:rPr lang="en-GB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612" y="1663548"/>
                <a:ext cx="4549967" cy="584775"/>
              </a:xfrm>
              <a:prstGeom prst="rect">
                <a:avLst/>
              </a:prstGeom>
              <a:blipFill>
                <a:blip r:embed="rId8"/>
                <a:stretch>
                  <a:fillRect l="-268" t="-3125" r="-1740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08473" y="3657600"/>
                <a:ext cx="35584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Write expressions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r>
                  <a:rPr lang="en-GB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73" y="3657600"/>
                <a:ext cx="3558447" cy="584775"/>
              </a:xfrm>
              <a:prstGeom prst="rect">
                <a:avLst/>
              </a:prstGeom>
              <a:blipFill>
                <a:blip r:embed="rId9"/>
                <a:stretch>
                  <a:fillRect t="-3125" r="-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2539" y="4450814"/>
                <a:ext cx="10636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39" y="4450814"/>
                <a:ext cx="1063689" cy="276999"/>
              </a:xfrm>
              <a:prstGeom prst="rect">
                <a:avLst/>
              </a:prstGeom>
              <a:blipFill>
                <a:blip r:embed="rId10"/>
                <a:stretch>
                  <a:fillRect l="-2874" r="-4598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181339" y="4439797"/>
                <a:ext cx="16217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=3−4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339" y="4439797"/>
                <a:ext cx="1621726" cy="276999"/>
              </a:xfrm>
              <a:prstGeom prst="rect">
                <a:avLst/>
              </a:prstGeom>
              <a:blipFill>
                <a:blip r:embed="rId11"/>
                <a:stretch>
                  <a:fillRect l="-3008" r="-2632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03374" y="5321146"/>
                <a:ext cx="149348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374" y="5321146"/>
                <a:ext cx="1493486" cy="5186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74573" y="5376232"/>
                <a:ext cx="935449" cy="474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73" y="5376232"/>
                <a:ext cx="935449" cy="47436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859316" y="4902507"/>
            <a:ext cx="2126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Rearrange both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350409" y="2487975"/>
                <a:ext cx="2119555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409" y="2487975"/>
                <a:ext cx="2119555" cy="276999"/>
              </a:xfrm>
              <a:prstGeom prst="rect">
                <a:avLst/>
              </a:prstGeom>
              <a:blipFill>
                <a:blip r:embed="rId14"/>
                <a:stretch>
                  <a:fillRect l="-2305" t="-4348" r="-2305" b="-652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359589" y="3025965"/>
                <a:ext cx="2119555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589" y="3025965"/>
                <a:ext cx="2119555" cy="276999"/>
              </a:xfrm>
              <a:prstGeom prst="rect">
                <a:avLst/>
              </a:prstGeom>
              <a:blipFill>
                <a:blip r:embed="rId15"/>
                <a:stretch>
                  <a:fillRect l="-1437" t="-4348" r="-1724" b="-652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67922" y="3497855"/>
                <a:ext cx="1926810" cy="5290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922" y="3497855"/>
                <a:ext cx="1926810" cy="52905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478939" y="4103783"/>
                <a:ext cx="1926810" cy="5290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3−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=4−8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939" y="4103783"/>
                <a:ext cx="1926810" cy="52905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4480444" y="3468095"/>
            <a:ext cx="598332" cy="5861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4379456" y="2992534"/>
            <a:ext cx="677286" cy="3235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2196279" y="5304240"/>
            <a:ext cx="1527421" cy="5787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5841026" y="3010896"/>
            <a:ext cx="625875" cy="30518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5894274" y="3504819"/>
            <a:ext cx="473475" cy="53837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372987" y="5342799"/>
            <a:ext cx="949037" cy="53837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708457" y="4729908"/>
                <a:ext cx="1695977" cy="5290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=1−8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457" y="4729908"/>
                <a:ext cx="1695977" cy="52905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882891" y="5356034"/>
                <a:ext cx="1522853" cy="5290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891" y="5356034"/>
                <a:ext cx="1522853" cy="52905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6387488" y="2633033"/>
            <a:ext cx="277717" cy="561860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609419" y="2607046"/>
                <a:ext cx="2677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Replace with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(this step is not really needed!)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419" y="2607046"/>
                <a:ext cx="2677800" cy="584775"/>
              </a:xfrm>
              <a:prstGeom prst="rect">
                <a:avLst/>
              </a:prstGeom>
              <a:blipFill>
                <a:blip r:embed="rId20"/>
                <a:stretch>
                  <a:fillRect t="-2083" r="-911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6407686" y="3226108"/>
            <a:ext cx="277717" cy="561860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c 57"/>
          <p:cNvSpPr/>
          <p:nvPr/>
        </p:nvSpPr>
        <p:spPr>
          <a:xfrm>
            <a:off x="6317715" y="3808166"/>
            <a:ext cx="277717" cy="561860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Arc 58"/>
          <p:cNvSpPr/>
          <p:nvPr/>
        </p:nvSpPr>
        <p:spPr>
          <a:xfrm>
            <a:off x="6370963" y="4434292"/>
            <a:ext cx="277717" cy="561860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6347093" y="5093468"/>
            <a:ext cx="277717" cy="561860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6598403" y="3907037"/>
            <a:ext cx="1443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Multiply by 4</a:t>
            </a:r>
            <a:endParaRPr lang="en-GB" sz="16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31454" y="4534998"/>
            <a:ext cx="1267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Subtract 3</a:t>
            </a:r>
            <a:endParaRPr lang="en-GB" sz="16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32300" y="5162960"/>
            <a:ext cx="1906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Multiply all by -1</a:t>
            </a:r>
            <a:endParaRPr lang="en-GB" sz="16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03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2" grpId="0"/>
      <p:bldP spid="26" grpId="0"/>
      <p:bldP spid="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46" grpId="0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/>
      <p:bldP spid="54" grpId="0"/>
      <p:bldP spid="55" grpId="0" animBg="1"/>
      <p:bldP spid="56" grpId="0"/>
      <p:bldP spid="57" grpId="0" animBg="1"/>
      <p:bldP spid="58" grpId="0" animBg="1"/>
      <p:bldP spid="59" grpId="0" animBg="1"/>
      <p:bldP spid="60" grpId="0" animBg="1"/>
      <p:bldP spid="62" grpId="0"/>
      <p:bldP spid="63" grpId="0"/>
      <p:bldP spid="6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08820"/>
            <a:ext cx="382676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1600" b="1" dirty="0" smtClean="0">
                <a:latin typeface="Comic Sans MS" pitchFamily="66" charset="0"/>
              </a:rPr>
              <a:t>You can express sin2A, cos2A and tan2A in terms of angle A, using the double angle formulae</a:t>
            </a: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Given that: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Find the exact value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1600" y="3212976"/>
                <a:ext cx="935897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𝑐𝑜𝑠𝑥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212976"/>
                <a:ext cx="935897" cy="495649"/>
              </a:xfrm>
              <a:prstGeom prst="rect">
                <a:avLst/>
              </a:prstGeom>
              <a:blipFill rotWithShape="1">
                <a:blip r:embed="rId2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51720" y="3356992"/>
                <a:ext cx="15069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180˚&lt;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&lt;360˚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356992"/>
                <a:ext cx="1506951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35696" y="4185084"/>
                <a:ext cx="6806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185084"/>
                <a:ext cx="680636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Triangle 16"/>
          <p:cNvSpPr/>
          <p:nvPr/>
        </p:nvSpPr>
        <p:spPr>
          <a:xfrm flipH="1">
            <a:off x="5580112" y="1916832"/>
            <a:ext cx="1692188" cy="1152128"/>
          </a:xfrm>
          <a:prstGeom prst="rt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128284" y="2924944"/>
            <a:ext cx="144016" cy="1440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5220072" y="2600908"/>
            <a:ext cx="914400" cy="914400"/>
          </a:xfrm>
          <a:prstGeom prst="arc">
            <a:avLst>
              <a:gd name="adj1" fmla="val 19160493"/>
              <a:gd name="adj2" fmla="val 21533135"/>
            </a:avLst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048164" y="2744924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189519" y="1952836"/>
                <a:ext cx="1208472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𝐶𝑜𝑠𝑥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𝐴𝑑𝑗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𝐻𝑦𝑝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519" y="1952836"/>
                <a:ext cx="1208472" cy="552459"/>
              </a:xfrm>
              <a:prstGeom prst="rect">
                <a:avLst/>
              </a:prstGeom>
              <a:blipFill rotWithShape="1">
                <a:blip r:embed="rId5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211960" y="2492896"/>
                <a:ext cx="973856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𝐶𝑜𝑠𝑥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492896"/>
                <a:ext cx="973856" cy="495649"/>
              </a:xfrm>
              <a:prstGeom prst="rect">
                <a:avLst/>
              </a:prstGeom>
              <a:blipFill rotWithShape="1"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668344" y="1952836"/>
                <a:ext cx="1160895" cy="533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𝑆𝑖𝑛𝑥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𝑂𝑝𝑝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𝐻𝑦𝑝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1952836"/>
                <a:ext cx="1160895" cy="533864"/>
              </a:xfrm>
              <a:prstGeom prst="rect">
                <a:avLst/>
              </a:prstGeom>
              <a:blipFill rotWithShape="1">
                <a:blip r:embed="rId7"/>
                <a:stretch>
                  <a:fillRect b="-34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668344" y="2636912"/>
                <a:ext cx="1044196" cy="543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𝑆𝑖𝑛𝑥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2636912"/>
                <a:ext cx="1044196" cy="54380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3995935" y="3537012"/>
            <a:ext cx="5052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Use Pythagoras’ to find the missing side (ignore negatives)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23928" y="4005064"/>
            <a:ext cx="3780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 smtClean="0">
                <a:solidFill>
                  <a:srgbClr val="FF0000"/>
                </a:solidFill>
                <a:latin typeface="Comic Sans MS" pitchFamily="66" charset="0"/>
              </a:rPr>
              <a:t>Cosx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is positive so in the range 270 - 360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08204" y="310496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272300" y="2384884"/>
                <a:ext cx="360040" cy="331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GB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300" y="2384884"/>
                <a:ext cx="360040" cy="33175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6228184" y="206084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87924" y="4473116"/>
            <a:ext cx="270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Therefore, </a:t>
            </a:r>
            <a:r>
              <a:rPr lang="en-GB" sz="1400" dirty="0" err="1" smtClean="0">
                <a:solidFill>
                  <a:srgbClr val="FF0000"/>
                </a:solidFill>
                <a:latin typeface="Comic Sans MS" pitchFamily="66" charset="0"/>
              </a:rPr>
              <a:t>Sinx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is negative</a:t>
            </a:r>
          </a:p>
        </p:txBody>
      </p:sp>
      <p:sp>
        <p:nvSpPr>
          <p:cNvPr id="23" name="Line 40"/>
          <p:cNvSpPr>
            <a:spLocks noChangeShapeType="1"/>
          </p:cNvSpPr>
          <p:nvPr/>
        </p:nvSpPr>
        <p:spPr bwMode="auto">
          <a:xfrm>
            <a:off x="277317" y="5874804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Line 41"/>
          <p:cNvSpPr>
            <a:spLocks noChangeShapeType="1"/>
          </p:cNvSpPr>
          <p:nvPr/>
        </p:nvSpPr>
        <p:spPr bwMode="auto">
          <a:xfrm>
            <a:off x="278904" y="6179604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Line 42"/>
          <p:cNvSpPr>
            <a:spLocks noChangeShapeType="1"/>
          </p:cNvSpPr>
          <p:nvPr/>
        </p:nvSpPr>
        <p:spPr bwMode="auto">
          <a:xfrm>
            <a:off x="964704" y="610340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Line 43"/>
          <p:cNvSpPr>
            <a:spLocks noChangeShapeType="1"/>
          </p:cNvSpPr>
          <p:nvPr/>
        </p:nvSpPr>
        <p:spPr bwMode="auto">
          <a:xfrm>
            <a:off x="1650504" y="610340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Line 44"/>
          <p:cNvSpPr>
            <a:spLocks noChangeShapeType="1"/>
          </p:cNvSpPr>
          <p:nvPr/>
        </p:nvSpPr>
        <p:spPr bwMode="auto">
          <a:xfrm>
            <a:off x="2336304" y="610340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Line 45"/>
          <p:cNvSpPr>
            <a:spLocks noChangeShapeType="1"/>
          </p:cNvSpPr>
          <p:nvPr/>
        </p:nvSpPr>
        <p:spPr bwMode="auto">
          <a:xfrm>
            <a:off x="3022104" y="610340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Line 46"/>
          <p:cNvSpPr>
            <a:spLocks noChangeShapeType="1"/>
          </p:cNvSpPr>
          <p:nvPr/>
        </p:nvSpPr>
        <p:spPr bwMode="auto">
          <a:xfrm>
            <a:off x="284076" y="5154724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Line 47"/>
          <p:cNvSpPr>
            <a:spLocks noChangeShapeType="1"/>
          </p:cNvSpPr>
          <p:nvPr/>
        </p:nvSpPr>
        <p:spPr bwMode="auto">
          <a:xfrm>
            <a:off x="969876" y="507852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Line 48"/>
          <p:cNvSpPr>
            <a:spLocks noChangeShapeType="1"/>
          </p:cNvSpPr>
          <p:nvPr/>
        </p:nvSpPr>
        <p:spPr bwMode="auto">
          <a:xfrm>
            <a:off x="1655676" y="507852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49"/>
          <p:cNvSpPr>
            <a:spLocks noChangeShapeType="1"/>
          </p:cNvSpPr>
          <p:nvPr/>
        </p:nvSpPr>
        <p:spPr bwMode="auto">
          <a:xfrm>
            <a:off x="2341476" y="507852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Line 50"/>
          <p:cNvSpPr>
            <a:spLocks noChangeShapeType="1"/>
          </p:cNvSpPr>
          <p:nvPr/>
        </p:nvSpPr>
        <p:spPr bwMode="auto">
          <a:xfrm>
            <a:off x="3027276" y="507852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Arc 56"/>
          <p:cNvSpPr>
            <a:spLocks/>
          </p:cNvSpPr>
          <p:nvPr/>
        </p:nvSpPr>
        <p:spPr bwMode="auto">
          <a:xfrm>
            <a:off x="284076" y="4849924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Arc 57"/>
          <p:cNvSpPr>
            <a:spLocks/>
          </p:cNvSpPr>
          <p:nvPr/>
        </p:nvSpPr>
        <p:spPr bwMode="auto">
          <a:xfrm flipH="1" flipV="1">
            <a:off x="971464" y="4545124"/>
            <a:ext cx="688975" cy="914400"/>
          </a:xfrm>
          <a:custGeom>
            <a:avLst/>
            <a:gdLst>
              <a:gd name="G0" fmla="+- 484 0 0"/>
              <a:gd name="G1" fmla="+- 21600 0 0"/>
              <a:gd name="G2" fmla="+- 21600 0 0"/>
              <a:gd name="T0" fmla="*/ 0 w 16272"/>
              <a:gd name="T1" fmla="*/ 5 h 21600"/>
              <a:gd name="T2" fmla="*/ 16272 w 16272"/>
              <a:gd name="T3" fmla="*/ 6859 h 21600"/>
              <a:gd name="T4" fmla="*/ 484 w 1627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72" h="21600" fill="none" extrusionOk="0">
                <a:moveTo>
                  <a:pt x="0" y="5"/>
                </a:moveTo>
                <a:cubicBezTo>
                  <a:pt x="161" y="1"/>
                  <a:pt x="322" y="-1"/>
                  <a:pt x="484" y="0"/>
                </a:cubicBezTo>
                <a:cubicBezTo>
                  <a:pt x="6469" y="0"/>
                  <a:pt x="12187" y="2483"/>
                  <a:pt x="16272" y="6858"/>
                </a:cubicBezTo>
              </a:path>
              <a:path w="16272" h="21600" stroke="0" extrusionOk="0">
                <a:moveTo>
                  <a:pt x="0" y="5"/>
                </a:moveTo>
                <a:cubicBezTo>
                  <a:pt x="161" y="1"/>
                  <a:pt x="322" y="-1"/>
                  <a:pt x="484" y="0"/>
                </a:cubicBezTo>
                <a:cubicBezTo>
                  <a:pt x="6469" y="0"/>
                  <a:pt x="12187" y="2483"/>
                  <a:pt x="16272" y="6858"/>
                </a:cubicBezTo>
                <a:lnTo>
                  <a:pt x="484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Arc 58"/>
          <p:cNvSpPr>
            <a:spLocks/>
          </p:cNvSpPr>
          <p:nvPr/>
        </p:nvSpPr>
        <p:spPr bwMode="auto">
          <a:xfrm flipH="1">
            <a:off x="2341476" y="4849924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Arc 59"/>
          <p:cNvSpPr>
            <a:spLocks/>
          </p:cNvSpPr>
          <p:nvPr/>
        </p:nvSpPr>
        <p:spPr bwMode="auto">
          <a:xfrm flipV="1">
            <a:off x="1655676" y="4545124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Arc 60"/>
          <p:cNvSpPr>
            <a:spLocks/>
          </p:cNvSpPr>
          <p:nvPr/>
        </p:nvSpPr>
        <p:spPr bwMode="auto">
          <a:xfrm>
            <a:off x="964704" y="5874804"/>
            <a:ext cx="677863" cy="91440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" name="Arc 61"/>
          <p:cNvSpPr>
            <a:spLocks/>
          </p:cNvSpPr>
          <p:nvPr/>
        </p:nvSpPr>
        <p:spPr bwMode="auto">
          <a:xfrm flipH="1">
            <a:off x="278904" y="5874804"/>
            <a:ext cx="696913" cy="914400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" name="Arc 63"/>
          <p:cNvSpPr>
            <a:spLocks/>
          </p:cNvSpPr>
          <p:nvPr/>
        </p:nvSpPr>
        <p:spPr bwMode="auto">
          <a:xfrm flipH="1" flipV="1">
            <a:off x="1650504" y="5570004"/>
            <a:ext cx="687388" cy="914400"/>
          </a:xfrm>
          <a:custGeom>
            <a:avLst/>
            <a:gdLst>
              <a:gd name="G0" fmla="+- 446 0 0"/>
              <a:gd name="G1" fmla="+- 21600 0 0"/>
              <a:gd name="G2" fmla="+- 21600 0 0"/>
              <a:gd name="T0" fmla="*/ 0 w 16234"/>
              <a:gd name="T1" fmla="*/ 5 h 21600"/>
              <a:gd name="T2" fmla="*/ 16234 w 16234"/>
              <a:gd name="T3" fmla="*/ 6859 h 21600"/>
              <a:gd name="T4" fmla="*/ 446 w 162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34" h="21600" fill="none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</a:path>
              <a:path w="16234" h="21600" stroke="0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  <a:lnTo>
                  <a:pt x="446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" name="Arc 64"/>
          <p:cNvSpPr>
            <a:spLocks/>
          </p:cNvSpPr>
          <p:nvPr/>
        </p:nvSpPr>
        <p:spPr bwMode="auto">
          <a:xfrm flipV="1">
            <a:off x="2336304" y="5570004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2" name="Text Box 69"/>
          <p:cNvSpPr txBox="1">
            <a:spLocks noChangeArrowheads="1"/>
          </p:cNvSpPr>
          <p:nvPr/>
        </p:nvSpPr>
        <p:spPr bwMode="auto">
          <a:xfrm>
            <a:off x="783382" y="5218348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90</a:t>
            </a:r>
          </a:p>
        </p:txBody>
      </p:sp>
      <p:sp>
        <p:nvSpPr>
          <p:cNvPr id="53" name="Line 71"/>
          <p:cNvSpPr>
            <a:spLocks noChangeShapeType="1"/>
          </p:cNvSpPr>
          <p:nvPr/>
        </p:nvSpPr>
        <p:spPr bwMode="auto">
          <a:xfrm>
            <a:off x="284076" y="4849924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" name="Text Box 72"/>
          <p:cNvSpPr txBox="1">
            <a:spLocks noChangeArrowheads="1"/>
          </p:cNvSpPr>
          <p:nvPr/>
        </p:nvSpPr>
        <p:spPr bwMode="auto">
          <a:xfrm>
            <a:off x="1412032" y="5218348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Comic Sans MS" pitchFamily="66" charset="0"/>
              </a:rPr>
              <a:t>180</a:t>
            </a:r>
          </a:p>
        </p:txBody>
      </p:sp>
      <p:sp>
        <p:nvSpPr>
          <p:cNvPr id="55" name="Text Box 73"/>
          <p:cNvSpPr txBox="1">
            <a:spLocks noChangeArrowheads="1"/>
          </p:cNvSpPr>
          <p:nvPr/>
        </p:nvSpPr>
        <p:spPr bwMode="auto">
          <a:xfrm>
            <a:off x="2097832" y="5218348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Comic Sans MS" pitchFamily="66" charset="0"/>
              </a:rPr>
              <a:t>270</a:t>
            </a:r>
          </a:p>
        </p:txBody>
      </p:sp>
      <p:sp>
        <p:nvSpPr>
          <p:cNvPr id="56" name="Text Box 74"/>
          <p:cNvSpPr txBox="1">
            <a:spLocks noChangeArrowheads="1"/>
          </p:cNvSpPr>
          <p:nvPr/>
        </p:nvSpPr>
        <p:spPr bwMode="auto">
          <a:xfrm>
            <a:off x="2783632" y="5218348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Comic Sans MS" pitchFamily="66" charset="0"/>
              </a:rPr>
              <a:t>360</a:t>
            </a:r>
          </a:p>
        </p:txBody>
      </p:sp>
      <p:sp>
        <p:nvSpPr>
          <p:cNvPr id="57" name="Text Box 75"/>
          <p:cNvSpPr txBox="1">
            <a:spLocks noChangeArrowheads="1"/>
          </p:cNvSpPr>
          <p:nvPr/>
        </p:nvSpPr>
        <p:spPr bwMode="auto">
          <a:xfrm>
            <a:off x="3174504" y="6027204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Comic Sans MS" pitchFamily="66" charset="0"/>
              </a:rPr>
              <a:t>y = Sin</a:t>
            </a:r>
            <a:r>
              <a:rPr lang="el-GR" sz="1400">
                <a:latin typeface="Comic Sans MS" pitchFamily="66" charset="0"/>
              </a:rPr>
              <a:t>θ</a:t>
            </a:r>
          </a:p>
        </p:txBody>
      </p:sp>
      <p:sp>
        <p:nvSpPr>
          <p:cNvPr id="58" name="Text Box 76"/>
          <p:cNvSpPr txBox="1">
            <a:spLocks noChangeArrowheads="1"/>
          </p:cNvSpPr>
          <p:nvPr/>
        </p:nvSpPr>
        <p:spPr bwMode="auto">
          <a:xfrm>
            <a:off x="3179676" y="5002324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Comic Sans MS" pitchFamily="66" charset="0"/>
              </a:rPr>
              <a:t>y = Cos</a:t>
            </a:r>
            <a:r>
              <a:rPr lang="el-GR" sz="1400">
                <a:latin typeface="Comic Sans MS" pitchFamily="66" charset="0"/>
              </a:rPr>
              <a:t>θ</a:t>
            </a:r>
          </a:p>
        </p:txBody>
      </p:sp>
      <p:sp>
        <p:nvSpPr>
          <p:cNvPr id="60" name="Line 84"/>
          <p:cNvSpPr>
            <a:spLocks noChangeShapeType="1"/>
          </p:cNvSpPr>
          <p:nvPr/>
        </p:nvSpPr>
        <p:spPr bwMode="auto">
          <a:xfrm flipV="1">
            <a:off x="2336304" y="4741912"/>
            <a:ext cx="0" cy="1978732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" name="Line 84"/>
          <p:cNvSpPr>
            <a:spLocks noChangeShapeType="1"/>
          </p:cNvSpPr>
          <p:nvPr/>
        </p:nvSpPr>
        <p:spPr bwMode="auto">
          <a:xfrm flipV="1">
            <a:off x="3020380" y="4741912"/>
            <a:ext cx="0" cy="1978732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516216" y="4329100"/>
                <a:ext cx="1208792" cy="543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𝑆𝑖𝑛𝑥</m:t>
                      </m:r>
                      <m:r>
                        <a:rPr lang="en-GB" sz="1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4329100"/>
                <a:ext cx="1208792" cy="54380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4499992" y="5193196"/>
            <a:ext cx="1813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 smtClean="0">
                <a:latin typeface="Cambria Math" pitchFamily="18" charset="0"/>
                <a:ea typeface="Cambria Math" pitchFamily="18" charset="0"/>
              </a:rPr>
              <a:t>Sin2x </a:t>
            </a:r>
            <a:r>
              <a:rPr lang="en-GB" sz="1600" i="1" dirty="0">
                <a:latin typeface="Cambria Math" pitchFamily="18" charset="0"/>
                <a:ea typeface="Cambria Math" pitchFamily="18" charset="0"/>
              </a:rPr>
              <a:t>≡ </a:t>
            </a:r>
            <a:r>
              <a:rPr lang="en-GB" sz="1600" i="1" dirty="0" smtClean="0">
                <a:latin typeface="Cambria Math" pitchFamily="18" charset="0"/>
                <a:ea typeface="Cambria Math" pitchFamily="18" charset="0"/>
              </a:rPr>
              <a:t>2SinxCosx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463988" y="5625244"/>
                <a:ext cx="1962397" cy="4836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i="1" dirty="0" smtClean="0">
                    <a:latin typeface="Cambria Math" pitchFamily="18" charset="0"/>
                    <a:ea typeface="Cambria Math" pitchFamily="18" charset="0"/>
                  </a:rPr>
                  <a:t>Sin2x </a:t>
                </a:r>
                <a:r>
                  <a:rPr lang="en-GB" sz="1600" i="1" dirty="0">
                    <a:latin typeface="Cambria Math" pitchFamily="18" charset="0"/>
                    <a:ea typeface="Cambria Math" pitchFamily="18" charset="0"/>
                  </a:rPr>
                  <a:t>=</a:t>
                </a:r>
                <a:r>
                  <a:rPr lang="en-GB" sz="1600" i="1" dirty="0" smtClean="0">
                    <a:latin typeface="Cambria Math" pitchFamily="18" charset="0"/>
                    <a:ea typeface="Cambria Math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sz="1600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en-GB" sz="16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GB" sz="1600" b="0" i="1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16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latin typeface="Cambria Math"/>
                                <a:ea typeface="Cambria Math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GB" sz="1600" i="1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5625244"/>
                <a:ext cx="1962397" cy="483659"/>
              </a:xfrm>
              <a:prstGeom prst="rect">
                <a:avLst/>
              </a:prstGeom>
              <a:blipFill rotWithShape="1">
                <a:blip r:embed="rId11"/>
                <a:stretch>
                  <a:fillRect l="-1242" b="-3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463988" y="6129300"/>
                <a:ext cx="1471365" cy="4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i="1" dirty="0" smtClean="0">
                    <a:latin typeface="Cambria Math" pitchFamily="18" charset="0"/>
                    <a:ea typeface="Cambria Math" pitchFamily="18" charset="0"/>
                  </a:rPr>
                  <a:t>Sin2x =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−</m:t>
                    </m:r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GB" sz="160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latin typeface="Cambria Math"/>
                                <a:ea typeface="Cambria Math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1600" i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6129300"/>
                <a:ext cx="1471365" cy="49545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Arc 65"/>
          <p:cNvSpPr/>
          <p:nvPr/>
        </p:nvSpPr>
        <p:spPr>
          <a:xfrm>
            <a:off x="6336196" y="5373216"/>
            <a:ext cx="396044" cy="540060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6660232" y="5517232"/>
            <a:ext cx="1764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Sub in </a:t>
            </a:r>
            <a:r>
              <a:rPr lang="en-GB" sz="1200" dirty="0" err="1" smtClean="0">
                <a:solidFill>
                  <a:srgbClr val="FF0000"/>
                </a:solidFill>
                <a:latin typeface="Comic Sans MS" pitchFamily="66" charset="0"/>
              </a:rPr>
              <a:t>Sinx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 and </a:t>
            </a:r>
            <a:r>
              <a:rPr lang="en-GB" sz="1200" dirty="0" err="1" smtClean="0">
                <a:solidFill>
                  <a:srgbClr val="FF0000"/>
                </a:solidFill>
                <a:latin typeface="Comic Sans MS" pitchFamily="66" charset="0"/>
              </a:rPr>
              <a:t>Cosx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9" name="Arc 68"/>
          <p:cNvSpPr/>
          <p:nvPr/>
        </p:nvSpPr>
        <p:spPr>
          <a:xfrm>
            <a:off x="6336196" y="5913276"/>
            <a:ext cx="396044" cy="540060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6732240" y="5949280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Work out and leave in surd form</a:t>
            </a:r>
          </a:p>
        </p:txBody>
      </p: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blipFill>
                <a:blip r:embed="rId12"/>
                <a:stretch>
                  <a:fillRect l="-1780" r="-2077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359661" y="0"/>
                <a:ext cx="24981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661" y="0"/>
                <a:ext cx="2498184" cy="276999"/>
              </a:xfrm>
              <a:prstGeom prst="rect">
                <a:avLst/>
              </a:prstGeom>
              <a:blipFill>
                <a:blip r:embed="rId13"/>
                <a:stretch>
                  <a:fillRect l="-1208" r="-144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859021" y="0"/>
                <a:ext cx="2119555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021" y="0"/>
                <a:ext cx="2119555" cy="276999"/>
              </a:xfrm>
              <a:prstGeom prst="rect">
                <a:avLst/>
              </a:prstGeom>
              <a:blipFill>
                <a:blip r:embed="rId14"/>
                <a:stretch>
                  <a:fillRect l="-1420" r="-170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977381" y="0"/>
                <a:ext cx="216661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381" y="0"/>
                <a:ext cx="2166619" cy="276999"/>
              </a:xfrm>
              <a:prstGeom prst="rect">
                <a:avLst/>
              </a:prstGeom>
              <a:blipFill>
                <a:blip r:embed="rId15"/>
                <a:stretch>
                  <a:fillRect l="-1671" r="-13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0" y="1143000"/>
                <a:ext cx="2092304" cy="5203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𝑇𝑎𝑛𝐴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𝑇𝑎𝑛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43000"/>
                <a:ext cx="2092304" cy="5203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03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 animBg="1"/>
      <p:bldP spid="18" grpId="0" animBg="1"/>
      <p:bldP spid="21" grpId="0" animBg="1"/>
      <p:bldP spid="33" grpId="0"/>
      <p:bldP spid="37" grpId="0"/>
      <p:bldP spid="38" grpId="0"/>
      <p:bldP spid="39" grpId="0"/>
      <p:bldP spid="42" grpId="0"/>
      <p:bldP spid="43" grpId="0"/>
      <p:bldP spid="44" grpId="0"/>
      <p:bldP spid="45" grpId="0"/>
      <p:bldP spid="46" grpId="0"/>
      <p:bldP spid="47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 animBg="1"/>
      <p:bldP spid="54" grpId="0"/>
      <p:bldP spid="55" grpId="0"/>
      <p:bldP spid="56" grpId="0"/>
      <p:bldP spid="57" grpId="0"/>
      <p:bldP spid="58" grpId="0"/>
      <p:bldP spid="60" grpId="0" animBg="1"/>
      <p:bldP spid="61" grpId="0" animBg="1"/>
      <p:bldP spid="62" grpId="0"/>
      <p:bldP spid="63" grpId="0"/>
      <p:bldP spid="64" grpId="0"/>
      <p:bldP spid="65" grpId="0"/>
      <p:bldP spid="66" grpId="0" animBg="1"/>
      <p:bldP spid="67" grpId="0"/>
      <p:bldP spid="69" grpId="0" animBg="1"/>
      <p:bldP spid="7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08820"/>
            <a:ext cx="382676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1600" b="1" dirty="0" smtClean="0">
                <a:latin typeface="Comic Sans MS" pitchFamily="66" charset="0"/>
              </a:rPr>
              <a:t>You can express sin2A, cos2A and tan2A in terms of angle A, using the double angle formulae</a:t>
            </a: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Given that: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Find the exact value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1600" y="3212976"/>
                <a:ext cx="935897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𝑐𝑜𝑠𝑥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212976"/>
                <a:ext cx="935897" cy="495649"/>
              </a:xfrm>
              <a:prstGeom prst="rect">
                <a:avLst/>
              </a:prstGeom>
              <a:blipFill rotWithShape="1">
                <a:blip r:embed="rId2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51720" y="3356992"/>
                <a:ext cx="15069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180˚&lt;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&lt;360˚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356992"/>
                <a:ext cx="1506951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20469" y="4185084"/>
                <a:ext cx="7110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𝑡𝑎𝑛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469" y="4185084"/>
                <a:ext cx="711092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Triangle 16"/>
          <p:cNvSpPr/>
          <p:nvPr/>
        </p:nvSpPr>
        <p:spPr>
          <a:xfrm flipH="1">
            <a:off x="5580112" y="1916832"/>
            <a:ext cx="1692188" cy="1152128"/>
          </a:xfrm>
          <a:prstGeom prst="rt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128284" y="2924944"/>
            <a:ext cx="144016" cy="1440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5220072" y="2600908"/>
            <a:ext cx="914400" cy="914400"/>
          </a:xfrm>
          <a:prstGeom prst="arc">
            <a:avLst>
              <a:gd name="adj1" fmla="val 19160493"/>
              <a:gd name="adj2" fmla="val 21533135"/>
            </a:avLst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048164" y="2744924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189519" y="1952836"/>
                <a:ext cx="1208472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𝐶𝑜𝑠𝑥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𝐴𝑑𝑗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𝐻𝑦𝑝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519" y="1952836"/>
                <a:ext cx="1208472" cy="552459"/>
              </a:xfrm>
              <a:prstGeom prst="rect">
                <a:avLst/>
              </a:prstGeom>
              <a:blipFill rotWithShape="1">
                <a:blip r:embed="rId5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211960" y="2492896"/>
                <a:ext cx="973856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𝐶𝑜𝑠𝑥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492896"/>
                <a:ext cx="973856" cy="495649"/>
              </a:xfrm>
              <a:prstGeom prst="rect">
                <a:avLst/>
              </a:prstGeom>
              <a:blipFill rotWithShape="1"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645903" y="1952836"/>
                <a:ext cx="1205778" cy="534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𝑂𝑝𝑝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𝐴𝑑𝑗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903" y="1952836"/>
                <a:ext cx="1205778" cy="534826"/>
              </a:xfrm>
              <a:prstGeom prst="rect">
                <a:avLst/>
              </a:prstGeom>
              <a:blipFill rotWithShape="1">
                <a:blip r:embed="rId7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640291" y="2636912"/>
                <a:ext cx="1100301" cy="545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291" y="2636912"/>
                <a:ext cx="1100301" cy="54521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3995935" y="3537012"/>
            <a:ext cx="5052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Use Pythagoras’ to find the missing side (ignore negatives)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23928" y="4005064"/>
            <a:ext cx="3780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 smtClean="0">
                <a:solidFill>
                  <a:srgbClr val="FF0000"/>
                </a:solidFill>
                <a:latin typeface="Comic Sans MS" pitchFamily="66" charset="0"/>
              </a:rPr>
              <a:t>Cosx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is positive so in the range 270 - 360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08204" y="310496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272300" y="2384884"/>
                <a:ext cx="360040" cy="331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GB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300" y="2384884"/>
                <a:ext cx="360040" cy="33175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6228184" y="206084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87924" y="4473116"/>
            <a:ext cx="270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Therefore, </a:t>
            </a:r>
            <a:r>
              <a:rPr lang="en-GB" sz="1400" dirty="0" err="1" smtClean="0">
                <a:solidFill>
                  <a:srgbClr val="FF0000"/>
                </a:solidFill>
                <a:latin typeface="Comic Sans MS" pitchFamily="66" charset="0"/>
              </a:rPr>
              <a:t>Tanx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is negative</a:t>
            </a:r>
          </a:p>
        </p:txBody>
      </p:sp>
      <p:sp>
        <p:nvSpPr>
          <p:cNvPr id="29" name="Line 46"/>
          <p:cNvSpPr>
            <a:spLocks noChangeShapeType="1"/>
          </p:cNvSpPr>
          <p:nvPr/>
        </p:nvSpPr>
        <p:spPr bwMode="auto">
          <a:xfrm>
            <a:off x="284076" y="5154724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Line 47"/>
          <p:cNvSpPr>
            <a:spLocks noChangeShapeType="1"/>
          </p:cNvSpPr>
          <p:nvPr/>
        </p:nvSpPr>
        <p:spPr bwMode="auto">
          <a:xfrm>
            <a:off x="969876" y="507852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Line 48"/>
          <p:cNvSpPr>
            <a:spLocks noChangeShapeType="1"/>
          </p:cNvSpPr>
          <p:nvPr/>
        </p:nvSpPr>
        <p:spPr bwMode="auto">
          <a:xfrm>
            <a:off x="1655676" y="507852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49"/>
          <p:cNvSpPr>
            <a:spLocks noChangeShapeType="1"/>
          </p:cNvSpPr>
          <p:nvPr/>
        </p:nvSpPr>
        <p:spPr bwMode="auto">
          <a:xfrm>
            <a:off x="2341476" y="507852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Line 50"/>
          <p:cNvSpPr>
            <a:spLocks noChangeShapeType="1"/>
          </p:cNvSpPr>
          <p:nvPr/>
        </p:nvSpPr>
        <p:spPr bwMode="auto">
          <a:xfrm>
            <a:off x="3027276" y="507852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Arc 56"/>
          <p:cNvSpPr>
            <a:spLocks/>
          </p:cNvSpPr>
          <p:nvPr/>
        </p:nvSpPr>
        <p:spPr bwMode="auto">
          <a:xfrm>
            <a:off x="284076" y="4849924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Arc 57"/>
          <p:cNvSpPr>
            <a:spLocks/>
          </p:cNvSpPr>
          <p:nvPr/>
        </p:nvSpPr>
        <p:spPr bwMode="auto">
          <a:xfrm flipH="1" flipV="1">
            <a:off x="971464" y="4545124"/>
            <a:ext cx="688975" cy="914400"/>
          </a:xfrm>
          <a:custGeom>
            <a:avLst/>
            <a:gdLst>
              <a:gd name="G0" fmla="+- 484 0 0"/>
              <a:gd name="G1" fmla="+- 21600 0 0"/>
              <a:gd name="G2" fmla="+- 21600 0 0"/>
              <a:gd name="T0" fmla="*/ 0 w 16272"/>
              <a:gd name="T1" fmla="*/ 5 h 21600"/>
              <a:gd name="T2" fmla="*/ 16272 w 16272"/>
              <a:gd name="T3" fmla="*/ 6859 h 21600"/>
              <a:gd name="T4" fmla="*/ 484 w 1627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72" h="21600" fill="none" extrusionOk="0">
                <a:moveTo>
                  <a:pt x="0" y="5"/>
                </a:moveTo>
                <a:cubicBezTo>
                  <a:pt x="161" y="1"/>
                  <a:pt x="322" y="-1"/>
                  <a:pt x="484" y="0"/>
                </a:cubicBezTo>
                <a:cubicBezTo>
                  <a:pt x="6469" y="0"/>
                  <a:pt x="12187" y="2483"/>
                  <a:pt x="16272" y="6858"/>
                </a:cubicBezTo>
              </a:path>
              <a:path w="16272" h="21600" stroke="0" extrusionOk="0">
                <a:moveTo>
                  <a:pt x="0" y="5"/>
                </a:moveTo>
                <a:cubicBezTo>
                  <a:pt x="161" y="1"/>
                  <a:pt x="322" y="-1"/>
                  <a:pt x="484" y="0"/>
                </a:cubicBezTo>
                <a:cubicBezTo>
                  <a:pt x="6469" y="0"/>
                  <a:pt x="12187" y="2483"/>
                  <a:pt x="16272" y="6858"/>
                </a:cubicBezTo>
                <a:lnTo>
                  <a:pt x="484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Arc 58"/>
          <p:cNvSpPr>
            <a:spLocks/>
          </p:cNvSpPr>
          <p:nvPr/>
        </p:nvSpPr>
        <p:spPr bwMode="auto">
          <a:xfrm flipH="1">
            <a:off x="2341476" y="4849924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Arc 59"/>
          <p:cNvSpPr>
            <a:spLocks/>
          </p:cNvSpPr>
          <p:nvPr/>
        </p:nvSpPr>
        <p:spPr bwMode="auto">
          <a:xfrm flipV="1">
            <a:off x="1655676" y="4545124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2" name="Text Box 69"/>
          <p:cNvSpPr txBox="1">
            <a:spLocks noChangeArrowheads="1"/>
          </p:cNvSpPr>
          <p:nvPr/>
        </p:nvSpPr>
        <p:spPr bwMode="auto">
          <a:xfrm>
            <a:off x="783382" y="5218348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90</a:t>
            </a:r>
          </a:p>
        </p:txBody>
      </p:sp>
      <p:sp>
        <p:nvSpPr>
          <p:cNvPr id="53" name="Line 71"/>
          <p:cNvSpPr>
            <a:spLocks noChangeShapeType="1"/>
          </p:cNvSpPr>
          <p:nvPr/>
        </p:nvSpPr>
        <p:spPr bwMode="auto">
          <a:xfrm>
            <a:off x="284076" y="4849924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" name="Text Box 72"/>
          <p:cNvSpPr txBox="1">
            <a:spLocks noChangeArrowheads="1"/>
          </p:cNvSpPr>
          <p:nvPr/>
        </p:nvSpPr>
        <p:spPr bwMode="auto">
          <a:xfrm>
            <a:off x="1412032" y="5218348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Comic Sans MS" pitchFamily="66" charset="0"/>
              </a:rPr>
              <a:t>180</a:t>
            </a:r>
          </a:p>
        </p:txBody>
      </p:sp>
      <p:sp>
        <p:nvSpPr>
          <p:cNvPr id="55" name="Text Box 73"/>
          <p:cNvSpPr txBox="1">
            <a:spLocks noChangeArrowheads="1"/>
          </p:cNvSpPr>
          <p:nvPr/>
        </p:nvSpPr>
        <p:spPr bwMode="auto">
          <a:xfrm>
            <a:off x="2097832" y="5218348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Comic Sans MS" pitchFamily="66" charset="0"/>
              </a:rPr>
              <a:t>270</a:t>
            </a:r>
          </a:p>
        </p:txBody>
      </p:sp>
      <p:sp>
        <p:nvSpPr>
          <p:cNvPr id="56" name="Text Box 74"/>
          <p:cNvSpPr txBox="1">
            <a:spLocks noChangeArrowheads="1"/>
          </p:cNvSpPr>
          <p:nvPr/>
        </p:nvSpPr>
        <p:spPr bwMode="auto">
          <a:xfrm>
            <a:off x="2783632" y="5218348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Comic Sans MS" pitchFamily="66" charset="0"/>
              </a:rPr>
              <a:t>360</a:t>
            </a:r>
          </a:p>
        </p:txBody>
      </p:sp>
      <p:sp>
        <p:nvSpPr>
          <p:cNvPr id="58" name="Text Box 76"/>
          <p:cNvSpPr txBox="1">
            <a:spLocks noChangeArrowheads="1"/>
          </p:cNvSpPr>
          <p:nvPr/>
        </p:nvSpPr>
        <p:spPr bwMode="auto">
          <a:xfrm>
            <a:off x="3179676" y="5002324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Comic Sans MS" pitchFamily="66" charset="0"/>
              </a:rPr>
              <a:t>y = Cos</a:t>
            </a:r>
            <a:r>
              <a:rPr lang="el-GR" sz="1400">
                <a:latin typeface="Comic Sans MS" pitchFamily="66" charset="0"/>
              </a:rPr>
              <a:t>θ</a:t>
            </a:r>
          </a:p>
        </p:txBody>
      </p:sp>
      <p:sp>
        <p:nvSpPr>
          <p:cNvPr id="60" name="Line 84"/>
          <p:cNvSpPr>
            <a:spLocks noChangeShapeType="1"/>
          </p:cNvSpPr>
          <p:nvPr/>
        </p:nvSpPr>
        <p:spPr bwMode="auto">
          <a:xfrm flipV="1">
            <a:off x="2336304" y="4741912"/>
            <a:ext cx="0" cy="1978732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" name="Line 84"/>
          <p:cNvSpPr>
            <a:spLocks noChangeShapeType="1"/>
          </p:cNvSpPr>
          <p:nvPr/>
        </p:nvSpPr>
        <p:spPr bwMode="auto">
          <a:xfrm flipV="1">
            <a:off x="3020380" y="4741912"/>
            <a:ext cx="0" cy="1978732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488163" y="4329100"/>
                <a:ext cx="1264897" cy="543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𝑇𝑎𝑛𝑥</m:t>
                      </m:r>
                      <m:r>
                        <a:rPr lang="en-GB" sz="1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163" y="4329100"/>
                <a:ext cx="1264897" cy="54380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Arc 65"/>
          <p:cNvSpPr/>
          <p:nvPr/>
        </p:nvSpPr>
        <p:spPr>
          <a:xfrm>
            <a:off x="6336196" y="5229200"/>
            <a:ext cx="396044" cy="720080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6693599" y="540922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Sub in </a:t>
            </a:r>
            <a:r>
              <a:rPr lang="en-GB" sz="1200" dirty="0" err="1" smtClean="0">
                <a:solidFill>
                  <a:srgbClr val="FF0000"/>
                </a:solidFill>
                <a:latin typeface="Comic Sans MS" pitchFamily="66" charset="0"/>
              </a:rPr>
              <a:t>Tanx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732240" y="6057292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Work out and leave in surd form</a:t>
            </a:r>
          </a:p>
        </p:txBody>
      </p:sp>
      <p:sp>
        <p:nvSpPr>
          <p:cNvPr id="59" name="Line 51"/>
          <p:cNvSpPr>
            <a:spLocks noChangeShapeType="1"/>
          </p:cNvSpPr>
          <p:nvPr/>
        </p:nvSpPr>
        <p:spPr bwMode="auto">
          <a:xfrm>
            <a:off x="263769" y="6210345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8" name="Line 52"/>
          <p:cNvSpPr>
            <a:spLocks noChangeShapeType="1"/>
          </p:cNvSpPr>
          <p:nvPr/>
        </p:nvSpPr>
        <p:spPr bwMode="auto">
          <a:xfrm>
            <a:off x="949569" y="613414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" name="Line 53"/>
          <p:cNvSpPr>
            <a:spLocks noChangeShapeType="1"/>
          </p:cNvSpPr>
          <p:nvPr/>
        </p:nvSpPr>
        <p:spPr bwMode="auto">
          <a:xfrm>
            <a:off x="1635369" y="613414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" name="Line 54"/>
          <p:cNvSpPr>
            <a:spLocks noChangeShapeType="1"/>
          </p:cNvSpPr>
          <p:nvPr/>
        </p:nvSpPr>
        <p:spPr bwMode="auto">
          <a:xfrm>
            <a:off x="2321169" y="613414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3" name="Line 55"/>
          <p:cNvSpPr>
            <a:spLocks noChangeShapeType="1"/>
          </p:cNvSpPr>
          <p:nvPr/>
        </p:nvSpPr>
        <p:spPr bwMode="auto">
          <a:xfrm>
            <a:off x="3006969" y="613414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" name="Text Box 69"/>
          <p:cNvSpPr txBox="1">
            <a:spLocks noChangeArrowheads="1"/>
          </p:cNvSpPr>
          <p:nvPr/>
        </p:nvSpPr>
        <p:spPr bwMode="auto">
          <a:xfrm>
            <a:off x="791142" y="6273969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90</a:t>
            </a:r>
          </a:p>
        </p:txBody>
      </p:sp>
      <p:sp>
        <p:nvSpPr>
          <p:cNvPr id="75" name="Line 70"/>
          <p:cNvSpPr>
            <a:spLocks noChangeShapeType="1"/>
          </p:cNvSpPr>
          <p:nvPr/>
        </p:nvSpPr>
        <p:spPr bwMode="auto">
          <a:xfrm>
            <a:off x="263769" y="5905545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6" name="Text Box 72"/>
          <p:cNvSpPr txBox="1">
            <a:spLocks noChangeArrowheads="1"/>
          </p:cNvSpPr>
          <p:nvPr/>
        </p:nvSpPr>
        <p:spPr bwMode="auto">
          <a:xfrm>
            <a:off x="1427729" y="6273969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Comic Sans MS" pitchFamily="66" charset="0"/>
              </a:rPr>
              <a:t>180</a:t>
            </a:r>
          </a:p>
        </p:txBody>
      </p:sp>
      <p:sp>
        <p:nvSpPr>
          <p:cNvPr id="77" name="Text Box 73"/>
          <p:cNvSpPr txBox="1">
            <a:spLocks noChangeArrowheads="1"/>
          </p:cNvSpPr>
          <p:nvPr/>
        </p:nvSpPr>
        <p:spPr bwMode="auto">
          <a:xfrm>
            <a:off x="2113529" y="6273969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Comic Sans MS" pitchFamily="66" charset="0"/>
              </a:rPr>
              <a:t>270</a:t>
            </a:r>
          </a:p>
        </p:txBody>
      </p:sp>
      <p:sp>
        <p:nvSpPr>
          <p:cNvPr id="78" name="Text Box 74"/>
          <p:cNvSpPr txBox="1">
            <a:spLocks noChangeArrowheads="1"/>
          </p:cNvSpPr>
          <p:nvPr/>
        </p:nvSpPr>
        <p:spPr bwMode="auto">
          <a:xfrm>
            <a:off x="2799329" y="6273969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Comic Sans MS" pitchFamily="66" charset="0"/>
              </a:rPr>
              <a:t>360</a:t>
            </a:r>
          </a:p>
        </p:txBody>
      </p:sp>
      <p:sp>
        <p:nvSpPr>
          <p:cNvPr id="79" name="Text Box 77"/>
          <p:cNvSpPr txBox="1">
            <a:spLocks noChangeArrowheads="1"/>
          </p:cNvSpPr>
          <p:nvPr/>
        </p:nvSpPr>
        <p:spPr bwMode="auto">
          <a:xfrm>
            <a:off x="3159369" y="6057945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Comic Sans MS" pitchFamily="66" charset="0"/>
              </a:rPr>
              <a:t>y = Tan</a:t>
            </a:r>
            <a:r>
              <a:rPr lang="el-GR" sz="1400">
                <a:latin typeface="Comic Sans MS" pitchFamily="66" charset="0"/>
              </a:rPr>
              <a:t>θ</a:t>
            </a:r>
          </a:p>
        </p:txBody>
      </p:sp>
      <p:sp>
        <p:nvSpPr>
          <p:cNvPr id="80" name="Arc 65"/>
          <p:cNvSpPr>
            <a:spLocks/>
          </p:cNvSpPr>
          <p:nvPr/>
        </p:nvSpPr>
        <p:spPr bwMode="auto">
          <a:xfrm flipV="1">
            <a:off x="287524" y="5301208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" name="Arc 66"/>
          <p:cNvSpPr>
            <a:spLocks/>
          </p:cNvSpPr>
          <p:nvPr/>
        </p:nvSpPr>
        <p:spPr bwMode="auto">
          <a:xfrm flipV="1">
            <a:off x="1659124" y="5301208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" name="Arc 67"/>
          <p:cNvSpPr>
            <a:spLocks/>
          </p:cNvSpPr>
          <p:nvPr/>
        </p:nvSpPr>
        <p:spPr bwMode="auto">
          <a:xfrm flipH="1">
            <a:off x="973324" y="6215608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" name="Arc 68"/>
          <p:cNvSpPr>
            <a:spLocks/>
          </p:cNvSpPr>
          <p:nvPr/>
        </p:nvSpPr>
        <p:spPr bwMode="auto">
          <a:xfrm flipH="1">
            <a:off x="2344924" y="6215608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211960" y="4977172"/>
                <a:ext cx="1944216" cy="487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i="1" dirty="0" smtClean="0">
                    <a:latin typeface="Cambria Math" pitchFamily="18" charset="0"/>
                    <a:ea typeface="Cambria Math" pitchFamily="18" charset="0"/>
                  </a:rPr>
                  <a:t>Tan 2x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𝑇𝑎𝑛𝑥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GB" i="1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977172"/>
                <a:ext cx="1944216" cy="487056"/>
              </a:xfrm>
              <a:prstGeom prst="rect">
                <a:avLst/>
              </a:prstGeom>
              <a:blipFill rotWithShape="1">
                <a:blip r:embed="rId11"/>
                <a:stretch>
                  <a:fillRect l="-313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211960" y="5517232"/>
                <a:ext cx="2304256" cy="823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i="1" dirty="0" smtClean="0">
                    <a:latin typeface="Cambria Math" pitchFamily="18" charset="0"/>
                    <a:ea typeface="Cambria Math" pitchFamily="18" charset="0"/>
                  </a:rPr>
                  <a:t>Tan 2x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2×−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7</m:t>
                                </m:r>
                              </m:e>
                            </m:rad>
                          </m:num>
                          <m:den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num>
                      <m:den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  <a:ea typeface="Cambria Math"/>
                                      </a:rPr>
                                      <m:t>7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×−</m:t>
                            </m:r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  <a:ea typeface="Cambria Math"/>
                                      </a:rPr>
                                      <m:t>7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GB" i="1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517232"/>
                <a:ext cx="2304256" cy="823110"/>
              </a:xfrm>
              <a:prstGeom prst="rect">
                <a:avLst/>
              </a:prstGeom>
              <a:blipFill rotWithShape="1">
                <a:blip r:embed="rId12"/>
                <a:stretch>
                  <a:fillRect l="-2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83968" y="6345324"/>
                <a:ext cx="17939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𝑇𝑎𝑛</m:t>
                      </m:r>
                      <m:r>
                        <a:rPr lang="en-GB" b="0" i="1" smtClean="0">
                          <a:latin typeface="Cambria Math"/>
                        </a:rPr>
                        <m:t>2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=−3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GB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6345324"/>
                <a:ext cx="1793953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Arc 86"/>
          <p:cNvSpPr/>
          <p:nvPr/>
        </p:nvSpPr>
        <p:spPr>
          <a:xfrm>
            <a:off x="6336196" y="5913276"/>
            <a:ext cx="396044" cy="720080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blipFill>
                <a:blip r:embed="rId14"/>
                <a:stretch>
                  <a:fillRect l="-1780" r="-2077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359661" y="0"/>
                <a:ext cx="24981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661" y="0"/>
                <a:ext cx="2498184" cy="276999"/>
              </a:xfrm>
              <a:prstGeom prst="rect">
                <a:avLst/>
              </a:prstGeom>
              <a:blipFill>
                <a:blip r:embed="rId4"/>
                <a:stretch>
                  <a:fillRect l="-1208" r="-144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859021" y="0"/>
                <a:ext cx="2119555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021" y="0"/>
                <a:ext cx="2119555" cy="276999"/>
              </a:xfrm>
              <a:prstGeom prst="rect">
                <a:avLst/>
              </a:prstGeom>
              <a:blipFill>
                <a:blip r:embed="rId7"/>
                <a:stretch>
                  <a:fillRect l="-1420" r="-170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977381" y="0"/>
                <a:ext cx="216661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381" y="0"/>
                <a:ext cx="2166619" cy="276999"/>
              </a:xfrm>
              <a:prstGeom prst="rect">
                <a:avLst/>
              </a:prstGeom>
              <a:blipFill>
                <a:blip r:embed="rId8"/>
                <a:stretch>
                  <a:fillRect l="-1671" r="-13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0" y="1143000"/>
                <a:ext cx="2092304" cy="5203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𝑇𝑎𝑛𝐴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𝑇𝑎𝑛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43000"/>
                <a:ext cx="2092304" cy="5203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45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33" grpId="0"/>
      <p:bldP spid="37" grpId="0"/>
      <p:bldP spid="38" grpId="0"/>
      <p:bldP spid="39" grpId="0"/>
      <p:bldP spid="42" grpId="0"/>
      <p:bldP spid="43" grpId="0"/>
      <p:bldP spid="44" grpId="0"/>
      <p:bldP spid="45" grpId="0"/>
      <p:bldP spid="46" grpId="0"/>
      <p:bldP spid="47" grpId="0"/>
      <p:bldP spid="22" grpId="0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52" grpId="0"/>
      <p:bldP spid="53" grpId="0" animBg="1"/>
      <p:bldP spid="54" grpId="0"/>
      <p:bldP spid="55" grpId="0"/>
      <p:bldP spid="56" grpId="0"/>
      <p:bldP spid="58" grpId="0"/>
      <p:bldP spid="60" grpId="0" animBg="1"/>
      <p:bldP spid="61" grpId="0" animBg="1"/>
      <p:bldP spid="62" grpId="0"/>
      <p:bldP spid="66" grpId="0" animBg="1"/>
      <p:bldP spid="67" grpId="0"/>
      <p:bldP spid="70" grpId="0"/>
      <p:bldP spid="59" grpId="0" animBg="1"/>
      <p:bldP spid="68" grpId="0" animBg="1"/>
      <p:bldP spid="71" grpId="0" animBg="1"/>
      <p:bldP spid="72" grpId="0" animBg="1"/>
      <p:bldP spid="73" grpId="0" animBg="1"/>
      <p:bldP spid="74" grpId="0"/>
      <p:bldP spid="75" grpId="0" animBg="1"/>
      <p:bldP spid="76" grpId="0"/>
      <p:bldP spid="77" grpId="0"/>
      <p:bldP spid="78" grpId="0"/>
      <p:bldP spid="79" grpId="0"/>
      <p:bldP spid="80" grpId="0" animBg="1"/>
      <p:bldP spid="81" grpId="0" animBg="1"/>
      <p:bldP spid="82" grpId="0" animBg="1"/>
      <p:bldP spid="83" grpId="0" animBg="1"/>
      <p:bldP spid="84" grpId="0"/>
      <p:bldP spid="85" grpId="0"/>
      <p:bldP spid="4" grpId="0"/>
      <p:bldP spid="8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08820"/>
            <a:ext cx="382676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1600" b="1" dirty="0" smtClean="0">
                <a:latin typeface="Comic Sans MS" pitchFamily="66" charset="0"/>
              </a:rPr>
              <a:t>You can express sin2A, cos2A and tan2A in terms of angle A, using the double angle formulae</a:t>
            </a:r>
          </a:p>
        </p:txBody>
      </p:sp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blipFill>
                <a:blip r:embed="rId2"/>
                <a:stretch>
                  <a:fillRect l="-1780" r="-2077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359661" y="0"/>
                <a:ext cx="24981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661" y="0"/>
                <a:ext cx="2498184" cy="276999"/>
              </a:xfrm>
              <a:prstGeom prst="rect">
                <a:avLst/>
              </a:prstGeom>
              <a:blipFill>
                <a:blip r:embed="rId3"/>
                <a:stretch>
                  <a:fillRect l="-1208" r="-144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859021" y="0"/>
                <a:ext cx="2119555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021" y="0"/>
                <a:ext cx="2119555" cy="276999"/>
              </a:xfrm>
              <a:prstGeom prst="rect">
                <a:avLst/>
              </a:prstGeom>
              <a:blipFill>
                <a:blip r:embed="rId4"/>
                <a:stretch>
                  <a:fillRect l="-1420" r="-170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977381" y="0"/>
                <a:ext cx="216661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381" y="0"/>
                <a:ext cx="2166619" cy="276999"/>
              </a:xfrm>
              <a:prstGeom prst="rect">
                <a:avLst/>
              </a:prstGeom>
              <a:blipFill>
                <a:blip r:embed="rId5"/>
                <a:stretch>
                  <a:fillRect l="-1671" r="-13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0" y="1143000"/>
                <a:ext cx="2092304" cy="5203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𝑇𝑎𝑛𝐴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𝑇𝑎𝑛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43000"/>
                <a:ext cx="2092304" cy="5203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15395" t="23630" r="39529" b="51058"/>
          <a:stretch/>
        </p:blipFill>
        <p:spPr>
          <a:xfrm>
            <a:off x="1430214" y="2708029"/>
            <a:ext cx="6307017" cy="2833308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832338" y="5729046"/>
            <a:ext cx="7549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You are given the addition formulae in the formula booklet, but you do not get the double angle formulae…</a:t>
            </a:r>
          </a:p>
        </p:txBody>
      </p:sp>
    </p:spTree>
    <p:extLst>
      <p:ext uri="{BB962C8B-B14F-4D97-AF65-F5344CB8AC3E}">
        <p14:creationId xmlns:p14="http://schemas.microsoft.com/office/powerpoint/2010/main" val="78046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3588" y="1973433"/>
            <a:ext cx="624882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anose="03010101010201010101" pitchFamily="66" charset="0"/>
              </a:rPr>
              <a:t>Teachings for </a:t>
            </a:r>
          </a:p>
          <a:p>
            <a:pPr algn="ctr"/>
            <a:r>
              <a:rPr lang="en-US" sz="9600" b="1" cap="none" spc="0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anose="03010101010201010101" pitchFamily="66" charset="0"/>
              </a:rPr>
              <a:t>Exercise 7D</a:t>
            </a:r>
            <a:endParaRPr lang="en-US" sz="96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218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need to be able to use the angle relationships you have seen in equation solving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Solve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−30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=8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in the range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≤360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 Give answers to 1dp.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  <a:blipFill>
                <a:blip r:embed="rId2"/>
                <a:stretch>
                  <a:fillRect t="-809" r="-8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3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blipFill>
                <a:blip r:embed="rId4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blipFill>
                <a:blip r:embed="rId5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blipFill>
                <a:blip r:embed="rId6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blipFill>
                <a:blip r:embed="rId7"/>
                <a:stretch>
                  <a:fillRect l="-536" r="-268" b="-10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blipFill>
                <a:blip r:embed="rId8"/>
                <a:stretch>
                  <a:fillRect l="-536" r="-268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03237" y="1754154"/>
                <a:ext cx="1973874" cy="2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−30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=8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237" y="1754154"/>
                <a:ext cx="1973874" cy="240835"/>
              </a:xfrm>
              <a:prstGeom prst="rect">
                <a:avLst/>
              </a:prstGeom>
              <a:blipFill>
                <a:blip r:embed="rId9"/>
                <a:stretch>
                  <a:fillRect l="-1543" r="-1235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26632" y="2195804"/>
                <a:ext cx="2962093" cy="2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30+4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30=8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632" y="2195804"/>
                <a:ext cx="2962093" cy="240835"/>
              </a:xfrm>
              <a:prstGeom prst="rect">
                <a:avLst/>
              </a:prstGeom>
              <a:blipFill>
                <a:blip r:embed="rId10"/>
                <a:stretch>
                  <a:fillRect l="-1029" r="-823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38598" y="2559698"/>
                <a:ext cx="2858603" cy="509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8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598" y="2559698"/>
                <a:ext cx="2858603" cy="5093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07766" y="3194180"/>
                <a:ext cx="2287421" cy="2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8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766" y="3194180"/>
                <a:ext cx="2287421" cy="240835"/>
              </a:xfrm>
              <a:prstGeom prst="rect">
                <a:avLst/>
              </a:prstGeom>
              <a:blipFill>
                <a:blip r:embed="rId12"/>
                <a:stretch>
                  <a:fillRect l="-1333" r="-800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813040" y="3632719"/>
                <a:ext cx="2088649" cy="2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040" y="3632719"/>
                <a:ext cx="2088649" cy="240835"/>
              </a:xfrm>
              <a:prstGeom prst="rect">
                <a:avLst/>
              </a:prstGeom>
              <a:blipFill>
                <a:blip r:embed="rId13"/>
                <a:stretch>
                  <a:fillRect r="-1170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66657" y="4055706"/>
                <a:ext cx="2088649" cy="2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657" y="4055706"/>
                <a:ext cx="2088649" cy="240835"/>
              </a:xfrm>
              <a:prstGeom prst="rect">
                <a:avLst/>
              </a:prstGeom>
              <a:blipFill>
                <a:blip r:embed="rId14"/>
                <a:stretch>
                  <a:fillRect r="-1166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66657" y="4484914"/>
                <a:ext cx="2001061" cy="258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657" y="4484914"/>
                <a:ext cx="2001061" cy="258084"/>
              </a:xfrm>
              <a:prstGeom prst="rect">
                <a:avLst/>
              </a:prstGeom>
              <a:blipFill>
                <a:blip r:embed="rId1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73824" y="4889240"/>
                <a:ext cx="1414618" cy="5363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824" y="4889240"/>
                <a:ext cx="1414618" cy="536365"/>
              </a:xfrm>
              <a:prstGeom prst="rect">
                <a:avLst/>
              </a:prstGeom>
              <a:blipFill>
                <a:blip r:embed="rId16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95595" y="5554824"/>
                <a:ext cx="1435458" cy="5363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595" y="5554824"/>
                <a:ext cx="1435458" cy="536365"/>
              </a:xfrm>
              <a:prstGeom prst="rect">
                <a:avLst/>
              </a:prstGeom>
              <a:blipFill>
                <a:blip r:embed="rId17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198705" y="6135022"/>
                <a:ext cx="1445076" cy="5363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705" y="6135022"/>
                <a:ext cx="1445076" cy="536365"/>
              </a:xfrm>
              <a:prstGeom prst="rect">
                <a:avLst/>
              </a:prstGeom>
              <a:blipFill>
                <a:blip r:embed="rId18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6759686" y="1885021"/>
            <a:ext cx="377714" cy="451779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98658" y="1859699"/>
                <a:ext cx="1726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Use the expansion for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658" y="1859699"/>
                <a:ext cx="1726242" cy="461665"/>
              </a:xfrm>
              <a:prstGeom prst="rect">
                <a:avLst/>
              </a:prstGeom>
              <a:blipFill>
                <a:blip r:embed="rId1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/>
          <p:cNvSpPr/>
          <p:nvPr/>
        </p:nvSpPr>
        <p:spPr>
          <a:xfrm>
            <a:off x="6772386" y="3332821"/>
            <a:ext cx="377714" cy="451779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6785086" y="2380321"/>
            <a:ext cx="377714" cy="451779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6810486" y="2875621"/>
            <a:ext cx="377714" cy="451779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>
            <a:off x="7280386" y="3751921"/>
            <a:ext cx="377714" cy="451779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/>
          <p:cNvSpPr/>
          <p:nvPr/>
        </p:nvSpPr>
        <p:spPr>
          <a:xfrm>
            <a:off x="7293086" y="4209121"/>
            <a:ext cx="377714" cy="451779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7191486" y="4666321"/>
            <a:ext cx="352314" cy="464479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>
            <a:off x="6531086" y="5199721"/>
            <a:ext cx="301514" cy="578779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>
            <a:off x="6556486" y="5809321"/>
            <a:ext cx="301514" cy="578779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7105338" y="2370239"/>
            <a:ext cx="1726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Replace exact values where possible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51058" y="2964599"/>
            <a:ext cx="1459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Simplify left side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12958" y="3421799"/>
            <a:ext cx="1025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Divide by 2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623498" y="3840899"/>
                <a:ext cx="8804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498" y="3840899"/>
                <a:ext cx="880422" cy="276999"/>
              </a:xfrm>
              <a:prstGeom prst="rect">
                <a:avLst/>
              </a:prstGeom>
              <a:blipFill>
                <a:blip r:embed="rId20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7597140" y="4206659"/>
            <a:ext cx="1348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 right side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14260" y="4679099"/>
            <a:ext cx="1348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Divide by the bracket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785610" y="5336324"/>
                <a:ext cx="13487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610" y="5336324"/>
                <a:ext cx="1348740" cy="276999"/>
              </a:xfrm>
              <a:prstGeom prst="rect">
                <a:avLst/>
              </a:prstGeom>
              <a:blipFill>
                <a:blip r:embed="rId21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85610" y="5869724"/>
                <a:ext cx="13487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The right side equals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610" y="5869724"/>
                <a:ext cx="1348740" cy="461665"/>
              </a:xfrm>
              <a:prstGeom prst="rect">
                <a:avLst/>
              </a:prstGeom>
              <a:blipFill>
                <a:blip r:embed="rId22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022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need to be able to use the angle relationships you have seen in equation solving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Solve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−30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=8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in the range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≤360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 Give answers to 1dp.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  <a:blipFill>
                <a:blip r:embed="rId2"/>
                <a:stretch>
                  <a:fillRect t="-809" r="-8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3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blipFill>
                <a:blip r:embed="rId4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blipFill>
                <a:blip r:embed="rId5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blipFill>
                <a:blip r:embed="rId6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blipFill>
                <a:blip r:embed="rId7"/>
                <a:stretch>
                  <a:fillRect l="-536" r="-268" b="-10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blipFill>
                <a:blip r:embed="rId8"/>
                <a:stretch>
                  <a:fillRect l="-536" r="-268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05491" y="1959629"/>
                <a:ext cx="1445076" cy="5363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491" y="1959629"/>
                <a:ext cx="1445076" cy="536365"/>
              </a:xfrm>
              <a:prstGeom prst="rect">
                <a:avLst/>
              </a:prstGeom>
              <a:blipFill>
                <a:blip r:embed="rId9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>
            <a:off x="5983610" y="2294939"/>
            <a:ext cx="301514" cy="578779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6278835" y="2278224"/>
            <a:ext cx="2093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Inverse tan, and then find any alternative solutions…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394475" y="2807927"/>
                <a:ext cx="1075358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=20.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475" y="2807927"/>
                <a:ext cx="1075358" cy="220253"/>
              </a:xfrm>
              <a:prstGeom prst="rect">
                <a:avLst/>
              </a:prstGeom>
              <a:blipFill>
                <a:blip r:embed="rId10"/>
                <a:stretch>
                  <a:fillRect l="-3409" t="-2778" r="-1136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430062" y="2807927"/>
                <a:ext cx="628377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200.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062" y="2807927"/>
                <a:ext cx="628377" cy="220253"/>
              </a:xfrm>
              <a:prstGeom prst="rect">
                <a:avLst/>
              </a:prstGeom>
              <a:blipFill>
                <a:blip r:embed="rId11"/>
                <a:stretch>
                  <a:fillRect t="-2778" r="-1942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5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0" grpId="0"/>
      <p:bldP spid="43" grpId="0"/>
      <p:bldP spid="4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need to be able to use the angle relationships you have seen in equation solving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Solve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in the range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≤360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 Give answers to 1dp where appropriate.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  <a:blipFill>
                <a:blip r:embed="rId2"/>
                <a:stretch>
                  <a:fillRect t="-809" r="-6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0" y="0"/>
                <a:ext cx="1802737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02737" cy="246221"/>
              </a:xfrm>
              <a:prstGeom prst="rect">
                <a:avLst/>
              </a:prstGeom>
              <a:blipFill>
                <a:blip r:embed="rId3"/>
                <a:stretch>
                  <a:fillRect l="-1333" r="-6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123868" y="0"/>
                <a:ext cx="2214773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868" y="0"/>
                <a:ext cx="2214773" cy="246221"/>
              </a:xfrm>
              <a:prstGeom prst="rect">
                <a:avLst/>
              </a:prstGeom>
              <a:blipFill>
                <a:blip r:embed="rId4"/>
                <a:stretch>
                  <a:fillRect l="-815" r="-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336788" y="0"/>
                <a:ext cx="1880322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788" y="0"/>
                <a:ext cx="1880322" cy="246221"/>
              </a:xfrm>
              <a:prstGeom prst="rect">
                <a:avLst/>
              </a:prstGeom>
              <a:blipFill>
                <a:blip r:embed="rId5"/>
                <a:stretch>
                  <a:fillRect l="-1278" r="-127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223795" y="0"/>
                <a:ext cx="192020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795" y="0"/>
                <a:ext cx="1920205" cy="246221"/>
              </a:xfrm>
              <a:prstGeom prst="rect">
                <a:avLst/>
              </a:prstGeom>
              <a:blipFill>
                <a:blip r:embed="rId6"/>
                <a:stretch>
                  <a:fillRect l="-1254" r="-125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289325" y="1143000"/>
                <a:ext cx="1854675" cy="46262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𝑇𝑎𝑛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𝑇𝑎𝑛𝐴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𝑇𝑎𝑛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325" y="1143000"/>
                <a:ext cx="1854675" cy="462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36406" y="1894901"/>
                <a:ext cx="2086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406" y="1894901"/>
                <a:ext cx="2086532" cy="246221"/>
              </a:xfrm>
              <a:prstGeom prst="rect">
                <a:avLst/>
              </a:prstGeom>
              <a:blipFill>
                <a:blip r:embed="rId8"/>
                <a:stretch>
                  <a:fillRect l="-1749" r="-145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140506" y="2344756"/>
                <a:ext cx="282215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𝑜𝑠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506" y="2344756"/>
                <a:ext cx="2822153" cy="246221"/>
              </a:xfrm>
              <a:prstGeom prst="rect">
                <a:avLst/>
              </a:prstGeom>
              <a:blipFill>
                <a:blip r:embed="rId9"/>
                <a:stretch>
                  <a:fillRect t="-25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283726" y="2785431"/>
                <a:ext cx="282215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𝑜𝑠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726" y="2785431"/>
                <a:ext cx="2822153" cy="246221"/>
              </a:xfrm>
              <a:prstGeom prst="rect">
                <a:avLst/>
              </a:prstGeom>
              <a:blipFill>
                <a:blip r:embed="rId10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459996" y="3237123"/>
                <a:ext cx="282215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𝑜𝑠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996" y="3237123"/>
                <a:ext cx="2822153" cy="246221"/>
              </a:xfrm>
              <a:prstGeom prst="rect">
                <a:avLst/>
              </a:prstGeom>
              <a:blipFill>
                <a:blip r:embed="rId11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226805" y="3686978"/>
                <a:ext cx="282215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𝑐𝑜𝑠𝑥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805" y="3686978"/>
                <a:ext cx="2822153" cy="246221"/>
              </a:xfrm>
              <a:prstGeom prst="rect">
                <a:avLst/>
              </a:prstGeom>
              <a:blipFill>
                <a:blip r:embed="rId1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285019" y="4519995"/>
                <a:ext cx="1294482" cy="461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019" y="4519995"/>
                <a:ext cx="1294482" cy="46102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17072" y="4518158"/>
                <a:ext cx="1294482" cy="461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072" y="4518158"/>
                <a:ext cx="1294482" cy="4610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rc 53"/>
          <p:cNvSpPr/>
          <p:nvPr/>
        </p:nvSpPr>
        <p:spPr>
          <a:xfrm>
            <a:off x="6828542" y="2026863"/>
            <a:ext cx="266321" cy="440915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7050796" y="1998213"/>
            <a:ext cx="198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Replace using one of the expressions above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6" name="Arc 55"/>
          <p:cNvSpPr/>
          <p:nvPr/>
        </p:nvSpPr>
        <p:spPr>
          <a:xfrm>
            <a:off x="6804672" y="2465701"/>
            <a:ext cx="266321" cy="440915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rc 56"/>
          <p:cNvSpPr/>
          <p:nvPr/>
        </p:nvSpPr>
        <p:spPr>
          <a:xfrm>
            <a:off x="6791819" y="2915557"/>
            <a:ext cx="266321" cy="440915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c 57"/>
          <p:cNvSpPr/>
          <p:nvPr/>
        </p:nvSpPr>
        <p:spPr>
          <a:xfrm>
            <a:off x="6800999" y="3376429"/>
            <a:ext cx="266321" cy="440915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6982858" y="2547220"/>
            <a:ext cx="1389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Expand bracket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971841" y="3009928"/>
            <a:ext cx="894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04891" y="3450603"/>
            <a:ext cx="894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704203" y="4111615"/>
                <a:ext cx="38448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Write the 2 possible values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endParaRPr lang="en-GB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203" y="4111615"/>
                <a:ext cx="3844885" cy="307777"/>
              </a:xfrm>
              <a:prstGeom prst="rect">
                <a:avLst/>
              </a:prstGeom>
              <a:blipFill>
                <a:blip r:embed="rId15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740494" y="5702363"/>
                <a:ext cx="129448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=109.5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494" y="5702363"/>
                <a:ext cx="1294482" cy="246221"/>
              </a:xfrm>
              <a:prstGeom prst="rect">
                <a:avLst/>
              </a:prstGeom>
              <a:blipFill>
                <a:blip r:embed="rId16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498012" y="5706845"/>
                <a:ext cx="129448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250.5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012" y="5706845"/>
                <a:ext cx="1294482" cy="246221"/>
              </a:xfrm>
              <a:prstGeom prst="rect">
                <a:avLst/>
              </a:prstGeom>
              <a:blipFill>
                <a:blip r:embed="rId17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75164" y="5702362"/>
                <a:ext cx="129448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=60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164" y="5702362"/>
                <a:ext cx="1294482" cy="246221"/>
              </a:xfrm>
              <a:prstGeom prst="rect">
                <a:avLst/>
              </a:prstGeom>
              <a:blipFill>
                <a:blip r:embed="rId18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17529" y="5706844"/>
                <a:ext cx="129448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300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529" y="5706844"/>
                <a:ext cx="1294482" cy="246221"/>
              </a:xfrm>
              <a:prstGeom prst="rect">
                <a:avLst/>
              </a:prstGeom>
              <a:blipFill>
                <a:blip r:embed="rId19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95482" y="5064250"/>
                <a:ext cx="47602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Find the principle value, and then check for any others in the range (remember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⁡(360−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482" y="5064250"/>
                <a:ext cx="4760259" cy="523220"/>
              </a:xfrm>
              <a:prstGeom prst="rect">
                <a:avLst/>
              </a:prstGeom>
              <a:blipFill>
                <a:blip r:embed="rId20"/>
                <a:stretch>
                  <a:fillRect t="-2326" r="-89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9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/>
      <p:bldP spid="56" grpId="0" animBg="1"/>
      <p:bldP spid="57" grpId="0" animBg="1"/>
      <p:bldP spid="58" grpId="0" animBg="1"/>
      <p:bldP spid="59" grpId="0"/>
      <p:bldP spid="60" grpId="0"/>
      <p:bldP spid="61" grpId="0"/>
      <p:bldP spid="62" grpId="0"/>
      <p:bldP spid="63" grpId="0"/>
      <p:bldP spid="27" grpId="0"/>
      <p:bldP spid="28" grpId="0"/>
      <p:bldP spid="29" grpId="0"/>
      <p:bldP spid="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need to be able to use the angle relationships you have seen in equation solving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Solve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𝑦𝑡𝑎𝑛𝑦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in the range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 Give answers to 2dp.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  <a:blipFill>
                <a:blip r:embed="rId2"/>
                <a:stretch>
                  <a:fillRect t="-809" r="-6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0" y="0"/>
                <a:ext cx="1802737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02737" cy="246221"/>
              </a:xfrm>
              <a:prstGeom prst="rect">
                <a:avLst/>
              </a:prstGeom>
              <a:blipFill>
                <a:blip r:embed="rId3"/>
                <a:stretch>
                  <a:fillRect l="-1333" r="-6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123868" y="0"/>
                <a:ext cx="2214773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868" y="0"/>
                <a:ext cx="2214773" cy="246221"/>
              </a:xfrm>
              <a:prstGeom prst="rect">
                <a:avLst/>
              </a:prstGeom>
              <a:blipFill>
                <a:blip r:embed="rId4"/>
                <a:stretch>
                  <a:fillRect l="-815" r="-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336788" y="0"/>
                <a:ext cx="1880322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788" y="0"/>
                <a:ext cx="1880322" cy="246221"/>
              </a:xfrm>
              <a:prstGeom prst="rect">
                <a:avLst/>
              </a:prstGeom>
              <a:blipFill>
                <a:blip r:embed="rId5"/>
                <a:stretch>
                  <a:fillRect l="-1278" r="-127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223795" y="0"/>
                <a:ext cx="192020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795" y="0"/>
                <a:ext cx="1920205" cy="246221"/>
              </a:xfrm>
              <a:prstGeom prst="rect">
                <a:avLst/>
              </a:prstGeom>
              <a:blipFill>
                <a:blip r:embed="rId6"/>
                <a:stretch>
                  <a:fillRect l="-1254" r="-125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289325" y="1143000"/>
                <a:ext cx="1854675" cy="46262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𝑇𝑎𝑛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𝑇𝑎𝑛𝐴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𝑇𝑎𝑛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325" y="1143000"/>
                <a:ext cx="1854675" cy="462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38913" y="1828800"/>
                <a:ext cx="17079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𝑦𝑡𝑎𝑛𝑦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913" y="1828800"/>
                <a:ext cx="1707968" cy="276999"/>
              </a:xfrm>
              <a:prstGeom prst="rect">
                <a:avLst/>
              </a:prstGeom>
              <a:blipFill>
                <a:blip r:embed="rId8"/>
                <a:stretch>
                  <a:fillRect l="-3915" r="-2847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20457" y="2242457"/>
                <a:ext cx="2440733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𝑎𝑛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𝑡𝑎𝑛𝑦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457" y="2242457"/>
                <a:ext cx="2440733" cy="6223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172857" y="3033486"/>
                <a:ext cx="227402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𝑡𝑎𝑛𝑦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𝑡𝑎𝑛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𝑡𝑎𝑛𝑦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857" y="3033486"/>
                <a:ext cx="2274020" cy="6223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963886" y="3810000"/>
                <a:ext cx="1484252" cy="6031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886" y="3810000"/>
                <a:ext cx="1484252" cy="60311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232401" y="4601028"/>
                <a:ext cx="22159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𝑡𝑎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401" y="4601028"/>
                <a:ext cx="2215928" cy="276999"/>
              </a:xfrm>
              <a:prstGeom prst="rect">
                <a:avLst/>
              </a:prstGeom>
              <a:blipFill>
                <a:blip r:embed="rId12"/>
                <a:stretch>
                  <a:fillRect l="-1923" t="-4444" r="-2198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239658" y="5101772"/>
                <a:ext cx="12141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𝑡𝑎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658" y="5101772"/>
                <a:ext cx="1214179" cy="276999"/>
              </a:xfrm>
              <a:prstGeom prst="rect">
                <a:avLst/>
              </a:prstGeom>
              <a:blipFill>
                <a:blip r:embed="rId13"/>
                <a:stretch>
                  <a:fillRect l="-4523" t="-4444" r="-402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363030" y="5515429"/>
                <a:ext cx="1085938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𝑡𝑎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030" y="5515429"/>
                <a:ext cx="1085938" cy="5194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86402" y="5929086"/>
                <a:ext cx="1318630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𝑡𝑎𝑛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2" y="5929086"/>
                <a:ext cx="1318630" cy="81836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6380084" y="1968542"/>
            <a:ext cx="311002" cy="600487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6627518" y="1984660"/>
            <a:ext cx="2110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Replace using a relationship from above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4" name="Arc 63"/>
          <p:cNvSpPr/>
          <p:nvPr/>
        </p:nvSpPr>
        <p:spPr>
          <a:xfrm>
            <a:off x="6372826" y="2614427"/>
            <a:ext cx="332773" cy="76740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Arc 64"/>
          <p:cNvSpPr/>
          <p:nvPr/>
        </p:nvSpPr>
        <p:spPr>
          <a:xfrm>
            <a:off x="6380083" y="3376427"/>
            <a:ext cx="332773" cy="76740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Arc 65"/>
          <p:cNvSpPr/>
          <p:nvPr/>
        </p:nvSpPr>
        <p:spPr>
          <a:xfrm>
            <a:off x="7301742" y="4122056"/>
            <a:ext cx="289230" cy="653143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Arc 66"/>
          <p:cNvSpPr/>
          <p:nvPr/>
        </p:nvSpPr>
        <p:spPr>
          <a:xfrm>
            <a:off x="7294483" y="4811484"/>
            <a:ext cx="296487" cy="500745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c 67"/>
          <p:cNvSpPr/>
          <p:nvPr/>
        </p:nvSpPr>
        <p:spPr>
          <a:xfrm>
            <a:off x="6430883" y="5283198"/>
            <a:ext cx="296487" cy="500745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Arc 68"/>
          <p:cNvSpPr/>
          <p:nvPr/>
        </p:nvSpPr>
        <p:spPr>
          <a:xfrm>
            <a:off x="6757456" y="5849257"/>
            <a:ext cx="281974" cy="566057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6700090" y="2841003"/>
            <a:ext cx="2110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Multiply the bracket by 2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700090" y="3494145"/>
                <a:ext cx="15875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Multiply the bracket by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𝑡𝑎𝑛𝑦</m:t>
                    </m:r>
                  </m:oMath>
                </a14:m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090" y="3494145"/>
                <a:ext cx="1587567" cy="461665"/>
              </a:xfrm>
              <a:prstGeom prst="rect">
                <a:avLst/>
              </a:prstGeom>
              <a:blipFill>
                <a:blip r:embed="rId1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7556433" y="4205345"/>
                <a:ext cx="1587567" cy="477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Multiply both sides by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433" y="4205345"/>
                <a:ext cx="1587567" cy="477503"/>
              </a:xfrm>
              <a:prstGeom prst="rect">
                <a:avLst/>
              </a:prstGeom>
              <a:blipFill>
                <a:blip r:embed="rId17"/>
                <a:stretch>
                  <a:fillRect t="-1282" r="-1154" b="-6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7512890" y="4887517"/>
                <a:ext cx="11666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890" y="4887517"/>
                <a:ext cx="1166653" cy="276999"/>
              </a:xfrm>
              <a:prstGeom prst="rect">
                <a:avLst/>
              </a:prstGeom>
              <a:blipFill>
                <a:blip r:embed="rId1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6627519" y="5366489"/>
            <a:ext cx="1166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Divide by 7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990377" y="6019631"/>
            <a:ext cx="1166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Square root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866908" y="1835326"/>
            <a:ext cx="648522" cy="25473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4250051" y="2248983"/>
            <a:ext cx="1178292" cy="6538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00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/>
      <p:bldP spid="71" grpId="0"/>
      <p:bldP spid="72" grpId="0"/>
      <p:bldP spid="73" grpId="0"/>
      <p:bldP spid="74" grpId="0"/>
      <p:bldP spid="75" grpId="0"/>
      <p:bldP spid="76" grpId="0" animBg="1"/>
      <p:bldP spid="76" grpId="1" animBg="1"/>
      <p:bldP spid="77" grpId="0" animBg="1"/>
      <p:bldP spid="7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rc 51"/>
          <p:cNvSpPr/>
          <p:nvPr/>
        </p:nvSpPr>
        <p:spPr>
          <a:xfrm>
            <a:off x="6558211" y="736476"/>
            <a:ext cx="914400" cy="914400"/>
          </a:xfrm>
          <a:prstGeom prst="arc">
            <a:avLst>
              <a:gd name="adj1" fmla="val 4416219"/>
              <a:gd name="adj2" fmla="val 534910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/>
          <p:cNvSpPr/>
          <p:nvPr/>
        </p:nvSpPr>
        <p:spPr>
          <a:xfrm>
            <a:off x="7332911" y="2222376"/>
            <a:ext cx="914400" cy="914400"/>
          </a:xfrm>
          <a:prstGeom prst="arc">
            <a:avLst>
              <a:gd name="adj1" fmla="val 9654836"/>
              <a:gd name="adj2" fmla="val 1057064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>
            <a:off x="7320211" y="2368426"/>
            <a:ext cx="914400" cy="914400"/>
          </a:xfrm>
          <a:prstGeom prst="arc">
            <a:avLst>
              <a:gd name="adj1" fmla="val 11722179"/>
              <a:gd name="adj2" fmla="val 1381907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need to be able to use the addition formulae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𝒔𝒊𝒏𝒆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600" b="1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𝒄𝒐𝒔𝒊𝒏𝒆</m:t>
                    </m:r>
                  </m:oMath>
                </a14:m>
                <a:r>
                  <a:rPr lang="en-GB" sz="1600" b="1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𝒕𝒂𝒏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In the diagram to the right,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𝐶𝐴𝐸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𝐴𝐸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 Additionally,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are perpendicular,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</a:t>
                </a:r>
                <a:r>
                  <a:rPr lang="en-GB" sz="1600" dirty="0" smtClean="0">
                    <a:latin typeface="Comic Sans MS" pitchFamily="66" charset="0"/>
                  </a:rPr>
                  <a:t>perpendicular, and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𝐹𝐶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are perpendicular.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 smtClean="0">
                    <a:latin typeface="Comic Sans MS" pitchFamily="66" charset="0"/>
                  </a:rPr>
                  <a:t>Use the diagram, together with known properties of sine and cosine, to prove the following: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2"/>
                <a:stretch>
                  <a:fillRect l="-175" t="-809" r="-17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508104" y="1340768"/>
            <a:ext cx="1512168" cy="2304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7020272" y="1340768"/>
            <a:ext cx="576064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596336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020272" y="1340768"/>
            <a:ext cx="0" cy="2304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blipFill>
                <a:blip r:embed="rId3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blipFill>
                <a:blip r:embed="rId4"/>
                <a:stretch>
                  <a:fillRect l="-555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blipFill>
                <a:blip r:embed="rId5"/>
                <a:stretch>
                  <a:fillRect l="-8824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blipFill>
                <a:blip r:embed="rId6"/>
                <a:stretch>
                  <a:fillRect l="-11765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blipFill>
                <a:blip r:embed="rId7"/>
                <a:stretch>
                  <a:fillRect l="-8824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blipFill>
                <a:blip r:embed="rId8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5508104" y="1340768"/>
            <a:ext cx="0" cy="230425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508104" y="1340768"/>
            <a:ext cx="151216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blipFill>
                <a:blip r:embed="rId9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blipFill>
                <a:blip r:embed="rId10"/>
                <a:stretch>
                  <a:fillRect l="-2941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20199041"/>
              <a:gd name="adj2" fmla="val 214124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18412109"/>
              <a:gd name="adj2" fmla="val 202698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blipFill>
                <a:blip r:embed="rId12"/>
                <a:stretch>
                  <a:fillRect l="-21212" r="-15152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6876256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452320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7020272" y="2564904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 rot="20118683">
            <a:off x="7432754" y="2600975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480027" y="2303462"/>
                <a:ext cx="64797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027" y="2303462"/>
                <a:ext cx="647973" cy="215444"/>
              </a:xfrm>
              <a:prstGeom prst="rect">
                <a:avLst/>
              </a:prstGeom>
              <a:blipFill>
                <a:blip r:embed="rId1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160299" y="2650668"/>
                <a:ext cx="2120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299" y="2650668"/>
                <a:ext cx="212052" cy="21544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686300" y="4038600"/>
                <a:ext cx="37255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𝐹𝐶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are parallel,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𝐴𝐶𝐹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0" y="4038600"/>
                <a:ext cx="3725572" cy="307777"/>
              </a:xfrm>
              <a:prstGeom prst="rect">
                <a:avLst/>
              </a:prstGeom>
              <a:blipFill>
                <a:blip r:embed="rId15"/>
                <a:stretch>
                  <a:fillRect l="-491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693920" y="4472940"/>
                <a:ext cx="30280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This means that</a:t>
                </a: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𝐸𝐶𝐹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90−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920" y="4472940"/>
                <a:ext cx="3028008" cy="307777"/>
              </a:xfrm>
              <a:prstGeom prst="rect">
                <a:avLst/>
              </a:prstGeom>
              <a:blipFill>
                <a:blip r:embed="rId16"/>
                <a:stretch>
                  <a:fillRect l="-604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93920" y="4899660"/>
                <a:ext cx="3222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Which then means that</a:t>
                </a: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𝐶𝐸𝐹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920" y="4899660"/>
                <a:ext cx="3222357" cy="307777"/>
              </a:xfrm>
              <a:prstGeom prst="rect">
                <a:avLst/>
              </a:prstGeom>
              <a:blipFill>
                <a:blip r:embed="rId17"/>
                <a:stretch>
                  <a:fillRect l="-567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V="1">
            <a:off x="5508104" y="2708920"/>
            <a:ext cx="2088232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020272" y="2708920"/>
            <a:ext cx="5760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08104" y="3645024"/>
            <a:ext cx="20882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3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0" grpId="0" animBg="1"/>
      <p:bldP spid="50" grpId="1" animBg="1"/>
      <p:bldP spid="51" grpId="0" animBg="1"/>
      <p:bldP spid="51" grpId="1" animBg="1"/>
      <p:bldP spid="48" grpId="0"/>
      <p:bldP spid="48" grpId="1"/>
      <p:bldP spid="49" grpId="0"/>
      <p:bldP spid="49" grpId="1"/>
      <p:bldP spid="53" grpId="0"/>
      <p:bldP spid="53" grpId="1"/>
      <p:bldP spid="47" grpId="0"/>
      <p:bldP spid="5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need to be able to use the angle relationships you have seen in equation solving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Solve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𝑦𝑡𝑎𝑛𝑦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in the range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 Give answers to 2dp.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  <a:blipFill>
                <a:blip r:embed="rId2"/>
                <a:stretch>
                  <a:fillRect t="-809" r="-6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0" y="0"/>
                <a:ext cx="1802737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02737" cy="246221"/>
              </a:xfrm>
              <a:prstGeom prst="rect">
                <a:avLst/>
              </a:prstGeom>
              <a:blipFill>
                <a:blip r:embed="rId3"/>
                <a:stretch>
                  <a:fillRect l="-1333" r="-6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123868" y="0"/>
                <a:ext cx="2214773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868" y="0"/>
                <a:ext cx="2214773" cy="246221"/>
              </a:xfrm>
              <a:prstGeom prst="rect">
                <a:avLst/>
              </a:prstGeom>
              <a:blipFill>
                <a:blip r:embed="rId4"/>
                <a:stretch>
                  <a:fillRect l="-815" r="-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336788" y="0"/>
                <a:ext cx="1880322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788" y="0"/>
                <a:ext cx="1880322" cy="246221"/>
              </a:xfrm>
              <a:prstGeom prst="rect">
                <a:avLst/>
              </a:prstGeom>
              <a:blipFill>
                <a:blip r:embed="rId5"/>
                <a:stretch>
                  <a:fillRect l="-1278" r="-127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223795" y="0"/>
                <a:ext cx="192020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795" y="0"/>
                <a:ext cx="1920205" cy="246221"/>
              </a:xfrm>
              <a:prstGeom prst="rect">
                <a:avLst/>
              </a:prstGeom>
              <a:blipFill>
                <a:blip r:embed="rId6"/>
                <a:stretch>
                  <a:fillRect l="-1254" r="-125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289325" y="1143000"/>
                <a:ext cx="1854675" cy="46262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𝑇𝑎𝑛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𝑇𝑎𝑛𝐴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𝑇𝑎𝑛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325" y="1143000"/>
                <a:ext cx="1854675" cy="462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891316" y="1661885"/>
                <a:ext cx="1318630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𝑡𝑎𝑛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316" y="1661885"/>
                <a:ext cx="1318630" cy="8183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110847" y="3155652"/>
                <a:ext cx="1294482" cy="7275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𝑡𝑎𝑛𝑦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847" y="3155652"/>
                <a:ext cx="1294482" cy="7275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429985" y="3153815"/>
                <a:ext cx="1294482" cy="7275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𝑡𝑎𝑛𝑦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985" y="3153815"/>
                <a:ext cx="1294482" cy="7275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530031" y="2747272"/>
                <a:ext cx="38448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Write the 2 possible values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𝑡𝑎𝑛𝑦</m:t>
                    </m:r>
                  </m:oMath>
                </a14:m>
                <a:endParaRPr lang="en-GB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31" y="2747272"/>
                <a:ext cx="3844885" cy="307777"/>
              </a:xfrm>
              <a:prstGeom prst="rect">
                <a:avLst/>
              </a:prstGeom>
              <a:blipFill>
                <a:blip r:embed="rId11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653407" y="4831506"/>
                <a:ext cx="129448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=0.58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407" y="4831506"/>
                <a:ext cx="1294482" cy="246221"/>
              </a:xfrm>
              <a:prstGeom prst="rect">
                <a:avLst/>
              </a:prstGeom>
              <a:blipFill>
                <a:blip r:embed="rId12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309325" y="4835988"/>
                <a:ext cx="129448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3.72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325" y="4835988"/>
                <a:ext cx="1294482" cy="246221"/>
              </a:xfrm>
              <a:prstGeom prst="rect">
                <a:avLst/>
              </a:prstGeom>
              <a:blipFill>
                <a:blip r:embed="rId13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388077" y="4831505"/>
                <a:ext cx="129448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=2.56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077" y="4831505"/>
                <a:ext cx="1294482" cy="246221"/>
              </a:xfrm>
              <a:prstGeom prst="rect">
                <a:avLst/>
              </a:prstGeom>
              <a:blipFill>
                <a:blip r:embed="rId14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046557" y="4835987"/>
                <a:ext cx="129448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5.70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557" y="4835987"/>
                <a:ext cx="1294482" cy="246221"/>
              </a:xfrm>
              <a:prstGeom prst="rect">
                <a:avLst/>
              </a:prstGeom>
              <a:blipFill>
                <a:blip r:embed="rId15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180967" y="4077279"/>
                <a:ext cx="47602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Find the principle value, and then check for any others in the range (remember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𝑡𝑎𝑛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𝑡𝑎𝑛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+180)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967" y="4077279"/>
                <a:ext cx="4760259" cy="523220"/>
              </a:xfrm>
              <a:prstGeom prst="rect">
                <a:avLst/>
              </a:prstGeom>
              <a:blipFill>
                <a:blip r:embed="rId16"/>
                <a:stretch>
                  <a:fillRect t="-2326" r="-89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32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need to be able to use the angle relationships you have seen in equation solving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a) By expanding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/>
                      </a:rPr>
                      <m:t>𝑠𝑖𝑛</m:t>
                    </m:r>
                    <m:r>
                      <a:rPr lang="en-GB" sz="1600" i="1">
                        <a:latin typeface="Cambria Math"/>
                      </a:rPr>
                      <m:t>⁡(2</m:t>
                    </m:r>
                    <m:r>
                      <a:rPr lang="en-GB" sz="1600" i="1">
                        <a:latin typeface="Cambria Math"/>
                      </a:rPr>
                      <m:t>𝐴</m:t>
                    </m:r>
                    <m:r>
                      <a:rPr lang="en-GB" sz="1600" i="1">
                        <a:latin typeface="Cambria Math"/>
                      </a:rPr>
                      <m:t>+</m:t>
                    </m:r>
                    <m:r>
                      <a:rPr lang="en-GB" sz="1600" i="1">
                        <a:latin typeface="Cambria Math"/>
                      </a:rPr>
                      <m:t>𝐴</m:t>
                    </m:r>
                    <m:r>
                      <a:rPr lang="en-GB" sz="1600" i="1">
                        <a:latin typeface="Cambria Math"/>
                      </a:rPr>
                      <m:t>)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show that: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 smtClean="0">
                    <a:latin typeface="Comic Sans MS" pitchFamily="66" charset="0"/>
                  </a:rPr>
                  <a:t> </a:t>
                </a:r>
                <a:endParaRPr lang="en-GB" sz="1600" i="1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 </a:t>
                </a:r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  <a:blipFill>
                <a:blip r:embed="rId2"/>
                <a:stretch>
                  <a:fillRect t="-809" r="-6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0" y="0"/>
                <a:ext cx="1802737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02737" cy="246221"/>
              </a:xfrm>
              <a:prstGeom prst="rect">
                <a:avLst/>
              </a:prstGeom>
              <a:blipFill>
                <a:blip r:embed="rId3"/>
                <a:stretch>
                  <a:fillRect l="-1333" r="-6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123868" y="0"/>
                <a:ext cx="2214773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868" y="0"/>
                <a:ext cx="2214773" cy="246221"/>
              </a:xfrm>
              <a:prstGeom prst="rect">
                <a:avLst/>
              </a:prstGeom>
              <a:blipFill>
                <a:blip r:embed="rId4"/>
                <a:stretch>
                  <a:fillRect l="-815" r="-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336788" y="0"/>
                <a:ext cx="1880322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788" y="0"/>
                <a:ext cx="1880322" cy="246221"/>
              </a:xfrm>
              <a:prstGeom prst="rect">
                <a:avLst/>
              </a:prstGeom>
              <a:blipFill>
                <a:blip r:embed="rId5"/>
                <a:stretch>
                  <a:fillRect l="-1278" r="-127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223795" y="0"/>
                <a:ext cx="192020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795" y="0"/>
                <a:ext cx="1920205" cy="246221"/>
              </a:xfrm>
              <a:prstGeom prst="rect">
                <a:avLst/>
              </a:prstGeom>
              <a:blipFill>
                <a:blip r:embed="rId6"/>
                <a:stretch>
                  <a:fillRect l="-1254" r="-125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289325" y="1143000"/>
                <a:ext cx="1854675" cy="46262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𝑇𝑎𝑛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𝑇𝑎𝑛𝐴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𝑇𝑎𝑛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325" y="1143000"/>
                <a:ext cx="1854675" cy="462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308304" y="2168860"/>
            <a:ext cx="1764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Replace A and B</a:t>
            </a:r>
          </a:p>
        </p:txBody>
      </p:sp>
      <p:sp>
        <p:nvSpPr>
          <p:cNvPr id="22" name="Arc 21"/>
          <p:cNvSpPr/>
          <p:nvPr/>
        </p:nvSpPr>
        <p:spPr>
          <a:xfrm>
            <a:off x="7164288" y="2060848"/>
            <a:ext cx="360040" cy="576064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67944" y="1916832"/>
                <a:ext cx="30539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𝑠𝑖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𝑠𝑖𝑛𝐴𝑐𝑜𝑠𝐵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𝑐𝑜𝑠𝐴𝑠𝑖𝑛𝐵</m:t>
                      </m:r>
                    </m:oMath>
                  </m:oMathPara>
                </a14:m>
                <a:endParaRPr lang="en-GB" sz="1400" i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916832"/>
                <a:ext cx="305397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67944" y="2456892"/>
                <a:ext cx="33363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𝑠𝑖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𝐴𝑐𝑜𝑠𝐴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𝐴𝑠𝑖𝑛𝐴</m:t>
                      </m:r>
                    </m:oMath>
                  </m:oMathPara>
                </a14:m>
                <a:endParaRPr lang="en-GB" sz="1400" i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456892"/>
                <a:ext cx="3336363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67944" y="2960948"/>
                <a:ext cx="10668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𝑠𝑖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≡</m:t>
                      </m:r>
                    </m:oMath>
                  </m:oMathPara>
                </a14:m>
                <a:endParaRPr lang="en-GB" sz="1400" i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960948"/>
                <a:ext cx="106683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968044" y="2960948"/>
                <a:ext cx="15971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𝑠𝑖𝑛𝐴𝑐𝑜𝑠𝐴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𝑐𝑜𝑠𝐴</m:t>
                      </m:r>
                    </m:oMath>
                  </m:oMathPara>
                </a14:m>
                <a:endParaRPr lang="en-GB" sz="1400" i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044" y="2960948"/>
                <a:ext cx="1597169" cy="307777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44208" y="2960948"/>
                <a:ext cx="18197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  (1−2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𝑠𝑖𝑛𝐴</m:t>
                      </m:r>
                    </m:oMath>
                  </m:oMathPara>
                </a14:m>
                <a:endParaRPr lang="en-GB" sz="1400" i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960948"/>
                <a:ext cx="1819794" cy="307777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067944" y="3501008"/>
                <a:ext cx="10668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𝑠𝑖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≡</m:t>
                      </m:r>
                    </m:oMath>
                  </m:oMathPara>
                </a14:m>
                <a:endParaRPr lang="en-GB" sz="1400" i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501008"/>
                <a:ext cx="1066831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004048" y="3501008"/>
                <a:ext cx="11664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𝑠𝑖𝑛𝐴𝑐𝑜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en-GB" sz="1400" i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501008"/>
                <a:ext cx="1166473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48164" y="3501008"/>
                <a:ext cx="15328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𝑠𝑖𝑛𝐴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en-GB" sz="1400" i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164" y="3501008"/>
                <a:ext cx="1532856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67944" y="4005064"/>
                <a:ext cx="10668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𝑠𝑖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≡</m:t>
                      </m:r>
                    </m:oMath>
                  </m:oMathPara>
                </a14:m>
                <a:endParaRPr lang="en-GB" sz="1400" i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005064"/>
                <a:ext cx="1066831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004048" y="4005064"/>
                <a:ext cx="15992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𝑠𝑖𝑛𝐴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(1−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i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005064"/>
                <a:ext cx="1599284" cy="307777"/>
              </a:xfrm>
              <a:prstGeom prst="rect">
                <a:avLst/>
              </a:prstGeom>
              <a:blipFill>
                <a:blip r:embed="rId1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08204" y="4005064"/>
                <a:ext cx="15328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𝑠𝑖𝑛𝐴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en-GB" sz="1400" i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204" y="4005064"/>
                <a:ext cx="1532856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067944" y="4545124"/>
                <a:ext cx="10668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𝑠𝑖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≡</m:t>
                      </m:r>
                    </m:oMath>
                  </m:oMathPara>
                </a14:m>
                <a:endParaRPr lang="en-GB" sz="1400" i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545124"/>
                <a:ext cx="1066831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004048" y="4545124"/>
                <a:ext cx="14518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𝑠𝑖𝑛𝐴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en-GB" sz="1400" i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545124"/>
                <a:ext cx="1451808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336196" y="4545124"/>
                <a:ext cx="15328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𝑠𝑖𝑛𝐴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en-GB" sz="1400" i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196" y="4545124"/>
                <a:ext cx="1532856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067944" y="5049180"/>
                <a:ext cx="10668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𝑠𝑖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≡</m:t>
                      </m:r>
                    </m:oMath>
                  </m:oMathPara>
                </a14:m>
                <a:endParaRPr lang="en-GB" sz="1400" i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049180"/>
                <a:ext cx="1066831" cy="30777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004048" y="5049180"/>
                <a:ext cx="14518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𝑠𝑖𝑛𝐴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en-GB" sz="1400" i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049180"/>
                <a:ext cx="1451808" cy="3077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/>
          <p:cNvSpPr/>
          <p:nvPr/>
        </p:nvSpPr>
        <p:spPr>
          <a:xfrm>
            <a:off x="7992380" y="2564904"/>
            <a:ext cx="360040" cy="576064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rc 56"/>
          <p:cNvSpPr/>
          <p:nvPr/>
        </p:nvSpPr>
        <p:spPr>
          <a:xfrm>
            <a:off x="7992380" y="3104964"/>
            <a:ext cx="360040" cy="576064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c 57"/>
          <p:cNvSpPr/>
          <p:nvPr/>
        </p:nvSpPr>
        <p:spPr>
          <a:xfrm>
            <a:off x="7704348" y="3645024"/>
            <a:ext cx="360040" cy="540060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Arc 58"/>
          <p:cNvSpPr/>
          <p:nvPr/>
        </p:nvSpPr>
        <p:spPr>
          <a:xfrm>
            <a:off x="7704348" y="4185084"/>
            <a:ext cx="360040" cy="504056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7704348" y="4689140"/>
            <a:ext cx="360040" cy="540060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7992380" y="368102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Replace cos</a:t>
            </a:r>
            <a:r>
              <a:rPr lang="en-GB" sz="1200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55868" y="4257092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Multiply out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955868" y="4725144"/>
            <a:ext cx="1188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Group like terms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5364088" y="2744924"/>
            <a:ext cx="468052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076056" y="3284984"/>
            <a:ext cx="972108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408204" y="2744924"/>
            <a:ext cx="468052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768244" y="3284984"/>
            <a:ext cx="972108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580112" y="3789040"/>
            <a:ext cx="468052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580112" y="4329100"/>
            <a:ext cx="864096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040052" y="4833156"/>
            <a:ext cx="576064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444208" y="4833156"/>
            <a:ext cx="576064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724128" y="4833156"/>
            <a:ext cx="576064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128284" y="4833156"/>
            <a:ext cx="576064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724128" y="4905164"/>
            <a:ext cx="576064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128284" y="4905164"/>
            <a:ext cx="576064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74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/>
      <p:bldP spid="6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need to be able to use the angle relationships you have seen in equation solving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a) By expanding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/>
                      </a:rPr>
                      <m:t>𝑠𝑖𝑛</m:t>
                    </m:r>
                    <m:r>
                      <a:rPr lang="en-GB" sz="1600" i="1">
                        <a:latin typeface="Cambria Math"/>
                      </a:rPr>
                      <m:t>⁡(2</m:t>
                    </m:r>
                    <m:r>
                      <a:rPr lang="en-GB" sz="1600" i="1">
                        <a:latin typeface="Cambria Math"/>
                      </a:rPr>
                      <m:t>𝐴</m:t>
                    </m:r>
                    <m:r>
                      <a:rPr lang="en-GB" sz="1600" i="1">
                        <a:latin typeface="Cambria Math"/>
                      </a:rPr>
                      <m:t>+</m:t>
                    </m:r>
                    <m:r>
                      <a:rPr lang="en-GB" sz="1600" i="1">
                        <a:latin typeface="Cambria Math"/>
                      </a:rPr>
                      <m:t>𝐴</m:t>
                    </m:r>
                    <m:r>
                      <a:rPr lang="en-GB" sz="1600" i="1">
                        <a:latin typeface="Cambria Math"/>
                      </a:rPr>
                      <m:t>)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show that: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≡3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i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 smtClean="0">
                    <a:latin typeface="Comic Sans MS" pitchFamily="66" charset="0"/>
                  </a:rPr>
                  <a:t> </a:t>
                </a:r>
                <a:r>
                  <a:rPr lang="en-US" sz="1600" dirty="0" smtClean="0">
                    <a:latin typeface="Comic Sans MS" pitchFamily="66" charset="0"/>
                  </a:rPr>
                  <a:t>b) Hence, or otherwise, solve:</a:t>
                </a:r>
              </a:p>
              <a:p>
                <a:pPr marL="0" indent="0" algn="ctr">
                  <a:buNone/>
                </a:pPr>
                <a:endParaRPr lang="en-US" sz="1050" i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16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in the range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GB" sz="1600" i="1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 </a:t>
                </a:r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  <a:blipFill>
                <a:blip r:embed="rId2"/>
                <a:stretch>
                  <a:fillRect t="-809" r="-4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0" y="0"/>
                <a:ext cx="1802737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02737" cy="246221"/>
              </a:xfrm>
              <a:prstGeom prst="rect">
                <a:avLst/>
              </a:prstGeom>
              <a:blipFill>
                <a:blip r:embed="rId3"/>
                <a:stretch>
                  <a:fillRect l="-1333" r="-6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123868" y="0"/>
                <a:ext cx="2214773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868" y="0"/>
                <a:ext cx="2214773" cy="246221"/>
              </a:xfrm>
              <a:prstGeom prst="rect">
                <a:avLst/>
              </a:prstGeom>
              <a:blipFill>
                <a:blip r:embed="rId4"/>
                <a:stretch>
                  <a:fillRect l="-815" r="-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336788" y="0"/>
                <a:ext cx="1880322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788" y="0"/>
                <a:ext cx="1880322" cy="246221"/>
              </a:xfrm>
              <a:prstGeom prst="rect">
                <a:avLst/>
              </a:prstGeom>
              <a:blipFill>
                <a:blip r:embed="rId5"/>
                <a:stretch>
                  <a:fillRect l="-1278" r="-127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223795" y="0"/>
                <a:ext cx="192020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795" y="0"/>
                <a:ext cx="1920205" cy="246221"/>
              </a:xfrm>
              <a:prstGeom prst="rect">
                <a:avLst/>
              </a:prstGeom>
              <a:blipFill>
                <a:blip r:embed="rId6"/>
                <a:stretch>
                  <a:fillRect l="-1254" r="-125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289325" y="1143000"/>
                <a:ext cx="1854675" cy="46262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𝑇𝑎𝑛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𝑇𝑎𝑛𝐴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𝑇𝑎𝑛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325" y="1143000"/>
                <a:ext cx="1854675" cy="462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72661" y="1933304"/>
                <a:ext cx="224138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≡3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661" y="1933304"/>
                <a:ext cx="2241383" cy="246221"/>
              </a:xfrm>
              <a:prstGeom prst="rect">
                <a:avLst/>
              </a:prstGeom>
              <a:blipFill>
                <a:blip r:embed="rId8"/>
                <a:stretch>
                  <a:fillRect l="-1362" r="-1090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85724" y="2416629"/>
                <a:ext cx="22102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≡3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724" y="2416629"/>
                <a:ext cx="2210220" cy="246221"/>
              </a:xfrm>
              <a:prstGeom prst="rect">
                <a:avLst/>
              </a:prstGeom>
              <a:blipFill>
                <a:blip r:embed="rId9"/>
                <a:stretch>
                  <a:fillRect l="-1381" r="-1381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68158" y="2908664"/>
                <a:ext cx="25516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158" y="2908664"/>
                <a:ext cx="2551661" cy="246221"/>
              </a:xfrm>
              <a:prstGeom prst="rect">
                <a:avLst/>
              </a:prstGeom>
              <a:blipFill>
                <a:blip r:embed="rId10"/>
                <a:stretch>
                  <a:fillRect l="-1196" r="-1196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15758" y="3391990"/>
                <a:ext cx="27055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758" y="3391990"/>
                <a:ext cx="2705549" cy="246221"/>
              </a:xfrm>
              <a:prstGeom prst="rect">
                <a:avLst/>
              </a:prstGeom>
              <a:blipFill>
                <a:blip r:embed="rId11"/>
                <a:stretch>
                  <a:fillRect r="-903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10513" y="3840482"/>
                <a:ext cx="3920496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513" y="3840482"/>
                <a:ext cx="3920496" cy="275268"/>
              </a:xfrm>
              <a:prstGeom prst="rect">
                <a:avLst/>
              </a:prstGeom>
              <a:blipFill>
                <a:blip r:embed="rId12"/>
                <a:stretch>
                  <a:fillRect r="-622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14868" y="4315098"/>
                <a:ext cx="1830373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868" y="4315098"/>
                <a:ext cx="1830373" cy="275268"/>
              </a:xfrm>
              <a:prstGeom prst="rect">
                <a:avLst/>
              </a:prstGeom>
              <a:blipFill>
                <a:blip r:embed="rId13"/>
                <a:stretch>
                  <a:fillRect r="-1333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67268" y="4772298"/>
                <a:ext cx="1676485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268" y="4772298"/>
                <a:ext cx="1676485" cy="275268"/>
              </a:xfrm>
              <a:prstGeom prst="rect">
                <a:avLst/>
              </a:prstGeom>
              <a:blipFill>
                <a:blip r:embed="rId14"/>
                <a:stretch>
                  <a:fillRect l="-2182" r="-1455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81223" y="5203372"/>
                <a:ext cx="1471493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223" y="5203372"/>
                <a:ext cx="1471493" cy="275268"/>
              </a:xfrm>
              <a:prstGeom prst="rect">
                <a:avLst/>
              </a:prstGeom>
              <a:blipFill>
                <a:blip r:embed="rId15"/>
                <a:stretch>
                  <a:fillRect l="-2490" r="-2075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98789" y="5599611"/>
                <a:ext cx="1278042" cy="5164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789" y="5599611"/>
                <a:ext cx="1278042" cy="51642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18"/>
          <p:cNvSpPr/>
          <p:nvPr/>
        </p:nvSpPr>
        <p:spPr>
          <a:xfrm>
            <a:off x="6554815" y="2067860"/>
            <a:ext cx="377207" cy="475043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18811" y="2042904"/>
                <a:ext cx="1698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GB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if this helps!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811" y="2042904"/>
                <a:ext cx="1698171" cy="461665"/>
              </a:xfrm>
              <a:prstGeom prst="rect">
                <a:avLst/>
              </a:prstGeom>
              <a:blipFill>
                <a:blip r:embed="rId1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6759467" y="2577311"/>
            <a:ext cx="377207" cy="475043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/>
          <p:cNvSpPr/>
          <p:nvPr/>
        </p:nvSpPr>
        <p:spPr>
          <a:xfrm>
            <a:off x="6755112" y="3060637"/>
            <a:ext cx="377207" cy="475043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/>
          <p:cNvSpPr/>
          <p:nvPr/>
        </p:nvSpPr>
        <p:spPr>
          <a:xfrm>
            <a:off x="7421317" y="3517837"/>
            <a:ext cx="377207" cy="475043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/>
          <p:cNvSpPr/>
          <p:nvPr/>
        </p:nvSpPr>
        <p:spPr>
          <a:xfrm>
            <a:off x="7338586" y="4001163"/>
            <a:ext cx="351083" cy="544711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>
            <a:off x="5322552" y="4458363"/>
            <a:ext cx="377207" cy="475043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5736209" y="4915564"/>
            <a:ext cx="377207" cy="475043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5740564" y="5425016"/>
            <a:ext cx="377207" cy="475043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7084422" y="2656859"/>
            <a:ext cx="1397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Multiply all by 4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2" y="5600356"/>
            <a:ext cx="3518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Try to find a way to change the relationship from a) into the equation you are solving…</a:t>
            </a:r>
            <a:endParaRPr lang="en-GB" sz="1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97335" y="3161956"/>
            <a:ext cx="1397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Multiply by -1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728856" y="3606093"/>
                <a:ext cx="1240972" cy="294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856" y="3606093"/>
                <a:ext cx="1240972" cy="294376"/>
              </a:xfrm>
              <a:prstGeom prst="rect">
                <a:avLst/>
              </a:prstGeom>
              <a:blipFill>
                <a:blip r:embed="rId1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441373" y="3823063"/>
            <a:ext cx="644434" cy="2960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6892835" y="3836126"/>
            <a:ext cx="644434" cy="2960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7637418" y="3928311"/>
            <a:ext cx="1506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  <a:latin typeface="Comic Sans MS" pitchFamily="66" charset="0"/>
              </a:rPr>
              <a:t>If the right side equals 0, the left side must also equal 0…</a:t>
            </a:r>
            <a:endParaRPr lang="en-GB" sz="11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29942" y="4594516"/>
            <a:ext cx="1428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Multiply by -1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956662" y="4977693"/>
                <a:ext cx="1428205" cy="302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662" y="4977693"/>
                <a:ext cx="1428205" cy="302968"/>
              </a:xfrm>
              <a:prstGeom prst="rect">
                <a:avLst/>
              </a:prstGeom>
              <a:blipFill>
                <a:blip r:embed="rId19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6122125" y="5508916"/>
            <a:ext cx="984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Divide by 4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6573" y="4837612"/>
            <a:ext cx="2643050" cy="27431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75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" grpId="0" animBg="1"/>
      <p:bldP spid="3" grpId="1" animBg="1"/>
      <p:bldP spid="33" grpId="0" animBg="1"/>
      <p:bldP spid="33" grpId="1" animBg="1"/>
      <p:bldP spid="34" grpId="0"/>
      <p:bldP spid="35" grpId="0"/>
      <p:bldP spid="36" grpId="0"/>
      <p:bldP spid="37" grpId="0"/>
      <p:bldP spid="38" grpId="0" animBg="1"/>
      <p:bldP spid="38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need to be able to use the angle relationships you have seen in equation solving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a) By expanding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/>
                      </a:rPr>
                      <m:t>𝑠𝑖𝑛</m:t>
                    </m:r>
                    <m:r>
                      <a:rPr lang="en-GB" sz="1600" i="1">
                        <a:latin typeface="Cambria Math"/>
                      </a:rPr>
                      <m:t>⁡(2</m:t>
                    </m:r>
                    <m:r>
                      <a:rPr lang="en-GB" sz="1600" i="1">
                        <a:latin typeface="Cambria Math"/>
                      </a:rPr>
                      <m:t>𝐴</m:t>
                    </m:r>
                    <m:r>
                      <a:rPr lang="en-GB" sz="1600" i="1">
                        <a:latin typeface="Cambria Math"/>
                      </a:rPr>
                      <m:t>+</m:t>
                    </m:r>
                    <m:r>
                      <a:rPr lang="en-GB" sz="1600" i="1">
                        <a:latin typeface="Cambria Math"/>
                      </a:rPr>
                      <m:t>𝐴</m:t>
                    </m:r>
                    <m:r>
                      <a:rPr lang="en-GB" sz="1600" i="1">
                        <a:latin typeface="Cambria Math"/>
                      </a:rPr>
                      <m:t>)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show that: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≡3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i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 smtClean="0">
                    <a:latin typeface="Comic Sans MS" pitchFamily="66" charset="0"/>
                  </a:rPr>
                  <a:t> </a:t>
                </a:r>
                <a:r>
                  <a:rPr lang="en-US" sz="1600" dirty="0" smtClean="0">
                    <a:latin typeface="Comic Sans MS" pitchFamily="66" charset="0"/>
                  </a:rPr>
                  <a:t>b) Hence, or otherwise, solve:</a:t>
                </a:r>
              </a:p>
              <a:p>
                <a:pPr marL="0" indent="0" algn="ctr">
                  <a:buNone/>
                </a:pPr>
                <a:endParaRPr lang="en-US" sz="1050" i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16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in the range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GB" sz="1600" i="1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 </a:t>
                </a:r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  <a:blipFill>
                <a:blip r:embed="rId2"/>
                <a:stretch>
                  <a:fillRect t="-809" r="-4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0" y="0"/>
                <a:ext cx="1802737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02737" cy="246221"/>
              </a:xfrm>
              <a:prstGeom prst="rect">
                <a:avLst/>
              </a:prstGeom>
              <a:blipFill>
                <a:blip r:embed="rId3"/>
                <a:stretch>
                  <a:fillRect l="-1333" r="-6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123868" y="0"/>
                <a:ext cx="2214773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868" y="0"/>
                <a:ext cx="2214773" cy="246221"/>
              </a:xfrm>
              <a:prstGeom prst="rect">
                <a:avLst/>
              </a:prstGeom>
              <a:blipFill>
                <a:blip r:embed="rId4"/>
                <a:stretch>
                  <a:fillRect l="-815" r="-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336788" y="0"/>
                <a:ext cx="1880322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788" y="0"/>
                <a:ext cx="1880322" cy="246221"/>
              </a:xfrm>
              <a:prstGeom prst="rect">
                <a:avLst/>
              </a:prstGeom>
              <a:blipFill>
                <a:blip r:embed="rId5"/>
                <a:stretch>
                  <a:fillRect l="-1278" r="-127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223795" y="0"/>
                <a:ext cx="192020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795" y="0"/>
                <a:ext cx="1920205" cy="246221"/>
              </a:xfrm>
              <a:prstGeom prst="rect">
                <a:avLst/>
              </a:prstGeom>
              <a:blipFill>
                <a:blip r:embed="rId6"/>
                <a:stretch>
                  <a:fillRect l="-1254" r="-125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289325" y="1143000"/>
                <a:ext cx="1854675" cy="46262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𝑇𝑎𝑛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𝑇𝑎𝑛𝐴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𝑇𝑎𝑛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325" y="1143000"/>
                <a:ext cx="1854675" cy="462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33622" y="1802675"/>
                <a:ext cx="1278042" cy="5164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622" y="1802675"/>
                <a:ext cx="1278042" cy="5164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261260" y="5513271"/>
            <a:ext cx="3518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Adjust the range for the equation we are solving…</a:t>
            </a:r>
            <a:endParaRPr lang="en-GB" sz="1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09042" y="6069874"/>
                <a:ext cx="13341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&lt;6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042" y="6069874"/>
                <a:ext cx="1334148" cy="276999"/>
              </a:xfrm>
              <a:prstGeom prst="rect">
                <a:avLst/>
              </a:prstGeom>
              <a:blipFill>
                <a:blip r:embed="rId9"/>
                <a:stretch>
                  <a:fillRect l="-3196" r="-1370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816652" y="2390503"/>
                <a:ext cx="1026371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652" y="2390503"/>
                <a:ext cx="1026371" cy="4626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48"/>
          <p:cNvSpPr/>
          <p:nvPr/>
        </p:nvSpPr>
        <p:spPr>
          <a:xfrm>
            <a:off x="5731855" y="2159302"/>
            <a:ext cx="377207" cy="475043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6043747" y="2243202"/>
            <a:ext cx="1193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Inverse sine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Arc 15"/>
          <p:cNvSpPr/>
          <p:nvPr/>
        </p:nvSpPr>
        <p:spPr>
          <a:xfrm>
            <a:off x="5753626" y="2694879"/>
            <a:ext cx="377207" cy="475043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74227" y="2674276"/>
                <a:ext cx="28607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Remember that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, so subtract this answer from </a:t>
                </a:r>
                <a14:m>
                  <m:oMath xmlns:m="http://schemas.openxmlformats.org/officeDocument/2006/math">
                    <m:r>
                      <a:rPr lang="en-GB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227" y="2674276"/>
                <a:ext cx="2860768" cy="461665"/>
              </a:xfrm>
              <a:prstGeom prst="rect">
                <a:avLst/>
              </a:prstGeom>
              <a:blipFill>
                <a:blip r:embed="rId11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07944" y="2913017"/>
                <a:ext cx="838306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944" y="2913017"/>
                <a:ext cx="838306" cy="4626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ine 40"/>
          <p:cNvSpPr>
            <a:spLocks noChangeShapeType="1"/>
          </p:cNvSpPr>
          <p:nvPr/>
        </p:nvSpPr>
        <p:spPr bwMode="auto">
          <a:xfrm>
            <a:off x="4718689" y="3776038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Line 41"/>
          <p:cNvSpPr>
            <a:spLocks noChangeShapeType="1"/>
          </p:cNvSpPr>
          <p:nvPr/>
        </p:nvSpPr>
        <p:spPr bwMode="auto">
          <a:xfrm>
            <a:off x="4720276" y="4080838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Line 42"/>
          <p:cNvSpPr>
            <a:spLocks noChangeShapeType="1"/>
          </p:cNvSpPr>
          <p:nvPr/>
        </p:nvSpPr>
        <p:spPr bwMode="auto">
          <a:xfrm>
            <a:off x="5406076" y="400463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Line 43"/>
          <p:cNvSpPr>
            <a:spLocks noChangeShapeType="1"/>
          </p:cNvSpPr>
          <p:nvPr/>
        </p:nvSpPr>
        <p:spPr bwMode="auto">
          <a:xfrm>
            <a:off x="6091876" y="400463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Line 44"/>
          <p:cNvSpPr>
            <a:spLocks noChangeShapeType="1"/>
          </p:cNvSpPr>
          <p:nvPr/>
        </p:nvSpPr>
        <p:spPr bwMode="auto">
          <a:xfrm>
            <a:off x="6777676" y="400463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Line 45"/>
          <p:cNvSpPr>
            <a:spLocks noChangeShapeType="1"/>
          </p:cNvSpPr>
          <p:nvPr/>
        </p:nvSpPr>
        <p:spPr bwMode="auto">
          <a:xfrm>
            <a:off x="7463476" y="400463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Arc 60"/>
          <p:cNvSpPr>
            <a:spLocks/>
          </p:cNvSpPr>
          <p:nvPr/>
        </p:nvSpPr>
        <p:spPr bwMode="auto">
          <a:xfrm>
            <a:off x="5406076" y="3776038"/>
            <a:ext cx="677863" cy="91440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Arc 61"/>
          <p:cNvSpPr>
            <a:spLocks/>
          </p:cNvSpPr>
          <p:nvPr/>
        </p:nvSpPr>
        <p:spPr bwMode="auto">
          <a:xfrm flipH="1">
            <a:off x="4720276" y="3776038"/>
            <a:ext cx="696913" cy="914400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Arc 63"/>
          <p:cNvSpPr>
            <a:spLocks/>
          </p:cNvSpPr>
          <p:nvPr/>
        </p:nvSpPr>
        <p:spPr bwMode="auto">
          <a:xfrm flipH="1" flipV="1">
            <a:off x="6091876" y="3471238"/>
            <a:ext cx="687388" cy="914400"/>
          </a:xfrm>
          <a:custGeom>
            <a:avLst/>
            <a:gdLst>
              <a:gd name="G0" fmla="+- 446 0 0"/>
              <a:gd name="G1" fmla="+- 21600 0 0"/>
              <a:gd name="G2" fmla="+- 21600 0 0"/>
              <a:gd name="T0" fmla="*/ 0 w 16234"/>
              <a:gd name="T1" fmla="*/ 5 h 21600"/>
              <a:gd name="T2" fmla="*/ 16234 w 16234"/>
              <a:gd name="T3" fmla="*/ 6859 h 21600"/>
              <a:gd name="T4" fmla="*/ 446 w 162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34" h="21600" fill="none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</a:path>
              <a:path w="16234" h="21600" stroke="0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  <a:lnTo>
                  <a:pt x="446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Arc 64"/>
          <p:cNvSpPr>
            <a:spLocks/>
          </p:cNvSpPr>
          <p:nvPr/>
        </p:nvSpPr>
        <p:spPr bwMode="auto">
          <a:xfrm flipV="1">
            <a:off x="6777676" y="3471238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Text Box 75"/>
          <p:cNvSpPr txBox="1">
            <a:spLocks noChangeArrowheads="1"/>
          </p:cNvSpPr>
          <p:nvPr/>
        </p:nvSpPr>
        <p:spPr bwMode="auto">
          <a:xfrm>
            <a:off x="7467830" y="3893603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y = Sin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0" y="4180114"/>
                <a:ext cx="129972" cy="313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180114"/>
                <a:ext cx="129972" cy="313740"/>
              </a:xfrm>
              <a:prstGeom prst="rect">
                <a:avLst/>
              </a:prstGeom>
              <a:blipFill>
                <a:blip r:embed="rId13"/>
                <a:stretch>
                  <a:fillRect l="-28571" t="-1961" r="-23810" b="-17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26332" y="4132217"/>
                <a:ext cx="12997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332" y="4132217"/>
                <a:ext cx="129972" cy="184666"/>
              </a:xfrm>
              <a:prstGeom prst="rect">
                <a:avLst/>
              </a:prstGeom>
              <a:blipFill>
                <a:blip r:embed="rId14"/>
                <a:stretch>
                  <a:fillRect l="-19048" r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657703" y="3614057"/>
                <a:ext cx="214931" cy="345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703" y="3614057"/>
                <a:ext cx="214931" cy="345672"/>
              </a:xfrm>
              <a:prstGeom prst="rect">
                <a:avLst/>
              </a:prstGeom>
              <a:blipFill>
                <a:blip r:embed="rId15"/>
                <a:stretch>
                  <a:fillRect l="-17143" t="-3509" r="-11429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358743" y="3818709"/>
                <a:ext cx="2149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GB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743" y="3818709"/>
                <a:ext cx="214931" cy="184666"/>
              </a:xfrm>
              <a:prstGeom prst="rect">
                <a:avLst/>
              </a:prstGeom>
              <a:blipFill>
                <a:blip r:embed="rId16"/>
                <a:stretch>
                  <a:fillRect l="-17143" r="-11429"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 Box 75"/>
          <p:cNvSpPr txBox="1">
            <a:spLocks noChangeArrowheads="1"/>
          </p:cNvSpPr>
          <p:nvPr/>
        </p:nvSpPr>
        <p:spPr bwMode="auto">
          <a:xfrm flipH="1">
            <a:off x="4502332" y="3619284"/>
            <a:ext cx="2525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omic Sans MS" pitchFamily="66" charset="0"/>
              </a:rPr>
              <a:t>1</a:t>
            </a:r>
            <a:endParaRPr lang="el-GR" sz="1400" dirty="0">
              <a:latin typeface="Comic Sans MS" pitchFamily="66" charset="0"/>
            </a:endParaRPr>
          </a:p>
        </p:txBody>
      </p:sp>
      <p:sp>
        <p:nvSpPr>
          <p:cNvPr id="38" name="Text Box 75"/>
          <p:cNvSpPr txBox="1">
            <a:spLocks noChangeArrowheads="1"/>
          </p:cNvSpPr>
          <p:nvPr/>
        </p:nvSpPr>
        <p:spPr bwMode="auto">
          <a:xfrm flipH="1">
            <a:off x="4428308" y="4189695"/>
            <a:ext cx="4136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omic Sans MS" pitchFamily="66" charset="0"/>
              </a:rPr>
              <a:t>-1</a:t>
            </a:r>
            <a:endParaRPr lang="el-GR" sz="1400" dirty="0">
              <a:latin typeface="Comic Sans MS" pitchFamily="66" charset="0"/>
            </a:endParaRPr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4724632" y="4259364"/>
            <a:ext cx="27432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" name="Line 41"/>
          <p:cNvSpPr>
            <a:spLocks noChangeShapeType="1"/>
          </p:cNvSpPr>
          <p:nvPr/>
        </p:nvSpPr>
        <p:spPr bwMode="auto">
          <a:xfrm flipH="1" flipV="1">
            <a:off x="6305006" y="4093029"/>
            <a:ext cx="231" cy="161981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Line 41"/>
          <p:cNvSpPr>
            <a:spLocks noChangeShapeType="1"/>
          </p:cNvSpPr>
          <p:nvPr/>
        </p:nvSpPr>
        <p:spPr bwMode="auto">
          <a:xfrm flipH="1" flipV="1">
            <a:off x="7267303" y="4088675"/>
            <a:ext cx="231" cy="161981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213567" y="3727268"/>
                <a:ext cx="188833" cy="302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5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105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5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05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567" y="3727268"/>
                <a:ext cx="188833" cy="302968"/>
              </a:xfrm>
              <a:prstGeom prst="rect">
                <a:avLst/>
              </a:prstGeom>
              <a:blipFill>
                <a:blip r:embed="rId17"/>
                <a:stretch>
                  <a:fillRect l="-16129" t="-4000" r="-9677" b="-1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158446" y="3722914"/>
                <a:ext cx="188834" cy="306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5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105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5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05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446" y="3722914"/>
                <a:ext cx="188834" cy="306815"/>
              </a:xfrm>
              <a:prstGeom prst="rect">
                <a:avLst/>
              </a:prstGeom>
              <a:blipFill>
                <a:blip r:embed="rId18"/>
                <a:stretch>
                  <a:fillRect l="-16129" t="-6000" r="-9677"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516207" y="5085806"/>
                <a:ext cx="838306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207" y="5085806"/>
                <a:ext cx="838306" cy="46262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317396" y="5085807"/>
                <a:ext cx="411010" cy="46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396" y="5085807"/>
                <a:ext cx="411010" cy="4676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691865" y="5094515"/>
                <a:ext cx="524824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865" y="5094515"/>
                <a:ext cx="524824" cy="46262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188253" y="5094516"/>
                <a:ext cx="524824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253" y="5094516"/>
                <a:ext cx="524824" cy="46262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675932" y="5103224"/>
                <a:ext cx="552182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932" y="5103224"/>
                <a:ext cx="552182" cy="46262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189738" y="5111932"/>
                <a:ext cx="524824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738" y="5111932"/>
                <a:ext cx="524824" cy="46262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616355" y="5830389"/>
                <a:ext cx="724493" cy="4617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355" y="5830389"/>
                <a:ext cx="724493" cy="4617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321750" y="5830390"/>
                <a:ext cx="411010" cy="46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750" y="5830390"/>
                <a:ext cx="411010" cy="4676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696219" y="5839098"/>
                <a:ext cx="524824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219" y="5839098"/>
                <a:ext cx="524824" cy="46262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192607" y="5839099"/>
                <a:ext cx="524824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607" y="5839099"/>
                <a:ext cx="524824" cy="46262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680286" y="5847807"/>
                <a:ext cx="552182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286" y="5847807"/>
                <a:ext cx="552182" cy="46262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194092" y="5856515"/>
                <a:ext cx="524824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092" y="5856515"/>
                <a:ext cx="524824" cy="46262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Arc 66"/>
          <p:cNvSpPr/>
          <p:nvPr/>
        </p:nvSpPr>
        <p:spPr>
          <a:xfrm>
            <a:off x="7634680" y="5403246"/>
            <a:ext cx="359790" cy="71017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7946570" y="5565523"/>
            <a:ext cx="90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Divide all by 3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441371" y="4524847"/>
                <a:ext cx="45153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Find other values in the initial range, then keep adding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to them to find more</a:t>
                </a: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371" y="4524847"/>
                <a:ext cx="4515395" cy="461665"/>
              </a:xfrm>
              <a:prstGeom prst="rect">
                <a:avLst/>
              </a:prstGeom>
              <a:blipFill>
                <a:blip r:embed="rId31"/>
                <a:stretch>
                  <a:fillRect r="-405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306388" y="3979816"/>
                <a:ext cx="317651" cy="338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05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05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05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05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05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388" y="3979816"/>
                <a:ext cx="317651" cy="338811"/>
              </a:xfrm>
              <a:prstGeom prst="rect">
                <a:avLst/>
              </a:prstGeom>
              <a:blipFill>
                <a:blip r:embed="rId32"/>
                <a:stretch>
                  <a:fillRect l="-1887" r="-7547" b="-1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1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9" grpId="0"/>
      <p:bldP spid="4" grpId="0"/>
      <p:bldP spid="48" grpId="0"/>
      <p:bldP spid="49" grpId="0" animBg="1"/>
      <p:bldP spid="50" grpId="0"/>
      <p:bldP spid="16" grpId="0" animBg="1"/>
      <p:bldP spid="17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2" grpId="0"/>
      <p:bldP spid="33" grpId="0"/>
      <p:bldP spid="35" grpId="0"/>
      <p:bldP spid="36" grpId="0"/>
      <p:bldP spid="37" grpId="0"/>
      <p:bldP spid="38" grpId="0"/>
      <p:bldP spid="4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 animBg="1"/>
      <p:bldP spid="68" grpId="0"/>
      <p:bldP spid="69" grpId="0"/>
      <p:bldP spid="7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3588" y="1973433"/>
            <a:ext cx="624882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anose="03010101010201010101" pitchFamily="66" charset="0"/>
              </a:rPr>
              <a:t>Teachings for </a:t>
            </a:r>
          </a:p>
          <a:p>
            <a:pPr algn="ctr"/>
            <a:r>
              <a:rPr lang="en-US" sz="9600" b="1" cap="none" spc="0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anose="03010101010201010101" pitchFamily="66" charset="0"/>
              </a:rPr>
              <a:t>Exercise 7E</a:t>
            </a:r>
            <a:endParaRPr lang="en-US" sz="96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3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808820"/>
            <a:ext cx="320435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write expressions of the form </a:t>
            </a:r>
            <a:r>
              <a:rPr lang="en-GB" sz="1400" b="1" dirty="0" err="1" smtClean="0">
                <a:latin typeface="Comic Sans MS" pitchFamily="66" charset="0"/>
              </a:rPr>
              <a:t>acos</a:t>
            </a:r>
            <a:r>
              <a:rPr lang="el-GR" sz="1400" b="1" dirty="0" smtClean="0">
                <a:latin typeface="Comic Sans MS" pitchFamily="66" charset="0"/>
              </a:rPr>
              <a:t>θ</a:t>
            </a:r>
            <a:r>
              <a:rPr lang="en-GB" sz="1400" b="1" dirty="0" smtClean="0">
                <a:latin typeface="Comic Sans MS" pitchFamily="66" charset="0"/>
              </a:rPr>
              <a:t> + </a:t>
            </a:r>
            <a:r>
              <a:rPr lang="en-GB" sz="1400" b="1" dirty="0" err="1" smtClean="0">
                <a:latin typeface="Comic Sans MS" pitchFamily="66" charset="0"/>
              </a:rPr>
              <a:t>bsin</a:t>
            </a:r>
            <a:r>
              <a:rPr lang="el-GR" sz="1400" b="1" dirty="0" smtClean="0">
                <a:latin typeface="Comic Sans MS" pitchFamily="66" charset="0"/>
              </a:rPr>
              <a:t>θ</a:t>
            </a:r>
            <a:r>
              <a:rPr lang="en-GB" sz="1400" b="1" dirty="0" smtClean="0">
                <a:latin typeface="Comic Sans MS" pitchFamily="66" charset="0"/>
              </a:rPr>
              <a:t>, where a and b are constants, as a sine or cosine function only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Show that: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Can be expressed in the form: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So: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9612" y="3320988"/>
                <a:ext cx="13589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3</m:t>
                      </m:r>
                      <m:r>
                        <a:rPr lang="en-GB" sz="1400" b="0" i="1" smtClean="0">
                          <a:latin typeface="Cambria Math"/>
                        </a:rPr>
                        <m:t>𝑠𝑖𝑛𝑥</m:t>
                      </m:r>
                      <m:r>
                        <a:rPr lang="en-GB" sz="1400" b="0" i="1" smtClean="0">
                          <a:latin typeface="Cambria Math"/>
                        </a:rPr>
                        <m:t>+4</m:t>
                      </m:r>
                      <m:r>
                        <a:rPr lang="en-GB" sz="1400" b="0" i="1" smtClean="0">
                          <a:latin typeface="Cambria Math"/>
                        </a:rPr>
                        <m:t>𝑐𝑜𝑠𝑥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2" y="3320988"/>
                <a:ext cx="1358962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87624" y="4041068"/>
                <a:ext cx="11626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𝑅𝑠𝑖𝑛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α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041068"/>
                <a:ext cx="1162626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51620" y="4365104"/>
                <a:ext cx="12418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&gt;0</m:t>
                      </m:r>
                      <m:r>
                        <a:rPr lang="en-GB" sz="1400" b="0" i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1400" b="0" i="0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0" smtClean="0">
                          <a:latin typeface="Cambria Math"/>
                        </a:rPr>
                        <m:t>0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°</m:t>
                      </m:r>
                      <m:r>
                        <a:rPr lang="en-GB" sz="1400" b="0" i="0" smtClean="0">
                          <a:latin typeface="Cambria Math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α</m:t>
                      </m:r>
                      <m:r>
                        <a:rPr lang="en-GB" sz="1400" b="0" i="1" smtClean="0">
                          <a:latin typeface="Cambria Math"/>
                        </a:rPr>
                        <m:t>&lt;90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GB" sz="1400" b="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0" y="4365104"/>
                <a:ext cx="124181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79912" y="1628800"/>
                <a:ext cx="11626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𝑅𝑠𝑖𝑛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α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628800"/>
                <a:ext cx="1162626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52020" y="1628800"/>
                <a:ext cx="12396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𝑅𝑠𝑖𝑛𝑥𝑐𝑜𝑠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α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020" y="1628800"/>
                <a:ext cx="1239635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48107" y="1628800"/>
                <a:ext cx="12698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+  </m:t>
                      </m:r>
                      <m:r>
                        <a:rPr lang="en-GB" sz="1400" b="0" i="1" smtClean="0">
                          <a:latin typeface="Cambria Math"/>
                        </a:rPr>
                        <m:t>𝑅𝑐𝑜𝑠𝑥𝑠𝑖𝑛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α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107" y="1628800"/>
                <a:ext cx="1269898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83925" y="2024844"/>
                <a:ext cx="13589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3</m:t>
                      </m:r>
                      <m:r>
                        <a:rPr lang="en-GB" sz="1400" b="0" i="1" smtClean="0">
                          <a:latin typeface="Cambria Math"/>
                        </a:rPr>
                        <m:t>𝑠𝑖𝑛𝑥</m:t>
                      </m:r>
                      <m:r>
                        <a:rPr lang="en-GB" sz="1400" b="0" i="1" smtClean="0">
                          <a:latin typeface="Cambria Math"/>
                        </a:rPr>
                        <m:t>+4</m:t>
                      </m:r>
                      <m:r>
                        <a:rPr lang="en-GB" sz="1400" b="0" i="1" smtClean="0">
                          <a:latin typeface="Cambria Math"/>
                        </a:rPr>
                        <m:t>𝑐𝑜𝑠𝑥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925" y="2024844"/>
                <a:ext cx="1358962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56090" y="2024844"/>
                <a:ext cx="12396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𝑅𝑠𝑖𝑛𝑥𝑐𝑜𝑠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α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090" y="2024844"/>
                <a:ext cx="1239635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852177" y="2024844"/>
                <a:ext cx="12698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+  </m:t>
                      </m:r>
                      <m:r>
                        <a:rPr lang="en-GB" sz="1400" b="0" i="1" smtClean="0">
                          <a:latin typeface="Cambria Math"/>
                        </a:rPr>
                        <m:t>𝑅𝑐𝑜𝑠𝑥𝑠𝑖𝑛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α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177" y="2024844"/>
                <a:ext cx="1269898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35896" y="2456892"/>
                <a:ext cx="10506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𝑅𝑐𝑜𝑠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α</m:t>
                      </m:r>
                      <m:r>
                        <a:rPr lang="en-GB" sz="14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456892"/>
                <a:ext cx="1050672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76056" y="2456892"/>
                <a:ext cx="10298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𝑅𝑠𝑖𝑛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α</m:t>
                      </m:r>
                      <m:r>
                        <a:rPr lang="en-GB" sz="14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456892"/>
                <a:ext cx="1029834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71900" y="3068960"/>
                <a:ext cx="956544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α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900" y="3068960"/>
                <a:ext cx="956544" cy="49564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12060" y="3068960"/>
                <a:ext cx="935704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𝑠𝑖𝑛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α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060" y="3068960"/>
                <a:ext cx="935704" cy="49564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Triangle 18"/>
          <p:cNvSpPr/>
          <p:nvPr/>
        </p:nvSpPr>
        <p:spPr>
          <a:xfrm flipH="1">
            <a:off x="7668344" y="2744924"/>
            <a:ext cx="993812" cy="914400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/>
          <p:cNvSpPr/>
          <p:nvPr/>
        </p:nvSpPr>
        <p:spPr>
          <a:xfrm>
            <a:off x="7056276" y="3284984"/>
            <a:ext cx="914400" cy="914400"/>
          </a:xfrm>
          <a:prstGeom prst="arc">
            <a:avLst>
              <a:gd name="adj1" fmla="val 19495571"/>
              <a:gd name="adj2" fmla="val 20935520"/>
            </a:avLst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884368" y="3392996"/>
                <a:ext cx="3401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α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3392996"/>
                <a:ext cx="340157" cy="30777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920372" y="2852936"/>
                <a:ext cx="3566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372" y="2852936"/>
                <a:ext cx="356636" cy="30777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064388" y="3681028"/>
                <a:ext cx="3369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388" y="3681028"/>
                <a:ext cx="336951" cy="30777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676456" y="3068960"/>
                <a:ext cx="3369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456" y="3068960"/>
                <a:ext cx="336951" cy="30777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40152" y="3032956"/>
                <a:ext cx="580223" cy="576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𝑂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𝐻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032956"/>
                <a:ext cx="580223" cy="576376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72000" y="3032956"/>
                <a:ext cx="580223" cy="576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𝐻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032956"/>
                <a:ext cx="580223" cy="576376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3563888" y="3717032"/>
            <a:ext cx="3708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So in the triangle, the Hypotenuse is R…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671900" y="4149080"/>
                <a:ext cx="1303306" cy="359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+ 4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900" y="4149080"/>
                <a:ext cx="1303306" cy="359201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076056" y="4185084"/>
                <a:ext cx="6904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185084"/>
                <a:ext cx="690445" cy="30777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671900" y="4761148"/>
                <a:ext cx="956544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α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900" y="4761148"/>
                <a:ext cx="956544" cy="495649"/>
              </a:xfrm>
              <a:prstGeom prst="rect">
                <a:avLst/>
              </a:prstGeom>
              <a:blipFill rotWithShape="1">
                <a:blip r:embed="rId2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671900" y="5301208"/>
                <a:ext cx="956544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α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900" y="5301208"/>
                <a:ext cx="956544" cy="495649"/>
              </a:xfrm>
              <a:prstGeom prst="rect">
                <a:avLst/>
              </a:prstGeom>
              <a:blipFill rotWithShape="1">
                <a:blip r:embed="rId24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671900" y="5877272"/>
                <a:ext cx="1156599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 smtClean="0">
                          <a:latin typeface="Cambria Math"/>
                        </a:rPr>
                        <m:t>α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𝑐𝑜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900" y="5877272"/>
                <a:ext cx="1156599" cy="497059"/>
              </a:xfrm>
              <a:prstGeom prst="rect">
                <a:avLst/>
              </a:prstGeom>
              <a:blipFill rotWithShape="1">
                <a:blip r:embed="rId2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671900" y="6489340"/>
                <a:ext cx="9769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 smtClean="0">
                          <a:latin typeface="Cambria Math"/>
                        </a:rPr>
                        <m:t>α</m:t>
                      </m:r>
                      <m:r>
                        <a:rPr lang="en-GB" sz="1400" b="0" i="1" smtClean="0">
                          <a:latin typeface="Cambria Math"/>
                        </a:rPr>
                        <m:t>=53.1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900" y="6489340"/>
                <a:ext cx="976934" cy="307777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 flipH="1">
            <a:off x="3311860" y="3320988"/>
            <a:ext cx="288032" cy="4203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3311860" y="3325191"/>
            <a:ext cx="36004" cy="1759993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347864" y="5085184"/>
            <a:ext cx="288032" cy="420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200292" y="1772816"/>
            <a:ext cx="1404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  <a:latin typeface="Comic Sans MS" pitchFamily="66" charset="0"/>
              </a:rPr>
              <a:t>Replace with the expression</a:t>
            </a:r>
          </a:p>
        </p:txBody>
      </p:sp>
      <p:sp>
        <p:nvSpPr>
          <p:cNvPr id="43" name="Arc 42"/>
          <p:cNvSpPr/>
          <p:nvPr/>
        </p:nvSpPr>
        <p:spPr>
          <a:xfrm>
            <a:off x="6948264" y="1772816"/>
            <a:ext cx="324036" cy="432048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3635896" y="2312876"/>
            <a:ext cx="180020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040052" y="2312876"/>
            <a:ext cx="144016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164288" y="220486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  <a:latin typeface="Comic Sans MS" pitchFamily="66" charset="0"/>
              </a:rPr>
              <a:t>Compare each term – they must be equal!</a:t>
            </a:r>
          </a:p>
        </p:txBody>
      </p:sp>
      <p:sp>
        <p:nvSpPr>
          <p:cNvPr id="51" name="Arc 50"/>
          <p:cNvSpPr/>
          <p:nvPr/>
        </p:nvSpPr>
        <p:spPr>
          <a:xfrm>
            <a:off x="6876256" y="2204864"/>
            <a:ext cx="324036" cy="432048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4860032" y="5121188"/>
            <a:ext cx="756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 = 5</a:t>
            </a:r>
          </a:p>
        </p:txBody>
      </p:sp>
      <p:sp>
        <p:nvSpPr>
          <p:cNvPr id="53" name="Arc 52"/>
          <p:cNvSpPr/>
          <p:nvPr/>
        </p:nvSpPr>
        <p:spPr>
          <a:xfrm>
            <a:off x="4608004" y="5013176"/>
            <a:ext cx="324036" cy="576064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Arc 53"/>
          <p:cNvSpPr/>
          <p:nvPr/>
        </p:nvSpPr>
        <p:spPr>
          <a:xfrm>
            <a:off x="4608004" y="5589240"/>
            <a:ext cx="324036" cy="576064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/>
          <p:cNvSpPr/>
          <p:nvPr/>
        </p:nvSpPr>
        <p:spPr>
          <a:xfrm>
            <a:off x="4608004" y="6165304"/>
            <a:ext cx="324036" cy="576064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4896036" y="5697252"/>
            <a:ext cx="1116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Inverse Cos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932040" y="620130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Find the smallest value in the acceptable range given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5508104" y="2312876"/>
            <a:ext cx="360040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4319972" y="2312876"/>
            <a:ext cx="180020" cy="0"/>
          </a:xfrm>
          <a:prstGeom prst="line">
            <a:avLst/>
          </a:prstGeom>
          <a:ln w="254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6156176" y="2312876"/>
            <a:ext cx="144016" cy="0"/>
          </a:xfrm>
          <a:prstGeom prst="line">
            <a:avLst/>
          </a:prstGeom>
          <a:ln w="254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6624228" y="2312876"/>
            <a:ext cx="360040" cy="0"/>
          </a:xfrm>
          <a:prstGeom prst="line">
            <a:avLst/>
          </a:prstGeom>
          <a:ln w="254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112060" y="4185084"/>
            <a:ext cx="576064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079612" y="5337212"/>
                <a:ext cx="13589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3</m:t>
                      </m:r>
                      <m:r>
                        <a:rPr lang="en-GB" sz="1400" b="0" i="1" smtClean="0">
                          <a:latin typeface="Cambria Math"/>
                        </a:rPr>
                        <m:t>𝑠𝑖𝑛𝑥</m:t>
                      </m:r>
                      <m:r>
                        <a:rPr lang="en-GB" sz="1400" b="0" i="1" smtClean="0">
                          <a:latin typeface="Cambria Math"/>
                        </a:rPr>
                        <m:t>+4</m:t>
                      </m:r>
                      <m:r>
                        <a:rPr lang="en-GB" sz="1400" b="0" i="1" smtClean="0">
                          <a:latin typeface="Cambria Math"/>
                        </a:rPr>
                        <m:t>𝑐𝑜𝑠𝑥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2" y="5337212"/>
                <a:ext cx="1358962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/>
          <p:cNvSpPr/>
          <p:nvPr/>
        </p:nvSpPr>
        <p:spPr>
          <a:xfrm>
            <a:off x="3743908" y="6453336"/>
            <a:ext cx="828092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951599" y="5733256"/>
                <a:ext cx="16149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=5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sin</m:t>
                      </m:r>
                      <m:r>
                        <a:rPr lang="en-GB" sz="1400" b="0" i="1" smtClean="0">
                          <a:latin typeface="Cambria Math"/>
                        </a:rPr>
                        <m:t>⁡(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+53.1°)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99" y="5733256"/>
                <a:ext cx="1614994" cy="307777"/>
              </a:xfrm>
              <a:prstGeom prst="rect">
                <a:avLst/>
              </a:prstGeom>
              <a:blipFill rotWithShape="1">
                <a:blip r:embed="rId27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/>
          <p:cNvSpPr/>
          <p:nvPr/>
        </p:nvSpPr>
        <p:spPr>
          <a:xfrm>
            <a:off x="1007604" y="5733256"/>
            <a:ext cx="1476164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7E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0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 animBg="1"/>
      <p:bldP spid="20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42" grpId="0"/>
      <p:bldP spid="43" grpId="0" animBg="1"/>
      <p:bldP spid="50" grpId="0"/>
      <p:bldP spid="51" grpId="0" animBg="1"/>
      <p:bldP spid="52" grpId="0"/>
      <p:bldP spid="53" grpId="0" animBg="1"/>
      <p:bldP spid="54" grpId="0" animBg="1"/>
      <p:bldP spid="55" grpId="0" animBg="1"/>
      <p:bldP spid="56" grpId="0"/>
      <p:bldP spid="57" grpId="0"/>
      <p:bldP spid="66" grpId="0" animBg="1"/>
      <p:bldP spid="67" grpId="0"/>
      <p:bldP spid="68" grpId="0" animBg="1"/>
      <p:bldP spid="69" grpId="0"/>
      <p:bldP spid="7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808820"/>
            <a:ext cx="320435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write expressions of the form </a:t>
            </a:r>
            <a:r>
              <a:rPr lang="en-GB" sz="1400" b="1" dirty="0" err="1" smtClean="0">
                <a:latin typeface="Comic Sans MS" pitchFamily="66" charset="0"/>
              </a:rPr>
              <a:t>acos</a:t>
            </a:r>
            <a:r>
              <a:rPr lang="el-GR" sz="1400" b="1" dirty="0" smtClean="0">
                <a:latin typeface="Comic Sans MS" pitchFamily="66" charset="0"/>
              </a:rPr>
              <a:t>θ</a:t>
            </a:r>
            <a:r>
              <a:rPr lang="en-GB" sz="1400" b="1" dirty="0" smtClean="0">
                <a:latin typeface="Comic Sans MS" pitchFamily="66" charset="0"/>
              </a:rPr>
              <a:t> + </a:t>
            </a:r>
            <a:r>
              <a:rPr lang="en-GB" sz="1400" b="1" dirty="0" err="1" smtClean="0">
                <a:latin typeface="Comic Sans MS" pitchFamily="66" charset="0"/>
              </a:rPr>
              <a:t>bsin</a:t>
            </a:r>
            <a:r>
              <a:rPr lang="el-GR" sz="1400" b="1" dirty="0" smtClean="0">
                <a:latin typeface="Comic Sans MS" pitchFamily="66" charset="0"/>
              </a:rPr>
              <a:t>θ</a:t>
            </a:r>
            <a:r>
              <a:rPr lang="en-GB" sz="1400" b="1" dirty="0" smtClean="0">
                <a:latin typeface="Comic Sans MS" pitchFamily="66" charset="0"/>
              </a:rPr>
              <a:t>, where a and b are constants, as a sine or cosine function only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Show that you can express: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In the form: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So: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88321" y="3316309"/>
                <a:ext cx="1377493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𝑠𝑖𝑛𝑥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GB" sz="1400" b="0" i="1" smtClean="0">
                          <a:latin typeface="Cambria Math"/>
                        </a:rPr>
                        <m:t>𝑐𝑜𝑠𝑥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321" y="3316309"/>
                <a:ext cx="1377493" cy="3331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48260" y="4186774"/>
                <a:ext cx="11626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𝑅𝑠𝑖𝑛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α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60" y="4186774"/>
                <a:ext cx="1162626" cy="307777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844404" y="4006754"/>
                <a:ext cx="1018036" cy="673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&gt;0</m:t>
                      </m:r>
                      <m:r>
                        <a:rPr lang="en-GB" sz="1400" b="0" i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1400" b="0" i="0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0" smtClean="0">
                          <a:latin typeface="Cambria Math"/>
                        </a:rPr>
                        <m:t>0&lt;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α</m:t>
                      </m:r>
                      <m:r>
                        <a:rPr lang="en-GB" sz="1400" b="0" i="1" smtClean="0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b="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404" y="4006754"/>
                <a:ext cx="1018036" cy="673839"/>
              </a:xfrm>
              <a:prstGeom prst="rect">
                <a:avLst/>
              </a:prstGeom>
              <a:blipFill>
                <a:blip r:embed="rId4"/>
                <a:stretch>
                  <a:fillRect b="-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35896" y="1772816"/>
                <a:ext cx="11626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𝑅𝑠𝑖𝑛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α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72816"/>
                <a:ext cx="1162626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4008" y="1772816"/>
                <a:ext cx="23321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 </m:t>
                      </m:r>
                      <m:r>
                        <a:rPr lang="en-GB" sz="1400" b="0" i="1" smtClean="0">
                          <a:latin typeface="Cambria Math"/>
                        </a:rPr>
                        <m:t>𝑅𝑠𝑖𝑛𝑥𝑐𝑜𝑠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𝑅𝑐𝑜𝑠𝑥𝑠𝑖𝑛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772816"/>
                <a:ext cx="2332177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35896" y="2204864"/>
                <a:ext cx="1377493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𝑠𝑖𝑛𝑥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GB" sz="1400" b="0" i="1" smtClean="0">
                          <a:latin typeface="Cambria Math"/>
                        </a:rPr>
                        <m:t>𝑐𝑜𝑠𝑥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204864"/>
                <a:ext cx="1377493" cy="3331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96036" y="2240868"/>
                <a:ext cx="23321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 </m:t>
                      </m:r>
                      <m:r>
                        <a:rPr lang="en-GB" sz="1400" b="0" i="1" smtClean="0">
                          <a:latin typeface="Cambria Math"/>
                        </a:rPr>
                        <m:t>𝑅𝑠𝑖𝑛𝑥𝑐𝑜𝑠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𝑅𝑐𝑜𝑠𝑥𝑠𝑖𝑛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036" y="2240868"/>
                <a:ext cx="2332177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35896" y="2672916"/>
                <a:ext cx="10609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672916"/>
                <a:ext cx="1060931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48064" y="2636912"/>
                <a:ext cx="1158009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636912"/>
                <a:ext cx="1158009" cy="33316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35896" y="3104964"/>
                <a:ext cx="1583959" cy="530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+ </m:t>
                              </m:r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104964"/>
                <a:ext cx="1583959" cy="53072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64088" y="3248980"/>
                <a:ext cx="6904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248980"/>
                <a:ext cx="690445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400092" y="3284984"/>
            <a:ext cx="576064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635896" y="4077072"/>
                <a:ext cx="10609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077072"/>
                <a:ext cx="1060931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43108" y="4437112"/>
                <a:ext cx="10465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108" y="4437112"/>
                <a:ext cx="1046505" cy="30777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671900" y="4797152"/>
                <a:ext cx="947119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900" y="4797152"/>
                <a:ext cx="947119" cy="495649"/>
              </a:xfrm>
              <a:prstGeom prst="rect">
                <a:avLst/>
              </a:prstGeom>
              <a:blipFill rotWithShape="1">
                <a:blip r:embed="rId1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671900" y="5373216"/>
                <a:ext cx="116685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900" y="5373216"/>
                <a:ext cx="1166858" cy="49564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07904" y="5985284"/>
                <a:ext cx="694484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985284"/>
                <a:ext cx="694484" cy="459806"/>
              </a:xfrm>
              <a:prstGeom prst="rect">
                <a:avLst/>
              </a:prstGeom>
              <a:blipFill rotWithShape="1">
                <a:blip r:embed="rId1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3275856" y="2816932"/>
            <a:ext cx="288032" cy="1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275856" y="2816933"/>
            <a:ext cx="0" cy="1404155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275856" y="4221088"/>
            <a:ext cx="288032" cy="1"/>
          </a:xfrm>
          <a:prstGeom prst="line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743908" y="5985284"/>
            <a:ext cx="576064" cy="4680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4968044" y="4293096"/>
            <a:ext cx="756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 = 2</a:t>
            </a:r>
          </a:p>
        </p:txBody>
      </p:sp>
      <p:sp>
        <p:nvSpPr>
          <p:cNvPr id="36" name="Arc 35"/>
          <p:cNvSpPr/>
          <p:nvPr/>
        </p:nvSpPr>
        <p:spPr>
          <a:xfrm>
            <a:off x="4680012" y="4257092"/>
            <a:ext cx="324036" cy="360040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4680012" y="4617132"/>
            <a:ext cx="324036" cy="46805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>
            <a:off x="4680012" y="5085184"/>
            <a:ext cx="324036" cy="576064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/>
          <p:cNvSpPr/>
          <p:nvPr/>
        </p:nvSpPr>
        <p:spPr>
          <a:xfrm>
            <a:off x="4680012" y="5661248"/>
            <a:ext cx="324036" cy="576064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4968044" y="4617132"/>
            <a:ext cx="75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Divide by 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68044" y="5121188"/>
            <a:ext cx="75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Inverse </a:t>
            </a:r>
            <a:r>
              <a:rPr lang="en-GB" sz="1200" dirty="0" err="1" smtClean="0">
                <a:solidFill>
                  <a:srgbClr val="FF0000"/>
                </a:solidFill>
                <a:latin typeface="Comic Sans MS" pitchFamily="66" charset="0"/>
              </a:rPr>
              <a:t>cos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68044" y="562524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Find the smallest value in the acceptable range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08304" y="1988840"/>
            <a:ext cx="1404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  <a:latin typeface="Comic Sans MS" pitchFamily="66" charset="0"/>
              </a:rPr>
              <a:t>Replace with the expression</a:t>
            </a:r>
          </a:p>
        </p:txBody>
      </p:sp>
      <p:sp>
        <p:nvSpPr>
          <p:cNvPr id="44" name="Arc 43"/>
          <p:cNvSpPr/>
          <p:nvPr/>
        </p:nvSpPr>
        <p:spPr>
          <a:xfrm>
            <a:off x="6984268" y="1952836"/>
            <a:ext cx="324036" cy="46805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7272300" y="242088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  <a:latin typeface="Comic Sans MS" pitchFamily="66" charset="0"/>
              </a:rPr>
              <a:t>Compare each term – they must be equal!</a:t>
            </a:r>
          </a:p>
        </p:txBody>
      </p:sp>
      <p:sp>
        <p:nvSpPr>
          <p:cNvPr id="46" name="Arc 45"/>
          <p:cNvSpPr/>
          <p:nvPr/>
        </p:nvSpPr>
        <p:spPr>
          <a:xfrm>
            <a:off x="6984268" y="2420888"/>
            <a:ext cx="324036" cy="432048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3599892" y="2528900"/>
            <a:ext cx="180020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184068" y="2528900"/>
            <a:ext cx="144016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688124" y="2528900"/>
            <a:ext cx="360040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283968" y="2528900"/>
            <a:ext cx="180020" cy="0"/>
          </a:xfrm>
          <a:prstGeom prst="line">
            <a:avLst/>
          </a:prstGeom>
          <a:ln w="254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228184" y="2528900"/>
            <a:ext cx="144016" cy="0"/>
          </a:xfrm>
          <a:prstGeom prst="line">
            <a:avLst/>
          </a:prstGeom>
          <a:ln w="254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732240" y="2528900"/>
            <a:ext cx="360040" cy="0"/>
          </a:xfrm>
          <a:prstGeom prst="line">
            <a:avLst/>
          </a:prstGeom>
          <a:ln w="254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070346" y="5193196"/>
                <a:ext cx="1377493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𝑠𝑖𝑛𝑥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GB" sz="1400" b="0" i="1" smtClean="0">
                          <a:latin typeface="Cambria Math"/>
                        </a:rPr>
                        <m:t>𝑐𝑜𝑠𝑥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46" y="5193196"/>
                <a:ext cx="1377493" cy="333168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086344" y="5625244"/>
                <a:ext cx="1380826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0" smtClean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sin</m:t>
                      </m:r>
                      <m:r>
                        <a:rPr lang="en-GB" sz="1400" b="0" i="1" smtClean="0">
                          <a:latin typeface="Cambria Math"/>
                        </a:rPr>
                        <m:t>⁡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344" y="5625244"/>
                <a:ext cx="1380826" cy="459806"/>
              </a:xfrm>
              <a:prstGeom prst="rect">
                <a:avLst/>
              </a:prstGeom>
              <a:blipFill rotWithShape="1">
                <a:blip r:embed="rId19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/>
          <p:cNvSpPr/>
          <p:nvPr/>
        </p:nvSpPr>
        <p:spPr>
          <a:xfrm>
            <a:off x="1007604" y="5589240"/>
            <a:ext cx="1476164" cy="5040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7E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65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59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5" grpId="0" animBg="1"/>
      <p:bldP spid="18" grpId="0"/>
      <p:bldP spid="19" grpId="0"/>
      <p:bldP spid="20" grpId="0"/>
      <p:bldP spid="22" grpId="0"/>
      <p:bldP spid="23" grpId="0"/>
      <p:bldP spid="34" grpId="0" animBg="1"/>
      <p:bldP spid="35" grpId="0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 animBg="1"/>
      <p:bldP spid="45" grpId="0"/>
      <p:bldP spid="46" grpId="0" animBg="1"/>
      <p:bldP spid="53" grpId="0"/>
      <p:bldP spid="54" grpId="0"/>
      <p:bldP spid="5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808820"/>
            <a:ext cx="320435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write expressions of the form </a:t>
            </a:r>
            <a:r>
              <a:rPr lang="en-GB" sz="1400" b="1" dirty="0" err="1" smtClean="0">
                <a:latin typeface="Comic Sans MS" pitchFamily="66" charset="0"/>
              </a:rPr>
              <a:t>acos</a:t>
            </a:r>
            <a:r>
              <a:rPr lang="el-GR" sz="1400" b="1" dirty="0" smtClean="0">
                <a:latin typeface="Comic Sans MS" pitchFamily="66" charset="0"/>
              </a:rPr>
              <a:t>θ</a:t>
            </a:r>
            <a:r>
              <a:rPr lang="en-GB" sz="1400" b="1" dirty="0" smtClean="0">
                <a:latin typeface="Comic Sans MS" pitchFamily="66" charset="0"/>
              </a:rPr>
              <a:t> + </a:t>
            </a:r>
            <a:r>
              <a:rPr lang="en-GB" sz="1400" b="1" dirty="0" err="1" smtClean="0">
                <a:latin typeface="Comic Sans MS" pitchFamily="66" charset="0"/>
              </a:rPr>
              <a:t>bsin</a:t>
            </a:r>
            <a:r>
              <a:rPr lang="el-GR" sz="1400" b="1" dirty="0" smtClean="0">
                <a:latin typeface="Comic Sans MS" pitchFamily="66" charset="0"/>
              </a:rPr>
              <a:t>θ</a:t>
            </a:r>
            <a:r>
              <a:rPr lang="en-GB" sz="1400" b="1" dirty="0" smtClean="0">
                <a:latin typeface="Comic Sans MS" pitchFamily="66" charset="0"/>
              </a:rPr>
              <a:t>, where a and b are constants, as a sine or cosine function only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Show that you can express: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In the form: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1940" y="1664804"/>
            <a:ext cx="19431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Sketch the graph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68144" y="1628800"/>
                <a:ext cx="1377493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𝑠𝑖𝑛𝑥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GB" sz="1400" b="0" i="1" smtClean="0">
                          <a:latin typeface="Cambria Math"/>
                        </a:rPr>
                        <m:t>𝑐𝑜𝑠𝑥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628800"/>
                <a:ext cx="1377493" cy="3331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4067944" y="2096852"/>
            <a:ext cx="2087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= Sketch the graph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120172" y="2024844"/>
                <a:ext cx="1196289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0" smtClean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sin</m:t>
                      </m:r>
                      <m:r>
                        <a:rPr lang="en-GB" sz="1400" b="0" i="1" smtClean="0">
                          <a:latin typeface="Cambria Math"/>
                        </a:rPr>
                        <m:t>⁡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172" y="2024844"/>
                <a:ext cx="1196289" cy="45980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Line 40"/>
          <p:cNvSpPr>
            <a:spLocks noChangeShapeType="1"/>
          </p:cNvSpPr>
          <p:nvPr/>
        </p:nvSpPr>
        <p:spPr bwMode="auto">
          <a:xfrm>
            <a:off x="4208649" y="2960948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" name="Line 41"/>
          <p:cNvSpPr>
            <a:spLocks noChangeShapeType="1"/>
          </p:cNvSpPr>
          <p:nvPr/>
        </p:nvSpPr>
        <p:spPr bwMode="auto">
          <a:xfrm>
            <a:off x="4210236" y="3265748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" name="Line 42"/>
          <p:cNvSpPr>
            <a:spLocks noChangeShapeType="1"/>
          </p:cNvSpPr>
          <p:nvPr/>
        </p:nvSpPr>
        <p:spPr bwMode="auto">
          <a:xfrm>
            <a:off x="4896036" y="318954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" name="Line 43"/>
          <p:cNvSpPr>
            <a:spLocks noChangeShapeType="1"/>
          </p:cNvSpPr>
          <p:nvPr/>
        </p:nvSpPr>
        <p:spPr bwMode="auto">
          <a:xfrm>
            <a:off x="5581836" y="318954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" name="Line 44"/>
          <p:cNvSpPr>
            <a:spLocks noChangeShapeType="1"/>
          </p:cNvSpPr>
          <p:nvPr/>
        </p:nvSpPr>
        <p:spPr bwMode="auto">
          <a:xfrm>
            <a:off x="6267636" y="318954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" name="Line 45"/>
          <p:cNvSpPr>
            <a:spLocks noChangeShapeType="1"/>
          </p:cNvSpPr>
          <p:nvPr/>
        </p:nvSpPr>
        <p:spPr bwMode="auto">
          <a:xfrm>
            <a:off x="6953436" y="318954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" name="Arc 60"/>
          <p:cNvSpPr>
            <a:spLocks/>
          </p:cNvSpPr>
          <p:nvPr/>
        </p:nvSpPr>
        <p:spPr bwMode="auto">
          <a:xfrm>
            <a:off x="4896036" y="2960948"/>
            <a:ext cx="677863" cy="91440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" name="Arc 61"/>
          <p:cNvSpPr>
            <a:spLocks/>
          </p:cNvSpPr>
          <p:nvPr/>
        </p:nvSpPr>
        <p:spPr bwMode="auto">
          <a:xfrm flipH="1">
            <a:off x="4210236" y="2960948"/>
            <a:ext cx="696913" cy="914400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8" name="Arc 63"/>
          <p:cNvSpPr>
            <a:spLocks/>
          </p:cNvSpPr>
          <p:nvPr/>
        </p:nvSpPr>
        <p:spPr bwMode="auto">
          <a:xfrm flipH="1" flipV="1">
            <a:off x="5581836" y="2656148"/>
            <a:ext cx="687388" cy="914400"/>
          </a:xfrm>
          <a:custGeom>
            <a:avLst/>
            <a:gdLst>
              <a:gd name="G0" fmla="+- 446 0 0"/>
              <a:gd name="G1" fmla="+- 21600 0 0"/>
              <a:gd name="G2" fmla="+- 21600 0 0"/>
              <a:gd name="T0" fmla="*/ 0 w 16234"/>
              <a:gd name="T1" fmla="*/ 5 h 21600"/>
              <a:gd name="T2" fmla="*/ 16234 w 16234"/>
              <a:gd name="T3" fmla="*/ 6859 h 21600"/>
              <a:gd name="T4" fmla="*/ 446 w 162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34" h="21600" fill="none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</a:path>
              <a:path w="16234" h="21600" stroke="0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  <a:lnTo>
                  <a:pt x="446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" name="Arc 64"/>
          <p:cNvSpPr>
            <a:spLocks/>
          </p:cNvSpPr>
          <p:nvPr/>
        </p:nvSpPr>
        <p:spPr bwMode="auto">
          <a:xfrm flipV="1">
            <a:off x="6267636" y="2656148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" name="Text Box 69"/>
          <p:cNvSpPr txBox="1">
            <a:spLocks noChangeArrowheads="1"/>
          </p:cNvSpPr>
          <p:nvPr/>
        </p:nvSpPr>
        <p:spPr bwMode="auto">
          <a:xfrm>
            <a:off x="4716016" y="3320988"/>
            <a:ext cx="5213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aseline="30000" dirty="0" smtClean="0">
                <a:latin typeface="Comic Sans MS" pitchFamily="66" charset="0"/>
              </a:rPr>
              <a:t>π</a:t>
            </a:r>
            <a:r>
              <a:rPr lang="en-GB" sz="1200" dirty="0" smtClean="0">
                <a:latin typeface="Comic Sans MS" pitchFamily="66" charset="0"/>
              </a:rPr>
              <a:t>/</a:t>
            </a:r>
            <a:r>
              <a:rPr lang="en-GB" sz="1200" baseline="-25000" dirty="0" smtClean="0">
                <a:latin typeface="Comic Sans MS" pitchFamily="66" charset="0"/>
              </a:rPr>
              <a:t>2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71" name="Text Box 72"/>
          <p:cNvSpPr txBox="1">
            <a:spLocks noChangeArrowheads="1"/>
          </p:cNvSpPr>
          <p:nvPr/>
        </p:nvSpPr>
        <p:spPr bwMode="auto">
          <a:xfrm>
            <a:off x="5436096" y="3320988"/>
            <a:ext cx="324036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dirty="0" smtClean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6012160" y="3320988"/>
            <a:ext cx="6120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aseline="30000" dirty="0" smtClean="0">
                <a:latin typeface="Comic Sans MS" pitchFamily="66" charset="0"/>
              </a:rPr>
              <a:t>3</a:t>
            </a:r>
            <a:r>
              <a:rPr lang="el-GR" sz="1200" baseline="30000" dirty="0" smtClean="0">
                <a:latin typeface="Comic Sans MS" pitchFamily="66" charset="0"/>
              </a:rPr>
              <a:t>π</a:t>
            </a:r>
            <a:r>
              <a:rPr lang="en-GB" sz="1200" dirty="0" smtClean="0">
                <a:latin typeface="Comic Sans MS" pitchFamily="66" charset="0"/>
              </a:rPr>
              <a:t>/</a:t>
            </a:r>
            <a:r>
              <a:rPr lang="en-GB" sz="1200" baseline="-25000" dirty="0" smtClean="0">
                <a:latin typeface="Comic Sans MS" pitchFamily="66" charset="0"/>
              </a:rPr>
              <a:t>2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73" name="Text Box 74"/>
          <p:cNvSpPr txBox="1">
            <a:spLocks noChangeArrowheads="1"/>
          </p:cNvSpPr>
          <p:nvPr/>
        </p:nvSpPr>
        <p:spPr bwMode="auto">
          <a:xfrm>
            <a:off x="6732240" y="3320988"/>
            <a:ext cx="396044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 smtClean="0">
                <a:latin typeface="Comic Sans MS" pitchFamily="66" charset="0"/>
              </a:rPr>
              <a:t>2</a:t>
            </a:r>
            <a:r>
              <a:rPr lang="el-GR" sz="1200" dirty="0" smtClean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75" name="Text Box 69"/>
          <p:cNvSpPr txBox="1">
            <a:spLocks noChangeArrowheads="1"/>
          </p:cNvSpPr>
          <p:nvPr/>
        </p:nvSpPr>
        <p:spPr bwMode="auto">
          <a:xfrm>
            <a:off x="3959932" y="288894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 smtClean="0">
                <a:latin typeface="Comic Sans MS" pitchFamily="66" charset="0"/>
              </a:rPr>
              <a:t>1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76" name="Text Box 69"/>
          <p:cNvSpPr txBox="1">
            <a:spLocks noChangeArrowheads="1"/>
          </p:cNvSpPr>
          <p:nvPr/>
        </p:nvSpPr>
        <p:spPr bwMode="auto">
          <a:xfrm>
            <a:off x="3923928" y="3356992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 smtClean="0">
                <a:latin typeface="Comic Sans MS" pitchFamily="66" charset="0"/>
              </a:rPr>
              <a:t>-1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77" name="Line 40"/>
          <p:cNvSpPr>
            <a:spLocks noChangeShapeType="1"/>
          </p:cNvSpPr>
          <p:nvPr/>
        </p:nvSpPr>
        <p:spPr bwMode="auto">
          <a:xfrm>
            <a:off x="4208649" y="43291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" name="Line 41"/>
          <p:cNvSpPr>
            <a:spLocks noChangeShapeType="1"/>
          </p:cNvSpPr>
          <p:nvPr/>
        </p:nvSpPr>
        <p:spPr bwMode="auto">
          <a:xfrm>
            <a:off x="4210236" y="4633900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9" name="Line 42"/>
          <p:cNvSpPr>
            <a:spLocks noChangeShapeType="1"/>
          </p:cNvSpPr>
          <p:nvPr/>
        </p:nvSpPr>
        <p:spPr bwMode="auto">
          <a:xfrm>
            <a:off x="4896036" y="4557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0" name="Line 43"/>
          <p:cNvSpPr>
            <a:spLocks noChangeShapeType="1"/>
          </p:cNvSpPr>
          <p:nvPr/>
        </p:nvSpPr>
        <p:spPr bwMode="auto">
          <a:xfrm>
            <a:off x="5581836" y="4557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" name="Line 44"/>
          <p:cNvSpPr>
            <a:spLocks noChangeShapeType="1"/>
          </p:cNvSpPr>
          <p:nvPr/>
        </p:nvSpPr>
        <p:spPr bwMode="auto">
          <a:xfrm>
            <a:off x="6267636" y="4557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" name="Line 45"/>
          <p:cNvSpPr>
            <a:spLocks noChangeShapeType="1"/>
          </p:cNvSpPr>
          <p:nvPr/>
        </p:nvSpPr>
        <p:spPr bwMode="auto">
          <a:xfrm>
            <a:off x="6953436" y="4557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" name="Arc 60"/>
          <p:cNvSpPr>
            <a:spLocks/>
          </p:cNvSpPr>
          <p:nvPr/>
        </p:nvSpPr>
        <p:spPr bwMode="auto">
          <a:xfrm>
            <a:off x="5110336" y="4345868"/>
            <a:ext cx="677863" cy="91440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4" name="Arc 61"/>
          <p:cNvSpPr>
            <a:spLocks/>
          </p:cNvSpPr>
          <p:nvPr/>
        </p:nvSpPr>
        <p:spPr bwMode="auto">
          <a:xfrm flipH="1">
            <a:off x="4424536" y="4345868"/>
            <a:ext cx="696913" cy="914400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5" name="Arc 63"/>
          <p:cNvSpPr>
            <a:spLocks/>
          </p:cNvSpPr>
          <p:nvPr/>
        </p:nvSpPr>
        <p:spPr bwMode="auto">
          <a:xfrm flipH="1" flipV="1">
            <a:off x="5758408" y="4005064"/>
            <a:ext cx="687388" cy="914400"/>
          </a:xfrm>
          <a:custGeom>
            <a:avLst/>
            <a:gdLst>
              <a:gd name="G0" fmla="+- 446 0 0"/>
              <a:gd name="G1" fmla="+- 21600 0 0"/>
              <a:gd name="G2" fmla="+- 21600 0 0"/>
              <a:gd name="T0" fmla="*/ 0 w 16234"/>
              <a:gd name="T1" fmla="*/ 5 h 21600"/>
              <a:gd name="T2" fmla="*/ 16234 w 16234"/>
              <a:gd name="T3" fmla="*/ 6859 h 21600"/>
              <a:gd name="T4" fmla="*/ 446 w 162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34" h="21600" fill="none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</a:path>
              <a:path w="16234" h="21600" stroke="0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  <a:lnTo>
                  <a:pt x="446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" name="Arc 64"/>
          <p:cNvSpPr>
            <a:spLocks/>
          </p:cNvSpPr>
          <p:nvPr/>
        </p:nvSpPr>
        <p:spPr bwMode="auto">
          <a:xfrm flipV="1">
            <a:off x="6444208" y="4005064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7" name="Text Box 69"/>
          <p:cNvSpPr txBox="1">
            <a:spLocks noChangeArrowheads="1"/>
          </p:cNvSpPr>
          <p:nvPr/>
        </p:nvSpPr>
        <p:spPr bwMode="auto">
          <a:xfrm>
            <a:off x="4716016" y="4689140"/>
            <a:ext cx="5213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aseline="30000" dirty="0" smtClean="0">
                <a:latin typeface="Comic Sans MS" pitchFamily="66" charset="0"/>
              </a:rPr>
              <a:t>π</a:t>
            </a:r>
            <a:r>
              <a:rPr lang="en-GB" sz="1200" dirty="0" smtClean="0">
                <a:latin typeface="Comic Sans MS" pitchFamily="66" charset="0"/>
              </a:rPr>
              <a:t>/</a:t>
            </a:r>
            <a:r>
              <a:rPr lang="en-GB" sz="1200" baseline="-25000" dirty="0" smtClean="0">
                <a:latin typeface="Comic Sans MS" pitchFamily="66" charset="0"/>
              </a:rPr>
              <a:t>2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88" name="Text Box 72"/>
          <p:cNvSpPr txBox="1">
            <a:spLocks noChangeArrowheads="1"/>
          </p:cNvSpPr>
          <p:nvPr/>
        </p:nvSpPr>
        <p:spPr bwMode="auto">
          <a:xfrm>
            <a:off x="5436096" y="4689140"/>
            <a:ext cx="324036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dirty="0" smtClean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89" name="Text Box 73"/>
          <p:cNvSpPr txBox="1">
            <a:spLocks noChangeArrowheads="1"/>
          </p:cNvSpPr>
          <p:nvPr/>
        </p:nvSpPr>
        <p:spPr bwMode="auto">
          <a:xfrm>
            <a:off x="6012160" y="4689140"/>
            <a:ext cx="6120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aseline="30000" dirty="0" smtClean="0">
                <a:latin typeface="Comic Sans MS" pitchFamily="66" charset="0"/>
              </a:rPr>
              <a:t>3</a:t>
            </a:r>
            <a:r>
              <a:rPr lang="el-GR" sz="1200" baseline="30000" dirty="0" smtClean="0">
                <a:latin typeface="Comic Sans MS" pitchFamily="66" charset="0"/>
              </a:rPr>
              <a:t>π</a:t>
            </a:r>
            <a:r>
              <a:rPr lang="en-GB" sz="1200" dirty="0" smtClean="0">
                <a:latin typeface="Comic Sans MS" pitchFamily="66" charset="0"/>
              </a:rPr>
              <a:t>/</a:t>
            </a:r>
            <a:r>
              <a:rPr lang="en-GB" sz="1200" baseline="-25000" dirty="0" smtClean="0">
                <a:latin typeface="Comic Sans MS" pitchFamily="66" charset="0"/>
              </a:rPr>
              <a:t>2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90" name="Text Box 74"/>
          <p:cNvSpPr txBox="1">
            <a:spLocks noChangeArrowheads="1"/>
          </p:cNvSpPr>
          <p:nvPr/>
        </p:nvSpPr>
        <p:spPr bwMode="auto">
          <a:xfrm>
            <a:off x="6732240" y="4689140"/>
            <a:ext cx="396044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 smtClean="0">
                <a:latin typeface="Comic Sans MS" pitchFamily="66" charset="0"/>
              </a:rPr>
              <a:t>2</a:t>
            </a:r>
            <a:r>
              <a:rPr lang="el-GR" sz="1200" dirty="0" smtClean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92" name="Text Box 69"/>
          <p:cNvSpPr txBox="1">
            <a:spLocks noChangeArrowheads="1"/>
          </p:cNvSpPr>
          <p:nvPr/>
        </p:nvSpPr>
        <p:spPr bwMode="auto">
          <a:xfrm>
            <a:off x="3959932" y="4257092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 smtClean="0">
                <a:latin typeface="Comic Sans MS" pitchFamily="66" charset="0"/>
              </a:rPr>
              <a:t>1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6552220" y="2888940"/>
                <a:ext cx="9209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400" smtClean="0">
                          <a:latin typeface="Cambria Math"/>
                        </a:rPr>
                        <m:t>y</m:t>
                      </m:r>
                      <m:r>
                        <a:rPr lang="en-GB" sz="14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sin</m:t>
                      </m:r>
                      <m:r>
                        <a:rPr lang="en-GB" sz="1400" b="0" i="1" smtClean="0">
                          <a:latin typeface="Cambria Math"/>
                        </a:rPr>
                        <m:t>⁡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220" y="2888940"/>
                <a:ext cx="920958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6264188" y="4041068"/>
                <a:ext cx="1421094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400" smtClean="0">
                          <a:latin typeface="Cambria Math"/>
                        </a:rPr>
                        <m:t>y</m:t>
                      </m:r>
                      <m:r>
                        <a:rPr lang="en-GB" sz="14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sin</m:t>
                      </m:r>
                      <m:r>
                        <a:rPr lang="en-GB" sz="1400" b="0" i="1" smtClean="0">
                          <a:latin typeface="Cambria Math"/>
                        </a:rPr>
                        <m:t>⁡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188" y="4041068"/>
                <a:ext cx="1421094" cy="459806"/>
              </a:xfrm>
              <a:prstGeom prst="rect">
                <a:avLst/>
              </a:prstGeom>
              <a:blipFill rotWithShape="1">
                <a:blip r:embed="rId10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Line 40"/>
          <p:cNvSpPr>
            <a:spLocks noChangeShapeType="1"/>
          </p:cNvSpPr>
          <p:nvPr/>
        </p:nvSpPr>
        <p:spPr bwMode="auto">
          <a:xfrm>
            <a:off x="4206925" y="5750024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" name="Line 41"/>
          <p:cNvSpPr>
            <a:spLocks noChangeShapeType="1"/>
          </p:cNvSpPr>
          <p:nvPr/>
        </p:nvSpPr>
        <p:spPr bwMode="auto">
          <a:xfrm>
            <a:off x="4208512" y="6054824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8" name="Line 42"/>
          <p:cNvSpPr>
            <a:spLocks noChangeShapeType="1"/>
          </p:cNvSpPr>
          <p:nvPr/>
        </p:nvSpPr>
        <p:spPr bwMode="auto">
          <a:xfrm>
            <a:off x="4894312" y="597862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" name="Line 43"/>
          <p:cNvSpPr>
            <a:spLocks noChangeShapeType="1"/>
          </p:cNvSpPr>
          <p:nvPr/>
        </p:nvSpPr>
        <p:spPr bwMode="auto">
          <a:xfrm>
            <a:off x="5580112" y="597862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0" name="Line 44"/>
          <p:cNvSpPr>
            <a:spLocks noChangeShapeType="1"/>
          </p:cNvSpPr>
          <p:nvPr/>
        </p:nvSpPr>
        <p:spPr bwMode="auto">
          <a:xfrm>
            <a:off x="6265912" y="597862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1" name="Line 45"/>
          <p:cNvSpPr>
            <a:spLocks noChangeShapeType="1"/>
          </p:cNvSpPr>
          <p:nvPr/>
        </p:nvSpPr>
        <p:spPr bwMode="auto">
          <a:xfrm>
            <a:off x="6951712" y="597862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6" name="Text Box 69"/>
          <p:cNvSpPr txBox="1">
            <a:spLocks noChangeArrowheads="1"/>
          </p:cNvSpPr>
          <p:nvPr/>
        </p:nvSpPr>
        <p:spPr bwMode="auto">
          <a:xfrm>
            <a:off x="4714292" y="6110064"/>
            <a:ext cx="5213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aseline="30000" dirty="0" smtClean="0">
                <a:latin typeface="Comic Sans MS" pitchFamily="66" charset="0"/>
              </a:rPr>
              <a:t>π</a:t>
            </a:r>
            <a:r>
              <a:rPr lang="en-GB" sz="1200" dirty="0" smtClean="0">
                <a:latin typeface="Comic Sans MS" pitchFamily="66" charset="0"/>
              </a:rPr>
              <a:t>/</a:t>
            </a:r>
            <a:r>
              <a:rPr lang="en-GB" sz="1200" baseline="-25000" dirty="0" smtClean="0">
                <a:latin typeface="Comic Sans MS" pitchFamily="66" charset="0"/>
              </a:rPr>
              <a:t>2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107" name="Text Box 72"/>
          <p:cNvSpPr txBox="1">
            <a:spLocks noChangeArrowheads="1"/>
          </p:cNvSpPr>
          <p:nvPr/>
        </p:nvSpPr>
        <p:spPr bwMode="auto">
          <a:xfrm>
            <a:off x="5434372" y="6110064"/>
            <a:ext cx="324036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dirty="0" smtClean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08" name="Text Box 73"/>
          <p:cNvSpPr txBox="1">
            <a:spLocks noChangeArrowheads="1"/>
          </p:cNvSpPr>
          <p:nvPr/>
        </p:nvSpPr>
        <p:spPr bwMode="auto">
          <a:xfrm>
            <a:off x="6048164" y="6129300"/>
            <a:ext cx="6120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aseline="30000" dirty="0" smtClean="0">
                <a:latin typeface="Comic Sans MS" pitchFamily="66" charset="0"/>
              </a:rPr>
              <a:t>3</a:t>
            </a:r>
            <a:r>
              <a:rPr lang="el-GR" sz="1200" baseline="30000" dirty="0" smtClean="0">
                <a:latin typeface="Comic Sans MS" pitchFamily="66" charset="0"/>
              </a:rPr>
              <a:t>π</a:t>
            </a:r>
            <a:r>
              <a:rPr lang="en-GB" sz="1200" dirty="0" smtClean="0">
                <a:latin typeface="Comic Sans MS" pitchFamily="66" charset="0"/>
              </a:rPr>
              <a:t>/</a:t>
            </a:r>
            <a:r>
              <a:rPr lang="en-GB" sz="1200" baseline="-25000" dirty="0" smtClean="0">
                <a:latin typeface="Comic Sans MS" pitchFamily="66" charset="0"/>
              </a:rPr>
              <a:t>2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109" name="Text Box 74"/>
          <p:cNvSpPr txBox="1">
            <a:spLocks noChangeArrowheads="1"/>
          </p:cNvSpPr>
          <p:nvPr/>
        </p:nvSpPr>
        <p:spPr bwMode="auto">
          <a:xfrm>
            <a:off x="6730516" y="6110064"/>
            <a:ext cx="396044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 smtClean="0">
                <a:latin typeface="Comic Sans MS" pitchFamily="66" charset="0"/>
              </a:rPr>
              <a:t>2</a:t>
            </a:r>
            <a:r>
              <a:rPr lang="el-GR" sz="1200" dirty="0" smtClean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10" name="Text Box 69"/>
          <p:cNvSpPr txBox="1">
            <a:spLocks noChangeArrowheads="1"/>
          </p:cNvSpPr>
          <p:nvPr/>
        </p:nvSpPr>
        <p:spPr bwMode="auto">
          <a:xfrm>
            <a:off x="3959932" y="5697252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 smtClean="0">
                <a:latin typeface="Comic Sans MS" pitchFamily="66" charset="0"/>
              </a:rPr>
              <a:t>1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11" name="Text Box 69"/>
          <p:cNvSpPr txBox="1">
            <a:spLocks noChangeArrowheads="1"/>
          </p:cNvSpPr>
          <p:nvPr/>
        </p:nvSpPr>
        <p:spPr bwMode="auto">
          <a:xfrm>
            <a:off x="3923928" y="61293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 smtClean="0">
                <a:latin typeface="Comic Sans MS" pitchFamily="66" charset="0"/>
              </a:rPr>
              <a:t>-1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6212771" y="5461992"/>
                <a:ext cx="1520481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400" smtClean="0">
                          <a:latin typeface="Cambria Math"/>
                        </a:rPr>
                        <m:t>y</m:t>
                      </m:r>
                      <m:r>
                        <a:rPr lang="en-GB" sz="1400" b="0" i="0" smtClean="0">
                          <a:latin typeface="Cambria Math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sin</m:t>
                      </m:r>
                      <m:r>
                        <a:rPr lang="en-GB" sz="1400" b="0" i="1" smtClean="0">
                          <a:latin typeface="Cambria Math"/>
                        </a:rPr>
                        <m:t>⁡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771" y="5461992"/>
                <a:ext cx="1520481" cy="459806"/>
              </a:xfrm>
              <a:prstGeom prst="rect">
                <a:avLst/>
              </a:prstGeom>
              <a:blipFill rotWithShape="1">
                <a:blip r:embed="rId11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Arc 64"/>
          <p:cNvSpPr>
            <a:spLocks/>
          </p:cNvSpPr>
          <p:nvPr/>
        </p:nvSpPr>
        <p:spPr bwMode="auto">
          <a:xfrm flipV="1">
            <a:off x="3779912" y="4005064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4" name="Arc 60"/>
          <p:cNvSpPr>
            <a:spLocks/>
          </p:cNvSpPr>
          <p:nvPr/>
        </p:nvSpPr>
        <p:spPr bwMode="auto">
          <a:xfrm>
            <a:off x="5148064" y="5589240"/>
            <a:ext cx="677863" cy="1507232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5" name="Arc 61"/>
          <p:cNvSpPr>
            <a:spLocks/>
          </p:cNvSpPr>
          <p:nvPr/>
        </p:nvSpPr>
        <p:spPr bwMode="auto">
          <a:xfrm flipH="1">
            <a:off x="4462263" y="5589240"/>
            <a:ext cx="696913" cy="1507232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6" name="Arc 63"/>
          <p:cNvSpPr>
            <a:spLocks/>
          </p:cNvSpPr>
          <p:nvPr/>
        </p:nvSpPr>
        <p:spPr bwMode="auto">
          <a:xfrm flipH="1" flipV="1">
            <a:off x="5796136" y="5121188"/>
            <a:ext cx="687388" cy="1368152"/>
          </a:xfrm>
          <a:custGeom>
            <a:avLst/>
            <a:gdLst>
              <a:gd name="G0" fmla="+- 446 0 0"/>
              <a:gd name="G1" fmla="+- 21600 0 0"/>
              <a:gd name="G2" fmla="+- 21600 0 0"/>
              <a:gd name="T0" fmla="*/ 0 w 16234"/>
              <a:gd name="T1" fmla="*/ 5 h 21600"/>
              <a:gd name="T2" fmla="*/ 16234 w 16234"/>
              <a:gd name="T3" fmla="*/ 6859 h 21600"/>
              <a:gd name="T4" fmla="*/ 446 w 162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34" h="21600" fill="none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</a:path>
              <a:path w="16234" h="21600" stroke="0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  <a:lnTo>
                  <a:pt x="446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7" name="Arc 64"/>
          <p:cNvSpPr>
            <a:spLocks/>
          </p:cNvSpPr>
          <p:nvPr/>
        </p:nvSpPr>
        <p:spPr bwMode="auto">
          <a:xfrm flipV="1">
            <a:off x="6480212" y="5121188"/>
            <a:ext cx="668338" cy="136815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8" name="Arc 64"/>
          <p:cNvSpPr>
            <a:spLocks/>
          </p:cNvSpPr>
          <p:nvPr/>
        </p:nvSpPr>
        <p:spPr bwMode="auto">
          <a:xfrm flipV="1">
            <a:off x="3815916" y="5121188"/>
            <a:ext cx="668338" cy="136815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9" name="Text Box 69"/>
          <p:cNvSpPr txBox="1">
            <a:spLocks noChangeArrowheads="1"/>
          </p:cNvSpPr>
          <p:nvPr/>
        </p:nvSpPr>
        <p:spPr bwMode="auto">
          <a:xfrm>
            <a:off x="4247964" y="4689140"/>
            <a:ext cx="5213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aseline="30000" dirty="0" smtClean="0">
                <a:latin typeface="Comic Sans MS" pitchFamily="66" charset="0"/>
              </a:rPr>
              <a:t>π</a:t>
            </a:r>
            <a:r>
              <a:rPr lang="en-GB" sz="1200" dirty="0" smtClean="0">
                <a:latin typeface="Comic Sans MS" pitchFamily="66" charset="0"/>
              </a:rPr>
              <a:t>/</a:t>
            </a:r>
            <a:r>
              <a:rPr lang="en-GB" sz="1200" baseline="-25000" dirty="0" smtClean="0">
                <a:latin typeface="Comic Sans MS" pitchFamily="66" charset="0"/>
              </a:rPr>
              <a:t>3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120" name="Text Box 69"/>
          <p:cNvSpPr txBox="1">
            <a:spLocks noChangeArrowheads="1"/>
          </p:cNvSpPr>
          <p:nvPr/>
        </p:nvSpPr>
        <p:spPr bwMode="auto">
          <a:xfrm>
            <a:off x="5580112" y="4689140"/>
            <a:ext cx="5213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aseline="30000" dirty="0" smtClean="0">
                <a:latin typeface="Comic Sans MS" pitchFamily="66" charset="0"/>
              </a:rPr>
              <a:t>4π</a:t>
            </a:r>
            <a:r>
              <a:rPr lang="en-GB" sz="1200" dirty="0" smtClean="0">
                <a:latin typeface="Comic Sans MS" pitchFamily="66" charset="0"/>
              </a:rPr>
              <a:t>/</a:t>
            </a:r>
            <a:r>
              <a:rPr lang="en-GB" sz="1200" baseline="-25000" dirty="0" smtClean="0">
                <a:latin typeface="Comic Sans MS" pitchFamily="66" charset="0"/>
              </a:rPr>
              <a:t>3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93" name="Text Box 69"/>
          <p:cNvSpPr txBox="1">
            <a:spLocks noChangeArrowheads="1"/>
          </p:cNvSpPr>
          <p:nvPr/>
        </p:nvSpPr>
        <p:spPr bwMode="auto">
          <a:xfrm>
            <a:off x="3923928" y="4725144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 smtClean="0">
                <a:latin typeface="Comic Sans MS" pitchFamily="66" charset="0"/>
              </a:rPr>
              <a:t>-1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21" name="Text Box 69"/>
          <p:cNvSpPr txBox="1">
            <a:spLocks noChangeArrowheads="1"/>
          </p:cNvSpPr>
          <p:nvPr/>
        </p:nvSpPr>
        <p:spPr bwMode="auto">
          <a:xfrm>
            <a:off x="3959932" y="5445224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 smtClean="0">
                <a:latin typeface="Comic Sans MS" pitchFamily="66" charset="0"/>
              </a:rPr>
              <a:t>2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22" name="Text Box 69"/>
          <p:cNvSpPr txBox="1">
            <a:spLocks noChangeArrowheads="1"/>
          </p:cNvSpPr>
          <p:nvPr/>
        </p:nvSpPr>
        <p:spPr bwMode="auto">
          <a:xfrm>
            <a:off x="3923928" y="6345324"/>
            <a:ext cx="381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 smtClean="0">
                <a:latin typeface="Comic Sans MS" pitchFamily="66" charset="0"/>
              </a:rPr>
              <a:t>-2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776356" y="2888940"/>
            <a:ext cx="1188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Start out with </a:t>
            </a:r>
            <a:r>
              <a:rPr lang="en-GB" sz="1400" dirty="0" err="1" smtClean="0">
                <a:solidFill>
                  <a:srgbClr val="FF0000"/>
                </a:solidFill>
                <a:latin typeface="Comic Sans MS" pitchFamily="66" charset="0"/>
              </a:rPr>
              <a:t>sinx</a:t>
            </a:r>
            <a:endParaRPr lang="en-GB" sz="1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812360" y="4221088"/>
            <a:ext cx="11881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Translate </a:t>
            </a:r>
            <a:r>
              <a:rPr lang="el-GR" sz="1400" dirty="0" smtClean="0">
                <a:solidFill>
                  <a:srgbClr val="FF0000"/>
                </a:solidFill>
                <a:latin typeface="Comic Sans MS" pitchFamily="66" charset="0"/>
              </a:rPr>
              <a:t>π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/3 units right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668344" y="5625244"/>
            <a:ext cx="14041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Vertical stretch, scale factor 2</a:t>
            </a:r>
          </a:p>
        </p:txBody>
      </p:sp>
      <p:sp>
        <p:nvSpPr>
          <p:cNvPr id="126" name="Text Box 69"/>
          <p:cNvSpPr txBox="1">
            <a:spLocks noChangeArrowheads="1"/>
          </p:cNvSpPr>
          <p:nvPr/>
        </p:nvSpPr>
        <p:spPr bwMode="auto">
          <a:xfrm>
            <a:off x="4247964" y="6129300"/>
            <a:ext cx="5213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aseline="30000" dirty="0" smtClean="0">
                <a:latin typeface="Comic Sans MS" pitchFamily="66" charset="0"/>
              </a:rPr>
              <a:t>π</a:t>
            </a:r>
            <a:r>
              <a:rPr lang="en-GB" sz="1200" dirty="0" smtClean="0">
                <a:latin typeface="Comic Sans MS" pitchFamily="66" charset="0"/>
              </a:rPr>
              <a:t>/</a:t>
            </a:r>
            <a:r>
              <a:rPr lang="en-GB" sz="1200" baseline="-25000" dirty="0" smtClean="0">
                <a:latin typeface="Comic Sans MS" pitchFamily="66" charset="0"/>
              </a:rPr>
              <a:t>3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127" name="Text Box 69"/>
          <p:cNvSpPr txBox="1">
            <a:spLocks noChangeArrowheads="1"/>
          </p:cNvSpPr>
          <p:nvPr/>
        </p:nvSpPr>
        <p:spPr bwMode="auto">
          <a:xfrm>
            <a:off x="5580112" y="6129300"/>
            <a:ext cx="5213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aseline="30000" dirty="0" smtClean="0">
                <a:latin typeface="Comic Sans MS" pitchFamily="66" charset="0"/>
              </a:rPr>
              <a:t>4π</a:t>
            </a:r>
            <a:r>
              <a:rPr lang="en-GB" sz="1200" dirty="0" smtClean="0">
                <a:latin typeface="Comic Sans MS" pitchFamily="66" charset="0"/>
              </a:rPr>
              <a:t>/</a:t>
            </a:r>
            <a:r>
              <a:rPr lang="en-GB" sz="1200" baseline="-25000" dirty="0" smtClean="0">
                <a:latin typeface="Comic Sans MS" pitchFamily="66" charset="0"/>
              </a:rPr>
              <a:t>3</a:t>
            </a:r>
            <a:endParaRPr lang="en-GB" sz="1200" baseline="-25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1287448" y="5038910"/>
                <a:ext cx="1044838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0" smtClean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sin</m:t>
                      </m:r>
                      <m:r>
                        <a:rPr lang="en-GB" sz="1400" b="0" i="1" smtClean="0">
                          <a:latin typeface="Cambria Math"/>
                        </a:rPr>
                        <m:t>⁡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448" y="5038910"/>
                <a:ext cx="1044838" cy="459806"/>
              </a:xfrm>
              <a:prstGeom prst="rect">
                <a:avLst/>
              </a:prstGeom>
              <a:blipFill>
                <a:blip r:embed="rId1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1323452" y="5470958"/>
                <a:ext cx="774058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0" smtClean="0">
                          <a:latin typeface="Cambria Math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452" y="5470958"/>
                <a:ext cx="774058" cy="3331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>
            <a:stCxn id="122" idx="0"/>
          </p:cNvCxnSpPr>
          <p:nvPr/>
        </p:nvCxnSpPr>
        <p:spPr>
          <a:xfrm flipH="1" flipV="1">
            <a:off x="2351314" y="5590903"/>
            <a:ext cx="1763114" cy="75442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2310117" y="5906869"/>
            <a:ext cx="985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At the y-intercept, x = 0</a:t>
            </a:r>
          </a:p>
        </p:txBody>
      </p:sp>
      <p:sp>
        <p:nvSpPr>
          <p:cNvPr id="9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1088321" y="3316309"/>
                <a:ext cx="1377493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𝑠𝑖𝑛𝑥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GB" sz="1400" b="0" i="1" smtClean="0">
                          <a:latin typeface="Cambria Math"/>
                        </a:rPr>
                        <m:t>𝑐𝑜𝑠𝑥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321" y="3316309"/>
                <a:ext cx="1377493" cy="33316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548260" y="4186774"/>
                <a:ext cx="11626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𝑅𝑠𝑖𝑛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α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60" y="4186774"/>
                <a:ext cx="1162626" cy="307777"/>
              </a:xfrm>
              <a:prstGeom prst="rect">
                <a:avLst/>
              </a:prstGeom>
              <a:blipFill>
                <a:blip r:embed="rId1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1844404" y="4006754"/>
                <a:ext cx="1018036" cy="673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&gt;0</m:t>
                      </m:r>
                      <m:r>
                        <a:rPr lang="en-GB" sz="1400" b="0" i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1400" b="0" i="0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0" smtClean="0">
                          <a:latin typeface="Cambria Math"/>
                        </a:rPr>
                        <m:t>0&lt;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α</m:t>
                      </m:r>
                      <m:r>
                        <a:rPr lang="en-GB" sz="1400" b="0" i="1" smtClean="0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b="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404" y="4006754"/>
                <a:ext cx="1018036" cy="673839"/>
              </a:xfrm>
              <a:prstGeom prst="rect">
                <a:avLst/>
              </a:prstGeom>
              <a:blipFill>
                <a:blip r:embed="rId16"/>
                <a:stretch>
                  <a:fillRect b="-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80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56" grpId="0"/>
      <p:bldP spid="58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/>
      <p:bldP spid="71" grpId="0"/>
      <p:bldP spid="72" grpId="0"/>
      <p:bldP spid="73" grpId="0"/>
      <p:bldP spid="75" grpId="0"/>
      <p:bldP spid="76" grpId="0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/>
      <p:bldP spid="88" grpId="0"/>
      <p:bldP spid="89" grpId="0"/>
      <p:bldP spid="90" grpId="0"/>
      <p:bldP spid="92" grpId="0"/>
      <p:bldP spid="94" grpId="0"/>
      <p:bldP spid="95" grpId="0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/>
      <p:bldP spid="120" grpId="0"/>
      <p:bldP spid="93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808820"/>
            <a:ext cx="320435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write expressions of the form </a:t>
            </a:r>
            <a:r>
              <a:rPr lang="en-GB" sz="1400" b="1" dirty="0" err="1" smtClean="0">
                <a:latin typeface="Comic Sans MS" pitchFamily="66" charset="0"/>
              </a:rPr>
              <a:t>acos</a:t>
            </a:r>
            <a:r>
              <a:rPr lang="el-GR" sz="1400" b="1" dirty="0" smtClean="0">
                <a:latin typeface="Comic Sans MS" pitchFamily="66" charset="0"/>
              </a:rPr>
              <a:t>θ</a:t>
            </a:r>
            <a:r>
              <a:rPr lang="en-GB" sz="1400" b="1" dirty="0" smtClean="0">
                <a:latin typeface="Comic Sans MS" pitchFamily="66" charset="0"/>
              </a:rPr>
              <a:t> + </a:t>
            </a:r>
            <a:r>
              <a:rPr lang="en-GB" sz="1400" b="1" dirty="0" err="1" smtClean="0">
                <a:latin typeface="Comic Sans MS" pitchFamily="66" charset="0"/>
              </a:rPr>
              <a:t>bsin</a:t>
            </a:r>
            <a:r>
              <a:rPr lang="el-GR" sz="1400" b="1" dirty="0" smtClean="0">
                <a:latin typeface="Comic Sans MS" pitchFamily="66" charset="0"/>
              </a:rPr>
              <a:t>θ</a:t>
            </a:r>
            <a:r>
              <a:rPr lang="en-GB" sz="1400" b="1" dirty="0" smtClean="0">
                <a:latin typeface="Comic Sans MS" pitchFamily="66" charset="0"/>
              </a:rPr>
              <a:t>, where a and b are constants, as a sine or cosine function only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Express: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i</a:t>
            </a:r>
            <a:r>
              <a:rPr lang="en-GB" sz="1400" dirty="0" smtClean="0">
                <a:latin typeface="Comic Sans MS" pitchFamily="66" charset="0"/>
              </a:rPr>
              <a:t>n the form: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So: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9612" y="3343605"/>
                <a:ext cx="1368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2" y="3343605"/>
                <a:ext cx="1368195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02852" y="4079932"/>
                <a:ext cx="11989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𝑅𝑐𝑜𝑠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52" y="4079932"/>
                <a:ext cx="1198918" cy="307777"/>
              </a:xfrm>
              <a:prstGeom prst="rect">
                <a:avLst/>
              </a:prstGeom>
              <a:blipFill>
                <a:blip r:embed="rId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1862992" y="3971920"/>
                <a:ext cx="12520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&gt;0 </m:t>
                      </m:r>
                    </m:oMath>
                  </m:oMathPara>
                </a14:m>
                <a:endParaRPr lang="en-GB" sz="1400" b="0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°</m:t>
                      </m:r>
                      <m:r>
                        <a:rPr lang="en-GB" sz="1400" b="0" i="1" smtClean="0">
                          <a:latin typeface="Cambria Math"/>
                        </a:rPr>
                        <m:t>&lt;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&lt;90°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992" y="3971920"/>
                <a:ext cx="125207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07904" y="1736812"/>
                <a:ext cx="11989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𝑅𝑐𝑜𝑠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736812"/>
                <a:ext cx="1198918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52020" y="1736812"/>
                <a:ext cx="23417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 </m:t>
                      </m:r>
                      <m:r>
                        <a:rPr lang="en-GB" sz="1400" b="0" i="1" smtClean="0">
                          <a:latin typeface="Cambria Math"/>
                        </a:rPr>
                        <m:t>𝑅𝑐𝑜𝑠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020" y="1736812"/>
                <a:ext cx="2341795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07904" y="2096852"/>
                <a:ext cx="1368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096852"/>
                <a:ext cx="1368195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32040" y="2096852"/>
                <a:ext cx="23417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 </m:t>
                      </m:r>
                      <m:r>
                        <a:rPr lang="en-GB" sz="1400" b="0" i="1" smtClean="0">
                          <a:latin typeface="Cambria Math"/>
                        </a:rPr>
                        <m:t>𝑅𝑐𝑜𝑠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096852"/>
                <a:ext cx="2341795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 flipH="1">
            <a:off x="3743908" y="2384884"/>
            <a:ext cx="180020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220072" y="2384884"/>
            <a:ext cx="144016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724128" y="2384884"/>
            <a:ext cx="360040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427984" y="2384884"/>
            <a:ext cx="180020" cy="0"/>
          </a:xfrm>
          <a:prstGeom prst="line">
            <a:avLst/>
          </a:prstGeom>
          <a:ln w="254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300192" y="2384884"/>
            <a:ext cx="144016" cy="0"/>
          </a:xfrm>
          <a:prstGeom prst="line">
            <a:avLst/>
          </a:prstGeom>
          <a:ln w="254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768244" y="2384884"/>
            <a:ext cx="360040" cy="0"/>
          </a:xfrm>
          <a:prstGeom prst="line">
            <a:avLst/>
          </a:prstGeom>
          <a:ln w="254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707904" y="2564904"/>
                <a:ext cx="10609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=2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564904"/>
                <a:ext cx="1060931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76056" y="2564904"/>
                <a:ext cx="10400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564904"/>
                <a:ext cx="1040093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380312" y="1916832"/>
            <a:ext cx="1404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  <a:latin typeface="Comic Sans MS" pitchFamily="66" charset="0"/>
              </a:rPr>
              <a:t>Replace with the expression</a:t>
            </a:r>
          </a:p>
        </p:txBody>
      </p:sp>
      <p:sp>
        <p:nvSpPr>
          <p:cNvPr id="21" name="Arc 20"/>
          <p:cNvSpPr/>
          <p:nvPr/>
        </p:nvSpPr>
        <p:spPr>
          <a:xfrm>
            <a:off x="7056276" y="1880828"/>
            <a:ext cx="360040" cy="396044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7344308" y="234888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  <a:latin typeface="Comic Sans MS" pitchFamily="66" charset="0"/>
              </a:rPr>
              <a:t>Compare each term – they must be equal!</a:t>
            </a:r>
          </a:p>
        </p:txBody>
      </p:sp>
      <p:sp>
        <p:nvSpPr>
          <p:cNvPr id="24" name="Arc 23"/>
          <p:cNvSpPr/>
          <p:nvPr/>
        </p:nvSpPr>
        <p:spPr>
          <a:xfrm>
            <a:off x="7092280" y="2276872"/>
            <a:ext cx="360040" cy="396044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796261" y="3104964"/>
                <a:ext cx="1263230" cy="359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+5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261" y="3104964"/>
                <a:ext cx="1263230" cy="35920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256076" y="3104964"/>
                <a:ext cx="907749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29</m:t>
                          </m:r>
                        </m:e>
                      </m:rad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076" y="3104964"/>
                <a:ext cx="907749" cy="33316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5328084" y="3140968"/>
            <a:ext cx="756084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635896" y="4005064"/>
                <a:ext cx="10609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=2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005064"/>
                <a:ext cx="1060931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99892" y="4365104"/>
                <a:ext cx="1263808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29</m:t>
                          </m:r>
                        </m:e>
                      </m:rad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=2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892" y="4365104"/>
                <a:ext cx="1263808" cy="33316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599892" y="4725144"/>
                <a:ext cx="1164421" cy="537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29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892" y="4725144"/>
                <a:ext cx="1164421" cy="53732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599892" y="5301208"/>
                <a:ext cx="1384161" cy="537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29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892" y="5301208"/>
                <a:ext cx="1384161" cy="53732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595213" y="5913276"/>
                <a:ext cx="9198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=68.2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213" y="5913276"/>
                <a:ext cx="919867" cy="30777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 flipH="1">
            <a:off x="3275856" y="2744924"/>
            <a:ext cx="288032" cy="1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275856" y="2744925"/>
            <a:ext cx="0" cy="1404155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275856" y="4149080"/>
            <a:ext cx="288032" cy="1"/>
          </a:xfrm>
          <a:prstGeom prst="line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635896" y="5877272"/>
            <a:ext cx="828092" cy="3600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5112060" y="4221088"/>
            <a:ext cx="756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 = √29</a:t>
            </a:r>
          </a:p>
        </p:txBody>
      </p:sp>
      <p:sp>
        <p:nvSpPr>
          <p:cNvPr id="38" name="Arc 37"/>
          <p:cNvSpPr/>
          <p:nvPr/>
        </p:nvSpPr>
        <p:spPr>
          <a:xfrm>
            <a:off x="4824028" y="4185084"/>
            <a:ext cx="324036" cy="360040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/>
          <p:cNvSpPr/>
          <p:nvPr/>
        </p:nvSpPr>
        <p:spPr>
          <a:xfrm>
            <a:off x="4824028" y="4545124"/>
            <a:ext cx="324036" cy="46805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/>
          <p:cNvSpPr/>
          <p:nvPr/>
        </p:nvSpPr>
        <p:spPr>
          <a:xfrm>
            <a:off x="4824028" y="5013176"/>
            <a:ext cx="324036" cy="576064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c 40"/>
          <p:cNvSpPr/>
          <p:nvPr/>
        </p:nvSpPr>
        <p:spPr>
          <a:xfrm>
            <a:off x="4824028" y="5589240"/>
            <a:ext cx="324036" cy="576064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5112060" y="4545124"/>
            <a:ext cx="104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ea typeface="Cambria Math" pitchFamily="18" charset="0"/>
              </a:rPr>
              <a:t>Divide by √29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12060" y="5049180"/>
            <a:ext cx="75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Inverse </a:t>
            </a:r>
            <a:r>
              <a:rPr lang="en-GB" sz="1200" dirty="0" err="1" smtClean="0">
                <a:solidFill>
                  <a:srgbClr val="FF0000"/>
                </a:solidFill>
                <a:latin typeface="Comic Sans MS" pitchFamily="66" charset="0"/>
              </a:rPr>
              <a:t>cos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12060" y="555323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Find the smallest value in the acceptable 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115616" y="4797152"/>
                <a:ext cx="1368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797152"/>
                <a:ext cx="1368195" cy="30777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63588" y="5265204"/>
                <a:ext cx="1792029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29</m:t>
                          </m:r>
                        </m:e>
                      </m:rad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cos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−68.2)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88" y="5265204"/>
                <a:ext cx="1792029" cy="333168"/>
              </a:xfrm>
              <a:prstGeom prst="rect">
                <a:avLst/>
              </a:prstGeom>
              <a:blipFill rotWithShape="1">
                <a:blip r:embed="rId19"/>
                <a:stretch>
                  <a:fillRect b="-92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899592" y="5265204"/>
            <a:ext cx="1692188" cy="3600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7E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0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1" grpId="0"/>
      <p:bldP spid="102" grpId="0"/>
      <p:bldP spid="8" grpId="0"/>
      <p:bldP spid="9" grpId="0"/>
      <p:bldP spid="10" grpId="0"/>
      <p:bldP spid="11" grpId="0"/>
      <p:bldP spid="18" grpId="0"/>
      <p:bldP spid="19" grpId="0"/>
      <p:bldP spid="20" grpId="0"/>
      <p:bldP spid="21" grpId="0" animBg="1"/>
      <p:bldP spid="22" grpId="0"/>
      <p:bldP spid="24" grpId="0" animBg="1"/>
      <p:bldP spid="25" grpId="0"/>
      <p:bldP spid="26" grpId="0"/>
      <p:bldP spid="27" grpId="0" animBg="1"/>
      <p:bldP spid="28" grpId="0"/>
      <p:bldP spid="29" grpId="0"/>
      <p:bldP spid="30" grpId="0"/>
      <p:bldP spid="31" grpId="0"/>
      <p:bldP spid="32" grpId="0"/>
      <p:bldP spid="36" grpId="0" animBg="1"/>
      <p:bldP spid="37" grpId="0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808820"/>
            <a:ext cx="320435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write expressions of the form </a:t>
            </a:r>
            <a:r>
              <a:rPr lang="en-GB" sz="1400" b="1" dirty="0" err="1" smtClean="0">
                <a:latin typeface="Comic Sans MS" pitchFamily="66" charset="0"/>
              </a:rPr>
              <a:t>acos</a:t>
            </a:r>
            <a:r>
              <a:rPr lang="el-GR" sz="1400" b="1" dirty="0" smtClean="0">
                <a:latin typeface="Comic Sans MS" pitchFamily="66" charset="0"/>
              </a:rPr>
              <a:t>θ</a:t>
            </a:r>
            <a:r>
              <a:rPr lang="en-GB" sz="1400" b="1" dirty="0" smtClean="0">
                <a:latin typeface="Comic Sans MS" pitchFamily="66" charset="0"/>
              </a:rPr>
              <a:t> + </a:t>
            </a:r>
            <a:r>
              <a:rPr lang="en-GB" sz="1400" b="1" dirty="0" err="1" smtClean="0">
                <a:latin typeface="Comic Sans MS" pitchFamily="66" charset="0"/>
              </a:rPr>
              <a:t>bsin</a:t>
            </a:r>
            <a:r>
              <a:rPr lang="el-GR" sz="1400" b="1" dirty="0" smtClean="0">
                <a:latin typeface="Comic Sans MS" pitchFamily="66" charset="0"/>
              </a:rPr>
              <a:t>θ</a:t>
            </a:r>
            <a:r>
              <a:rPr lang="en-GB" sz="1400" b="1" dirty="0" smtClean="0">
                <a:latin typeface="Comic Sans MS" pitchFamily="66" charset="0"/>
              </a:rPr>
              <a:t>, where a and b are constants, as a sine or cosine function only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Solve in the given range, the following equation: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9592" y="3465004"/>
                <a:ext cx="17020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=3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465004"/>
                <a:ext cx="1702004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1079612" y="3825044"/>
                <a:ext cx="13448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°</m:t>
                      </m:r>
                      <m:r>
                        <a:rPr lang="en-GB" sz="1400" b="0" i="1" smtClean="0">
                          <a:latin typeface="Cambria Math"/>
                        </a:rPr>
                        <m:t>&lt;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&lt;360°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2" y="3825044"/>
                <a:ext cx="1344855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1520" y="4617132"/>
                <a:ext cx="2972544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i="1">
                              <a:latin typeface="Cambria Math"/>
                            </a:rPr>
                            <m:t>29</m:t>
                          </m:r>
                        </m:e>
                      </m:rad>
                      <m:r>
                        <m:rPr>
                          <m:sty m:val="p"/>
                        </m:rPr>
                        <a:rPr lang="en-GB" sz="1400">
                          <a:latin typeface="Cambria Math"/>
                        </a:rPr>
                        <m:t>cos</m:t>
                      </m:r>
                      <m:r>
                        <a:rPr lang="en-GB" sz="1400" i="1">
                          <a:latin typeface="Cambria Math"/>
                        </a:rPr>
                        <m:t>(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−68.2)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617132"/>
                <a:ext cx="2972544" cy="333168"/>
              </a:xfrm>
              <a:prstGeom prst="rect">
                <a:avLst/>
              </a:prstGeom>
              <a:blipFill rotWithShape="1">
                <a:blip r:embed="rId4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91580" y="5409220"/>
                <a:ext cx="1941301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29</m:t>
                          </m:r>
                        </m:e>
                      </m:rad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cos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−68.2)=3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80" y="5409220"/>
                <a:ext cx="1941301" cy="333168"/>
              </a:xfrm>
              <a:prstGeom prst="rect">
                <a:avLst/>
              </a:prstGeom>
              <a:blipFill rotWithShape="1">
                <a:blip r:embed="rId5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82240" y="5769260"/>
                <a:ext cx="13448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°</m:t>
                      </m:r>
                      <m:r>
                        <a:rPr lang="en-GB" sz="1400" b="0" i="1" smtClean="0">
                          <a:latin typeface="Cambria Math"/>
                        </a:rPr>
                        <m:t>&lt;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&lt;360°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240" y="5769260"/>
                <a:ext cx="1344855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1500" y="411307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We just showed that the original equation can be rewritten…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-72516" y="5049180"/>
            <a:ext cx="3492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Hence, we can solve this equation instead!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03548" y="6165304"/>
                <a:ext cx="24008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−68.2°</m:t>
                      </m:r>
                      <m:r>
                        <a:rPr lang="en-GB" sz="1400" b="0" i="1" smtClean="0">
                          <a:latin typeface="Cambria Math"/>
                        </a:rPr>
                        <m:t>&lt;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−68.2&lt;291.2°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48" y="6165304"/>
                <a:ext cx="240084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2879812" y="5949280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Remember to adjust the range for (</a:t>
            </a:r>
            <a:r>
              <a:rPr lang="el-GR" sz="1200" dirty="0" smtClean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 – 68.2)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463988" y="1664804"/>
                <a:ext cx="1941301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29</m:t>
                          </m:r>
                        </m:e>
                      </m:rad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cos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−68.2)=3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1664804"/>
                <a:ext cx="1941301" cy="333168"/>
              </a:xfrm>
              <a:prstGeom prst="rect">
                <a:avLst/>
              </a:prstGeom>
              <a:blipFill rotWithShape="1">
                <a:blip r:embed="rId8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499992" y="2276872"/>
                <a:ext cx="1841914" cy="537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cos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−68.2)=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29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276872"/>
                <a:ext cx="1841914" cy="53732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535996" y="2996952"/>
                <a:ext cx="1927002" cy="537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−68.2=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29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96" y="2996952"/>
                <a:ext cx="1927002" cy="53732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/>
          <p:cNvSpPr/>
          <p:nvPr/>
        </p:nvSpPr>
        <p:spPr>
          <a:xfrm>
            <a:off x="899592" y="3465004"/>
            <a:ext cx="1692188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863588" y="5409220"/>
            <a:ext cx="1764196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535996" y="3789040"/>
                <a:ext cx="14627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−68.2=56.1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96" y="3789040"/>
                <a:ext cx="1462708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764814" y="3789040"/>
                <a:ext cx="7740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, −56.1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814" y="3789040"/>
                <a:ext cx="774058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340878" y="3789040"/>
                <a:ext cx="7387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, 303.9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878" y="3789040"/>
                <a:ext cx="738792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535996" y="4437112"/>
                <a:ext cx="9132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=12.1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96" y="4437112"/>
                <a:ext cx="913263" cy="30777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274070" y="4437112"/>
                <a:ext cx="7387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, 124.3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070" y="4437112"/>
                <a:ext cx="738792" cy="30777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6660232" y="2024844"/>
            <a:ext cx="1404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  <a:latin typeface="Comic Sans MS" pitchFamily="66" charset="0"/>
              </a:rPr>
              <a:t>Divide by √29</a:t>
            </a:r>
          </a:p>
        </p:txBody>
      </p:sp>
      <p:sp>
        <p:nvSpPr>
          <p:cNvPr id="63" name="Arc 62"/>
          <p:cNvSpPr/>
          <p:nvPr/>
        </p:nvSpPr>
        <p:spPr>
          <a:xfrm>
            <a:off x="6444208" y="1844824"/>
            <a:ext cx="360040" cy="720080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Arc 63"/>
          <p:cNvSpPr/>
          <p:nvPr/>
        </p:nvSpPr>
        <p:spPr>
          <a:xfrm>
            <a:off x="6444208" y="2564904"/>
            <a:ext cx="360040" cy="720080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Arc 64"/>
          <p:cNvSpPr/>
          <p:nvPr/>
        </p:nvSpPr>
        <p:spPr>
          <a:xfrm>
            <a:off x="6912260" y="3284984"/>
            <a:ext cx="360040" cy="684076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Arc 65"/>
          <p:cNvSpPr/>
          <p:nvPr/>
        </p:nvSpPr>
        <p:spPr>
          <a:xfrm>
            <a:off x="6912260" y="3969060"/>
            <a:ext cx="360040" cy="684076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6732240" y="2780928"/>
            <a:ext cx="1116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  <a:latin typeface="Comic Sans MS" pitchFamily="66" charset="0"/>
              </a:rPr>
              <a:t>Inverse Cos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236296" y="3356992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  <a:latin typeface="Comic Sans MS" pitchFamily="66" charset="0"/>
              </a:rPr>
              <a:t>Remember to work out other values in the adjusted range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72300" y="41490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  <a:latin typeface="Comic Sans MS" pitchFamily="66" charset="0"/>
              </a:rPr>
              <a:t>Add 68.2 (and put in order!)</a:t>
            </a:r>
          </a:p>
        </p:txBody>
      </p:sp>
      <p:sp>
        <p:nvSpPr>
          <p:cNvPr id="70" name="Line 46"/>
          <p:cNvSpPr>
            <a:spLocks noChangeShapeType="1"/>
          </p:cNvSpPr>
          <p:nvPr/>
        </p:nvSpPr>
        <p:spPr bwMode="auto">
          <a:xfrm flipV="1">
            <a:off x="4572000" y="6002052"/>
            <a:ext cx="3566120" cy="192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" name="Line 47"/>
          <p:cNvSpPr>
            <a:spLocks noChangeShapeType="1"/>
          </p:cNvSpPr>
          <p:nvPr/>
        </p:nvSpPr>
        <p:spPr bwMode="auto">
          <a:xfrm>
            <a:off x="6080720" y="592585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" name="Line 48"/>
          <p:cNvSpPr>
            <a:spLocks noChangeShapeType="1"/>
          </p:cNvSpPr>
          <p:nvPr/>
        </p:nvSpPr>
        <p:spPr bwMode="auto">
          <a:xfrm>
            <a:off x="6766520" y="592585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3" name="Line 49"/>
          <p:cNvSpPr>
            <a:spLocks noChangeShapeType="1"/>
          </p:cNvSpPr>
          <p:nvPr/>
        </p:nvSpPr>
        <p:spPr bwMode="auto">
          <a:xfrm>
            <a:off x="7452320" y="592585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" name="Line 50"/>
          <p:cNvSpPr>
            <a:spLocks noChangeShapeType="1"/>
          </p:cNvSpPr>
          <p:nvPr/>
        </p:nvSpPr>
        <p:spPr bwMode="auto">
          <a:xfrm>
            <a:off x="8138120" y="592585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5" name="Arc 56"/>
          <p:cNvSpPr>
            <a:spLocks/>
          </p:cNvSpPr>
          <p:nvPr/>
        </p:nvSpPr>
        <p:spPr bwMode="auto">
          <a:xfrm>
            <a:off x="5400092" y="5733256"/>
            <a:ext cx="704342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6" name="Arc 57"/>
          <p:cNvSpPr>
            <a:spLocks/>
          </p:cNvSpPr>
          <p:nvPr/>
        </p:nvSpPr>
        <p:spPr bwMode="auto">
          <a:xfrm flipH="1" flipV="1">
            <a:off x="6082308" y="5392452"/>
            <a:ext cx="688975" cy="914400"/>
          </a:xfrm>
          <a:custGeom>
            <a:avLst/>
            <a:gdLst>
              <a:gd name="G0" fmla="+- 484 0 0"/>
              <a:gd name="G1" fmla="+- 21600 0 0"/>
              <a:gd name="G2" fmla="+- 21600 0 0"/>
              <a:gd name="T0" fmla="*/ 0 w 16272"/>
              <a:gd name="T1" fmla="*/ 5 h 21600"/>
              <a:gd name="T2" fmla="*/ 16272 w 16272"/>
              <a:gd name="T3" fmla="*/ 6859 h 21600"/>
              <a:gd name="T4" fmla="*/ 484 w 1627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72" h="21600" fill="none" extrusionOk="0">
                <a:moveTo>
                  <a:pt x="0" y="5"/>
                </a:moveTo>
                <a:cubicBezTo>
                  <a:pt x="161" y="1"/>
                  <a:pt x="322" y="-1"/>
                  <a:pt x="484" y="0"/>
                </a:cubicBezTo>
                <a:cubicBezTo>
                  <a:pt x="6469" y="0"/>
                  <a:pt x="12187" y="2483"/>
                  <a:pt x="16272" y="6858"/>
                </a:cubicBezTo>
              </a:path>
              <a:path w="16272" h="21600" stroke="0" extrusionOk="0">
                <a:moveTo>
                  <a:pt x="0" y="5"/>
                </a:moveTo>
                <a:cubicBezTo>
                  <a:pt x="161" y="1"/>
                  <a:pt x="322" y="-1"/>
                  <a:pt x="484" y="0"/>
                </a:cubicBezTo>
                <a:cubicBezTo>
                  <a:pt x="6469" y="0"/>
                  <a:pt x="12187" y="2483"/>
                  <a:pt x="16272" y="6858"/>
                </a:cubicBezTo>
                <a:lnTo>
                  <a:pt x="484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7" name="Arc 58"/>
          <p:cNvSpPr>
            <a:spLocks/>
          </p:cNvSpPr>
          <p:nvPr/>
        </p:nvSpPr>
        <p:spPr bwMode="auto">
          <a:xfrm flipH="1">
            <a:off x="7452320" y="5697252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8" name="Arc 59"/>
          <p:cNvSpPr>
            <a:spLocks/>
          </p:cNvSpPr>
          <p:nvPr/>
        </p:nvSpPr>
        <p:spPr bwMode="auto">
          <a:xfrm flipV="1">
            <a:off x="6766520" y="5392452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9" name="Text Box 69"/>
          <p:cNvSpPr txBox="1">
            <a:spLocks noChangeArrowheads="1"/>
          </p:cNvSpPr>
          <p:nvPr/>
        </p:nvSpPr>
        <p:spPr bwMode="auto">
          <a:xfrm>
            <a:off x="5894226" y="6065676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90</a:t>
            </a:r>
          </a:p>
        </p:txBody>
      </p:sp>
      <p:sp>
        <p:nvSpPr>
          <p:cNvPr id="80" name="Line 71"/>
          <p:cNvSpPr>
            <a:spLocks noChangeShapeType="1"/>
          </p:cNvSpPr>
          <p:nvPr/>
        </p:nvSpPr>
        <p:spPr bwMode="auto">
          <a:xfrm>
            <a:off x="5394920" y="5697252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" name="Text Box 72"/>
          <p:cNvSpPr txBox="1">
            <a:spLocks noChangeArrowheads="1"/>
          </p:cNvSpPr>
          <p:nvPr/>
        </p:nvSpPr>
        <p:spPr bwMode="auto">
          <a:xfrm>
            <a:off x="6522876" y="6065676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Comic Sans MS" pitchFamily="66" charset="0"/>
              </a:rPr>
              <a:t>180</a:t>
            </a:r>
          </a:p>
        </p:txBody>
      </p:sp>
      <p:sp>
        <p:nvSpPr>
          <p:cNvPr id="82" name="Text Box 73"/>
          <p:cNvSpPr txBox="1">
            <a:spLocks noChangeArrowheads="1"/>
          </p:cNvSpPr>
          <p:nvPr/>
        </p:nvSpPr>
        <p:spPr bwMode="auto">
          <a:xfrm>
            <a:off x="7208676" y="6065676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Comic Sans MS" pitchFamily="66" charset="0"/>
              </a:rPr>
              <a:t>270</a:t>
            </a:r>
          </a:p>
        </p:txBody>
      </p:sp>
      <p:sp>
        <p:nvSpPr>
          <p:cNvPr id="83" name="Text Box 74"/>
          <p:cNvSpPr txBox="1">
            <a:spLocks noChangeArrowheads="1"/>
          </p:cNvSpPr>
          <p:nvPr/>
        </p:nvSpPr>
        <p:spPr bwMode="auto">
          <a:xfrm>
            <a:off x="7894476" y="6065676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Comic Sans MS" pitchFamily="66" charset="0"/>
              </a:rPr>
              <a:t>360</a:t>
            </a:r>
          </a:p>
        </p:txBody>
      </p:sp>
      <p:sp>
        <p:nvSpPr>
          <p:cNvPr id="84" name="Text Box 76"/>
          <p:cNvSpPr txBox="1">
            <a:spLocks noChangeArrowheads="1"/>
          </p:cNvSpPr>
          <p:nvPr/>
        </p:nvSpPr>
        <p:spPr bwMode="auto">
          <a:xfrm>
            <a:off x="7848364" y="5373216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latin typeface="Comic Sans MS" pitchFamily="66" charset="0"/>
              </a:rPr>
              <a:t>y = Cos</a:t>
            </a:r>
            <a:r>
              <a:rPr lang="el-GR" sz="1400" dirty="0">
                <a:latin typeface="Comic Sans MS" pitchFamily="66" charset="0"/>
              </a:rPr>
              <a:t>θ</a:t>
            </a:r>
          </a:p>
        </p:txBody>
      </p:sp>
      <p:cxnSp>
        <p:nvCxnSpPr>
          <p:cNvPr id="85" name="Straight Connector 84"/>
          <p:cNvCxnSpPr/>
          <p:nvPr/>
        </p:nvCxnSpPr>
        <p:spPr>
          <a:xfrm>
            <a:off x="4608004" y="5841268"/>
            <a:ext cx="36004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Arc 58"/>
          <p:cNvSpPr>
            <a:spLocks/>
          </p:cNvSpPr>
          <p:nvPr/>
        </p:nvSpPr>
        <p:spPr bwMode="auto">
          <a:xfrm flipH="1">
            <a:off x="4716016" y="5733256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" name="Line 47"/>
          <p:cNvSpPr>
            <a:spLocks noChangeShapeType="1"/>
          </p:cNvSpPr>
          <p:nvPr/>
        </p:nvSpPr>
        <p:spPr bwMode="auto">
          <a:xfrm>
            <a:off x="4722490" y="591746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3" name="Text Box 69"/>
          <p:cNvSpPr txBox="1">
            <a:spLocks noChangeArrowheads="1"/>
          </p:cNvSpPr>
          <p:nvPr/>
        </p:nvSpPr>
        <p:spPr bwMode="auto">
          <a:xfrm>
            <a:off x="4499992" y="6057292"/>
            <a:ext cx="4680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 smtClean="0">
                <a:latin typeface="Comic Sans MS" pitchFamily="66" charset="0"/>
              </a:rPr>
              <a:t>-90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724128" y="5589240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  <a:latin typeface="Comic Sans MS" pitchFamily="66" charset="0"/>
              </a:rPr>
              <a:t>56.1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644008" y="558924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  <a:latin typeface="Comic Sans MS" pitchFamily="66" charset="0"/>
              </a:rPr>
              <a:t>-56.1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308304" y="5589240"/>
            <a:ext cx="540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  <a:latin typeface="Comic Sans MS" pitchFamily="66" charset="0"/>
              </a:rPr>
              <a:t>303.9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72000" y="4401108"/>
            <a:ext cx="1368152" cy="3600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7E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90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8" grpId="0"/>
      <p:bldP spid="6" grpId="0"/>
      <p:bldP spid="49" grpId="0"/>
      <p:bldP spid="50" grpId="0"/>
      <p:bldP spid="51" grpId="0"/>
      <p:bldP spid="52" grpId="0"/>
      <p:bldP spid="53" grpId="0"/>
      <p:bldP spid="54" grpId="0"/>
      <p:bldP spid="55" grpId="0" animBg="1"/>
      <p:bldP spid="56" grpId="0" animBg="1"/>
      <p:bldP spid="57" grpId="0"/>
      <p:bldP spid="58" grpId="0"/>
      <p:bldP spid="59" grpId="0"/>
      <p:bldP spid="59" grpId="1"/>
      <p:bldP spid="60" grpId="0"/>
      <p:bldP spid="61" grpId="0"/>
      <p:bldP spid="62" grpId="0"/>
      <p:bldP spid="63" grpId="0" animBg="1"/>
      <p:bldP spid="64" grpId="0" animBg="1"/>
      <p:bldP spid="65" grpId="0" animBg="1"/>
      <p:bldP spid="66" grpId="0" animBg="1"/>
      <p:bldP spid="67" grpId="0"/>
      <p:bldP spid="68" grpId="0"/>
      <p:bldP spid="69" grpId="0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/>
      <p:bldP spid="80" grpId="0" animBg="1"/>
      <p:bldP spid="81" grpId="0"/>
      <p:bldP spid="82" grpId="0"/>
      <p:bldP spid="83" grpId="0"/>
      <p:bldP spid="84" grpId="0"/>
      <p:bldP spid="89" grpId="0" animBg="1"/>
      <p:bldP spid="92" grpId="0" animBg="1"/>
      <p:bldP spid="93" grpId="0"/>
      <p:bldP spid="94" grpId="0"/>
      <p:bldP spid="95" grpId="0"/>
      <p:bldP spid="96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 flipV="1">
            <a:off x="7020272" y="1340768"/>
            <a:ext cx="576064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020272" y="1340768"/>
            <a:ext cx="0" cy="2304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>
            <a:off x="7020272" y="2708920"/>
            <a:ext cx="5760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c 51"/>
          <p:cNvSpPr/>
          <p:nvPr/>
        </p:nvSpPr>
        <p:spPr>
          <a:xfrm>
            <a:off x="6558211" y="736476"/>
            <a:ext cx="914400" cy="914400"/>
          </a:xfrm>
          <a:prstGeom prst="arc">
            <a:avLst>
              <a:gd name="adj1" fmla="val 4416219"/>
              <a:gd name="adj2" fmla="val 534910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need to be able to use the addition formulae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𝒔𝒊𝒏𝒆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600" b="1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𝒄𝒐𝒔𝒊𝒏𝒆</m:t>
                    </m:r>
                  </m:oMath>
                </a14:m>
                <a:r>
                  <a:rPr lang="en-GB" sz="1600" b="1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𝒕𝒂𝒏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In the diagram to the right,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𝐶𝐴𝐸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𝐴𝐸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 Additionally,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are perpendicular,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</a:t>
                </a:r>
                <a:r>
                  <a:rPr lang="en-GB" sz="1600" dirty="0" smtClean="0">
                    <a:latin typeface="Comic Sans MS" pitchFamily="66" charset="0"/>
                  </a:rPr>
                  <a:t>perpendicular, and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𝐹𝐶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are perpendicular.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 smtClean="0">
                    <a:latin typeface="Comic Sans MS" pitchFamily="66" charset="0"/>
                  </a:rPr>
                  <a:t>Use the diagram, together with known properties of sine and cosine, to prove the following: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3"/>
                <a:stretch>
                  <a:fillRect l="-175" t="-809" r="-17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508104" y="1340768"/>
            <a:ext cx="1512168" cy="2304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596336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blipFill>
                <a:blip r:embed="rId4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blipFill>
                <a:blip r:embed="rId5"/>
                <a:stretch>
                  <a:fillRect l="-555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blipFill>
                <a:blip r:embed="rId6"/>
                <a:stretch>
                  <a:fillRect l="-8824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blipFill>
                <a:blip r:embed="rId7"/>
                <a:stretch>
                  <a:fillRect l="-11765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blipFill>
                <a:blip r:embed="rId8"/>
                <a:stretch>
                  <a:fillRect l="-8824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blipFill>
                <a:blip r:embed="rId9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5508104" y="1340768"/>
            <a:ext cx="0" cy="230425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508104" y="1340768"/>
            <a:ext cx="151216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blipFill>
                <a:blip r:embed="rId10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blipFill>
                <a:blip r:embed="rId11"/>
                <a:stretch>
                  <a:fillRect l="-2941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20199041"/>
              <a:gd name="adj2" fmla="val 214124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18412109"/>
              <a:gd name="adj2" fmla="val 202698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blipFill>
                <a:blip r:embed="rId12"/>
                <a:stretch>
                  <a:fillRect l="-21212" r="-15152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6876256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452320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7020272" y="2564904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 rot="20118683">
            <a:off x="7432754" y="2600975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08104" y="2708920"/>
            <a:ext cx="2088232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08104" y="3645024"/>
            <a:ext cx="20882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48150" y="4095750"/>
                <a:ext cx="47428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 smtClean="0">
                    <a:latin typeface="Comic Sans MS" panose="030F0702030302020204" pitchFamily="66" charset="0"/>
                  </a:rPr>
                  <a:t>In a right-angled triangle: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𝑆𝑖𝑛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𝐻𝑦𝑝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150" y="4095750"/>
                <a:ext cx="4742837" cy="276999"/>
              </a:xfrm>
              <a:prstGeom prst="rect">
                <a:avLst/>
              </a:prstGeom>
              <a:blipFill>
                <a:blip r:embed="rId13"/>
                <a:stretch>
                  <a:fillRect l="-3085" t="-28889" r="-1285" b="-5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931920" y="4471035"/>
                <a:ext cx="5212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In triangle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𝐴𝐶𝐸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angle is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GB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the Hypotenuse is 1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920" y="4471035"/>
                <a:ext cx="5212080" cy="584775"/>
              </a:xfrm>
              <a:prstGeom prst="rect">
                <a:avLst/>
              </a:prstGeom>
              <a:blipFill>
                <a:blip r:embed="rId14"/>
                <a:stretch>
                  <a:fillRect t="-3125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705475" y="5114925"/>
                <a:ext cx="16400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𝑂𝑝𝑝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475" y="5114925"/>
                <a:ext cx="1640064" cy="276999"/>
              </a:xfrm>
              <a:prstGeom prst="rect">
                <a:avLst/>
              </a:prstGeom>
              <a:blipFill>
                <a:blip r:embed="rId15"/>
                <a:stretch>
                  <a:fillRect l="-4461" t="-2174" r="-297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705475" y="5591175"/>
                <a:ext cx="12441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𝑂𝑝𝑝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475" y="5591175"/>
                <a:ext cx="1244122" cy="276999"/>
              </a:xfrm>
              <a:prstGeom prst="rect">
                <a:avLst/>
              </a:prstGeom>
              <a:blipFill>
                <a:blip r:embed="rId16"/>
                <a:stretch>
                  <a:fillRect l="-6373" t="-2174" r="-6373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400925" y="1895475"/>
                <a:ext cx="4550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925" y="1895475"/>
                <a:ext cx="455060" cy="246221"/>
              </a:xfrm>
              <a:prstGeom prst="rect">
                <a:avLst/>
              </a:prstGeom>
              <a:blipFill>
                <a:blip r:embed="rId17"/>
                <a:stretch>
                  <a:fillRect l="-9333" r="-120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47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5" grpId="0"/>
      <p:bldP spid="25" grpId="1"/>
      <p:bldP spid="29" grpId="0"/>
      <p:bldP spid="29" grpId="1"/>
      <p:bldP spid="34" grpId="0"/>
      <p:bldP spid="34" grpId="1"/>
      <p:bldP spid="38" grpId="0"/>
      <p:bldP spid="38" grpId="1"/>
      <p:bldP spid="2" grpId="0"/>
      <p:bldP spid="45" grpId="0"/>
      <p:bldP spid="54" grpId="0"/>
      <p:bldP spid="57" grpId="0"/>
      <p:bldP spid="58" grpId="0"/>
      <p:bldP spid="58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808820"/>
            <a:ext cx="320435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write expressions of the form </a:t>
            </a:r>
            <a:r>
              <a:rPr lang="en-GB" sz="1400" b="1" dirty="0" err="1" smtClean="0">
                <a:latin typeface="Comic Sans MS" pitchFamily="66" charset="0"/>
              </a:rPr>
              <a:t>acos</a:t>
            </a:r>
            <a:r>
              <a:rPr lang="el-GR" sz="1400" b="1" dirty="0" smtClean="0">
                <a:latin typeface="Comic Sans MS" pitchFamily="66" charset="0"/>
              </a:rPr>
              <a:t>θ</a:t>
            </a:r>
            <a:r>
              <a:rPr lang="en-GB" sz="1400" b="1" dirty="0" smtClean="0">
                <a:latin typeface="Comic Sans MS" pitchFamily="66" charset="0"/>
              </a:rPr>
              <a:t> + </a:t>
            </a:r>
            <a:r>
              <a:rPr lang="en-GB" sz="1400" b="1" dirty="0" err="1" smtClean="0">
                <a:latin typeface="Comic Sans MS" pitchFamily="66" charset="0"/>
              </a:rPr>
              <a:t>bsin</a:t>
            </a:r>
            <a:r>
              <a:rPr lang="el-GR" sz="1400" b="1" dirty="0" smtClean="0">
                <a:latin typeface="Comic Sans MS" pitchFamily="66" charset="0"/>
              </a:rPr>
              <a:t>θ</a:t>
            </a:r>
            <a:r>
              <a:rPr lang="en-GB" sz="1400" b="1" dirty="0" smtClean="0">
                <a:latin typeface="Comic Sans MS" pitchFamily="66" charset="0"/>
              </a:rPr>
              <a:t>, where a and b are constants, as a sine or cosine function only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Find the maximum value of the following expression, and the smallest positive value of </a:t>
            </a:r>
            <a:r>
              <a:rPr lang="el-GR" sz="1400" dirty="0" smtClean="0">
                <a:latin typeface="Comic Sans MS" pitchFamily="66" charset="0"/>
              </a:rPr>
              <a:t>θ</a:t>
            </a:r>
            <a:r>
              <a:rPr lang="en-GB" sz="1400" dirty="0" smtClean="0">
                <a:latin typeface="Comic Sans MS" pitchFamily="66" charset="0"/>
              </a:rPr>
              <a:t> at which it arises: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79612" y="3933056"/>
                <a:ext cx="14675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12</m:t>
                      </m:r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2" y="3933056"/>
                <a:ext cx="1467581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743908" y="1772816"/>
                <a:ext cx="11989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𝑅𝑐𝑜𝑠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908" y="1772816"/>
                <a:ext cx="1198918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4788024" y="1772816"/>
                <a:ext cx="23417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 </m:t>
                      </m:r>
                      <m:r>
                        <a:rPr lang="en-GB" sz="1400" b="0" i="1" smtClean="0">
                          <a:latin typeface="Cambria Math"/>
                        </a:rPr>
                        <m:t>𝑅𝑐𝑜𝑠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772816"/>
                <a:ext cx="2341795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3743908" y="2168860"/>
                <a:ext cx="14675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12</m:t>
                      </m:r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908" y="2168860"/>
                <a:ext cx="1467581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076056" y="2168860"/>
                <a:ext cx="23417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 </m:t>
                      </m:r>
                      <m:r>
                        <a:rPr lang="en-GB" sz="1400" b="0" i="1" smtClean="0">
                          <a:latin typeface="Cambria Math"/>
                        </a:rPr>
                        <m:t>𝑅𝑐𝑜𝑠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168860"/>
                <a:ext cx="2341795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Connector 90"/>
          <p:cNvCxnSpPr/>
          <p:nvPr/>
        </p:nvCxnSpPr>
        <p:spPr>
          <a:xfrm flipH="1">
            <a:off x="3851920" y="2456892"/>
            <a:ext cx="180020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5364088" y="2456892"/>
            <a:ext cx="144016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5904148" y="2456892"/>
            <a:ext cx="360040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4572000" y="2456892"/>
            <a:ext cx="180020" cy="0"/>
          </a:xfrm>
          <a:prstGeom prst="line">
            <a:avLst/>
          </a:prstGeom>
          <a:ln w="254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6444208" y="2456892"/>
            <a:ext cx="144016" cy="0"/>
          </a:xfrm>
          <a:prstGeom prst="line">
            <a:avLst/>
          </a:prstGeom>
          <a:ln w="254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6948264" y="2456892"/>
            <a:ext cx="360040" cy="0"/>
          </a:xfrm>
          <a:prstGeom prst="line">
            <a:avLst/>
          </a:prstGeom>
          <a:ln w="254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3779912" y="2672916"/>
                <a:ext cx="1160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=12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672916"/>
                <a:ext cx="1160318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5076056" y="2672916"/>
                <a:ext cx="10400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672916"/>
                <a:ext cx="1040093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TextBox 104"/>
          <p:cNvSpPr txBox="1"/>
          <p:nvPr/>
        </p:nvSpPr>
        <p:spPr>
          <a:xfrm>
            <a:off x="7380312" y="1916832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  <a:latin typeface="Comic Sans MS" pitchFamily="66" charset="0"/>
              </a:rPr>
              <a:t>Replace with the expression</a:t>
            </a:r>
          </a:p>
        </p:txBody>
      </p:sp>
      <p:sp>
        <p:nvSpPr>
          <p:cNvPr id="106" name="Arc 105"/>
          <p:cNvSpPr/>
          <p:nvPr/>
        </p:nvSpPr>
        <p:spPr>
          <a:xfrm>
            <a:off x="7128792" y="1952836"/>
            <a:ext cx="360040" cy="396044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TextBox 106"/>
          <p:cNvSpPr txBox="1"/>
          <p:nvPr/>
        </p:nvSpPr>
        <p:spPr>
          <a:xfrm>
            <a:off x="7452320" y="242088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  <a:latin typeface="Comic Sans MS" pitchFamily="66" charset="0"/>
              </a:rPr>
              <a:t>Compare each term – they must be equal!</a:t>
            </a:r>
          </a:p>
        </p:txBody>
      </p:sp>
      <p:sp>
        <p:nvSpPr>
          <p:cNvPr id="108" name="Arc 107"/>
          <p:cNvSpPr/>
          <p:nvPr/>
        </p:nvSpPr>
        <p:spPr>
          <a:xfrm>
            <a:off x="7164796" y="2348880"/>
            <a:ext cx="360040" cy="396044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3779912" y="3104964"/>
                <a:ext cx="1362617" cy="359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12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+5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104964"/>
                <a:ext cx="1362617" cy="35920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5171019" y="3140968"/>
                <a:ext cx="7898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=13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019" y="3140968"/>
                <a:ext cx="789832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Rectangle 110"/>
          <p:cNvSpPr/>
          <p:nvPr/>
        </p:nvSpPr>
        <p:spPr>
          <a:xfrm>
            <a:off x="5184068" y="3176972"/>
            <a:ext cx="756084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3851920" y="4077072"/>
                <a:ext cx="1160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=12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077072"/>
                <a:ext cx="1160318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3825182" y="4437112"/>
                <a:ext cx="12452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13</m:t>
                      </m:r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=12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182" y="4437112"/>
                <a:ext cx="1245277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3874874" y="4797152"/>
                <a:ext cx="1046505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874" y="4797152"/>
                <a:ext cx="1046505" cy="495649"/>
              </a:xfrm>
              <a:prstGeom prst="rect">
                <a:avLst/>
              </a:prstGeom>
              <a:blipFill rotWithShape="1">
                <a:blip r:embed="rId1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3874875" y="5373216"/>
                <a:ext cx="1266244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875" y="5373216"/>
                <a:ext cx="1266244" cy="49564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3811237" y="5985284"/>
                <a:ext cx="9198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=22.6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237" y="5985284"/>
                <a:ext cx="919867" cy="30777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Connector 116"/>
          <p:cNvCxnSpPr/>
          <p:nvPr/>
        </p:nvCxnSpPr>
        <p:spPr>
          <a:xfrm flipH="1">
            <a:off x="3491880" y="2816932"/>
            <a:ext cx="288032" cy="1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3491880" y="2816933"/>
            <a:ext cx="0" cy="1404155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>
            <a:off x="3491880" y="4221088"/>
            <a:ext cx="288032" cy="1"/>
          </a:xfrm>
          <a:prstGeom prst="line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3851920" y="5949280"/>
            <a:ext cx="828092" cy="3600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TextBox 120"/>
          <p:cNvSpPr txBox="1"/>
          <p:nvPr/>
        </p:nvSpPr>
        <p:spPr>
          <a:xfrm>
            <a:off x="5328084" y="4293096"/>
            <a:ext cx="756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 = 13</a:t>
            </a:r>
          </a:p>
        </p:txBody>
      </p:sp>
      <p:sp>
        <p:nvSpPr>
          <p:cNvPr id="122" name="Arc 121"/>
          <p:cNvSpPr/>
          <p:nvPr/>
        </p:nvSpPr>
        <p:spPr>
          <a:xfrm>
            <a:off x="5040052" y="4257092"/>
            <a:ext cx="324036" cy="360040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Arc 122"/>
          <p:cNvSpPr/>
          <p:nvPr/>
        </p:nvSpPr>
        <p:spPr>
          <a:xfrm>
            <a:off x="5040052" y="4617132"/>
            <a:ext cx="324036" cy="46805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Arc 123"/>
          <p:cNvSpPr/>
          <p:nvPr/>
        </p:nvSpPr>
        <p:spPr>
          <a:xfrm>
            <a:off x="5040052" y="5085184"/>
            <a:ext cx="324036" cy="576064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Arc 124"/>
          <p:cNvSpPr/>
          <p:nvPr/>
        </p:nvSpPr>
        <p:spPr>
          <a:xfrm>
            <a:off x="5040052" y="5661248"/>
            <a:ext cx="324036" cy="576064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TextBox 125"/>
          <p:cNvSpPr txBox="1"/>
          <p:nvPr/>
        </p:nvSpPr>
        <p:spPr>
          <a:xfrm>
            <a:off x="5328084" y="4653136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ea typeface="Cambria Math" pitchFamily="18" charset="0"/>
              </a:rPr>
              <a:t>Divide by 13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328084" y="5121188"/>
            <a:ext cx="75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Inverse </a:t>
            </a:r>
            <a:r>
              <a:rPr lang="en-GB" sz="1200" dirty="0" err="1" smtClean="0">
                <a:solidFill>
                  <a:srgbClr val="FF0000"/>
                </a:solidFill>
                <a:latin typeface="Comic Sans MS" pitchFamily="66" charset="0"/>
              </a:rPr>
              <a:t>cos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328084" y="562524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Find the smallest value in the acceptable 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935596" y="4365104"/>
                <a:ext cx="16741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=13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cos</m:t>
                      </m:r>
                      <m:r>
                        <a:rPr lang="en-GB" sz="1400" b="0" i="1" smtClean="0">
                          <a:latin typeface="Cambria Math"/>
                        </a:rPr>
                        <m:t>⁡(</m:t>
                      </m:r>
                      <m:r>
                        <a:rPr lang="el-GR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−22.6)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4365104"/>
                <a:ext cx="1674113" cy="307777"/>
              </a:xfrm>
              <a:prstGeom prst="rect">
                <a:avLst/>
              </a:prstGeom>
              <a:blipFill rotWithShape="1">
                <a:blip r:embed="rId1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007604" y="4329100"/>
            <a:ext cx="1512168" cy="3600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215516" y="4905164"/>
                <a:ext cx="14895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13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cos</m:t>
                      </m:r>
                      <m:r>
                        <a:rPr lang="en-GB" sz="1400" b="0" i="1" smtClean="0">
                          <a:latin typeface="Cambria Math"/>
                        </a:rPr>
                        <m:t>⁡(</m:t>
                      </m:r>
                      <m:r>
                        <a:rPr lang="el-GR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−22.6)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4905164"/>
                <a:ext cx="1489575" cy="307777"/>
              </a:xfrm>
              <a:prstGeom prst="rect">
                <a:avLst/>
              </a:prstGeom>
              <a:blipFill rotWithShape="1">
                <a:blip r:embed="rId1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215516" y="5229200"/>
                <a:ext cx="6832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13</m:t>
                      </m:r>
                      <m:r>
                        <a:rPr lang="en-GB" sz="1400" b="0" i="0" smtClean="0"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5229200"/>
                <a:ext cx="683200" cy="307777"/>
              </a:xfrm>
              <a:prstGeom prst="rect">
                <a:avLst/>
              </a:prstGeom>
              <a:blipFill rotWithShape="1">
                <a:blip r:embed="rId1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215516" y="5553236"/>
                <a:ext cx="10240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𝑀𝑎𝑥</m:t>
                      </m:r>
                      <m:r>
                        <a:rPr lang="en-GB" sz="1400" b="0" i="1" smtClean="0">
                          <a:latin typeface="Cambria Math"/>
                        </a:rPr>
                        <m:t>=13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5553236"/>
                <a:ext cx="1024063" cy="30777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251520" y="5949280"/>
                <a:ext cx="12270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−22.6=0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949280"/>
                <a:ext cx="1227067" cy="30777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251520" y="6273316"/>
                <a:ext cx="9132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=22.6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273316"/>
                <a:ext cx="913263" cy="30777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TextBox 135"/>
          <p:cNvSpPr txBox="1"/>
          <p:nvPr/>
        </p:nvSpPr>
        <p:spPr>
          <a:xfrm>
            <a:off x="1727684" y="5013176"/>
            <a:ext cx="118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  <a:latin typeface="Comic Sans MS" pitchFamily="66" charset="0"/>
              </a:rPr>
              <a:t>Max value of </a:t>
            </a:r>
            <a:r>
              <a:rPr lang="en-GB" sz="1000" dirty="0" err="1" smtClean="0">
                <a:solidFill>
                  <a:srgbClr val="FF0000"/>
                </a:solidFill>
                <a:latin typeface="Comic Sans MS" pitchFamily="66" charset="0"/>
              </a:rPr>
              <a:t>cos</a:t>
            </a:r>
            <a:r>
              <a:rPr lang="en-GB" sz="1000" dirty="0" smtClean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el-GR" sz="1000" dirty="0" smtClean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GB" sz="1000" dirty="0" smtClean="0">
                <a:solidFill>
                  <a:srgbClr val="FF0000"/>
                </a:solidFill>
                <a:latin typeface="Comic Sans MS" pitchFamily="66" charset="0"/>
              </a:rPr>
              <a:t> - 22.6) = 1</a:t>
            </a:r>
          </a:p>
        </p:txBody>
      </p:sp>
      <p:sp>
        <p:nvSpPr>
          <p:cNvPr id="137" name="Arc 136"/>
          <p:cNvSpPr/>
          <p:nvPr/>
        </p:nvSpPr>
        <p:spPr>
          <a:xfrm>
            <a:off x="1403648" y="5049180"/>
            <a:ext cx="360040" cy="396044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Arc 137"/>
          <p:cNvSpPr/>
          <p:nvPr/>
        </p:nvSpPr>
        <p:spPr>
          <a:xfrm>
            <a:off x="1403648" y="5445224"/>
            <a:ext cx="360040" cy="28803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TextBox 138"/>
          <p:cNvSpPr txBox="1"/>
          <p:nvPr/>
        </p:nvSpPr>
        <p:spPr>
          <a:xfrm>
            <a:off x="1691680" y="5373216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  <a:latin typeface="Comic Sans MS" pitchFamily="66" charset="0"/>
              </a:rPr>
              <a:t>Overall maximum therefore = 13</a:t>
            </a:r>
          </a:p>
        </p:txBody>
      </p:sp>
      <p:sp>
        <p:nvSpPr>
          <p:cNvPr id="140" name="Arc 139"/>
          <p:cNvSpPr/>
          <p:nvPr/>
        </p:nvSpPr>
        <p:spPr>
          <a:xfrm>
            <a:off x="1403648" y="5841268"/>
            <a:ext cx="360040" cy="28803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TextBox 140"/>
          <p:cNvSpPr txBox="1"/>
          <p:nvPr/>
        </p:nvSpPr>
        <p:spPr>
          <a:xfrm>
            <a:off x="1691680" y="5877272"/>
            <a:ext cx="1260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  <a:latin typeface="Comic Sans MS" pitchFamily="66" charset="0"/>
              </a:rPr>
              <a:t>Cos peaks at 0</a:t>
            </a:r>
          </a:p>
        </p:txBody>
      </p:sp>
      <p:sp>
        <p:nvSpPr>
          <p:cNvPr id="142" name="Arc 141"/>
          <p:cNvSpPr/>
          <p:nvPr/>
        </p:nvSpPr>
        <p:spPr>
          <a:xfrm>
            <a:off x="1403648" y="6165304"/>
            <a:ext cx="360040" cy="28803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TextBox 143"/>
          <p:cNvSpPr txBox="1"/>
          <p:nvPr/>
        </p:nvSpPr>
        <p:spPr>
          <a:xfrm>
            <a:off x="1655676" y="6201308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00" dirty="0" smtClean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GB" sz="1000" dirty="0" smtClean="0">
                <a:solidFill>
                  <a:srgbClr val="FF0000"/>
                </a:solidFill>
                <a:latin typeface="Comic Sans MS" pitchFamily="66" charset="0"/>
              </a:rPr>
              <a:t> = 22.6 gives us 0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380312" y="1088740"/>
            <a:ext cx="1619672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 err="1" smtClean="0">
                <a:solidFill>
                  <a:srgbClr val="FF0000"/>
                </a:solidFill>
                <a:latin typeface="Comic Sans MS" pitchFamily="66" charset="0"/>
              </a:rPr>
              <a:t>Rcos</a:t>
            </a:r>
            <a:r>
              <a:rPr lang="en-GB" sz="1000" dirty="0" smtClean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el-GR" sz="1000" dirty="0" smtClean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GB" sz="1000" dirty="0" smtClean="0">
                <a:solidFill>
                  <a:srgbClr val="FF0000"/>
                </a:solidFill>
                <a:latin typeface="Comic Sans MS" pitchFamily="66" charset="0"/>
              </a:rPr>
              <a:t> – </a:t>
            </a:r>
            <a:r>
              <a:rPr lang="el-GR" sz="1000" dirty="0" smtClean="0">
                <a:solidFill>
                  <a:srgbClr val="FF0000"/>
                </a:solidFill>
                <a:latin typeface="Comic Sans MS" pitchFamily="66" charset="0"/>
              </a:rPr>
              <a:t>α</a:t>
            </a:r>
            <a:r>
              <a:rPr lang="en-GB" sz="1000" dirty="0" smtClean="0">
                <a:solidFill>
                  <a:srgbClr val="FF0000"/>
                </a:solidFill>
                <a:latin typeface="Comic Sans MS" pitchFamily="66" charset="0"/>
              </a:rPr>
              <a:t>) chosen as it gives us the same form as the expression</a:t>
            </a:r>
          </a:p>
        </p:txBody>
      </p: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7E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93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6" grpId="0"/>
      <p:bldP spid="87" grpId="0"/>
      <p:bldP spid="88" grpId="0"/>
      <p:bldP spid="90" grpId="0"/>
      <p:bldP spid="103" grpId="0"/>
      <p:bldP spid="104" grpId="0"/>
      <p:bldP spid="105" grpId="0"/>
      <p:bldP spid="106" grpId="0" animBg="1"/>
      <p:bldP spid="107" grpId="0"/>
      <p:bldP spid="108" grpId="0" animBg="1"/>
      <p:bldP spid="109" grpId="0"/>
      <p:bldP spid="110" grpId="0"/>
      <p:bldP spid="111" grpId="0" animBg="1"/>
      <p:bldP spid="112" grpId="0"/>
      <p:bldP spid="113" grpId="0"/>
      <p:bldP spid="114" grpId="0"/>
      <p:bldP spid="115" grpId="0"/>
      <p:bldP spid="116" grpId="0"/>
      <p:bldP spid="120" grpId="0" animBg="1"/>
      <p:bldP spid="121" grpId="0"/>
      <p:bldP spid="122" grpId="0" animBg="1"/>
      <p:bldP spid="123" grpId="0" animBg="1"/>
      <p:bldP spid="124" grpId="0" animBg="1"/>
      <p:bldP spid="125" grpId="0" animBg="1"/>
      <p:bldP spid="126" grpId="0"/>
      <p:bldP spid="127" grpId="0"/>
      <p:bldP spid="128" grpId="0"/>
      <p:bldP spid="129" grpId="0"/>
      <p:bldP spid="8" grpId="0" animBg="1"/>
      <p:bldP spid="130" grpId="0"/>
      <p:bldP spid="132" grpId="0"/>
      <p:bldP spid="133" grpId="0"/>
      <p:bldP spid="134" grpId="0"/>
      <p:bldP spid="135" grpId="0"/>
      <p:bldP spid="136" grpId="0"/>
      <p:bldP spid="137" grpId="0" animBg="1"/>
      <p:bldP spid="138" grpId="0" animBg="1"/>
      <p:bldP spid="139" grpId="0"/>
      <p:bldP spid="140" grpId="0" animBg="1"/>
      <p:bldP spid="141" grpId="0"/>
      <p:bldP spid="142" grpId="0" animBg="1"/>
      <p:bldP spid="144" grpId="0"/>
      <p:bldP spid="14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808820"/>
            <a:ext cx="320435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write expressions of the form </a:t>
            </a:r>
            <a:r>
              <a:rPr lang="en-GB" sz="1400" b="1" dirty="0" err="1" smtClean="0">
                <a:latin typeface="Comic Sans MS" pitchFamily="66" charset="0"/>
              </a:rPr>
              <a:t>acos</a:t>
            </a:r>
            <a:r>
              <a:rPr lang="el-GR" sz="1400" b="1" dirty="0" smtClean="0">
                <a:latin typeface="Comic Sans MS" pitchFamily="66" charset="0"/>
              </a:rPr>
              <a:t>θ</a:t>
            </a:r>
            <a:r>
              <a:rPr lang="en-GB" sz="1400" b="1" dirty="0" smtClean="0">
                <a:latin typeface="Comic Sans MS" pitchFamily="66" charset="0"/>
              </a:rPr>
              <a:t> + </a:t>
            </a:r>
            <a:r>
              <a:rPr lang="en-GB" sz="1400" b="1" dirty="0" err="1" smtClean="0">
                <a:latin typeface="Comic Sans MS" pitchFamily="66" charset="0"/>
              </a:rPr>
              <a:t>bsin</a:t>
            </a:r>
            <a:r>
              <a:rPr lang="el-GR" sz="1400" b="1" dirty="0" smtClean="0">
                <a:latin typeface="Comic Sans MS" pitchFamily="66" charset="0"/>
              </a:rPr>
              <a:t>θ</a:t>
            </a:r>
            <a:r>
              <a:rPr lang="en-GB" sz="1400" b="1" dirty="0" smtClean="0">
                <a:latin typeface="Comic Sans MS" pitchFamily="66" charset="0"/>
              </a:rPr>
              <a:t>, where a and b are constants, as a sine or cosine function only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556" y="3176972"/>
                <a:ext cx="18733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𝑎𝑠𝑖𝑛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𝑏𝑐𝑜𝑠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20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3176972"/>
                <a:ext cx="1873398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75556" y="4005064"/>
                <a:ext cx="18733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𝑎𝑐𝑜𝑠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𝑏𝑠𝑖𝑛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20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4005064"/>
                <a:ext cx="1873398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319972" y="3140968"/>
                <a:ext cx="16099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𝑅𝑠𝑖𝑛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GB" sz="20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972" y="3140968"/>
                <a:ext cx="1609993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319972" y="4005064"/>
                <a:ext cx="16365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𝑅𝑐𝑜𝑠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∓</m:t>
                          </m:r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GB" sz="20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972" y="4005064"/>
                <a:ext cx="1636538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2591780" y="3356992"/>
            <a:ext cx="1584176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591780" y="4221088"/>
            <a:ext cx="1584176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7544" y="4797152"/>
            <a:ext cx="5220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Whichever ratio is at the start, change the expression into a function of that (This makes solving problems easier)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95536" y="5481228"/>
            <a:ext cx="5220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Remember to get the + or – signs the correct way round!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7E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54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9" grpId="0"/>
      <p:bldP spid="60" grpId="0"/>
      <p:bldP spid="62" grpId="0"/>
      <p:bldP spid="10" grpId="0"/>
      <p:bldP spid="6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3588" y="1973433"/>
            <a:ext cx="624882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anose="03010101010201010101" pitchFamily="66" charset="0"/>
              </a:rPr>
              <a:t>Teachings for </a:t>
            </a:r>
          </a:p>
          <a:p>
            <a:pPr algn="ctr"/>
            <a:r>
              <a:rPr lang="en-US" sz="9600" b="1" cap="none" spc="0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anose="03010101010201010101" pitchFamily="66" charset="0"/>
              </a:rPr>
              <a:t>Exercise 7F</a:t>
            </a:r>
            <a:endParaRPr lang="en-US" sz="96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14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need to be able to use Trigonometrical identities to prove other identities</a:t>
                </a:r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Show that:</a:t>
                </a:r>
              </a:p>
              <a:p>
                <a:pPr marL="342900" indent="-342900" algn="ctr" eaLnBrk="1" hangingPunct="1"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  <a:blipFill>
                <a:blip r:embed="rId2"/>
                <a:stretch>
                  <a:fillRect t="-809" r="-24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3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blipFill>
                <a:blip r:embed="rId4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blipFill>
                <a:blip r:embed="rId5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blipFill>
                <a:blip r:embed="rId6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blipFill>
                <a:blip r:embed="rId7"/>
                <a:stretch>
                  <a:fillRect l="-536" r="-268" b="-10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blipFill>
                <a:blip r:embed="rId8"/>
                <a:stretch>
                  <a:fillRect l="-536" r="-268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32662" y="1976845"/>
                <a:ext cx="1542730" cy="463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662" y="1976845"/>
                <a:ext cx="1542730" cy="4631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54135" y="2704011"/>
                <a:ext cx="10697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135" y="2704011"/>
                <a:ext cx="1069715" cy="246221"/>
              </a:xfrm>
              <a:prstGeom prst="rect">
                <a:avLst/>
              </a:prstGeom>
              <a:blipFill>
                <a:blip r:embed="rId10"/>
                <a:stretch>
                  <a:fillRect l="-1143" r="-3429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8490" y="4384765"/>
                <a:ext cx="17531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90" y="4384765"/>
                <a:ext cx="1753109" cy="246221"/>
              </a:xfrm>
              <a:prstGeom prst="rect">
                <a:avLst/>
              </a:prstGeom>
              <a:blipFill>
                <a:blip r:embed="rId11"/>
                <a:stretch>
                  <a:fillRect l="-2439" r="-209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3473" y="4902925"/>
                <a:ext cx="1725344" cy="463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73" y="4902925"/>
                <a:ext cx="1725344" cy="4631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/>
          <p:cNvSpPr/>
          <p:nvPr/>
        </p:nvSpPr>
        <p:spPr>
          <a:xfrm>
            <a:off x="2246812" y="4589417"/>
            <a:ext cx="348342" cy="566057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99213" y="4676502"/>
                <a:ext cx="10190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Divide all </a:t>
                </a:r>
                <a14:m>
                  <m:oMath xmlns:m="http://schemas.openxmlformats.org/officeDocument/2006/math">
                    <m:r>
                      <a:rPr lang="en-US" sz="1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100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terms by 2</a:t>
                </a:r>
                <a:endParaRPr lang="en-GB" sz="11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213" y="4676502"/>
                <a:ext cx="1019049" cy="430887"/>
              </a:xfrm>
              <a:prstGeom prst="rect">
                <a:avLst/>
              </a:prstGeom>
              <a:blipFill>
                <a:blip r:embed="rId13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539931" y="4882093"/>
            <a:ext cx="1793965" cy="5346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447488" y="1960367"/>
            <a:ext cx="1091163" cy="5346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451844" y="2687532"/>
            <a:ext cx="442373" cy="2820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32661" y="4389120"/>
                <a:ext cx="17531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661" y="4389120"/>
                <a:ext cx="1753109" cy="246221"/>
              </a:xfrm>
              <a:prstGeom prst="rect">
                <a:avLst/>
              </a:prstGeom>
              <a:blipFill>
                <a:blip r:embed="rId14"/>
                <a:stretch>
                  <a:fillRect l="-2083" r="-1736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80260" y="4898571"/>
                <a:ext cx="1787284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260" y="4898571"/>
                <a:ext cx="1787284" cy="46102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6082938" y="4593772"/>
            <a:ext cx="348342" cy="566057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335339" y="4680857"/>
            <a:ext cx="10190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Divide both sides</a:t>
            </a:r>
            <a:r>
              <a:rPr lang="en-GB" sz="11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by 2</a:t>
            </a:r>
            <a:endParaRPr lang="en-GB" sz="11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68964" y="4899509"/>
            <a:ext cx="1774785" cy="48238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456198" y="3170858"/>
            <a:ext cx="725402" cy="56511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262843" y="3200400"/>
                <a:ext cx="917944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843" y="3200400"/>
                <a:ext cx="917944" cy="4610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5843452" y="2264228"/>
            <a:ext cx="348342" cy="566057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078436" y="2255519"/>
            <a:ext cx="2664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Replace the first part using the relationship below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47065" y="2886891"/>
            <a:ext cx="2042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Replace all using the relationship below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Arc 32"/>
          <p:cNvSpPr/>
          <p:nvPr/>
        </p:nvSpPr>
        <p:spPr>
          <a:xfrm>
            <a:off x="5199018" y="2899953"/>
            <a:ext cx="348342" cy="566057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2351315" y="5769428"/>
            <a:ext cx="6696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These types of problem often require you to start with a relationship you know and ‘modify’ it in some way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47489" y="2691886"/>
            <a:ext cx="864739" cy="28644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59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3" grpId="0" animBg="1"/>
      <p:bldP spid="4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/>
      <p:bldP spid="23" grpId="0"/>
      <p:bldP spid="24" grpId="0" animBg="1"/>
      <p:bldP spid="25" grpId="0"/>
      <p:bldP spid="27" grpId="0" animBg="1"/>
      <p:bldP spid="27" grpId="1" animBg="1"/>
      <p:bldP spid="28" grpId="0" animBg="1"/>
      <p:bldP spid="28" grpId="1" animBg="1"/>
      <p:bldP spid="29" grpId="0"/>
      <p:bldP spid="30" grpId="0" animBg="1"/>
      <p:bldP spid="31" grpId="0"/>
      <p:bldP spid="32" grpId="0"/>
      <p:bldP spid="33" grpId="0" animBg="1"/>
      <p:bldP spid="35" grpId="0"/>
      <p:bldP spid="36" grpId="0" animBg="1"/>
      <p:bldP spid="36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need to be able to use Trigonometrical identities to prove other identities</a:t>
                </a:r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Show that:</a:t>
                </a:r>
              </a:p>
              <a:p>
                <a:pPr marL="342900" indent="-342900" algn="ctr" eaLnBrk="1" hangingPunct="1"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  <a:blipFill>
                <a:blip r:embed="rId2"/>
                <a:stretch>
                  <a:fillRect t="-809" r="-23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3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blipFill>
                <a:blip r:embed="rId4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blipFill>
                <a:blip r:embed="rId5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blipFill>
                <a:blip r:embed="rId6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blipFill>
                <a:blip r:embed="rId7"/>
                <a:stretch>
                  <a:fillRect l="-536" r="-268" b="-10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blipFill>
                <a:blip r:embed="rId8"/>
                <a:stretch>
                  <a:fillRect l="-536" r="-268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60937" y="1959429"/>
                <a:ext cx="10743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937" y="1959429"/>
                <a:ext cx="1074332" cy="276999"/>
              </a:xfrm>
              <a:prstGeom prst="rect">
                <a:avLst/>
              </a:prstGeom>
              <a:blipFill>
                <a:blip r:embed="rId9"/>
                <a:stretch>
                  <a:fillRect l="-4545" r="-3409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1073" y="4437017"/>
                <a:ext cx="184492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3" y="4437017"/>
                <a:ext cx="1844929" cy="246221"/>
              </a:xfrm>
              <a:prstGeom prst="rect">
                <a:avLst/>
              </a:prstGeom>
              <a:blipFill>
                <a:blip r:embed="rId10"/>
                <a:stretch>
                  <a:fillRect l="-2318" r="-1987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8011" y="5059679"/>
                <a:ext cx="195874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1" y="5059679"/>
                <a:ext cx="1958741" cy="246221"/>
              </a:xfrm>
              <a:prstGeom prst="rect">
                <a:avLst/>
              </a:prstGeom>
              <a:blipFill>
                <a:blip r:embed="rId11"/>
                <a:stretch>
                  <a:fillRect l="-1246" r="-1558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2246812" y="4589417"/>
            <a:ext cx="348342" cy="566057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60173" y="4650376"/>
                <a:ext cx="10190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Multiply all </a:t>
                </a:r>
                <a14:m>
                  <m:oMath xmlns:m="http://schemas.openxmlformats.org/officeDocument/2006/math">
                    <m:r>
                      <a:rPr lang="en-US" sz="1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100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terms by 2</a:t>
                </a:r>
                <a:endParaRPr lang="en-GB" sz="11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173" y="4650376"/>
                <a:ext cx="1019049" cy="430887"/>
              </a:xfrm>
              <a:prstGeom prst="rect">
                <a:avLst/>
              </a:prstGeom>
              <a:blipFill>
                <a:blip r:embed="rId12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18011" y="4969179"/>
            <a:ext cx="1950720" cy="3953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47577" y="2425338"/>
                <a:ext cx="21384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577" y="2425338"/>
                <a:ext cx="2138406" cy="276999"/>
              </a:xfrm>
              <a:prstGeom prst="rect">
                <a:avLst/>
              </a:prstGeom>
              <a:blipFill>
                <a:blip r:embed="rId13"/>
                <a:stretch>
                  <a:fillRect l="-857" t="-4444" r="-371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51932" y="2952206"/>
                <a:ext cx="11381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932" y="2952206"/>
                <a:ext cx="1138132" cy="276999"/>
              </a:xfrm>
              <a:prstGeom prst="rect">
                <a:avLst/>
              </a:prstGeom>
              <a:blipFill>
                <a:blip r:embed="rId14"/>
                <a:stretch>
                  <a:fillRect l="-1604" t="-4348" r="-4278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718516" y="2024742"/>
            <a:ext cx="2425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Replace the second term using the relationship below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Arc 19"/>
          <p:cNvSpPr/>
          <p:nvPr/>
        </p:nvSpPr>
        <p:spPr>
          <a:xfrm>
            <a:off x="6496595" y="2142309"/>
            <a:ext cx="296090" cy="461553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6431282" y="2616926"/>
            <a:ext cx="296090" cy="461553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635784" y="2725782"/>
            <a:ext cx="1088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46617" y="1942952"/>
            <a:ext cx="683623" cy="3038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5190309" y="2426278"/>
            <a:ext cx="1288868" cy="3038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60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 animBg="1"/>
      <p:bldP spid="15" grpId="0"/>
      <p:bldP spid="16" grpId="0" animBg="1"/>
      <p:bldP spid="16" grpId="1" animBg="1"/>
      <p:bldP spid="17" grpId="0"/>
      <p:bldP spid="18" grpId="0"/>
      <p:bldP spid="19" grpId="0"/>
      <p:bldP spid="20" grpId="0" animBg="1"/>
      <p:bldP spid="21" grpId="0" animBg="1"/>
      <p:bldP spid="22" grpId="0"/>
      <p:bldP spid="23" grpId="0" animBg="1"/>
      <p:bldP spid="23" grpId="1" animBg="1"/>
      <p:bldP spid="24" grpId="0" animBg="1"/>
      <p:bldP spid="24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need to be able to use Trigonometrical identities to prove other identities</a:t>
                </a:r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Prove the Identity:</a:t>
                </a:r>
              </a:p>
              <a:p>
                <a:pPr marL="342900" indent="-342900" algn="ctr" eaLnBrk="1" hangingPunct="1"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𝑡𝑎𝑛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𝑐𝑜𝑡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  <a:blipFill>
                <a:blip r:embed="rId2"/>
                <a:stretch>
                  <a:fillRect t="-809" r="-23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3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blipFill>
                <a:blip r:embed="rId4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blipFill>
                <a:blip r:embed="rId5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blipFill>
                <a:blip r:embed="rId6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blipFill>
                <a:blip r:embed="rId7"/>
                <a:stretch>
                  <a:fillRect l="-536" r="-268" b="-10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blipFill>
                <a:blip r:embed="rId8"/>
                <a:stretch>
                  <a:fillRect l="-536" r="-268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18903" y="4772298"/>
                <a:ext cx="1753750" cy="464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903" y="4772298"/>
                <a:ext cx="1753750" cy="4647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0629" y="4058193"/>
                <a:ext cx="3622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 good starting point would be the identity we already know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058193"/>
                <a:ext cx="3622765" cy="523220"/>
              </a:xfrm>
              <a:prstGeom prst="rect">
                <a:avLst/>
              </a:prstGeom>
              <a:blipFill>
                <a:blip r:embed="rId10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19600" y="2085704"/>
                <a:ext cx="1531060" cy="4065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085704"/>
                <a:ext cx="1531060" cy="406586"/>
              </a:xfrm>
              <a:prstGeom prst="rect">
                <a:avLst/>
              </a:prstGeom>
              <a:blipFill>
                <a:blip r:embed="rId11"/>
                <a:stretch>
                  <a:fillRect l="-2390" t="-1493" r="-1594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06537" y="2786744"/>
                <a:ext cx="1810432" cy="7511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𝑡𝑎𝑛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𝑡𝑎𝑛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𝑡𝑎𝑛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𝑡𝑎𝑛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𝑡𝑎𝑛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537" y="2786744"/>
                <a:ext cx="1810432" cy="7511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02182" y="3792584"/>
                <a:ext cx="1702133" cy="404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182" y="3792584"/>
                <a:ext cx="1702133" cy="404791"/>
              </a:xfrm>
              <a:prstGeom prst="rect">
                <a:avLst/>
              </a:prstGeom>
              <a:blipFill>
                <a:blip r:embed="rId13"/>
                <a:stretch>
                  <a:fillRect l="-1792" r="-1792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6152608" y="2368731"/>
            <a:ext cx="265609" cy="805543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200504" y="2490650"/>
                <a:ext cx="24645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all terms in the fraction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504" y="2490650"/>
                <a:ext cx="2464526" cy="523220"/>
              </a:xfrm>
              <a:prstGeom prst="rect">
                <a:avLst/>
              </a:prstGeom>
              <a:blipFill>
                <a:blip r:embed="rId14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>
            <a:off x="6156962" y="3217817"/>
            <a:ext cx="265609" cy="805543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374674" y="3331026"/>
            <a:ext cx="209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Simplify/rewrite each term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99314" y="2760617"/>
            <a:ext cx="513805" cy="40059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5116286" y="3156857"/>
            <a:ext cx="448492" cy="40059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5712824" y="3152503"/>
            <a:ext cx="478970" cy="40059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5508172" y="3766458"/>
            <a:ext cx="187234" cy="20465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5103223" y="4032071"/>
            <a:ext cx="400594" cy="20029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5673635" y="4027716"/>
            <a:ext cx="400594" cy="20029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25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7" grpId="0"/>
      <p:bldP spid="28" grpId="0"/>
      <p:bldP spid="29" grpId="0"/>
      <p:bldP spid="30" grpId="0" animBg="1"/>
      <p:bldP spid="31" grpId="0"/>
      <p:bldP spid="32" grpId="0" animBg="1"/>
      <p:bldP spid="33" grpId="0"/>
      <p:bldP spid="34" grpId="0" animBg="1"/>
      <p:bldP spid="34" grpId="1" animBg="1"/>
      <p:bldP spid="40" grpId="0" animBg="1"/>
      <p:bldP spid="40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need to be able to use Trigonometrical identities to prove other identities</a:t>
                </a:r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Prove the Identity:</a:t>
                </a:r>
              </a:p>
              <a:p>
                <a:pPr marL="342900" indent="-342900" algn="ctr" eaLnBrk="1" hangingPunct="1"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  <a:blipFill>
                <a:blip r:embed="rId2"/>
                <a:stretch>
                  <a:fillRect t="-809" r="-23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3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blipFill>
                <a:blip r:embed="rId4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blipFill>
                <a:blip r:embed="rId5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blipFill>
                <a:blip r:embed="rId6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blipFill>
                <a:blip r:embed="rId7"/>
                <a:stretch>
                  <a:fillRect l="-536" r="-268" b="-10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blipFill>
                <a:blip r:embed="rId8"/>
                <a:stretch>
                  <a:fillRect l="-536" r="-268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339636" y="3875313"/>
            <a:ext cx="3413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You could start by writing the expansion of the right hand side…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28159" y="1898469"/>
                <a:ext cx="1304652" cy="420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159" y="1898469"/>
                <a:ext cx="1304652" cy="420051"/>
              </a:xfrm>
              <a:prstGeom prst="rect">
                <a:avLst/>
              </a:prstGeom>
              <a:blipFill>
                <a:blip r:embed="rId9"/>
                <a:stretch>
                  <a:fillRect l="-2804" b="-159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119154" y="2525485"/>
                <a:ext cx="2789674" cy="420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154" y="2525485"/>
                <a:ext cx="2789674" cy="420051"/>
              </a:xfrm>
              <a:prstGeom prst="rect">
                <a:avLst/>
              </a:prstGeom>
              <a:blipFill>
                <a:blip r:embed="rId10"/>
                <a:stretch>
                  <a:fillRect l="-219" b="-159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123509" y="3148148"/>
                <a:ext cx="2668103" cy="420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509" y="3148148"/>
                <a:ext cx="2668103" cy="420051"/>
              </a:xfrm>
              <a:prstGeom prst="rect">
                <a:avLst/>
              </a:prstGeom>
              <a:blipFill>
                <a:blip r:embed="rId11"/>
                <a:stretch>
                  <a:fillRect l="-228" r="-913" b="-159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93029" y="3692433"/>
                <a:ext cx="2677721" cy="5821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029" y="3692433"/>
                <a:ext cx="2677721" cy="582147"/>
              </a:xfrm>
              <a:prstGeom prst="rect">
                <a:avLst/>
              </a:prstGeom>
              <a:blipFill>
                <a:blip r:embed="rId12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140928" y="4471850"/>
                <a:ext cx="1797030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928" y="4471850"/>
                <a:ext cx="1797030" cy="275268"/>
              </a:xfrm>
              <a:prstGeom prst="rect">
                <a:avLst/>
              </a:prstGeom>
              <a:blipFill>
                <a:blip r:embed="rId13"/>
                <a:stretch>
                  <a:fillRect l="-678" r="-1695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6853648" y="2159725"/>
            <a:ext cx="252546" cy="600892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053943" y="2251163"/>
            <a:ext cx="209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Write the expansion using the relationship above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Arc 48"/>
          <p:cNvSpPr/>
          <p:nvPr/>
        </p:nvSpPr>
        <p:spPr>
          <a:xfrm>
            <a:off x="6797042" y="2764971"/>
            <a:ext cx="252546" cy="600892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/>
          <p:cNvSpPr/>
          <p:nvPr/>
        </p:nvSpPr>
        <p:spPr>
          <a:xfrm>
            <a:off x="6984276" y="3422468"/>
            <a:ext cx="252546" cy="600892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>
            <a:off x="6953796" y="4027714"/>
            <a:ext cx="252546" cy="600892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6918960" y="2917369"/>
            <a:ext cx="1728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 the bracket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14754" y="3439883"/>
            <a:ext cx="1728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Some terms are exact values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80216" y="4145277"/>
            <a:ext cx="796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319452" y="3936275"/>
            <a:ext cx="156754" cy="156754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151120" y="4062549"/>
            <a:ext cx="156754" cy="156754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704114" y="3918857"/>
            <a:ext cx="156754" cy="156754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474823" y="4053841"/>
            <a:ext cx="156754" cy="156754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07429" y="3100251"/>
            <a:ext cx="496388" cy="51380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6309361" y="3095897"/>
            <a:ext cx="496388" cy="51380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374676" y="3709851"/>
            <a:ext cx="357050" cy="56605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5011783" y="3696788"/>
            <a:ext cx="492033" cy="59653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454434" y="1859280"/>
            <a:ext cx="1119051" cy="51380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4519748" y="2473235"/>
            <a:ext cx="2307772" cy="51380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0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/>
      <p:bldP spid="36" grpId="0"/>
      <p:bldP spid="37" grpId="0"/>
      <p:bldP spid="38" grpId="0"/>
      <p:bldP spid="39" grpId="0"/>
      <p:bldP spid="47" grpId="0" animBg="1"/>
      <p:bldP spid="48" grpId="0"/>
      <p:bldP spid="49" grpId="0" animBg="1"/>
      <p:bldP spid="50" grpId="0" animBg="1"/>
      <p:bldP spid="51" grpId="0" animBg="1"/>
      <p:bldP spid="52" grpId="0"/>
      <p:bldP spid="53" grpId="0"/>
      <p:bldP spid="54" grpId="0"/>
      <p:bldP spid="13" grpId="0" animBg="1"/>
      <p:bldP spid="13" grpId="1" animBg="1"/>
      <p:bldP spid="33" grpId="0" animBg="1"/>
      <p:bldP spid="33" grpId="1" animBg="1"/>
      <p:bldP spid="34" grpId="0" animBg="1"/>
      <p:bldP spid="34" grpId="1" animBg="1"/>
      <p:bldP spid="40" grpId="0" animBg="1"/>
      <p:bldP spid="40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3588" y="1973433"/>
            <a:ext cx="624882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anose="03010101010201010101" pitchFamily="66" charset="0"/>
              </a:rPr>
              <a:t>Teachings for </a:t>
            </a:r>
          </a:p>
          <a:p>
            <a:pPr algn="ctr"/>
            <a:r>
              <a:rPr lang="en-US" sz="9600" b="1" cap="none" spc="0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anose="03010101010201010101" pitchFamily="66" charset="0"/>
              </a:rPr>
              <a:t>Exercise 7G</a:t>
            </a:r>
            <a:endParaRPr lang="en-US" sz="96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79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3923211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need to be able to use the Trigonometric functions you know to model practical situations in context</a:t>
                </a:r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8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cabin pressure,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in pounds per square inch (psi) on an </a:t>
                </a:r>
                <a:r>
                  <a:rPr lang="en-US" sz="1600" dirty="0" err="1" smtClean="0">
                    <a:latin typeface="Comic Sans MS" pitchFamily="66" charset="0"/>
                  </a:rPr>
                  <a:t>aeroplane</a:t>
                </a:r>
                <a:r>
                  <a:rPr lang="en-US" sz="1600" dirty="0" smtClean="0">
                    <a:latin typeface="Comic Sans MS" pitchFamily="66" charset="0"/>
                  </a:rPr>
                  <a:t> at cruising altitude can be modelled by the equation:</a:t>
                </a: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=11.5−0.5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</a:t>
                </a:r>
              </a:p>
              <a:p>
                <a:pPr marL="0" indent="0" algn="ctr" eaLnBrk="1" hangingPunct="1">
                  <a:buFontTx/>
                  <a:buNone/>
                </a:pPr>
                <a:r>
                  <a:rPr lang="en-GB" sz="1600" dirty="0" smtClean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is the time in hours since the cruising altitude was first reached, and all angles are measured in radians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9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a) State the minimum and maximum cabin pressure</a:t>
                </a:r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923211" cy="4525963"/>
              </a:xfrm>
              <a:blipFill>
                <a:blip r:embed="rId2"/>
                <a:stretch>
                  <a:fillRect l="-621" t="-809" r="-2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3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blipFill>
                <a:blip r:embed="rId4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blipFill>
                <a:blip r:embed="rId5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blipFill>
                <a:blip r:embed="rId6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blipFill>
                <a:blip r:embed="rId7"/>
                <a:stretch>
                  <a:fillRect l="-536" r="-268" b="-10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blipFill>
                <a:blip r:embed="rId8"/>
                <a:stretch>
                  <a:fillRect l="-536" r="-268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021" y="2499360"/>
                <a:ext cx="23156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=11.5−0.5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m:rPr>
                          <m:nor/>
                        </m:rPr>
                        <a:rPr lang="en-GB" sz="1600" dirty="0">
                          <a:latin typeface="Comic Sans MS" pitchFamily="66" charset="0"/>
                        </a:rPr>
                        <m:t> 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021" y="2499360"/>
                <a:ext cx="2315634" cy="246221"/>
              </a:xfrm>
              <a:prstGeom prst="rect">
                <a:avLst/>
              </a:prstGeom>
              <a:blipFill>
                <a:blip r:embed="rId9"/>
                <a:stretch>
                  <a:fillRect l="-1316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70666" y="3008811"/>
                <a:ext cx="170258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=11.5−0.5(1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1600" dirty="0">
                          <a:latin typeface="Comic Sans MS" pitchFamily="66" charset="0"/>
                        </a:rPr>
                        <m:t> 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666" y="3008811"/>
                <a:ext cx="1702582" cy="246221"/>
              </a:xfrm>
              <a:prstGeom prst="rect">
                <a:avLst/>
              </a:prstGeom>
              <a:blipFill>
                <a:blip r:embed="rId10"/>
                <a:stretch>
                  <a:fillRect l="-1792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000205" y="2464526"/>
            <a:ext cx="914401" cy="31350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79374" y="3513908"/>
                <a:ext cx="10136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=11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𝑝𝑠𝑖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374" y="3513908"/>
                <a:ext cx="1013611" cy="246221"/>
              </a:xfrm>
              <a:prstGeom prst="rect">
                <a:avLst/>
              </a:prstGeom>
              <a:blipFill>
                <a:blip r:embed="rId11"/>
                <a:stretch>
                  <a:fillRect l="-3614" r="-4217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74873" y="5168537"/>
                <a:ext cx="23156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=11.5−0.5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m:rPr>
                          <m:nor/>
                        </m:rPr>
                        <a:rPr lang="en-GB" sz="1600" dirty="0">
                          <a:latin typeface="Comic Sans MS" pitchFamily="66" charset="0"/>
                        </a:rPr>
                        <m:t> 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873" y="5168537"/>
                <a:ext cx="2315634" cy="246221"/>
              </a:xfrm>
              <a:prstGeom prst="rect">
                <a:avLst/>
              </a:prstGeom>
              <a:blipFill>
                <a:blip r:embed="rId12"/>
                <a:stretch>
                  <a:fillRect l="-1053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70518" y="5677988"/>
                <a:ext cx="18564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=11.5−0.5(−1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1600" dirty="0">
                          <a:latin typeface="Comic Sans MS" pitchFamily="66" charset="0"/>
                        </a:rPr>
                        <m:t> 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518" y="5677988"/>
                <a:ext cx="1856470" cy="246221"/>
              </a:xfrm>
              <a:prstGeom prst="rect">
                <a:avLst/>
              </a:prstGeom>
              <a:blipFill>
                <a:blip r:embed="rId13"/>
                <a:stretch>
                  <a:fillRect l="-1974" b="-341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900057" y="5133703"/>
            <a:ext cx="914401" cy="31350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79226" y="6183085"/>
                <a:ext cx="10136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=12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𝑝𝑠𝑖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226" y="6183085"/>
                <a:ext cx="1013611" cy="246221"/>
              </a:xfrm>
              <a:prstGeom prst="rect">
                <a:avLst/>
              </a:prstGeom>
              <a:blipFill>
                <a:blip r:embed="rId14"/>
                <a:stretch>
                  <a:fillRect l="-3012" r="-4217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5995852" y="3017521"/>
            <a:ext cx="274320" cy="2307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921829" y="5704115"/>
            <a:ext cx="365759" cy="2307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/>
          <p:cNvSpPr/>
          <p:nvPr/>
        </p:nvSpPr>
        <p:spPr>
          <a:xfrm>
            <a:off x="6866710" y="2608218"/>
            <a:ext cx="230776" cy="509451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4781006" y="1785253"/>
            <a:ext cx="4093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minimum value would be when we subtract as much as possible from 11.5</a:t>
            </a:r>
          </a:p>
        </p:txBody>
      </p:sp>
      <p:sp>
        <p:nvSpPr>
          <p:cNvPr id="24" name="Arc 23"/>
          <p:cNvSpPr/>
          <p:nvPr/>
        </p:nvSpPr>
        <p:spPr>
          <a:xfrm>
            <a:off x="6235338" y="3143796"/>
            <a:ext cx="230776" cy="509451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>
            <a:off x="6762207" y="5281750"/>
            <a:ext cx="230776" cy="509451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6244047" y="5808619"/>
            <a:ext cx="230776" cy="509451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763588" y="4380407"/>
            <a:ext cx="4093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maximum value would be when we add as much as possible to 11.5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997338" y="2599505"/>
                <a:ext cx="20247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highest value of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𝑠𝑖𝑛𝑒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 is 1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338" y="2599505"/>
                <a:ext cx="2024743" cy="523220"/>
              </a:xfrm>
              <a:prstGeom prst="rect">
                <a:avLst/>
              </a:prstGeom>
              <a:blipFill>
                <a:blip r:embed="rId15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6453051" y="3230877"/>
            <a:ext cx="966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79771" y="5050968"/>
            <a:ext cx="2264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 need this term to be negative, and as low as possible – the value needs to be 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31279" y="5908763"/>
            <a:ext cx="966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3335383"/>
                <a:ext cx="957943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=11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𝑝𝑠𝑖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35383"/>
                <a:ext cx="957943" cy="184666"/>
              </a:xfrm>
              <a:prstGeom prst="rect">
                <a:avLst/>
              </a:prstGeom>
              <a:blipFill>
                <a:blip r:embed="rId16"/>
                <a:stretch>
                  <a:fillRect r="-1274" b="-3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0" y="3531326"/>
                <a:ext cx="93025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𝑝𝑠𝑖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31326"/>
                <a:ext cx="930255" cy="184666"/>
              </a:xfrm>
              <a:prstGeom prst="rect">
                <a:avLst/>
              </a:prstGeom>
              <a:blipFill>
                <a:blip r:embed="rId17"/>
                <a:stretch>
                  <a:fillRect l="-3268" r="-3922" b="-322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07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3" grpId="0" animBg="1"/>
      <p:bldP spid="3" grpId="1" animBg="1"/>
      <p:bldP spid="15" grpId="0"/>
      <p:bldP spid="16" grpId="0"/>
      <p:bldP spid="17" grpId="0"/>
      <p:bldP spid="18" grpId="0" animBg="1"/>
      <p:bldP spid="18" grpId="1" animBg="1"/>
      <p:bldP spid="19" grpId="0"/>
      <p:bldP spid="20" grpId="0" animBg="1"/>
      <p:bldP spid="20" grpId="1" animBg="1"/>
      <p:bldP spid="21" grpId="0" animBg="1"/>
      <p:bldP spid="21" grpId="1" animBg="1"/>
      <p:bldP spid="22" grpId="0" animBg="1"/>
      <p:bldP spid="23" grpId="0"/>
      <p:bldP spid="24" grpId="0" animBg="1"/>
      <p:bldP spid="25" grpId="0" animBg="1"/>
      <p:bldP spid="26" grpId="0" animBg="1"/>
      <p:bldP spid="27" grpId="0"/>
      <p:bldP spid="29" grpId="0"/>
      <p:bldP spid="30" grpId="0"/>
      <p:bldP spid="32" grpId="0"/>
      <p:bldP spid="33" grpId="0"/>
      <p:bldP spid="34" grpId="0"/>
      <p:bldP spid="3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3923211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need to be able to use the Trigonometric functions you know to model practical situations in context</a:t>
                </a:r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8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cabin pressure,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in pounds per square inch (psi) on an </a:t>
                </a:r>
                <a:r>
                  <a:rPr lang="en-US" sz="1600" dirty="0" err="1" smtClean="0">
                    <a:latin typeface="Comic Sans MS" pitchFamily="66" charset="0"/>
                  </a:rPr>
                  <a:t>aeroplane</a:t>
                </a:r>
                <a:r>
                  <a:rPr lang="en-US" sz="1600" dirty="0" smtClean="0">
                    <a:latin typeface="Comic Sans MS" pitchFamily="66" charset="0"/>
                  </a:rPr>
                  <a:t> at cruising altitude can be modelled by the equation:</a:t>
                </a: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=11.5−0.5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</a:t>
                </a:r>
              </a:p>
              <a:p>
                <a:pPr marL="0" indent="0" algn="ctr" eaLnBrk="1" hangingPunct="1">
                  <a:buFontTx/>
                  <a:buNone/>
                </a:pPr>
                <a:r>
                  <a:rPr lang="en-GB" sz="1600" dirty="0" smtClean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is the time in hours since the cruising altitude was first reached, and all angles are measured in radians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9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b) Find the time after reaching cruising altitude that the cabin first reaches a maximum pressure</a:t>
                </a:r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923211" cy="4525963"/>
              </a:xfrm>
              <a:blipFill>
                <a:blip r:embed="rId2"/>
                <a:stretch>
                  <a:fillRect l="-621" t="-809" r="-2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3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blipFill>
                <a:blip r:embed="rId4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blipFill>
                <a:blip r:embed="rId5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blipFill>
                <a:blip r:embed="rId6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blipFill>
                <a:blip r:embed="rId7"/>
                <a:stretch>
                  <a:fillRect l="-536" r="-268" b="-10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blipFill>
                <a:blip r:embed="rId8"/>
                <a:stretch>
                  <a:fillRect l="-536" r="-268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3335383"/>
                <a:ext cx="957943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=11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𝑝𝑠𝑖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35383"/>
                <a:ext cx="957943" cy="184666"/>
              </a:xfrm>
              <a:prstGeom prst="rect">
                <a:avLst/>
              </a:prstGeom>
              <a:blipFill>
                <a:blip r:embed="rId9"/>
                <a:stretch>
                  <a:fillRect r="-1274" b="-3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0" y="3531326"/>
                <a:ext cx="93025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𝑝𝑠𝑖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31326"/>
                <a:ext cx="930255" cy="184666"/>
              </a:xfrm>
              <a:prstGeom prst="rect">
                <a:avLst/>
              </a:prstGeom>
              <a:blipFill>
                <a:blip r:embed="rId10"/>
                <a:stretch>
                  <a:fillRect l="-3268" r="-3922" b="-322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98866" y="1950719"/>
                <a:ext cx="224029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=11.5−0.5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866" y="1950719"/>
                <a:ext cx="2240293" cy="246221"/>
              </a:xfrm>
              <a:prstGeom prst="rect">
                <a:avLst/>
              </a:prstGeom>
              <a:blipFill>
                <a:blip r:embed="rId11"/>
                <a:stretch>
                  <a:fillRect l="-1359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998718" y="2373084"/>
                <a:ext cx="23362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=11.5−0.5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718" y="2373084"/>
                <a:ext cx="2336281" cy="246221"/>
              </a:xfrm>
              <a:prstGeom prst="rect">
                <a:avLst/>
              </a:prstGeom>
              <a:blipFill>
                <a:blip r:embed="rId12"/>
                <a:stretch>
                  <a:fillRect l="-130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968238" y="2778032"/>
                <a:ext cx="190366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=−0.5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238" y="2778032"/>
                <a:ext cx="1903663" cy="246221"/>
              </a:xfrm>
              <a:prstGeom prst="rect">
                <a:avLst/>
              </a:prstGeom>
              <a:blipFill>
                <a:blip r:embed="rId13"/>
                <a:stretch>
                  <a:fillRect l="-1923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972592" y="3209107"/>
                <a:ext cx="14788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592" y="3209107"/>
                <a:ext cx="1478866" cy="246221"/>
              </a:xfrm>
              <a:prstGeom prst="rect">
                <a:avLst/>
              </a:prstGeom>
              <a:blipFill>
                <a:blip r:embed="rId14"/>
                <a:stretch>
                  <a:fillRect l="-413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785358" y="3596638"/>
                <a:ext cx="1222322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358" y="3596638"/>
                <a:ext cx="1222322" cy="46102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24249" y="4149632"/>
                <a:ext cx="1034257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249" y="4149632"/>
                <a:ext cx="1034257" cy="4610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872443" y="4798421"/>
                <a:ext cx="7842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0.43=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443" y="4798421"/>
                <a:ext cx="784254" cy="246221"/>
              </a:xfrm>
              <a:prstGeom prst="rect">
                <a:avLst/>
              </a:prstGeom>
              <a:blipFill>
                <a:blip r:embed="rId17"/>
                <a:stretch>
                  <a:fillRect l="-5426" r="-387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7315201" y="2081350"/>
            <a:ext cx="191588" cy="435427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7480664" y="1907174"/>
            <a:ext cx="1663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 want the pressure to be at its maximum value</a:t>
            </a:r>
          </a:p>
        </p:txBody>
      </p:sp>
      <p:sp>
        <p:nvSpPr>
          <p:cNvPr id="47" name="Arc 46"/>
          <p:cNvSpPr/>
          <p:nvPr/>
        </p:nvSpPr>
        <p:spPr>
          <a:xfrm>
            <a:off x="7223761" y="2495007"/>
            <a:ext cx="191588" cy="435427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c 47"/>
          <p:cNvSpPr/>
          <p:nvPr/>
        </p:nvSpPr>
        <p:spPr>
          <a:xfrm>
            <a:off x="6775270" y="2917373"/>
            <a:ext cx="191588" cy="435427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/>
          <p:cNvSpPr/>
          <p:nvPr/>
        </p:nvSpPr>
        <p:spPr>
          <a:xfrm>
            <a:off x="6352904" y="3357156"/>
            <a:ext cx="230776" cy="526867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/>
          <p:cNvSpPr/>
          <p:nvPr/>
        </p:nvSpPr>
        <p:spPr>
          <a:xfrm>
            <a:off x="5939246" y="3866608"/>
            <a:ext cx="230776" cy="526867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>
            <a:off x="5638801" y="4402185"/>
            <a:ext cx="230776" cy="526867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7345682" y="2547254"/>
            <a:ext cx="1232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Subtract 11.5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901544" y="2973974"/>
            <a:ext cx="1232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Divide by -0.5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92242" y="3470363"/>
            <a:ext cx="1232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Inverse sine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48105" y="3984168"/>
            <a:ext cx="831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Add 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847809" y="4506683"/>
            <a:ext cx="831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41075" y="5116283"/>
            <a:ext cx="47374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 the time would be 26 minutes (multiply the time in hours by 60)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Note that you might need to find more than one possible solution to the trig equation, depending on what you are asked!</a:t>
            </a:r>
            <a:endParaRPr lang="en-US" sz="1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90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" grpId="0"/>
      <p:bldP spid="37" grpId="0"/>
      <p:bldP spid="38" grpId="0"/>
      <p:bldP spid="39" grpId="0"/>
      <p:bldP spid="40" grpId="0"/>
      <p:bldP spid="43" grpId="0"/>
      <p:bldP spid="45" grpId="0" animBg="1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4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 flipV="1">
            <a:off x="7020272" y="1340768"/>
            <a:ext cx="576064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>
            <a:off x="7020272" y="2708920"/>
            <a:ext cx="5760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c 51"/>
          <p:cNvSpPr/>
          <p:nvPr/>
        </p:nvSpPr>
        <p:spPr>
          <a:xfrm>
            <a:off x="6558211" y="736476"/>
            <a:ext cx="914400" cy="914400"/>
          </a:xfrm>
          <a:prstGeom prst="arc">
            <a:avLst>
              <a:gd name="adj1" fmla="val 4416219"/>
              <a:gd name="adj2" fmla="val 534910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need to be able to use the addition formulae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𝒔𝒊𝒏𝒆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600" b="1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𝒄𝒐𝒔𝒊𝒏𝒆</m:t>
                    </m:r>
                  </m:oMath>
                </a14:m>
                <a:r>
                  <a:rPr lang="en-GB" sz="1600" b="1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𝒕𝒂𝒏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In the diagram to the right,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𝐶𝐴𝐸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𝐴𝐸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 Additionally,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are perpendicular,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</a:t>
                </a:r>
                <a:r>
                  <a:rPr lang="en-GB" sz="1600" dirty="0" smtClean="0">
                    <a:latin typeface="Comic Sans MS" pitchFamily="66" charset="0"/>
                  </a:rPr>
                  <a:t>perpendicular, and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𝐹𝐶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are perpendicular.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 smtClean="0">
                    <a:latin typeface="Comic Sans MS" pitchFamily="66" charset="0"/>
                  </a:rPr>
                  <a:t>Use the diagram, together with known properties of sine and cosine, to prove the following: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3"/>
                <a:stretch>
                  <a:fillRect l="-175" t="-809" r="-17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508104" y="1340768"/>
            <a:ext cx="1512168" cy="2304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596336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blipFill>
                <a:blip r:embed="rId4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blipFill>
                <a:blip r:embed="rId5"/>
                <a:stretch>
                  <a:fillRect l="-555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blipFill>
                <a:blip r:embed="rId6"/>
                <a:stretch>
                  <a:fillRect l="-8824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blipFill>
                <a:blip r:embed="rId7"/>
                <a:stretch>
                  <a:fillRect l="-11765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blipFill>
                <a:blip r:embed="rId8"/>
                <a:stretch>
                  <a:fillRect l="-8824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blipFill>
                <a:blip r:embed="rId9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5508104" y="1340768"/>
            <a:ext cx="0" cy="230425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508104" y="1340768"/>
            <a:ext cx="151216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blipFill>
                <a:blip r:embed="rId10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blipFill>
                <a:blip r:embed="rId11"/>
                <a:stretch>
                  <a:fillRect l="-2941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20199041"/>
              <a:gd name="adj2" fmla="val 214124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18412109"/>
              <a:gd name="adj2" fmla="val 202698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blipFill>
                <a:blip r:embed="rId12"/>
                <a:stretch>
                  <a:fillRect l="-21212" r="-15152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6876256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452320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7020272" y="2564904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 rot="20118683">
            <a:off x="7432754" y="2600975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08104" y="2708920"/>
            <a:ext cx="2088232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08104" y="3645024"/>
            <a:ext cx="20882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400925" y="1895475"/>
                <a:ext cx="4550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925" y="1895475"/>
                <a:ext cx="455061" cy="246221"/>
              </a:xfrm>
              <a:prstGeom prst="rect">
                <a:avLst/>
              </a:prstGeom>
              <a:blipFill>
                <a:blip r:embed="rId13"/>
                <a:stretch>
                  <a:fillRect l="-9333" r="-120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248150" y="4095750"/>
                <a:ext cx="47343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 smtClean="0">
                    <a:latin typeface="Comic Sans MS" panose="030F0702030302020204" pitchFamily="66" charset="0"/>
                  </a:rPr>
                  <a:t>In a right-angled triangle: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𝐴𝑑𝑗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𝐻𝑦𝑝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150" y="4095750"/>
                <a:ext cx="4734373" cy="276999"/>
              </a:xfrm>
              <a:prstGeom prst="rect">
                <a:avLst/>
              </a:prstGeom>
              <a:blipFill>
                <a:blip r:embed="rId14"/>
                <a:stretch>
                  <a:fillRect l="-3089" t="-28889" r="-1158" b="-5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931920" y="4471035"/>
                <a:ext cx="5212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In triangle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𝐹𝐸𝐶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angle is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GB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the Hypotenuse is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920" y="4471035"/>
                <a:ext cx="5212080" cy="584775"/>
              </a:xfrm>
              <a:prstGeom prst="rect">
                <a:avLst/>
              </a:prstGeom>
              <a:blipFill>
                <a:blip r:embed="rId15"/>
                <a:stretch>
                  <a:fillRect t="-3125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705475" y="5114925"/>
                <a:ext cx="19768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𝐴𝑑𝑗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475" y="5114925"/>
                <a:ext cx="1976823" cy="276999"/>
              </a:xfrm>
              <a:prstGeom prst="rect">
                <a:avLst/>
              </a:prstGeom>
              <a:blipFill>
                <a:blip r:embed="rId16"/>
                <a:stretch>
                  <a:fillRect l="-3704" t="-2174" r="-370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705475" y="5591175"/>
                <a:ext cx="17021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𝐴𝑑𝑗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𝑆𝑖𝑛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475" y="5591175"/>
                <a:ext cx="1702133" cy="276999"/>
              </a:xfrm>
              <a:prstGeom prst="rect">
                <a:avLst/>
              </a:prstGeom>
              <a:blipFill>
                <a:blip r:embed="rId17"/>
                <a:stretch>
                  <a:fillRect l="-4301" t="-2174" r="-4301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 rot="16200000">
                <a:off x="6515103" y="2000250"/>
                <a:ext cx="7668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515103" y="2000250"/>
                <a:ext cx="766877" cy="215444"/>
              </a:xfrm>
              <a:prstGeom prst="rect">
                <a:avLst/>
              </a:prstGeom>
              <a:blipFill>
                <a:blip r:embed="rId18"/>
                <a:stretch>
                  <a:fillRect t="-7143" r="-31429"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>
            <a:off x="7020272" y="1340768"/>
            <a:ext cx="0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020272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65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4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4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  <p:bldP spid="25" grpId="0"/>
      <p:bldP spid="25" grpId="1"/>
      <p:bldP spid="28" grpId="0"/>
      <p:bldP spid="28" grpId="1"/>
      <p:bldP spid="29" grpId="0"/>
      <p:bldP spid="29" grpId="1"/>
      <p:bldP spid="58" grpId="0"/>
      <p:bldP spid="58" grpId="1"/>
      <p:bldP spid="39" grpId="0"/>
      <p:bldP spid="46" grpId="0"/>
      <p:bldP spid="47" grpId="0"/>
      <p:bldP spid="48" grpId="0"/>
      <p:bldP spid="49" grpId="2"/>
      <p:bldP spid="49" grpId="3"/>
      <p:bldP spid="49" grpId="4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3923211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need to be able to use the Trigonometric functions you know to model practical situations in context</a:t>
                </a:r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8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cabin pressure,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in pounds per square inch (psi) on an </a:t>
                </a:r>
                <a:r>
                  <a:rPr lang="en-US" sz="1600" dirty="0" err="1" smtClean="0">
                    <a:latin typeface="Comic Sans MS" pitchFamily="66" charset="0"/>
                  </a:rPr>
                  <a:t>aeroplane</a:t>
                </a:r>
                <a:r>
                  <a:rPr lang="en-US" sz="1600" dirty="0" smtClean="0">
                    <a:latin typeface="Comic Sans MS" pitchFamily="66" charset="0"/>
                  </a:rPr>
                  <a:t> at cruising altitude can be modelled by the equation:</a:t>
                </a: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=11.5−0.5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</a:t>
                </a:r>
              </a:p>
              <a:p>
                <a:pPr marL="0" indent="0" algn="ctr" eaLnBrk="1" hangingPunct="1">
                  <a:buFontTx/>
                  <a:buNone/>
                </a:pPr>
                <a:r>
                  <a:rPr lang="en-GB" sz="1600" dirty="0" smtClean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is the time in hours since the cruising altitude was first reached, and all angles are measured in radians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9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c) Calculate the cabin pressure after 5 hours at a cruising altitude</a:t>
                </a:r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923211" cy="4525963"/>
              </a:xfrm>
              <a:blipFill>
                <a:blip r:embed="rId2"/>
                <a:stretch>
                  <a:fillRect l="-621" t="-809" r="-2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3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blipFill>
                <a:blip r:embed="rId4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blipFill>
                <a:blip r:embed="rId5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blipFill>
                <a:blip r:embed="rId6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blipFill>
                <a:blip r:embed="rId7"/>
                <a:stretch>
                  <a:fillRect l="-536" r="-268" b="-10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blipFill>
                <a:blip r:embed="rId8"/>
                <a:stretch>
                  <a:fillRect l="-536" r="-268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20193" y="2447108"/>
                <a:ext cx="22673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=11.5−0.5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193" y="2447108"/>
                <a:ext cx="2267351" cy="246221"/>
              </a:xfrm>
              <a:prstGeom prst="rect">
                <a:avLst/>
              </a:prstGeom>
              <a:blipFill>
                <a:blip r:embed="rId11"/>
                <a:stretch>
                  <a:fillRect l="-1613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794067" y="2011679"/>
                <a:ext cx="22673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=11.5−0.5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067" y="2011679"/>
                <a:ext cx="2267351" cy="246221"/>
              </a:xfrm>
              <a:prstGeom prst="rect">
                <a:avLst/>
              </a:prstGeom>
              <a:blipFill>
                <a:blip r:embed="rId12"/>
                <a:stretch>
                  <a:fillRect l="-806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820193" y="2882536"/>
                <a:ext cx="12236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=11.43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𝑝𝑠𝑖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193" y="2882536"/>
                <a:ext cx="1223605" cy="246221"/>
              </a:xfrm>
              <a:prstGeom prst="rect">
                <a:avLst/>
              </a:prstGeom>
              <a:blipFill>
                <a:blip r:embed="rId13"/>
                <a:stretch>
                  <a:fillRect l="-3500" r="-45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>
          <a:xfrm>
            <a:off x="7075716" y="2111831"/>
            <a:ext cx="204650" cy="483324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058301" y="2190203"/>
                <a:ext cx="13628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12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301" y="2190203"/>
                <a:ext cx="1362887" cy="276999"/>
              </a:xfrm>
              <a:prstGeom prst="rect">
                <a:avLst/>
              </a:prstGeom>
              <a:blipFill>
                <a:blip r:embed="rId1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Arc 60"/>
          <p:cNvSpPr/>
          <p:nvPr/>
        </p:nvSpPr>
        <p:spPr>
          <a:xfrm>
            <a:off x="6984276" y="2577739"/>
            <a:ext cx="204650" cy="483324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7110554" y="2677883"/>
            <a:ext cx="953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</a:p>
        </p:txBody>
      </p:sp>
    </p:spTree>
    <p:extLst>
      <p:ext uri="{BB962C8B-B14F-4D97-AF65-F5344CB8AC3E}">
        <p14:creationId xmlns:p14="http://schemas.microsoft.com/office/powerpoint/2010/main" val="151149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58" grpId="0"/>
      <p:bldP spid="59" grpId="0" animBg="1"/>
      <p:bldP spid="60" grpId="0"/>
      <p:bldP spid="61" grpId="0" animBg="1"/>
      <p:bldP spid="6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3923211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need to be able to use the Trigonometric functions you know to model practical situations in context</a:t>
                </a:r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8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cabin pressure,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in pounds per square inch (psi) on an </a:t>
                </a:r>
                <a:r>
                  <a:rPr lang="en-US" sz="1600" dirty="0" err="1" smtClean="0">
                    <a:latin typeface="Comic Sans MS" pitchFamily="66" charset="0"/>
                  </a:rPr>
                  <a:t>aeroplane</a:t>
                </a:r>
                <a:r>
                  <a:rPr lang="en-US" sz="1600" dirty="0" smtClean="0">
                    <a:latin typeface="Comic Sans MS" pitchFamily="66" charset="0"/>
                  </a:rPr>
                  <a:t> at cruising altitude can be modelled by the equation:</a:t>
                </a: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=11.5−0.5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</a:t>
                </a:r>
              </a:p>
              <a:p>
                <a:pPr marL="0" indent="0" algn="ctr" eaLnBrk="1" hangingPunct="1">
                  <a:buFontTx/>
                  <a:buNone/>
                </a:pPr>
                <a:r>
                  <a:rPr lang="en-GB" sz="1600" dirty="0" smtClean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is the time in hours since the cruising altitude was first reached, and all angles are measured in radians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9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d) Find all the times during the first 8 hours of cruising that the cabin pressure would be exactly 11.3 psi.</a:t>
                </a:r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923211" cy="4525963"/>
              </a:xfrm>
              <a:blipFill>
                <a:blip r:embed="rId2"/>
                <a:stretch>
                  <a:fillRect l="-621" t="-809" r="-2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3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blipFill>
                <a:blip r:embed="rId4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blipFill>
                <a:blip r:embed="rId5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blipFill>
                <a:blip r:embed="rId6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blipFill>
                <a:blip r:embed="rId7"/>
                <a:stretch>
                  <a:fillRect l="-536" r="-268" b="-10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blipFill>
                <a:blip r:embed="rId8"/>
                <a:stretch>
                  <a:fillRect l="-536" r="-268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94067" y="1915885"/>
                <a:ext cx="22673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=11.5−0.5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067" y="1915885"/>
                <a:ext cx="2267351" cy="246221"/>
              </a:xfrm>
              <a:prstGeom prst="rect">
                <a:avLst/>
              </a:prstGeom>
              <a:blipFill>
                <a:blip r:embed="rId11"/>
                <a:stretch>
                  <a:fillRect l="-80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6979922" y="2016037"/>
            <a:ext cx="204650" cy="483324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7093136" y="2033449"/>
            <a:ext cx="189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 want to know when the psi will be 11.3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50227" y="2351314"/>
                <a:ext cx="24917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11.3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=11.5−0.5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227" y="2351314"/>
                <a:ext cx="2491772" cy="246221"/>
              </a:xfrm>
              <a:prstGeom prst="rect">
                <a:avLst/>
              </a:prstGeom>
              <a:blipFill>
                <a:blip r:embed="rId12"/>
                <a:stretch>
                  <a:fillRect l="-1222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15393" y="2786742"/>
                <a:ext cx="20575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−0.2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=−0.5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393" y="2786742"/>
                <a:ext cx="2057551" cy="246221"/>
              </a:xfrm>
              <a:prstGeom prst="rect">
                <a:avLst/>
              </a:prstGeom>
              <a:blipFill>
                <a:blip r:embed="rId13"/>
                <a:stretch>
                  <a:fillRect l="-297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80856" y="3222170"/>
                <a:ext cx="14804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0.4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856" y="3222170"/>
                <a:ext cx="1480470" cy="246221"/>
              </a:xfrm>
              <a:prstGeom prst="rect">
                <a:avLst/>
              </a:prstGeom>
              <a:blipFill>
                <a:blip r:embed="rId14"/>
                <a:stretch>
                  <a:fillRect l="-2881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73088" y="3690255"/>
                <a:ext cx="11431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0.41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088" y="3690255"/>
                <a:ext cx="1143133" cy="246221"/>
              </a:xfrm>
              <a:prstGeom prst="rect">
                <a:avLst/>
              </a:prstGeom>
              <a:blipFill>
                <a:blip r:embed="rId15"/>
                <a:stretch>
                  <a:fillRect l="-3191" r="-319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15439" y="6035040"/>
                <a:ext cx="10091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439" y="6035040"/>
                <a:ext cx="1009122" cy="276999"/>
              </a:xfrm>
              <a:prstGeom prst="rect">
                <a:avLst/>
              </a:prstGeom>
              <a:blipFill>
                <a:blip r:embed="rId16"/>
                <a:stretch>
                  <a:fillRect l="-4819" r="-4819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245324" y="6387737"/>
                <a:ext cx="15862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−2≤6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324" y="6387737"/>
                <a:ext cx="1586203" cy="276999"/>
              </a:xfrm>
              <a:prstGeom prst="rect">
                <a:avLst/>
              </a:prstGeom>
              <a:blipFill>
                <a:blip r:embed="rId17"/>
                <a:stretch>
                  <a:fillRect r="-3462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2825934" y="6143899"/>
            <a:ext cx="195940" cy="413655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2908669" y="6209208"/>
            <a:ext cx="953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</a:p>
        </p:txBody>
      </p:sp>
      <p:sp>
        <p:nvSpPr>
          <p:cNvPr id="31" name="Arc 30"/>
          <p:cNvSpPr/>
          <p:nvPr/>
        </p:nvSpPr>
        <p:spPr>
          <a:xfrm>
            <a:off x="6914608" y="2473237"/>
            <a:ext cx="204650" cy="483324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>
            <a:off x="6492242" y="2921729"/>
            <a:ext cx="204650" cy="483324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32"/>
          <p:cNvSpPr/>
          <p:nvPr/>
        </p:nvSpPr>
        <p:spPr>
          <a:xfrm>
            <a:off x="6061168" y="3352803"/>
            <a:ext cx="204650" cy="483324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7058301" y="2573380"/>
            <a:ext cx="1180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Subtract 11.5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75123" y="3017517"/>
            <a:ext cx="1180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Divide by -0.5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61317" y="3435528"/>
            <a:ext cx="1180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Inverse sine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0" y="5756363"/>
            <a:ext cx="4258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Ensure you know the range you are working with first!</a:t>
            </a:r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>
            <a:off x="5293853" y="4241107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>
            <a:off x="5295440" y="4545907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Line 42"/>
          <p:cNvSpPr>
            <a:spLocks noChangeShapeType="1"/>
          </p:cNvSpPr>
          <p:nvPr/>
        </p:nvSpPr>
        <p:spPr bwMode="auto">
          <a:xfrm>
            <a:off x="5981240" y="4469707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Line 43"/>
          <p:cNvSpPr>
            <a:spLocks noChangeShapeType="1"/>
          </p:cNvSpPr>
          <p:nvPr/>
        </p:nvSpPr>
        <p:spPr bwMode="auto">
          <a:xfrm>
            <a:off x="6667040" y="4469707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>
            <a:off x="7352840" y="4469707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" name="Line 45"/>
          <p:cNvSpPr>
            <a:spLocks noChangeShapeType="1"/>
          </p:cNvSpPr>
          <p:nvPr/>
        </p:nvSpPr>
        <p:spPr bwMode="auto">
          <a:xfrm>
            <a:off x="8038640" y="4469707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" name="Arc 60"/>
          <p:cNvSpPr>
            <a:spLocks/>
          </p:cNvSpPr>
          <p:nvPr/>
        </p:nvSpPr>
        <p:spPr bwMode="auto">
          <a:xfrm>
            <a:off x="5981240" y="4241107"/>
            <a:ext cx="677863" cy="91440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" name="Arc 61"/>
          <p:cNvSpPr>
            <a:spLocks/>
          </p:cNvSpPr>
          <p:nvPr/>
        </p:nvSpPr>
        <p:spPr bwMode="auto">
          <a:xfrm flipH="1">
            <a:off x="5295440" y="4241107"/>
            <a:ext cx="696913" cy="914400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" name="Arc 63"/>
          <p:cNvSpPr>
            <a:spLocks/>
          </p:cNvSpPr>
          <p:nvPr/>
        </p:nvSpPr>
        <p:spPr bwMode="auto">
          <a:xfrm flipH="1" flipV="1">
            <a:off x="6667040" y="3936307"/>
            <a:ext cx="687388" cy="914400"/>
          </a:xfrm>
          <a:custGeom>
            <a:avLst/>
            <a:gdLst>
              <a:gd name="G0" fmla="+- 446 0 0"/>
              <a:gd name="G1" fmla="+- 21600 0 0"/>
              <a:gd name="G2" fmla="+- 21600 0 0"/>
              <a:gd name="T0" fmla="*/ 0 w 16234"/>
              <a:gd name="T1" fmla="*/ 5 h 21600"/>
              <a:gd name="T2" fmla="*/ 16234 w 16234"/>
              <a:gd name="T3" fmla="*/ 6859 h 21600"/>
              <a:gd name="T4" fmla="*/ 446 w 162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34" h="21600" fill="none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</a:path>
              <a:path w="16234" h="21600" stroke="0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  <a:lnTo>
                  <a:pt x="446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2" name="Arc 64"/>
          <p:cNvSpPr>
            <a:spLocks/>
          </p:cNvSpPr>
          <p:nvPr/>
        </p:nvSpPr>
        <p:spPr bwMode="auto">
          <a:xfrm flipV="1">
            <a:off x="7352840" y="3936307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" name="Text Box 69"/>
          <p:cNvSpPr txBox="1">
            <a:spLocks noChangeArrowheads="1"/>
          </p:cNvSpPr>
          <p:nvPr/>
        </p:nvSpPr>
        <p:spPr bwMode="auto">
          <a:xfrm>
            <a:off x="5801220" y="4601147"/>
            <a:ext cx="5213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aseline="30000" dirty="0" smtClean="0">
                <a:latin typeface="Comic Sans MS" pitchFamily="66" charset="0"/>
              </a:rPr>
              <a:t>π</a:t>
            </a:r>
            <a:r>
              <a:rPr lang="en-GB" sz="1200" dirty="0" smtClean="0">
                <a:latin typeface="Comic Sans MS" pitchFamily="66" charset="0"/>
              </a:rPr>
              <a:t>/</a:t>
            </a:r>
            <a:r>
              <a:rPr lang="en-GB" sz="1200" baseline="-25000" dirty="0" smtClean="0">
                <a:latin typeface="Comic Sans MS" pitchFamily="66" charset="0"/>
              </a:rPr>
              <a:t>2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54" name="Text Box 72"/>
          <p:cNvSpPr txBox="1">
            <a:spLocks noChangeArrowheads="1"/>
          </p:cNvSpPr>
          <p:nvPr/>
        </p:nvSpPr>
        <p:spPr bwMode="auto">
          <a:xfrm>
            <a:off x="6521300" y="4601147"/>
            <a:ext cx="324036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dirty="0" smtClean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55" name="Text Box 73"/>
          <p:cNvSpPr txBox="1">
            <a:spLocks noChangeArrowheads="1"/>
          </p:cNvSpPr>
          <p:nvPr/>
        </p:nvSpPr>
        <p:spPr bwMode="auto">
          <a:xfrm>
            <a:off x="7097364" y="4601147"/>
            <a:ext cx="6120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aseline="30000" dirty="0" smtClean="0">
                <a:latin typeface="Comic Sans MS" pitchFamily="66" charset="0"/>
              </a:rPr>
              <a:t>3</a:t>
            </a:r>
            <a:r>
              <a:rPr lang="el-GR" sz="1200" baseline="30000" dirty="0" smtClean="0">
                <a:latin typeface="Comic Sans MS" pitchFamily="66" charset="0"/>
              </a:rPr>
              <a:t>π</a:t>
            </a:r>
            <a:r>
              <a:rPr lang="en-GB" sz="1200" dirty="0" smtClean="0">
                <a:latin typeface="Comic Sans MS" pitchFamily="66" charset="0"/>
              </a:rPr>
              <a:t>/</a:t>
            </a:r>
            <a:r>
              <a:rPr lang="en-GB" sz="1200" baseline="-25000" dirty="0" smtClean="0">
                <a:latin typeface="Comic Sans MS" pitchFamily="66" charset="0"/>
              </a:rPr>
              <a:t>2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56" name="Text Box 74"/>
          <p:cNvSpPr txBox="1">
            <a:spLocks noChangeArrowheads="1"/>
          </p:cNvSpPr>
          <p:nvPr/>
        </p:nvSpPr>
        <p:spPr bwMode="auto">
          <a:xfrm>
            <a:off x="7817444" y="4601147"/>
            <a:ext cx="396044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 smtClean="0">
                <a:latin typeface="Comic Sans MS" pitchFamily="66" charset="0"/>
              </a:rPr>
              <a:t>2</a:t>
            </a:r>
            <a:r>
              <a:rPr lang="el-GR" sz="1200" dirty="0" smtClean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57" name="Text Box 69"/>
          <p:cNvSpPr txBox="1">
            <a:spLocks noChangeArrowheads="1"/>
          </p:cNvSpPr>
          <p:nvPr/>
        </p:nvSpPr>
        <p:spPr bwMode="auto">
          <a:xfrm>
            <a:off x="5045136" y="4169099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 smtClean="0">
                <a:latin typeface="Comic Sans MS" pitchFamily="66" charset="0"/>
              </a:rPr>
              <a:t>1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63" name="Text Box 69"/>
          <p:cNvSpPr txBox="1">
            <a:spLocks noChangeArrowheads="1"/>
          </p:cNvSpPr>
          <p:nvPr/>
        </p:nvSpPr>
        <p:spPr bwMode="auto">
          <a:xfrm>
            <a:off x="5009132" y="4637151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 smtClean="0">
                <a:latin typeface="Comic Sans MS" pitchFamily="66" charset="0"/>
              </a:rPr>
              <a:t>-1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8078123" y="4465191"/>
                <a:ext cx="8930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123" y="4465191"/>
                <a:ext cx="893000" cy="307777"/>
              </a:xfrm>
              <a:prstGeom prst="rect">
                <a:avLst/>
              </a:prstGeom>
              <a:blipFill>
                <a:blip r:embed="rId18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4846907" y="4299728"/>
            <a:ext cx="465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</a:rPr>
              <a:t>0.4</a:t>
            </a:r>
          </a:p>
        </p:txBody>
      </p:sp>
      <p:sp>
        <p:nvSpPr>
          <p:cNvPr id="66" name="Line 41"/>
          <p:cNvSpPr>
            <a:spLocks noChangeShapeType="1"/>
          </p:cNvSpPr>
          <p:nvPr/>
        </p:nvSpPr>
        <p:spPr bwMode="auto">
          <a:xfrm>
            <a:off x="5299794" y="4437051"/>
            <a:ext cx="27432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" name="Line 41"/>
          <p:cNvSpPr>
            <a:spLocks noChangeShapeType="1"/>
          </p:cNvSpPr>
          <p:nvPr/>
        </p:nvSpPr>
        <p:spPr bwMode="auto">
          <a:xfrm flipH="1">
            <a:off x="5391150" y="4454287"/>
            <a:ext cx="356" cy="120888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8" name="Line 41"/>
          <p:cNvSpPr>
            <a:spLocks noChangeShapeType="1"/>
          </p:cNvSpPr>
          <p:nvPr/>
        </p:nvSpPr>
        <p:spPr bwMode="auto">
          <a:xfrm flipH="1">
            <a:off x="6553200" y="4454287"/>
            <a:ext cx="356" cy="120888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5189807" y="4535948"/>
            <a:ext cx="555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</a:rPr>
              <a:t>0.41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172787" y="4535948"/>
            <a:ext cx="555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</a:rPr>
              <a:t>2.73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527368" y="5138055"/>
                <a:ext cx="11848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−2=0.41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368" y="5138055"/>
                <a:ext cx="1184812" cy="246221"/>
              </a:xfrm>
              <a:prstGeom prst="rect">
                <a:avLst/>
              </a:prstGeom>
              <a:blipFill>
                <a:blip r:embed="rId19"/>
                <a:stretch>
                  <a:fillRect l="-1546" r="-1031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662748" y="5138055"/>
                <a:ext cx="5054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2.73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748" y="5138055"/>
                <a:ext cx="505459" cy="246221"/>
              </a:xfrm>
              <a:prstGeom prst="rect">
                <a:avLst/>
              </a:prstGeom>
              <a:blipFill>
                <a:blip r:embed="rId20"/>
                <a:stretch>
                  <a:fillRect l="-1205" r="-7229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92240" y="5082540"/>
                <a:ext cx="25527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try adding or subtracting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these to find other possible solutions in the adjusted range.</a:t>
                </a: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In this case though, all would be outside the range we have…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240" y="5082540"/>
                <a:ext cx="2552700" cy="1384995"/>
              </a:xfrm>
              <a:prstGeom prst="rect">
                <a:avLst/>
              </a:prstGeom>
              <a:blipFill>
                <a:blip r:embed="rId21"/>
                <a:stretch>
                  <a:fillRect t="-441" r="-1909" b="-2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00748" y="5503815"/>
                <a:ext cx="78425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=2.41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748" y="5503815"/>
                <a:ext cx="784253" cy="246221"/>
              </a:xfrm>
              <a:prstGeom prst="rect">
                <a:avLst/>
              </a:prstGeom>
              <a:blipFill>
                <a:blip r:embed="rId22"/>
                <a:stretch>
                  <a:fillRect l="-5426" r="-4651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662748" y="5511435"/>
                <a:ext cx="5054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4.73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748" y="5511435"/>
                <a:ext cx="505459" cy="246221"/>
              </a:xfrm>
              <a:prstGeom prst="rect">
                <a:avLst/>
              </a:prstGeom>
              <a:blipFill>
                <a:blip r:embed="rId23"/>
                <a:stretch>
                  <a:fillRect l="-1205" r="-7229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900748" y="5968635"/>
                <a:ext cx="12625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25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748" y="5968635"/>
                <a:ext cx="1262590" cy="246221"/>
              </a:xfrm>
              <a:prstGeom prst="rect">
                <a:avLst/>
              </a:prstGeom>
              <a:blipFill>
                <a:blip r:embed="rId24"/>
                <a:stretch>
                  <a:fillRect l="-2899" r="-2899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908368" y="6303915"/>
                <a:ext cx="12625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44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368" y="6303915"/>
                <a:ext cx="1262590" cy="246221"/>
              </a:xfrm>
              <a:prstGeom prst="rect">
                <a:avLst/>
              </a:prstGeom>
              <a:blipFill>
                <a:blip r:embed="rId25"/>
                <a:stretch>
                  <a:fillRect l="-2415" r="-2899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842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3" grpId="0"/>
      <p:bldP spid="24" grpId="0"/>
      <p:bldP spid="25" grpId="0"/>
      <p:bldP spid="26" grpId="0"/>
      <p:bldP spid="3" grpId="0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6" grpId="0"/>
      <p:bldP spid="37" grpId="0"/>
      <p:bldP spid="38" grpId="0"/>
      <p:bldP spid="39" grpId="0"/>
      <p:bldP spid="40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63" grpId="0"/>
      <p:bldP spid="64" grpId="0"/>
      <p:bldP spid="65" grpId="0"/>
      <p:bldP spid="66" grpId="0" animBg="1"/>
      <p:bldP spid="67" grpId="0" animBg="1"/>
      <p:bldP spid="68" grpId="0" animBg="1"/>
      <p:bldP spid="69" grpId="0"/>
      <p:bldP spid="70" grpId="0"/>
      <p:bldP spid="71" grpId="0"/>
      <p:bldP spid="72" grpId="0"/>
      <p:bldP spid="74" grpId="0"/>
      <p:bldP spid="75" grpId="0"/>
      <p:bldP spid="76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 flipV="1">
            <a:off x="7020272" y="1340768"/>
            <a:ext cx="576064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>
            <a:off x="7020272" y="2708920"/>
            <a:ext cx="5760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c 51"/>
          <p:cNvSpPr/>
          <p:nvPr/>
        </p:nvSpPr>
        <p:spPr>
          <a:xfrm>
            <a:off x="6558211" y="736476"/>
            <a:ext cx="914400" cy="914400"/>
          </a:xfrm>
          <a:prstGeom prst="arc">
            <a:avLst>
              <a:gd name="adj1" fmla="val 4416219"/>
              <a:gd name="adj2" fmla="val 534910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need to be able to use the addition formulae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𝒔𝒊𝒏𝒆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600" b="1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𝒄𝒐𝒔𝒊𝒏𝒆</m:t>
                    </m:r>
                  </m:oMath>
                </a14:m>
                <a:r>
                  <a:rPr lang="en-GB" sz="1600" b="1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𝒕𝒂𝒏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In the diagram to the right,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𝐶𝐴𝐸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𝐴𝐸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 Additionally,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are perpendicular,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</a:t>
                </a:r>
                <a:r>
                  <a:rPr lang="en-GB" sz="1600" dirty="0" smtClean="0">
                    <a:latin typeface="Comic Sans MS" pitchFamily="66" charset="0"/>
                  </a:rPr>
                  <a:t>perpendicular, and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𝐹𝐶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are perpendicular.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 smtClean="0">
                    <a:latin typeface="Comic Sans MS" pitchFamily="66" charset="0"/>
                  </a:rPr>
                  <a:t>Use the diagram, together with known properties of sine and cosine, to prove the following: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3"/>
                <a:stretch>
                  <a:fillRect l="-175" t="-809" r="-17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508104" y="1340768"/>
            <a:ext cx="1512168" cy="2304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596336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blipFill>
                <a:blip r:embed="rId4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blipFill>
                <a:blip r:embed="rId5"/>
                <a:stretch>
                  <a:fillRect l="-555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blipFill>
                <a:blip r:embed="rId6"/>
                <a:stretch>
                  <a:fillRect l="-8824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blipFill>
                <a:blip r:embed="rId7"/>
                <a:stretch>
                  <a:fillRect l="-11765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blipFill>
                <a:blip r:embed="rId8"/>
                <a:stretch>
                  <a:fillRect l="-8824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blipFill>
                <a:blip r:embed="rId9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5508104" y="1340768"/>
            <a:ext cx="0" cy="230425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508104" y="1340768"/>
            <a:ext cx="151216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blipFill>
                <a:blip r:embed="rId10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blipFill>
                <a:blip r:embed="rId11"/>
                <a:stretch>
                  <a:fillRect l="-2941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20199041"/>
              <a:gd name="adj2" fmla="val 214124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18412109"/>
              <a:gd name="adj2" fmla="val 202698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blipFill>
                <a:blip r:embed="rId12"/>
                <a:stretch>
                  <a:fillRect l="-21212" r="-15152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6876256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452320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7020272" y="2564904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 rot="20118683">
            <a:off x="7432754" y="2600975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08104" y="2708920"/>
            <a:ext cx="2088232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08104" y="3645024"/>
            <a:ext cx="20882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400925" y="1895475"/>
                <a:ext cx="4550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925" y="1895475"/>
                <a:ext cx="455061" cy="246221"/>
              </a:xfrm>
              <a:prstGeom prst="rect">
                <a:avLst/>
              </a:prstGeom>
              <a:blipFill>
                <a:blip r:embed="rId13"/>
                <a:stretch>
                  <a:fillRect l="-9333" r="-120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 rot="16200000">
                <a:off x="6515103" y="2000250"/>
                <a:ext cx="7668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515103" y="2000250"/>
                <a:ext cx="766877" cy="215444"/>
              </a:xfrm>
              <a:prstGeom prst="rect">
                <a:avLst/>
              </a:prstGeom>
              <a:blipFill>
                <a:blip r:embed="rId14"/>
                <a:stretch>
                  <a:fillRect t="-7143" r="-31429"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>
            <a:off x="7020272" y="1340768"/>
            <a:ext cx="0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020272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248150" y="4095750"/>
                <a:ext cx="47428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 smtClean="0">
                    <a:latin typeface="Comic Sans MS" panose="030F0702030302020204" pitchFamily="66" charset="0"/>
                  </a:rPr>
                  <a:t>In a right-angled triangle: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𝑆𝑖𝑛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𝐻𝑦𝑝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150" y="4095750"/>
                <a:ext cx="4742837" cy="276999"/>
              </a:xfrm>
              <a:prstGeom prst="rect">
                <a:avLst/>
              </a:prstGeom>
              <a:blipFill>
                <a:blip r:embed="rId15"/>
                <a:stretch>
                  <a:fillRect l="-3085" t="-28889" r="-1285" b="-5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931920" y="4471035"/>
                <a:ext cx="5212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In triangle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𝐹𝐸𝐶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angle is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GB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the Hypotenuse is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920" y="4471035"/>
                <a:ext cx="5212080" cy="584775"/>
              </a:xfrm>
              <a:prstGeom prst="rect">
                <a:avLst/>
              </a:prstGeom>
              <a:blipFill>
                <a:blip r:embed="rId16"/>
                <a:stretch>
                  <a:fillRect t="-3125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705475" y="5114925"/>
                <a:ext cx="19367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𝐴𝑑𝑗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475" y="5114925"/>
                <a:ext cx="1936749" cy="276999"/>
              </a:xfrm>
              <a:prstGeom prst="rect">
                <a:avLst/>
              </a:prstGeom>
              <a:blipFill>
                <a:blip r:embed="rId17"/>
                <a:stretch>
                  <a:fillRect l="-3774" t="-2174" r="-377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705475" y="5591175"/>
                <a:ext cx="16620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𝐴𝑑𝑗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𝑆𝑖𝑛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475" y="5591175"/>
                <a:ext cx="1662058" cy="276999"/>
              </a:xfrm>
              <a:prstGeom prst="rect">
                <a:avLst/>
              </a:prstGeom>
              <a:blipFill>
                <a:blip r:embed="rId18"/>
                <a:stretch>
                  <a:fillRect l="-4762" t="-2174" r="-4396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884368" y="2204864"/>
                <a:ext cx="74603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204864"/>
                <a:ext cx="746038" cy="215444"/>
              </a:xfrm>
              <a:prstGeom prst="rect">
                <a:avLst/>
              </a:prstGeom>
              <a:blipFill>
                <a:blip r:embed="rId19"/>
                <a:stretch>
                  <a:fillRect l="-4878" r="-6504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V="1">
            <a:off x="7308304" y="2348880"/>
            <a:ext cx="504056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56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  <p:bldP spid="25" grpId="0"/>
      <p:bldP spid="25" grpId="1"/>
      <p:bldP spid="28" grpId="0"/>
      <p:bldP spid="28" grpId="1"/>
      <p:bldP spid="29" grpId="0"/>
      <p:bldP spid="29" grpId="1"/>
      <p:bldP spid="58" grpId="0"/>
      <p:bldP spid="58" grpId="1"/>
      <p:bldP spid="49" grpId="0"/>
      <p:bldP spid="49" grpId="1"/>
      <p:bldP spid="45" grpId="0"/>
      <p:bldP spid="54" grpId="0"/>
      <p:bldP spid="55" grpId="0"/>
      <p:bldP spid="56" grpId="0"/>
      <p:bldP spid="57" grpId="0"/>
      <p:bldP spid="5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 flipV="1">
            <a:off x="7020272" y="1340768"/>
            <a:ext cx="576064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>
            <a:off x="7020272" y="2708920"/>
            <a:ext cx="5760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c 51"/>
          <p:cNvSpPr/>
          <p:nvPr/>
        </p:nvSpPr>
        <p:spPr>
          <a:xfrm>
            <a:off x="6558211" y="736476"/>
            <a:ext cx="914400" cy="914400"/>
          </a:xfrm>
          <a:prstGeom prst="arc">
            <a:avLst>
              <a:gd name="adj1" fmla="val 4416219"/>
              <a:gd name="adj2" fmla="val 534910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need to be able to use the addition formulae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𝒔𝒊𝒏𝒆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600" b="1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𝒄𝒐𝒔𝒊𝒏𝒆</m:t>
                    </m:r>
                  </m:oMath>
                </a14:m>
                <a:r>
                  <a:rPr lang="en-GB" sz="1600" b="1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𝒕𝒂𝒏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In the diagram to the right,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𝐶𝐴𝐸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𝐴𝐸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 Additionally,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are perpendicular,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</a:t>
                </a:r>
                <a:r>
                  <a:rPr lang="en-GB" sz="1600" dirty="0" smtClean="0">
                    <a:latin typeface="Comic Sans MS" pitchFamily="66" charset="0"/>
                  </a:rPr>
                  <a:t>perpendicular, and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𝐹𝐶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are perpendicular.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 smtClean="0">
                    <a:latin typeface="Comic Sans MS" pitchFamily="66" charset="0"/>
                  </a:rPr>
                  <a:t>Use the diagram, together with known properties of sine and cosine, to prove the following: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3"/>
                <a:stretch>
                  <a:fillRect l="-175" t="-809" r="-17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508104" y="1340768"/>
            <a:ext cx="1512168" cy="2304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596336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blipFill>
                <a:blip r:embed="rId4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blipFill>
                <a:blip r:embed="rId5"/>
                <a:stretch>
                  <a:fillRect l="-555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blipFill>
                <a:blip r:embed="rId6"/>
                <a:stretch>
                  <a:fillRect l="-8824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blipFill>
                <a:blip r:embed="rId7"/>
                <a:stretch>
                  <a:fillRect l="-11765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blipFill>
                <a:blip r:embed="rId8"/>
                <a:stretch>
                  <a:fillRect l="-8824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blipFill>
                <a:blip r:embed="rId9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5508104" y="1340768"/>
            <a:ext cx="0" cy="230425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508104" y="1340768"/>
            <a:ext cx="151216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blipFill>
                <a:blip r:embed="rId10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blipFill>
                <a:blip r:embed="rId11"/>
                <a:stretch>
                  <a:fillRect l="-2941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20199041"/>
              <a:gd name="adj2" fmla="val 214124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18412109"/>
              <a:gd name="adj2" fmla="val 202698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blipFill>
                <a:blip r:embed="rId12"/>
                <a:stretch>
                  <a:fillRect l="-21212" r="-15152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6876256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452320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7020272" y="2564904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 rot="20118683">
            <a:off x="7432754" y="2600975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08104" y="2708920"/>
            <a:ext cx="2088232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08104" y="3645024"/>
            <a:ext cx="20882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400925" y="1895475"/>
                <a:ext cx="4550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925" y="1895475"/>
                <a:ext cx="455061" cy="246221"/>
              </a:xfrm>
              <a:prstGeom prst="rect">
                <a:avLst/>
              </a:prstGeom>
              <a:blipFill>
                <a:blip r:embed="rId13"/>
                <a:stretch>
                  <a:fillRect l="-9333" r="-120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 rot="16200000">
                <a:off x="6515103" y="2000250"/>
                <a:ext cx="7668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515103" y="2000250"/>
                <a:ext cx="766877" cy="215444"/>
              </a:xfrm>
              <a:prstGeom prst="rect">
                <a:avLst/>
              </a:prstGeom>
              <a:blipFill>
                <a:blip r:embed="rId14"/>
                <a:stretch>
                  <a:fillRect t="-7143" r="-31429"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>
            <a:off x="7020272" y="1340768"/>
            <a:ext cx="0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020272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884368" y="2204864"/>
                <a:ext cx="74603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204864"/>
                <a:ext cx="746038" cy="215444"/>
              </a:xfrm>
              <a:prstGeom prst="rect">
                <a:avLst/>
              </a:prstGeom>
              <a:blipFill>
                <a:blip r:embed="rId15"/>
                <a:stretch>
                  <a:fillRect l="-4878" r="-6504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V="1">
            <a:off x="7308304" y="2348880"/>
            <a:ext cx="504056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248150" y="4095750"/>
                <a:ext cx="47343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 smtClean="0">
                    <a:latin typeface="Comic Sans MS" panose="030F0702030302020204" pitchFamily="66" charset="0"/>
                  </a:rPr>
                  <a:t>In a right-angled triangle: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𝐴𝑑𝑗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𝐻𝑦𝑝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150" y="4095750"/>
                <a:ext cx="4734373" cy="276999"/>
              </a:xfrm>
              <a:prstGeom prst="rect">
                <a:avLst/>
              </a:prstGeom>
              <a:blipFill>
                <a:blip r:embed="rId16"/>
                <a:stretch>
                  <a:fillRect l="-3089" t="-28889" r="-1158" b="-5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931920" y="4471035"/>
                <a:ext cx="5212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In triangle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𝐴𝐶𝐸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angle is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GB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the Hypotenuse is 1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920" y="4471035"/>
                <a:ext cx="5212080" cy="584775"/>
              </a:xfrm>
              <a:prstGeom prst="rect">
                <a:avLst/>
              </a:prstGeom>
              <a:blipFill>
                <a:blip r:embed="rId17"/>
                <a:stretch>
                  <a:fillRect t="-3125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705475" y="5114925"/>
                <a:ext cx="16316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𝐴𝑑𝑗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475" y="5114925"/>
                <a:ext cx="1631601" cy="276999"/>
              </a:xfrm>
              <a:prstGeom prst="rect">
                <a:avLst/>
              </a:prstGeom>
              <a:blipFill>
                <a:blip r:embed="rId18"/>
                <a:stretch>
                  <a:fillRect l="-4851" t="-2174" r="-2612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705475" y="5591175"/>
                <a:ext cx="12356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𝐴𝑑𝑗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475" y="5591175"/>
                <a:ext cx="1235659" cy="276999"/>
              </a:xfrm>
              <a:prstGeom prst="rect">
                <a:avLst/>
              </a:prstGeom>
              <a:blipFill>
                <a:blip r:embed="rId19"/>
                <a:stretch>
                  <a:fillRect l="-6404" t="-2174" r="-5911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 rot="20171364">
                <a:off x="6329642" y="2894978"/>
                <a:ext cx="4759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71364">
                <a:off x="6329642" y="2894978"/>
                <a:ext cx="475900" cy="246221"/>
              </a:xfrm>
              <a:prstGeom prst="rect">
                <a:avLst/>
              </a:prstGeom>
              <a:blipFill>
                <a:blip r:embed="rId20"/>
                <a:stretch>
                  <a:fillRect t="-4286" r="-14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04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5" grpId="0"/>
      <p:bldP spid="25" grpId="1"/>
      <p:bldP spid="29" grpId="0"/>
      <p:bldP spid="29" grpId="1"/>
      <p:bldP spid="34" grpId="0"/>
      <p:bldP spid="34" grpId="1"/>
      <p:bldP spid="38" grpId="0"/>
      <p:bldP spid="38" grpId="1"/>
      <p:bldP spid="58" grpId="0"/>
      <p:bldP spid="58" grpId="1"/>
      <p:bldP spid="46" grpId="0"/>
      <p:bldP spid="47" grpId="0"/>
      <p:bldP spid="48" grpId="0"/>
      <p:bldP spid="59" grpId="0"/>
      <p:bldP spid="60" grpId="0"/>
      <p:bldP spid="6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 flipV="1">
            <a:off x="7020272" y="1340768"/>
            <a:ext cx="576064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>
            <a:off x="7020272" y="2708920"/>
            <a:ext cx="5760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c 51"/>
          <p:cNvSpPr/>
          <p:nvPr/>
        </p:nvSpPr>
        <p:spPr>
          <a:xfrm>
            <a:off x="6558211" y="736476"/>
            <a:ext cx="914400" cy="914400"/>
          </a:xfrm>
          <a:prstGeom prst="arc">
            <a:avLst>
              <a:gd name="adj1" fmla="val 4416219"/>
              <a:gd name="adj2" fmla="val 534910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need to be able to use the addition formulae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𝒔𝒊𝒏𝒆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600" b="1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𝒄𝒐𝒔𝒊𝒏𝒆</m:t>
                    </m:r>
                  </m:oMath>
                </a14:m>
                <a:r>
                  <a:rPr lang="en-GB" sz="1600" b="1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𝒕𝒂𝒏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In the diagram to the right,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𝐶𝐴𝐸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𝐴𝐸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 Additionally,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are perpendicular,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</a:t>
                </a:r>
                <a:r>
                  <a:rPr lang="en-GB" sz="1600" dirty="0" smtClean="0">
                    <a:latin typeface="Comic Sans MS" pitchFamily="66" charset="0"/>
                  </a:rPr>
                  <a:t>perpendicular, and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𝐹𝐶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are perpendicular.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 smtClean="0">
                    <a:latin typeface="Comic Sans MS" pitchFamily="66" charset="0"/>
                  </a:rPr>
                  <a:t>Use the diagram, together with known properties of sine and cosine, to prove the following: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3"/>
                <a:stretch>
                  <a:fillRect l="-175" t="-809" r="-17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508104" y="1340768"/>
            <a:ext cx="1512168" cy="2304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596336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blipFill>
                <a:blip r:embed="rId4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blipFill>
                <a:blip r:embed="rId5"/>
                <a:stretch>
                  <a:fillRect l="-555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blipFill>
                <a:blip r:embed="rId6"/>
                <a:stretch>
                  <a:fillRect l="-8824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blipFill>
                <a:blip r:embed="rId7"/>
                <a:stretch>
                  <a:fillRect l="-11765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blipFill>
                <a:blip r:embed="rId8"/>
                <a:stretch>
                  <a:fillRect l="-8824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blipFill>
                <a:blip r:embed="rId9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5508104" y="1340768"/>
            <a:ext cx="0" cy="230425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508104" y="1340768"/>
            <a:ext cx="151216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blipFill>
                <a:blip r:embed="rId10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blipFill>
                <a:blip r:embed="rId11"/>
                <a:stretch>
                  <a:fillRect l="-2941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20199041"/>
              <a:gd name="adj2" fmla="val 214124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18412109"/>
              <a:gd name="adj2" fmla="val 202698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blipFill>
                <a:blip r:embed="rId12"/>
                <a:stretch>
                  <a:fillRect l="-21212" r="-15152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6876256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452320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7020272" y="2564904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 rot="20118683">
            <a:off x="7432754" y="2600975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08104" y="2708920"/>
            <a:ext cx="2088232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08104" y="3645024"/>
            <a:ext cx="20882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400925" y="1895475"/>
                <a:ext cx="4550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925" y="1895475"/>
                <a:ext cx="455061" cy="246221"/>
              </a:xfrm>
              <a:prstGeom prst="rect">
                <a:avLst/>
              </a:prstGeom>
              <a:blipFill>
                <a:blip r:embed="rId13"/>
                <a:stretch>
                  <a:fillRect l="-9333" r="-120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 rot="16200000">
                <a:off x="6515103" y="2000250"/>
                <a:ext cx="7668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515103" y="2000250"/>
                <a:ext cx="766877" cy="215444"/>
              </a:xfrm>
              <a:prstGeom prst="rect">
                <a:avLst/>
              </a:prstGeom>
              <a:blipFill>
                <a:blip r:embed="rId14"/>
                <a:stretch>
                  <a:fillRect t="-7143" r="-31429"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>
            <a:off x="7020272" y="1340768"/>
            <a:ext cx="0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020272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884368" y="2204864"/>
                <a:ext cx="74603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204864"/>
                <a:ext cx="746038" cy="215444"/>
              </a:xfrm>
              <a:prstGeom prst="rect">
                <a:avLst/>
              </a:prstGeom>
              <a:blipFill>
                <a:blip r:embed="rId15"/>
                <a:stretch>
                  <a:fillRect l="-4878" r="-6504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V="1">
            <a:off x="7308304" y="2348880"/>
            <a:ext cx="504056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 rot="20171364">
                <a:off x="6329642" y="2894978"/>
                <a:ext cx="4759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71364">
                <a:off x="6329642" y="2894978"/>
                <a:ext cx="475900" cy="246221"/>
              </a:xfrm>
              <a:prstGeom prst="rect">
                <a:avLst/>
              </a:prstGeom>
              <a:blipFill>
                <a:blip r:embed="rId16"/>
                <a:stretch>
                  <a:fillRect t="-4286" r="-14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248150" y="4095750"/>
                <a:ext cx="47428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 smtClean="0">
                    <a:latin typeface="Comic Sans MS" panose="030F0702030302020204" pitchFamily="66" charset="0"/>
                  </a:rPr>
                  <a:t>In a right-angled triangle: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𝑆𝑖𝑛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𝐻𝑦𝑝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150" y="4095750"/>
                <a:ext cx="4742837" cy="276999"/>
              </a:xfrm>
              <a:prstGeom prst="rect">
                <a:avLst/>
              </a:prstGeom>
              <a:blipFill>
                <a:blip r:embed="rId17"/>
                <a:stretch>
                  <a:fillRect l="-3085" t="-28889" r="-1285" b="-5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931920" y="4471035"/>
                <a:ext cx="5212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In triangle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𝐴𝐶</m:t>
                    </m:r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𝐵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angle is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GB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the Hypotenuse is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920" y="4471035"/>
                <a:ext cx="5212080" cy="584775"/>
              </a:xfrm>
              <a:prstGeom prst="rect">
                <a:avLst/>
              </a:prstGeom>
              <a:blipFill>
                <a:blip r:embed="rId18"/>
                <a:stretch>
                  <a:fillRect t="-3125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705475" y="5114925"/>
                <a:ext cx="20253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𝑂𝑝𝑝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475" y="5114925"/>
                <a:ext cx="2025363" cy="276999"/>
              </a:xfrm>
              <a:prstGeom prst="rect">
                <a:avLst/>
              </a:prstGeom>
              <a:blipFill>
                <a:blip r:embed="rId19"/>
                <a:stretch>
                  <a:fillRect l="-3614" t="-2174" r="-361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705475" y="5591175"/>
                <a:ext cx="1750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𝑂𝑝𝑝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475" y="5591175"/>
                <a:ext cx="1750672" cy="276999"/>
              </a:xfrm>
              <a:prstGeom prst="rect">
                <a:avLst/>
              </a:prstGeom>
              <a:blipFill>
                <a:blip r:embed="rId20"/>
                <a:stretch>
                  <a:fillRect l="-4181" t="-2174" r="-4181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656041" y="3028640"/>
                <a:ext cx="8766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041" y="3028640"/>
                <a:ext cx="876650" cy="246221"/>
              </a:xfrm>
              <a:prstGeom prst="rect">
                <a:avLst/>
              </a:prstGeom>
              <a:blipFill>
                <a:blip r:embed="rId21"/>
                <a:stretch>
                  <a:fillRect l="-5556" r="-5556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89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5" grpId="0"/>
      <p:bldP spid="25" grpId="1"/>
      <p:bldP spid="26" grpId="0"/>
      <p:bldP spid="26" grpId="1"/>
      <p:bldP spid="37" grpId="0"/>
      <p:bldP spid="37" grpId="1"/>
      <p:bldP spid="60" grpId="0"/>
      <p:bldP spid="60" grpId="1"/>
      <p:bldP spid="45" grpId="0"/>
      <p:bldP spid="54" grpId="0"/>
      <p:bldP spid="55" grpId="0"/>
      <p:bldP spid="56" grpId="0"/>
      <p:bldP spid="61" grpId="0"/>
      <p:bldP spid="61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6E71645B3BAA49BECBEA529B755E1D" ma:contentTypeVersion="1" ma:contentTypeDescription="Create a new document." ma:contentTypeScope="" ma:versionID="64a4efe576e7f5395ca3a9d25fdec77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250A3C2-05EC-4B95-9529-0DBD548A8786}"/>
</file>

<file path=customXml/itemProps2.xml><?xml version="1.0" encoding="utf-8"?>
<ds:datastoreItem xmlns:ds="http://schemas.openxmlformats.org/officeDocument/2006/customXml" ds:itemID="{4818217F-60CC-4304-8BF5-729CD3B42C7D}"/>
</file>

<file path=customXml/itemProps3.xml><?xml version="1.0" encoding="utf-8"?>
<ds:datastoreItem xmlns:ds="http://schemas.openxmlformats.org/officeDocument/2006/customXml" ds:itemID="{4E03429E-9EC1-483B-9E95-DD741FB5265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1888</TotalTime>
  <Words>6341</Words>
  <Application>Microsoft Office PowerPoint</Application>
  <PresentationFormat>On-screen Show (4:3)</PresentationFormat>
  <Paragraphs>1534</Paragraphs>
  <Slides>61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</vt:lpstr>
      <vt:lpstr>Calibri</vt:lpstr>
      <vt:lpstr>Calibri Light</vt:lpstr>
      <vt:lpstr>Cambria Math</vt:lpstr>
      <vt:lpstr>Comic Sans MS</vt:lpstr>
      <vt:lpstr>Monotype Corsiva</vt:lpstr>
      <vt:lpstr>Wingdings</vt:lpstr>
      <vt:lpstr>Office Theme</vt:lpstr>
      <vt:lpstr>PowerPoint Presentation</vt:lpstr>
      <vt:lpstr>Prior Knowledge Check</vt:lpstr>
      <vt:lpstr>PowerPoint Presentation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PowerPoint Presentation</vt:lpstr>
      <vt:lpstr>Trigonometry and Modelling</vt:lpstr>
      <vt:lpstr>Trigonometry and Modelling</vt:lpstr>
      <vt:lpstr>Trigonometry and Modelling</vt:lpstr>
      <vt:lpstr>PowerPoint Presentation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PowerPoint Presentation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PowerPoint Presentation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PowerPoint Presentation</vt:lpstr>
      <vt:lpstr>Trigonometry and Modelling</vt:lpstr>
      <vt:lpstr>Trigonometry and Modelling</vt:lpstr>
      <vt:lpstr>Trigonometry and Modelling</vt:lpstr>
      <vt:lpstr>Trigonometry and Modelling</vt:lpstr>
      <vt:lpstr>PowerPoint Presentation</vt:lpstr>
      <vt:lpstr>Trigonometry and Modelling</vt:lpstr>
      <vt:lpstr>Trigonometry and Modelling</vt:lpstr>
      <vt:lpstr>Trigonometry and Modelling</vt:lpstr>
      <vt:lpstr>Trigonometry and Modelling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VMUSER</dc:creator>
  <cp:lastModifiedBy>SOE</cp:lastModifiedBy>
  <cp:revision>464</cp:revision>
  <dcterms:created xsi:type="dcterms:W3CDTF">2018-04-30T00:32:33Z</dcterms:created>
  <dcterms:modified xsi:type="dcterms:W3CDTF">2018-05-18T05:25:00Z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0x0101001F6E71645B3BAA49BECBEA529B755E1D</vt:lpwstr>
  </property>
</Properties>
</file>