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45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40.xml" ContentType="application/vnd.openxmlformats-officedocument.presentationml.slide+xml"/>
  <Override PartName="/ppt/slides/slide3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57" r:id="rId3"/>
    <p:sldId id="351" r:id="rId4"/>
    <p:sldId id="348" r:id="rId5"/>
    <p:sldId id="358" r:id="rId6"/>
    <p:sldId id="359" r:id="rId7"/>
    <p:sldId id="360" r:id="rId8"/>
    <p:sldId id="361" r:id="rId9"/>
    <p:sldId id="362" r:id="rId10"/>
    <p:sldId id="363" r:id="rId11"/>
    <p:sldId id="349" r:id="rId12"/>
    <p:sldId id="350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52" r:id="rId23"/>
    <p:sldId id="353" r:id="rId24"/>
    <p:sldId id="354" r:id="rId25"/>
    <p:sldId id="355" r:id="rId26"/>
    <p:sldId id="373" r:id="rId27"/>
    <p:sldId id="374" r:id="rId28"/>
    <p:sldId id="375" r:id="rId29"/>
    <p:sldId id="376" r:id="rId30"/>
    <p:sldId id="377" r:id="rId31"/>
    <p:sldId id="378" r:id="rId32"/>
    <p:sldId id="379" r:id="rId33"/>
    <p:sldId id="380" r:id="rId34"/>
    <p:sldId id="356" r:id="rId35"/>
    <p:sldId id="357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  <p:sldId id="392" r:id="rId48"/>
    <p:sldId id="393" r:id="rId49"/>
    <p:sldId id="394" r:id="rId50"/>
    <p:sldId id="395" r:id="rId51"/>
    <p:sldId id="396" r:id="rId52"/>
    <p:sldId id="397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94660"/>
  </p:normalViewPr>
  <p:slideViewPr>
    <p:cSldViewPr snapToGrid="0">
      <p:cViewPr>
        <p:scale>
          <a:sx n="66" d="100"/>
          <a:sy n="66" d="100"/>
        </p:scale>
        <p:origin x="-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02095-0A9F-4450-853C-1E417FC6D87B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C520B-0B46-4152-9368-257B61061A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040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53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454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C520B-0B46-4152-9368-257B61061A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77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5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43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13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84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07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3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1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7000">
              <a:schemeClr val="accent5">
                <a:lumMod val="20000"/>
                <a:lumOff val="80000"/>
              </a:schemeClr>
            </a:gs>
            <a:gs pos="95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4E3E-551F-43C6-831F-FF63395BF3B9}" type="datetimeFigureOut">
              <a:rPr lang="en-GB" smtClean="0"/>
              <a:t>22/05/2018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3FA7E-978D-430D-A6E0-EE4AD4188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49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9.png"/><Relationship Id="rId7" Type="http://schemas.openxmlformats.org/officeDocument/2006/relationships/image" Target="../media/image6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7.png"/><Relationship Id="rId7" Type="http://schemas.openxmlformats.org/officeDocument/2006/relationships/image" Target="../media/image7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image" Target="../media/image67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image" Target="../media/image79.png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7.png"/><Relationship Id="rId7" Type="http://schemas.openxmlformats.org/officeDocument/2006/relationships/image" Target="../media/image9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89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6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1.png"/><Relationship Id="rId2" Type="http://schemas.openxmlformats.org/officeDocument/2006/relationships/image" Target="../media/image79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89.png"/><Relationship Id="rId1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81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07.png"/><Relationship Id="rId3" Type="http://schemas.openxmlformats.org/officeDocument/2006/relationships/image" Target="../media/image67.png"/><Relationship Id="rId7" Type="http://schemas.openxmlformats.org/officeDocument/2006/relationships/image" Target="../media/image112.png"/><Relationship Id="rId12" Type="http://schemas.openxmlformats.org/officeDocument/2006/relationships/image" Target="../media/image116.png"/><Relationship Id="rId17" Type="http://schemas.openxmlformats.org/officeDocument/2006/relationships/image" Target="../media/image119.png"/><Relationship Id="rId2" Type="http://schemas.openxmlformats.org/officeDocument/2006/relationships/image" Target="../media/image79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10" Type="http://schemas.openxmlformats.org/officeDocument/2006/relationships/image" Target="../media/image114.png"/><Relationship Id="rId4" Type="http://schemas.openxmlformats.org/officeDocument/2006/relationships/image" Target="../media/image89.png"/><Relationship Id="rId9" Type="http://schemas.openxmlformats.org/officeDocument/2006/relationships/image" Target="../media/image103.png"/><Relationship Id="rId14" Type="http://schemas.openxmlformats.org/officeDocument/2006/relationships/image" Target="../media/image1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67.png"/><Relationship Id="rId7" Type="http://schemas.openxmlformats.org/officeDocument/2006/relationships/image" Target="../media/image11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100.png"/><Relationship Id="rId4" Type="http://schemas.openxmlformats.org/officeDocument/2006/relationships/image" Target="../media/image89.png"/><Relationship Id="rId9" Type="http://schemas.openxmlformats.org/officeDocument/2006/relationships/image" Target="../media/image1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3" Type="http://schemas.openxmlformats.org/officeDocument/2006/relationships/image" Target="../media/image122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89.png"/><Relationship Id="rId10" Type="http://schemas.openxmlformats.org/officeDocument/2006/relationships/image" Target="../media/image127.png"/><Relationship Id="rId4" Type="http://schemas.openxmlformats.org/officeDocument/2006/relationships/image" Target="../media/image67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122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89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67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147.png"/><Relationship Id="rId3" Type="http://schemas.openxmlformats.org/officeDocument/2006/relationships/image" Target="../media/image122.png"/><Relationship Id="rId7" Type="http://schemas.openxmlformats.org/officeDocument/2006/relationships/image" Target="../media/image143.pn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45.png"/><Relationship Id="rId5" Type="http://schemas.openxmlformats.org/officeDocument/2006/relationships/image" Target="../media/image89.png"/><Relationship Id="rId10" Type="http://schemas.openxmlformats.org/officeDocument/2006/relationships/image" Target="../media/image144.png"/><Relationship Id="rId4" Type="http://schemas.openxmlformats.org/officeDocument/2006/relationships/image" Target="../media/image67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2.png"/><Relationship Id="rId39" Type="http://schemas.openxmlformats.org/officeDocument/2006/relationships/image" Target="../media/image185.png"/><Relationship Id="rId3" Type="http://schemas.openxmlformats.org/officeDocument/2006/relationships/image" Target="../media/image149.png"/><Relationship Id="rId21" Type="http://schemas.openxmlformats.org/officeDocument/2006/relationships/image" Target="../media/image167.png"/><Relationship Id="rId34" Type="http://schemas.openxmlformats.org/officeDocument/2006/relationships/image" Target="../media/image180.png"/><Relationship Id="rId42" Type="http://schemas.openxmlformats.org/officeDocument/2006/relationships/image" Target="../media/image188.png"/><Relationship Id="rId47" Type="http://schemas.openxmlformats.org/officeDocument/2006/relationships/image" Target="../media/image193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33" Type="http://schemas.openxmlformats.org/officeDocument/2006/relationships/image" Target="../media/image179.png"/><Relationship Id="rId38" Type="http://schemas.openxmlformats.org/officeDocument/2006/relationships/image" Target="../media/image184.png"/><Relationship Id="rId46" Type="http://schemas.openxmlformats.org/officeDocument/2006/relationships/image" Target="../media/image192.png"/><Relationship Id="rId2" Type="http://schemas.openxmlformats.org/officeDocument/2006/relationships/image" Target="../media/image148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5.png"/><Relationship Id="rId41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70.png"/><Relationship Id="rId32" Type="http://schemas.openxmlformats.org/officeDocument/2006/relationships/image" Target="../media/image178.png"/><Relationship Id="rId37" Type="http://schemas.openxmlformats.org/officeDocument/2006/relationships/image" Target="../media/image183.png"/><Relationship Id="rId40" Type="http://schemas.openxmlformats.org/officeDocument/2006/relationships/image" Target="../media/image186.png"/><Relationship Id="rId45" Type="http://schemas.openxmlformats.org/officeDocument/2006/relationships/image" Target="../media/image191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36" Type="http://schemas.openxmlformats.org/officeDocument/2006/relationships/image" Target="../media/image182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7.png"/><Relationship Id="rId44" Type="http://schemas.openxmlformats.org/officeDocument/2006/relationships/image" Target="../media/image190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30" Type="http://schemas.openxmlformats.org/officeDocument/2006/relationships/image" Target="../media/image176.png"/><Relationship Id="rId35" Type="http://schemas.openxmlformats.org/officeDocument/2006/relationships/image" Target="../media/image181.png"/><Relationship Id="rId43" Type="http://schemas.openxmlformats.org/officeDocument/2006/relationships/image" Target="../media/image18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195.png"/><Relationship Id="rId7" Type="http://schemas.openxmlformats.org/officeDocument/2006/relationships/image" Target="../media/image199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png"/><Relationship Id="rId11" Type="http://schemas.openxmlformats.org/officeDocument/2006/relationships/image" Target="../media/image203.png"/><Relationship Id="rId5" Type="http://schemas.openxmlformats.org/officeDocument/2006/relationships/image" Target="../media/image197.png"/><Relationship Id="rId10" Type="http://schemas.openxmlformats.org/officeDocument/2006/relationships/image" Target="../media/image202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png"/><Relationship Id="rId3" Type="http://schemas.openxmlformats.org/officeDocument/2006/relationships/image" Target="../media/image2020.pn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4" Type="http://schemas.openxmlformats.org/officeDocument/2006/relationships/image" Target="../media/image2030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3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2.png"/><Relationship Id="rId17" Type="http://schemas.openxmlformats.org/officeDocument/2006/relationships/image" Target="../media/image227.png"/><Relationship Id="rId2" Type="http://schemas.openxmlformats.org/officeDocument/2006/relationships/image" Target="../media/image194.png"/><Relationship Id="rId16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03.png"/><Relationship Id="rId5" Type="http://schemas.openxmlformats.org/officeDocument/2006/relationships/image" Target="../media/image217.png"/><Relationship Id="rId15" Type="http://schemas.openxmlformats.org/officeDocument/2006/relationships/image" Target="../media/image225.png"/><Relationship Id="rId10" Type="http://schemas.openxmlformats.org/officeDocument/2006/relationships/image" Target="../media/image20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2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227.png"/><Relationship Id="rId18" Type="http://schemas.openxmlformats.org/officeDocument/2006/relationships/image" Target="../media/image232.png"/><Relationship Id="rId3" Type="http://schemas.openxmlformats.org/officeDocument/2006/relationships/image" Target="../media/image215.png"/><Relationship Id="rId7" Type="http://schemas.openxmlformats.org/officeDocument/2006/relationships/image" Target="../media/image219.png"/><Relationship Id="rId12" Type="http://schemas.openxmlformats.org/officeDocument/2006/relationships/image" Target="../media/image225.png"/><Relationship Id="rId17" Type="http://schemas.openxmlformats.org/officeDocument/2006/relationships/image" Target="../media/image231.png"/><Relationship Id="rId2" Type="http://schemas.openxmlformats.org/officeDocument/2006/relationships/image" Target="../media/image194.png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203.png"/><Relationship Id="rId5" Type="http://schemas.openxmlformats.org/officeDocument/2006/relationships/image" Target="../media/image217.png"/><Relationship Id="rId15" Type="http://schemas.openxmlformats.org/officeDocument/2006/relationships/image" Target="../media/image229.png"/><Relationship Id="rId10" Type="http://schemas.openxmlformats.org/officeDocument/2006/relationships/image" Target="../media/image202.png"/><Relationship Id="rId19" Type="http://schemas.openxmlformats.org/officeDocument/2006/relationships/image" Target="../media/image233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22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13" Type="http://schemas.openxmlformats.org/officeDocument/2006/relationships/image" Target="../media/image246.png"/><Relationship Id="rId3" Type="http://schemas.openxmlformats.org/officeDocument/2006/relationships/image" Target="../media/image236.png"/><Relationship Id="rId7" Type="http://schemas.openxmlformats.org/officeDocument/2006/relationships/image" Target="../media/image240.png"/><Relationship Id="rId12" Type="http://schemas.openxmlformats.org/officeDocument/2006/relationships/image" Target="../media/image245.png"/><Relationship Id="rId2" Type="http://schemas.openxmlformats.org/officeDocument/2006/relationships/image" Target="../media/image235.png"/><Relationship Id="rId16" Type="http://schemas.openxmlformats.org/officeDocument/2006/relationships/image" Target="../media/image2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png"/><Relationship Id="rId11" Type="http://schemas.openxmlformats.org/officeDocument/2006/relationships/image" Target="../media/image244.png"/><Relationship Id="rId5" Type="http://schemas.openxmlformats.org/officeDocument/2006/relationships/image" Target="../media/image238.png"/><Relationship Id="rId15" Type="http://schemas.openxmlformats.org/officeDocument/2006/relationships/image" Target="../media/image248.png"/><Relationship Id="rId10" Type="http://schemas.openxmlformats.org/officeDocument/2006/relationships/image" Target="../media/image243.png"/><Relationship Id="rId4" Type="http://schemas.openxmlformats.org/officeDocument/2006/relationships/image" Target="../media/image237.png"/><Relationship Id="rId9" Type="http://schemas.openxmlformats.org/officeDocument/2006/relationships/image" Target="../media/image242.png"/><Relationship Id="rId14" Type="http://schemas.openxmlformats.org/officeDocument/2006/relationships/image" Target="../media/image2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png"/><Relationship Id="rId13" Type="http://schemas.openxmlformats.org/officeDocument/2006/relationships/image" Target="../media/image261.png"/><Relationship Id="rId3" Type="http://schemas.openxmlformats.org/officeDocument/2006/relationships/image" Target="../media/image251.png"/><Relationship Id="rId7" Type="http://schemas.openxmlformats.org/officeDocument/2006/relationships/image" Target="../media/image255.png"/><Relationship Id="rId12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11" Type="http://schemas.openxmlformats.org/officeDocument/2006/relationships/image" Target="../media/image259.png"/><Relationship Id="rId5" Type="http://schemas.openxmlformats.org/officeDocument/2006/relationships/image" Target="../media/image253.png"/><Relationship Id="rId10" Type="http://schemas.openxmlformats.org/officeDocument/2006/relationships/image" Target="../media/image258.png"/><Relationship Id="rId4" Type="http://schemas.openxmlformats.org/officeDocument/2006/relationships/image" Target="../media/image252.png"/><Relationship Id="rId9" Type="http://schemas.openxmlformats.org/officeDocument/2006/relationships/image" Target="../media/image2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3" Type="http://schemas.openxmlformats.org/officeDocument/2006/relationships/image" Target="../media/image251.png"/><Relationship Id="rId7" Type="http://schemas.openxmlformats.org/officeDocument/2006/relationships/image" Target="../media/image263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253.png"/><Relationship Id="rId10" Type="http://schemas.openxmlformats.org/officeDocument/2006/relationships/image" Target="../media/image266.png"/><Relationship Id="rId4" Type="http://schemas.openxmlformats.org/officeDocument/2006/relationships/image" Target="../media/image252.png"/><Relationship Id="rId9" Type="http://schemas.openxmlformats.org/officeDocument/2006/relationships/image" Target="../media/image2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275.png"/><Relationship Id="rId3" Type="http://schemas.openxmlformats.org/officeDocument/2006/relationships/image" Target="../media/image251.png"/><Relationship Id="rId7" Type="http://schemas.openxmlformats.org/officeDocument/2006/relationships/image" Target="../media/image269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" Type="http://schemas.openxmlformats.org/officeDocument/2006/relationships/image" Target="../media/image250.png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11" Type="http://schemas.openxmlformats.org/officeDocument/2006/relationships/image" Target="../media/image273.png"/><Relationship Id="rId5" Type="http://schemas.openxmlformats.org/officeDocument/2006/relationships/image" Target="../media/image253.png"/><Relationship Id="rId15" Type="http://schemas.openxmlformats.org/officeDocument/2006/relationships/image" Target="../media/image277.png"/><Relationship Id="rId10" Type="http://schemas.openxmlformats.org/officeDocument/2006/relationships/image" Target="../media/image272.png"/><Relationship Id="rId4" Type="http://schemas.openxmlformats.org/officeDocument/2006/relationships/image" Target="../media/image252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13" Type="http://schemas.openxmlformats.org/officeDocument/2006/relationships/image" Target="../media/image286.png"/><Relationship Id="rId3" Type="http://schemas.openxmlformats.org/officeDocument/2006/relationships/image" Target="../media/image251.png"/><Relationship Id="rId7" Type="http://schemas.openxmlformats.org/officeDocument/2006/relationships/image" Target="../media/image281.png"/><Relationship Id="rId12" Type="http://schemas.openxmlformats.org/officeDocument/2006/relationships/image" Target="../media/image285.png"/><Relationship Id="rId17" Type="http://schemas.openxmlformats.org/officeDocument/2006/relationships/image" Target="../media/image290.png"/><Relationship Id="rId2" Type="http://schemas.openxmlformats.org/officeDocument/2006/relationships/image" Target="../media/image250.png"/><Relationship Id="rId16" Type="http://schemas.openxmlformats.org/officeDocument/2006/relationships/image" Target="../media/image2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284.png"/><Relationship Id="rId5" Type="http://schemas.openxmlformats.org/officeDocument/2006/relationships/image" Target="../media/image253.png"/><Relationship Id="rId15" Type="http://schemas.openxmlformats.org/officeDocument/2006/relationships/image" Target="../media/image288.png"/><Relationship Id="rId10" Type="http://schemas.openxmlformats.org/officeDocument/2006/relationships/image" Target="../media/image283.png"/><Relationship Id="rId4" Type="http://schemas.openxmlformats.org/officeDocument/2006/relationships/image" Target="../media/image252.png"/><Relationship Id="rId9" Type="http://schemas.openxmlformats.org/officeDocument/2006/relationships/image" Target="../media/image282.png"/><Relationship Id="rId14" Type="http://schemas.openxmlformats.org/officeDocument/2006/relationships/image" Target="../media/image28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png"/><Relationship Id="rId3" Type="http://schemas.openxmlformats.org/officeDocument/2006/relationships/image" Target="../media/image292.png"/><Relationship Id="rId7" Type="http://schemas.openxmlformats.org/officeDocument/2006/relationships/image" Target="../media/image296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5" Type="http://schemas.openxmlformats.org/officeDocument/2006/relationships/image" Target="../media/image294.png"/><Relationship Id="rId4" Type="http://schemas.openxmlformats.org/officeDocument/2006/relationships/image" Target="../media/image293.png"/><Relationship Id="rId9" Type="http://schemas.openxmlformats.org/officeDocument/2006/relationships/image" Target="../media/image29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6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05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04.png"/><Relationship Id="rId5" Type="http://schemas.openxmlformats.org/officeDocument/2006/relationships/image" Target="../media/image294.png"/><Relationship Id="rId15" Type="http://schemas.openxmlformats.org/officeDocument/2006/relationships/image" Target="../media/image308.png"/><Relationship Id="rId10" Type="http://schemas.openxmlformats.org/officeDocument/2006/relationships/image" Target="../media/image303.png"/><Relationship Id="rId4" Type="http://schemas.openxmlformats.org/officeDocument/2006/relationships/image" Target="../media/image293.png"/><Relationship Id="rId9" Type="http://schemas.openxmlformats.org/officeDocument/2006/relationships/image" Target="../media/image302.png"/><Relationship Id="rId14" Type="http://schemas.openxmlformats.org/officeDocument/2006/relationships/image" Target="../media/image30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5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14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13.png"/><Relationship Id="rId5" Type="http://schemas.openxmlformats.org/officeDocument/2006/relationships/image" Target="../media/image294.png"/><Relationship Id="rId10" Type="http://schemas.openxmlformats.org/officeDocument/2006/relationships/image" Target="../media/image312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Relationship Id="rId14" Type="http://schemas.openxmlformats.org/officeDocument/2006/relationships/image" Target="../media/image3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13" Type="http://schemas.openxmlformats.org/officeDocument/2006/relationships/image" Target="../media/image319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12" Type="http://schemas.openxmlformats.org/officeDocument/2006/relationships/image" Target="../media/image318.png"/><Relationship Id="rId2" Type="http://schemas.openxmlformats.org/officeDocument/2006/relationships/image" Target="../media/image317.png"/><Relationship Id="rId16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11" Type="http://schemas.openxmlformats.org/officeDocument/2006/relationships/image" Target="../media/image312.png"/><Relationship Id="rId5" Type="http://schemas.openxmlformats.org/officeDocument/2006/relationships/image" Target="../media/image294.png"/><Relationship Id="rId15" Type="http://schemas.openxmlformats.org/officeDocument/2006/relationships/image" Target="../media/image321.png"/><Relationship Id="rId10" Type="http://schemas.openxmlformats.org/officeDocument/2006/relationships/image" Target="../media/image303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Relationship Id="rId14" Type="http://schemas.openxmlformats.org/officeDocument/2006/relationships/image" Target="../media/image32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92.png"/><Relationship Id="rId7" Type="http://schemas.openxmlformats.org/officeDocument/2006/relationships/image" Target="../media/image300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png"/><Relationship Id="rId5" Type="http://schemas.openxmlformats.org/officeDocument/2006/relationships/image" Target="../media/image294.png"/><Relationship Id="rId4" Type="http://schemas.openxmlformats.org/officeDocument/2006/relationships/image" Target="../media/image293.png"/><Relationship Id="rId9" Type="http://schemas.openxmlformats.org/officeDocument/2006/relationships/image" Target="../media/image3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325.png"/><Relationship Id="rId7" Type="http://schemas.openxmlformats.org/officeDocument/2006/relationships/image" Target="../media/image329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8.png"/><Relationship Id="rId11" Type="http://schemas.openxmlformats.org/officeDocument/2006/relationships/image" Target="../media/image333.png"/><Relationship Id="rId5" Type="http://schemas.openxmlformats.org/officeDocument/2006/relationships/image" Target="../media/image327.png"/><Relationship Id="rId10" Type="http://schemas.openxmlformats.org/officeDocument/2006/relationships/image" Target="../media/image332.png"/><Relationship Id="rId4" Type="http://schemas.openxmlformats.org/officeDocument/2006/relationships/image" Target="../media/image326.png"/><Relationship Id="rId9" Type="http://schemas.openxmlformats.org/officeDocument/2006/relationships/image" Target="../media/image3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image" Target="../media/image325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2" Type="http://schemas.openxmlformats.org/officeDocument/2006/relationships/image" Target="../media/image3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5" Type="http://schemas.openxmlformats.org/officeDocument/2006/relationships/image" Target="../media/image327.png"/><Relationship Id="rId10" Type="http://schemas.openxmlformats.org/officeDocument/2006/relationships/image" Target="../media/image338.png"/><Relationship Id="rId4" Type="http://schemas.openxmlformats.org/officeDocument/2006/relationships/image" Target="../media/image326.png"/><Relationship Id="rId9" Type="http://schemas.openxmlformats.org/officeDocument/2006/relationships/image" Target="../media/image3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image" Target="../media/image325.png"/><Relationship Id="rId7" Type="http://schemas.openxmlformats.org/officeDocument/2006/relationships/image" Target="../media/image343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5" Type="http://schemas.openxmlformats.org/officeDocument/2006/relationships/image" Target="../media/image327.png"/><Relationship Id="rId4" Type="http://schemas.openxmlformats.org/officeDocument/2006/relationships/image" Target="../media/image326.png"/><Relationship Id="rId9" Type="http://schemas.openxmlformats.org/officeDocument/2006/relationships/image" Target="../media/image34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3" Type="http://schemas.openxmlformats.org/officeDocument/2006/relationships/image" Target="../media/image347.png"/><Relationship Id="rId7" Type="http://schemas.openxmlformats.org/officeDocument/2006/relationships/image" Target="../media/image351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2" Type="http://schemas.openxmlformats.org/officeDocument/2006/relationships/image" Target="../media/image346.png"/><Relationship Id="rId16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55.png"/><Relationship Id="rId5" Type="http://schemas.openxmlformats.org/officeDocument/2006/relationships/image" Target="../media/image349.png"/><Relationship Id="rId15" Type="http://schemas.openxmlformats.org/officeDocument/2006/relationships/image" Target="../media/image359.png"/><Relationship Id="rId10" Type="http://schemas.openxmlformats.org/officeDocument/2006/relationships/image" Target="../media/image354.png"/><Relationship Id="rId4" Type="http://schemas.openxmlformats.org/officeDocument/2006/relationships/image" Target="../media/image348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68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67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66.png"/><Relationship Id="rId5" Type="http://schemas.openxmlformats.org/officeDocument/2006/relationships/image" Target="../media/image363.png"/><Relationship Id="rId10" Type="http://schemas.openxmlformats.org/officeDocument/2006/relationships/image" Target="../media/image365.png"/><Relationship Id="rId4" Type="http://schemas.openxmlformats.org/officeDocument/2006/relationships/image" Target="../media/image348.png"/><Relationship Id="rId9" Type="http://schemas.openxmlformats.org/officeDocument/2006/relationships/image" Target="../media/image36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73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72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71.png"/><Relationship Id="rId5" Type="http://schemas.openxmlformats.org/officeDocument/2006/relationships/image" Target="../media/image363.png"/><Relationship Id="rId10" Type="http://schemas.openxmlformats.org/officeDocument/2006/relationships/image" Target="../media/image370.png"/><Relationship Id="rId4" Type="http://schemas.openxmlformats.org/officeDocument/2006/relationships/image" Target="../media/image348.png"/><Relationship Id="rId9" Type="http://schemas.openxmlformats.org/officeDocument/2006/relationships/image" Target="../media/image36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png"/><Relationship Id="rId13" Type="http://schemas.openxmlformats.org/officeDocument/2006/relationships/image" Target="../media/image378.png"/><Relationship Id="rId3" Type="http://schemas.openxmlformats.org/officeDocument/2006/relationships/image" Target="../media/image347.png"/><Relationship Id="rId7" Type="http://schemas.openxmlformats.org/officeDocument/2006/relationships/image" Target="../media/image360.png"/><Relationship Id="rId12" Type="http://schemas.openxmlformats.org/officeDocument/2006/relationships/image" Target="../media/image377.png"/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9.png"/><Relationship Id="rId11" Type="http://schemas.openxmlformats.org/officeDocument/2006/relationships/image" Target="../media/image376.png"/><Relationship Id="rId5" Type="http://schemas.openxmlformats.org/officeDocument/2006/relationships/image" Target="../media/image363.png"/><Relationship Id="rId10" Type="http://schemas.openxmlformats.org/officeDocument/2006/relationships/image" Target="../media/image375.png"/><Relationship Id="rId4" Type="http://schemas.openxmlformats.org/officeDocument/2006/relationships/image" Target="../media/image348.png"/><Relationship Id="rId9" Type="http://schemas.openxmlformats.org/officeDocument/2006/relationships/image" Target="../media/image37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84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383.png"/><Relationship Id="rId17" Type="http://schemas.openxmlformats.org/officeDocument/2006/relationships/image" Target="../media/image388.png"/><Relationship Id="rId2" Type="http://schemas.openxmlformats.org/officeDocument/2006/relationships/image" Target="../media/image379.png"/><Relationship Id="rId16" Type="http://schemas.openxmlformats.org/officeDocument/2006/relationships/image" Target="../media/image3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82.png"/><Relationship Id="rId5" Type="http://schemas.openxmlformats.org/officeDocument/2006/relationships/image" Target="../media/image359.png"/><Relationship Id="rId15" Type="http://schemas.openxmlformats.org/officeDocument/2006/relationships/image" Target="../media/image386.png"/><Relationship Id="rId10" Type="http://schemas.openxmlformats.org/officeDocument/2006/relationships/image" Target="../media/image381.png"/><Relationship Id="rId4" Type="http://schemas.openxmlformats.org/officeDocument/2006/relationships/image" Target="../media/image348.png"/><Relationship Id="rId9" Type="http://schemas.openxmlformats.org/officeDocument/2006/relationships/image" Target="../media/image374.png"/><Relationship Id="rId14" Type="http://schemas.openxmlformats.org/officeDocument/2006/relationships/image" Target="../media/image385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90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388.png"/><Relationship Id="rId2" Type="http://schemas.openxmlformats.org/officeDocument/2006/relationships/image" Target="../media/image379.png"/><Relationship Id="rId16" Type="http://schemas.openxmlformats.org/officeDocument/2006/relationships/image" Target="../media/image3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89.png"/><Relationship Id="rId5" Type="http://schemas.openxmlformats.org/officeDocument/2006/relationships/image" Target="../media/image359.png"/><Relationship Id="rId15" Type="http://schemas.openxmlformats.org/officeDocument/2006/relationships/image" Target="../media/image392.png"/><Relationship Id="rId10" Type="http://schemas.openxmlformats.org/officeDocument/2006/relationships/image" Target="../media/image386.png"/><Relationship Id="rId4" Type="http://schemas.openxmlformats.org/officeDocument/2006/relationships/image" Target="../media/image348.png"/><Relationship Id="rId9" Type="http://schemas.openxmlformats.org/officeDocument/2006/relationships/image" Target="../media/image384.png"/><Relationship Id="rId14" Type="http://schemas.openxmlformats.org/officeDocument/2006/relationships/image" Target="../media/image39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394.png"/><Relationship Id="rId18" Type="http://schemas.openxmlformats.org/officeDocument/2006/relationships/image" Target="../media/image399.png"/><Relationship Id="rId3" Type="http://schemas.openxmlformats.org/officeDocument/2006/relationships/image" Target="../media/image347.png"/><Relationship Id="rId21" Type="http://schemas.openxmlformats.org/officeDocument/2006/relationships/image" Target="../media/image402.png"/><Relationship Id="rId7" Type="http://schemas.openxmlformats.org/officeDocument/2006/relationships/image" Target="../media/image361.png"/><Relationship Id="rId12" Type="http://schemas.openxmlformats.org/officeDocument/2006/relationships/image" Target="../media/image393.png"/><Relationship Id="rId17" Type="http://schemas.openxmlformats.org/officeDocument/2006/relationships/image" Target="../media/image398.png"/><Relationship Id="rId25" Type="http://schemas.openxmlformats.org/officeDocument/2006/relationships/image" Target="../media/image406.png"/><Relationship Id="rId2" Type="http://schemas.openxmlformats.org/officeDocument/2006/relationships/image" Target="../media/image379.png"/><Relationship Id="rId16" Type="http://schemas.openxmlformats.org/officeDocument/2006/relationships/image" Target="../media/image397.png"/><Relationship Id="rId20" Type="http://schemas.openxmlformats.org/officeDocument/2006/relationships/image" Target="../media/image4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392.png"/><Relationship Id="rId24" Type="http://schemas.openxmlformats.org/officeDocument/2006/relationships/image" Target="../media/image405.png"/><Relationship Id="rId5" Type="http://schemas.openxmlformats.org/officeDocument/2006/relationships/image" Target="../media/image359.png"/><Relationship Id="rId15" Type="http://schemas.openxmlformats.org/officeDocument/2006/relationships/image" Target="../media/image396.png"/><Relationship Id="rId23" Type="http://schemas.openxmlformats.org/officeDocument/2006/relationships/image" Target="../media/image404.png"/><Relationship Id="rId10" Type="http://schemas.openxmlformats.org/officeDocument/2006/relationships/image" Target="../media/image391.png"/><Relationship Id="rId19" Type="http://schemas.openxmlformats.org/officeDocument/2006/relationships/image" Target="../media/image400.png"/><Relationship Id="rId4" Type="http://schemas.openxmlformats.org/officeDocument/2006/relationships/image" Target="../media/image348.png"/><Relationship Id="rId9" Type="http://schemas.openxmlformats.org/officeDocument/2006/relationships/image" Target="../media/image390.png"/><Relationship Id="rId14" Type="http://schemas.openxmlformats.org/officeDocument/2006/relationships/image" Target="../media/image395.png"/><Relationship Id="rId22" Type="http://schemas.openxmlformats.org/officeDocument/2006/relationships/image" Target="../media/image40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png"/><Relationship Id="rId13" Type="http://schemas.openxmlformats.org/officeDocument/2006/relationships/image" Target="../media/image413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1.png"/><Relationship Id="rId5" Type="http://schemas.openxmlformats.org/officeDocument/2006/relationships/image" Target="../media/image359.png"/><Relationship Id="rId10" Type="http://schemas.openxmlformats.org/officeDocument/2006/relationships/image" Target="../media/image410.png"/><Relationship Id="rId4" Type="http://schemas.openxmlformats.org/officeDocument/2006/relationships/image" Target="../media/image348.png"/><Relationship Id="rId9" Type="http://schemas.openxmlformats.org/officeDocument/2006/relationships/image" Target="../media/image409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png"/><Relationship Id="rId13" Type="http://schemas.openxmlformats.org/officeDocument/2006/relationships/image" Target="../media/image419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18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17.png"/><Relationship Id="rId5" Type="http://schemas.openxmlformats.org/officeDocument/2006/relationships/image" Target="../media/image359.png"/><Relationship Id="rId10" Type="http://schemas.openxmlformats.org/officeDocument/2006/relationships/image" Target="../media/image416.png"/><Relationship Id="rId4" Type="http://schemas.openxmlformats.org/officeDocument/2006/relationships/image" Target="../media/image348.png"/><Relationship Id="rId9" Type="http://schemas.openxmlformats.org/officeDocument/2006/relationships/image" Target="../media/image415.png"/><Relationship Id="rId14" Type="http://schemas.openxmlformats.org/officeDocument/2006/relationships/image" Target="../media/image42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13" Type="http://schemas.openxmlformats.org/officeDocument/2006/relationships/image" Target="../media/image425.png"/><Relationship Id="rId3" Type="http://schemas.openxmlformats.org/officeDocument/2006/relationships/image" Target="../media/image347.png"/><Relationship Id="rId7" Type="http://schemas.openxmlformats.org/officeDocument/2006/relationships/image" Target="../media/image361.png"/><Relationship Id="rId12" Type="http://schemas.openxmlformats.org/officeDocument/2006/relationships/image" Target="../media/image424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11" Type="http://schemas.openxmlformats.org/officeDocument/2006/relationships/image" Target="../media/image423.png"/><Relationship Id="rId5" Type="http://schemas.openxmlformats.org/officeDocument/2006/relationships/image" Target="../media/image359.png"/><Relationship Id="rId10" Type="http://schemas.openxmlformats.org/officeDocument/2006/relationships/image" Target="../media/image422.png"/><Relationship Id="rId4" Type="http://schemas.openxmlformats.org/officeDocument/2006/relationships/image" Target="../media/image348.png"/><Relationship Id="rId9" Type="http://schemas.openxmlformats.org/officeDocument/2006/relationships/image" Target="../media/image4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8.png"/><Relationship Id="rId7" Type="http://schemas.openxmlformats.org/officeDocument/2006/relationships/image" Target="../media/image25.png"/><Relationship Id="rId12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80.png"/><Relationship Id="rId10" Type="http://schemas.openxmlformats.org/officeDocument/2006/relationships/image" Target="../media/image17.png"/><Relationship Id="rId4" Type="http://schemas.openxmlformats.org/officeDocument/2006/relationships/image" Target="../media/image70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9969" y="1714793"/>
            <a:ext cx="7649851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Parametric </a:t>
            </a:r>
          </a:p>
          <a:p>
            <a:pPr algn="ctr"/>
            <a:r>
              <a:rPr lang="en-US" sz="115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Equations</a:t>
            </a:r>
            <a:endParaRPr lang="en-US" sz="11500" b="1" cap="none" spc="0" dirty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46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blipFill>
                <a:blip r:embed="rId4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021585" y="1593499"/>
            <a:ext cx="490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 essentially, when curves are expressed parametrically, you have separate functions for the domain and range…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6188" t="42221" r="15358" b="26784"/>
          <a:stretch/>
        </p:blipFill>
        <p:spPr>
          <a:xfrm>
            <a:off x="3877121" y="2639996"/>
            <a:ext cx="5127544" cy="1844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03172" y="2886892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3172" y="2886892"/>
                <a:ext cx="1006558" cy="4667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56420" y="4650208"/>
                <a:ext cx="490047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curve is shown above, although remember that we are only considering the part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20" y="4650208"/>
                <a:ext cx="4900474" cy="923330"/>
              </a:xfrm>
              <a:prstGeom prst="rect">
                <a:avLst/>
              </a:prstGeom>
              <a:blipFill>
                <a:blip r:embed="rId7"/>
                <a:stretch>
                  <a:fillRect t="-3311" r="-1119" b="-105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63036" y="5821680"/>
                <a:ext cx="121366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0&lt;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𝑓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d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&lt;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36" y="5821680"/>
                <a:ext cx="1213666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18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8B</a:t>
            </a:r>
            <a:endParaRPr lang="en-US" sz="11500" b="1" cap="none" spc="0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8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a Cartesian equation of the curve is given by: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Hence, sketch the curve…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l="-1226" t="-809" r="-2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6639" y="1439087"/>
                <a:ext cx="538189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 good method with these is to rewrite both equations in terms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respectively.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You can then substitute both into the identity above…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639" y="1439087"/>
                <a:ext cx="5381897" cy="954107"/>
              </a:xfrm>
              <a:prstGeom prst="rect">
                <a:avLst/>
              </a:prstGeom>
              <a:blipFill>
                <a:blip r:embed="rId4"/>
                <a:stretch>
                  <a:fillRect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02035" y="2638697"/>
                <a:ext cx="1152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035" y="2638697"/>
                <a:ext cx="1152560" cy="246221"/>
              </a:xfrm>
              <a:prstGeom prst="rect">
                <a:avLst/>
              </a:prstGeom>
              <a:blipFill>
                <a:blip r:embed="rId5"/>
                <a:stretch>
                  <a:fillRect l="-2116" r="-317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49339" y="3061062"/>
                <a:ext cx="11525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339" y="3061062"/>
                <a:ext cx="1152560" cy="246221"/>
              </a:xfrm>
              <a:prstGeom prst="rect">
                <a:avLst/>
              </a:prstGeom>
              <a:blipFill>
                <a:blip r:embed="rId6"/>
                <a:stretch>
                  <a:fillRect l="-2116" r="-26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84571" y="2629988"/>
                <a:ext cx="11771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2629988"/>
                <a:ext cx="1177117" cy="246221"/>
              </a:xfrm>
              <a:prstGeom prst="rect">
                <a:avLst/>
              </a:prstGeom>
              <a:blipFill>
                <a:blip r:embed="rId7"/>
                <a:stretch>
                  <a:fillRect l="-3627" r="-310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27519" y="3056709"/>
                <a:ext cx="117711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519" y="3056709"/>
                <a:ext cx="1177117" cy="246221"/>
              </a:xfrm>
              <a:prstGeom prst="rect">
                <a:avLst/>
              </a:prstGeom>
              <a:blipFill>
                <a:blip r:embed="rId8"/>
                <a:stretch>
                  <a:fillRect l="-3627" r="-2073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6137" y="4197531"/>
                <a:ext cx="162570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6137" y="4197531"/>
                <a:ext cx="1625701" cy="246221"/>
              </a:xfrm>
              <a:prstGeom prst="rect">
                <a:avLst/>
              </a:prstGeom>
              <a:blipFill>
                <a:blip r:embed="rId9"/>
                <a:stretch>
                  <a:fillRect l="-2622" t="-2500" r="-1873" b="-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76206" y="4650378"/>
                <a:ext cx="2155975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206" y="4650378"/>
                <a:ext cx="2155975" cy="246221"/>
              </a:xfrm>
              <a:prstGeom prst="rect">
                <a:avLst/>
              </a:prstGeom>
              <a:blipFill>
                <a:blip r:embed="rId10"/>
                <a:stretch>
                  <a:fillRect r="-1695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354284" y="3590103"/>
            <a:ext cx="3805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Sub these into the trig identity above…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5364479" y="2773679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571308" y="2727955"/>
            <a:ext cx="1012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Arc 16"/>
          <p:cNvSpPr/>
          <p:nvPr/>
        </p:nvSpPr>
        <p:spPr>
          <a:xfrm>
            <a:off x="8242662" y="279545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8506097" y="2736663"/>
            <a:ext cx="55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Add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6574970" y="434993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6838404" y="4291143"/>
            <a:ext cx="181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expressions from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3690" y="3065419"/>
            <a:ext cx="1166949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20490" y="4193179"/>
            <a:ext cx="509453" cy="22642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511038" y="4615544"/>
            <a:ext cx="731522" cy="2960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473334" y="4611190"/>
            <a:ext cx="770711" cy="29609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721529" y="4188825"/>
            <a:ext cx="531226" cy="2438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814453" y="3078482"/>
            <a:ext cx="1180015" cy="24383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14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Show that a Cartesian equation of the curve is given by: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Hence, sketch the curve…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l="-1226" t="-809" r="-2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1885" y="5714996"/>
            <a:ext cx="3056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So the equation is a circle, </a:t>
            </a:r>
            <a:r>
              <a:rPr lang="en-US" sz="1400" dirty="0" err="1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centre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 (2,-3), with radius 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516216" y="1484784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V="1">
            <a:off x="6552220" y="1592796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020272" y="3573016"/>
            <a:ext cx="144016" cy="144016"/>
            <a:chOff x="5436096" y="4653136"/>
            <a:chExt cx="144016" cy="144016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Oval 7"/>
          <p:cNvSpPr/>
          <p:nvPr/>
        </p:nvSpPr>
        <p:spPr>
          <a:xfrm>
            <a:off x="6732240" y="3284984"/>
            <a:ext cx="720080" cy="7200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45981" y="4005064"/>
                <a:ext cx="18980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981" y="4005064"/>
                <a:ext cx="1898019" cy="215444"/>
              </a:xfrm>
              <a:prstGeom prst="rect">
                <a:avLst/>
              </a:prstGeom>
              <a:blipFill>
                <a:blip r:embed="rId4"/>
                <a:stretch>
                  <a:fillRect r="-1286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243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" grpId="0" animBg="1"/>
      <p:bldP spid="11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0978" y="1589103"/>
                <a:ext cx="7936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78" y="1589103"/>
                <a:ext cx="793679" cy="246221"/>
              </a:xfrm>
              <a:prstGeom prst="rect">
                <a:avLst/>
              </a:prstGeom>
              <a:blipFill>
                <a:blip r:embed="rId5"/>
                <a:stretch>
                  <a:fillRect l="-3053" r="-381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985026" y="1590583"/>
                <a:ext cx="9112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6" y="1590583"/>
                <a:ext cx="911211" cy="246221"/>
              </a:xfrm>
              <a:prstGeom prst="rect">
                <a:avLst/>
              </a:prstGeom>
              <a:blipFill>
                <a:blip r:embed="rId6"/>
                <a:stretch>
                  <a:fillRect l="-5369" r="-268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985027" y="1963444"/>
                <a:ext cx="129112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7" y="1963444"/>
                <a:ext cx="1291123" cy="246221"/>
              </a:xfrm>
              <a:prstGeom prst="rect">
                <a:avLst/>
              </a:prstGeom>
              <a:blipFill>
                <a:blip r:embed="rId7"/>
                <a:stretch>
                  <a:fillRect l="-3302" r="-141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78494" y="2673657"/>
                <a:ext cx="928331" cy="421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94" y="2673657"/>
                <a:ext cx="928331" cy="421654"/>
              </a:xfrm>
              <a:prstGeom prst="rect">
                <a:avLst/>
              </a:prstGeom>
              <a:blipFill>
                <a:blip r:embed="rId8"/>
                <a:stretch>
                  <a:fillRect l="-4575" t="-2899" r="-2614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85027" y="2336306"/>
                <a:ext cx="10410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𝑥𝑐𝑜𝑠𝑡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5027" y="2336306"/>
                <a:ext cx="1041054" cy="246221"/>
              </a:xfrm>
              <a:prstGeom prst="rect">
                <a:avLst/>
              </a:prstGeom>
              <a:blipFill>
                <a:blip r:embed="rId9"/>
                <a:stretch>
                  <a:fillRect l="-4094" r="-233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7177341" y="1712374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440776" y="1653587"/>
            <a:ext cx="170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Use double-angle formula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" name="Arc 24"/>
          <p:cNvSpPr/>
          <p:nvPr/>
        </p:nvSpPr>
        <p:spPr>
          <a:xfrm>
            <a:off x="7152187" y="210447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309090" y="2152217"/>
                <a:ext cx="13999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90" y="2152217"/>
                <a:ext cx="1399904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905092" y="248769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150771" y="2553192"/>
                <a:ext cx="12563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0771" y="2553192"/>
                <a:ext cx="1256382" cy="307777"/>
              </a:xfrm>
              <a:prstGeom prst="rect">
                <a:avLst/>
              </a:prstGeom>
              <a:blipFill>
                <a:blip r:embed="rId11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12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32303" y="3604334"/>
                <a:ext cx="1625701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303" y="3604334"/>
                <a:ext cx="1625701" cy="246221"/>
              </a:xfrm>
              <a:prstGeom prst="rect">
                <a:avLst/>
              </a:prstGeom>
              <a:blipFill>
                <a:blip r:embed="rId13"/>
                <a:stretch>
                  <a:fillRect l="-2632" r="-2256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537969" y="3987554"/>
                <a:ext cx="1413913" cy="47025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7969" y="3987554"/>
                <a:ext cx="1413913" cy="4702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25879" y="4548328"/>
                <a:ext cx="1217706" cy="494110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879" y="4548328"/>
                <a:ext cx="1217706" cy="494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709603" y="5277778"/>
                <a:ext cx="143827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603" y="5277778"/>
                <a:ext cx="1438279" cy="246221"/>
              </a:xfrm>
              <a:prstGeom prst="rect">
                <a:avLst/>
              </a:prstGeom>
              <a:blipFill>
                <a:blip r:embed="rId16"/>
                <a:stretch>
                  <a:fillRect l="-2966" r="-847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270376" y="5740896"/>
                <a:ext cx="143827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376" y="5740896"/>
                <a:ext cx="1438279" cy="246221"/>
              </a:xfrm>
              <a:prstGeom prst="rect">
                <a:avLst/>
              </a:prstGeom>
              <a:blipFill>
                <a:blip r:embed="rId17"/>
                <a:stretch>
                  <a:fillRect l="-2966" t="-2500" r="-847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62978" y="6204014"/>
                <a:ext cx="1608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978" y="6204014"/>
                <a:ext cx="1608582" cy="246221"/>
              </a:xfrm>
              <a:prstGeom prst="rect">
                <a:avLst/>
              </a:prstGeom>
              <a:blipFill>
                <a:blip r:embed="rId18"/>
                <a:stretch>
                  <a:fillRect l="-2652" t="-2500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5876762" y="3794189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122440" y="3682136"/>
            <a:ext cx="275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5887119" y="4354962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088410" y="4376074"/>
            <a:ext cx="1981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Square the fraction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3" name="Arc 42"/>
          <p:cNvSpPr/>
          <p:nvPr/>
        </p:nvSpPr>
        <p:spPr>
          <a:xfrm>
            <a:off x="6075030" y="4897980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276321" y="4954603"/>
                <a:ext cx="18733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Multiply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321" y="4954603"/>
                <a:ext cx="1873380" cy="307777"/>
              </a:xfrm>
              <a:prstGeom prst="rect">
                <a:avLst/>
              </a:prstGeom>
              <a:blipFill>
                <a:blip r:embed="rId1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6635803" y="5378854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810461" y="5444354"/>
                <a:ext cx="14546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461" y="5444354"/>
                <a:ext cx="1454650" cy="307777"/>
              </a:xfrm>
              <a:prstGeom prst="rect">
                <a:avLst/>
              </a:prstGeom>
              <a:blipFill>
                <a:blip r:embed="rId2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850347" y="5886361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7069391" y="5898595"/>
            <a:ext cx="19059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 right side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495229" y="1627237"/>
            <a:ext cx="822496" cy="20156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310277" y="3590682"/>
            <a:ext cx="563564" cy="2444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5021971" y="3583284"/>
            <a:ext cx="563564" cy="24447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5849073" y="2661486"/>
            <a:ext cx="960099" cy="472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4536658" y="4092271"/>
            <a:ext cx="275039" cy="27554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008655" y="3978340"/>
            <a:ext cx="539889" cy="48712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6495663" y="1994182"/>
            <a:ext cx="384531" cy="18972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6479388" y="2379216"/>
            <a:ext cx="169988" cy="179034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87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44669" y="1605888"/>
                <a:ext cx="1608582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669" y="1605888"/>
                <a:ext cx="1608582" cy="246221"/>
              </a:xfrm>
              <a:prstGeom prst="rect">
                <a:avLst/>
              </a:prstGeom>
              <a:blipFill>
                <a:blip r:embed="rId6"/>
                <a:stretch>
                  <a:fillRect l="-2652" b="-2195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Arc 46"/>
          <p:cNvSpPr/>
          <p:nvPr/>
        </p:nvSpPr>
        <p:spPr>
          <a:xfrm>
            <a:off x="6232038" y="1793333"/>
            <a:ext cx="287384" cy="396241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454084" y="1812964"/>
            <a:ext cx="222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Square root both sides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749172" y="2015191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/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172" y="2015191"/>
                <a:ext cx="1605761" cy="298159"/>
              </a:xfrm>
              <a:prstGeom prst="rect">
                <a:avLst/>
              </a:prstGeom>
              <a:blipFill>
                <a:blip r:embed="rId7"/>
                <a:stretch>
                  <a:fillRect l="-2662" b="-2291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4066903" y="2487878"/>
            <a:ext cx="4807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Check that the right side would square and give the correct expression which we had previously!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8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7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7" grpId="0"/>
      <p:bldP spid="58" grpId="0"/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As before, you can find expressions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𝑠𝑖𝑛𝑥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replace them in the identity above…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77272"/>
                <a:ext cx="3744415" cy="738664"/>
              </a:xfrm>
              <a:prstGeom prst="rect">
                <a:avLst/>
              </a:prstGeom>
              <a:blipFill>
                <a:blip r:embed="rId4"/>
                <a:stretch>
                  <a:fillRect t="-1653" r="-1140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domain, consider what values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take, for the given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blipFill>
                <a:blip r:embed="rId6"/>
                <a:stretch>
                  <a:fillRect t="-1163" r="-1001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73336" y="2325949"/>
                <a:ext cx="7936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6" y="2325949"/>
                <a:ext cx="793679" cy="246221"/>
              </a:xfrm>
              <a:prstGeom prst="rect">
                <a:avLst/>
              </a:prstGeom>
              <a:blipFill>
                <a:blip r:embed="rId7"/>
                <a:stretch>
                  <a:fillRect l="-3077" r="-461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blipFill>
                <a:blip r:embed="rId8"/>
                <a:stretch>
                  <a:fillRect r="-2747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Line 40"/>
          <p:cNvSpPr>
            <a:spLocks noChangeShapeType="1"/>
          </p:cNvSpPr>
          <p:nvPr/>
        </p:nvSpPr>
        <p:spPr bwMode="auto">
          <a:xfrm>
            <a:off x="6410311" y="3174012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>
            <a:off x="5035860" y="3478812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42"/>
          <p:cNvSpPr>
            <a:spLocks noChangeShapeType="1"/>
          </p:cNvSpPr>
          <p:nvPr/>
        </p:nvSpPr>
        <p:spPr bwMode="auto">
          <a:xfrm>
            <a:off x="57216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43"/>
          <p:cNvSpPr>
            <a:spLocks noChangeShapeType="1"/>
          </p:cNvSpPr>
          <p:nvPr/>
        </p:nvSpPr>
        <p:spPr bwMode="auto">
          <a:xfrm>
            <a:off x="64074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44"/>
          <p:cNvSpPr>
            <a:spLocks noChangeShapeType="1"/>
          </p:cNvSpPr>
          <p:nvPr/>
        </p:nvSpPr>
        <p:spPr bwMode="auto">
          <a:xfrm>
            <a:off x="70932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77790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Arc 60"/>
          <p:cNvSpPr>
            <a:spLocks/>
          </p:cNvSpPr>
          <p:nvPr/>
        </p:nvSpPr>
        <p:spPr bwMode="auto">
          <a:xfrm>
            <a:off x="7088821" y="3182890"/>
            <a:ext cx="677863" cy="914400"/>
          </a:xfrm>
          <a:custGeom>
            <a:avLst/>
            <a:gdLst>
              <a:gd name="G0" fmla="+- 225 0 0"/>
              <a:gd name="G1" fmla="+- 21600 0 0"/>
              <a:gd name="G2" fmla="+- 21600 0 0"/>
              <a:gd name="T0" fmla="*/ 0 w 16013"/>
              <a:gd name="T1" fmla="*/ 1 h 21600"/>
              <a:gd name="T2" fmla="*/ 16013 w 16013"/>
              <a:gd name="T3" fmla="*/ 6859 h 21600"/>
              <a:gd name="T4" fmla="*/ 225 w 1601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13" h="21600" fill="none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</a:path>
              <a:path w="16013" h="21600" stroke="0" extrusionOk="0">
                <a:moveTo>
                  <a:pt x="0" y="1"/>
                </a:moveTo>
                <a:cubicBezTo>
                  <a:pt x="74" y="0"/>
                  <a:pt x="149" y="-1"/>
                  <a:pt x="225" y="0"/>
                </a:cubicBezTo>
                <a:cubicBezTo>
                  <a:pt x="6210" y="0"/>
                  <a:pt x="11928" y="2483"/>
                  <a:pt x="16013" y="6858"/>
                </a:cubicBezTo>
                <a:lnTo>
                  <a:pt x="225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Arc 61"/>
          <p:cNvSpPr>
            <a:spLocks/>
          </p:cNvSpPr>
          <p:nvPr/>
        </p:nvSpPr>
        <p:spPr bwMode="auto">
          <a:xfrm flipH="1">
            <a:off x="6403021" y="3182890"/>
            <a:ext cx="696913" cy="914400"/>
          </a:xfrm>
          <a:custGeom>
            <a:avLst/>
            <a:gdLst>
              <a:gd name="G0" fmla="+- 682 0 0"/>
              <a:gd name="G1" fmla="+- 21600 0 0"/>
              <a:gd name="G2" fmla="+- 21600 0 0"/>
              <a:gd name="T0" fmla="*/ 0 w 16470"/>
              <a:gd name="T1" fmla="*/ 11 h 21600"/>
              <a:gd name="T2" fmla="*/ 16470 w 16470"/>
              <a:gd name="T3" fmla="*/ 6859 h 21600"/>
              <a:gd name="T4" fmla="*/ 682 w 1647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70" h="21600" fill="none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</a:path>
              <a:path w="16470" h="21600" stroke="0" extrusionOk="0">
                <a:moveTo>
                  <a:pt x="-1" y="10"/>
                </a:moveTo>
                <a:cubicBezTo>
                  <a:pt x="227" y="3"/>
                  <a:pt x="454" y="-1"/>
                  <a:pt x="682" y="0"/>
                </a:cubicBezTo>
                <a:cubicBezTo>
                  <a:pt x="6667" y="0"/>
                  <a:pt x="12385" y="2483"/>
                  <a:pt x="16470" y="6858"/>
                </a:cubicBezTo>
                <a:lnTo>
                  <a:pt x="682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Arc 63"/>
          <p:cNvSpPr>
            <a:spLocks/>
          </p:cNvSpPr>
          <p:nvPr/>
        </p:nvSpPr>
        <p:spPr bwMode="auto">
          <a:xfrm flipH="1" flipV="1">
            <a:off x="5058054" y="2860335"/>
            <a:ext cx="687388" cy="914400"/>
          </a:xfrm>
          <a:custGeom>
            <a:avLst/>
            <a:gdLst>
              <a:gd name="G0" fmla="+- 446 0 0"/>
              <a:gd name="G1" fmla="+- 21600 0 0"/>
              <a:gd name="G2" fmla="+- 21600 0 0"/>
              <a:gd name="T0" fmla="*/ 0 w 16234"/>
              <a:gd name="T1" fmla="*/ 5 h 21600"/>
              <a:gd name="T2" fmla="*/ 16234 w 16234"/>
              <a:gd name="T3" fmla="*/ 6859 h 21600"/>
              <a:gd name="T4" fmla="*/ 446 w 1623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34" h="21600" fill="none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</a:path>
              <a:path w="16234" h="21600" stroke="0" extrusionOk="0">
                <a:moveTo>
                  <a:pt x="-1" y="4"/>
                </a:moveTo>
                <a:cubicBezTo>
                  <a:pt x="148" y="1"/>
                  <a:pt x="297" y="-1"/>
                  <a:pt x="446" y="0"/>
                </a:cubicBezTo>
                <a:cubicBezTo>
                  <a:pt x="6431" y="0"/>
                  <a:pt x="12149" y="2483"/>
                  <a:pt x="16234" y="6858"/>
                </a:cubicBezTo>
                <a:lnTo>
                  <a:pt x="446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Arc 64"/>
          <p:cNvSpPr>
            <a:spLocks/>
          </p:cNvSpPr>
          <p:nvPr/>
        </p:nvSpPr>
        <p:spPr bwMode="auto">
          <a:xfrm flipV="1">
            <a:off x="5743854" y="2860335"/>
            <a:ext cx="668338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5788"/>
              <a:gd name="T1" fmla="*/ 0 h 21600"/>
              <a:gd name="T2" fmla="*/ 15788 w 15788"/>
              <a:gd name="T3" fmla="*/ 6859 h 21600"/>
              <a:gd name="T4" fmla="*/ 0 w 157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Text Box 69"/>
          <p:cNvSpPr txBox="1">
            <a:spLocks noChangeArrowheads="1"/>
          </p:cNvSpPr>
          <p:nvPr/>
        </p:nvSpPr>
        <p:spPr bwMode="auto">
          <a:xfrm>
            <a:off x="5541640" y="3534052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-</a:t>
            </a:r>
            <a:r>
              <a:rPr lang="en-GB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29" name="Text Box 73"/>
          <p:cNvSpPr txBox="1">
            <a:spLocks noChangeArrowheads="1"/>
          </p:cNvSpPr>
          <p:nvPr/>
        </p:nvSpPr>
        <p:spPr bwMode="auto">
          <a:xfrm>
            <a:off x="6899928" y="3525175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31" name="Text Box 74"/>
          <p:cNvSpPr txBox="1">
            <a:spLocks noChangeArrowheads="1"/>
          </p:cNvSpPr>
          <p:nvPr/>
        </p:nvSpPr>
        <p:spPr bwMode="auto">
          <a:xfrm>
            <a:off x="7637763" y="3498542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6214860" y="305761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33" name="Text Box 69"/>
          <p:cNvSpPr txBox="1">
            <a:spLocks noChangeArrowheads="1"/>
          </p:cNvSpPr>
          <p:nvPr/>
        </p:nvSpPr>
        <p:spPr bwMode="auto">
          <a:xfrm>
            <a:off x="6169979" y="364995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543963" y="3075371"/>
                <a:ext cx="8905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963" y="3075371"/>
                <a:ext cx="89056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 Box 74"/>
          <p:cNvSpPr txBox="1">
            <a:spLocks noChangeArrowheads="1"/>
          </p:cNvSpPr>
          <p:nvPr/>
        </p:nvSpPr>
        <p:spPr bwMode="auto">
          <a:xfrm>
            <a:off x="4823541" y="3427521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omic Sans MS" pitchFamily="66" charset="0"/>
              </a:rPr>
              <a:t>-</a:t>
            </a: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87367" y="4372632"/>
                <a:ext cx="4870204" cy="59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(inclusive),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-1 to 1 (inclusive)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67" y="4372632"/>
                <a:ext cx="4870204" cy="593560"/>
              </a:xfrm>
              <a:prstGeom prst="rect">
                <a:avLst/>
              </a:prstGeom>
              <a:blipFill>
                <a:blip r:embed="rId10"/>
                <a:stretch>
                  <a:fillRect b="-9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5726096" y="3000654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94737" y="3019889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9" name="TextBox 8"/>
              <p:cNvSpPr txBox="1"/>
              <p:nvPr/>
            </p:nvSpPr>
            <p:spPr>
              <a:xfrm>
                <a:off x="5450550" y="3958764"/>
                <a:ext cx="536685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550" y="3958764"/>
                <a:ext cx="536685" cy="313740"/>
              </a:xfrm>
              <a:prstGeom prst="rect">
                <a:avLst/>
              </a:prstGeom>
              <a:blipFill>
                <a:blip r:embed="rId13"/>
                <a:stretch>
                  <a:fillRect l="-5682" r="-4545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44" name="TextBox 43"/>
              <p:cNvSpPr txBox="1"/>
              <p:nvPr/>
            </p:nvSpPr>
            <p:spPr>
              <a:xfrm>
                <a:off x="6871948" y="3969121"/>
                <a:ext cx="395621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948" y="3969121"/>
                <a:ext cx="395621" cy="313740"/>
              </a:xfrm>
              <a:prstGeom prst="rect">
                <a:avLst/>
              </a:prstGeom>
              <a:blipFill>
                <a:blip r:embed="rId14"/>
                <a:stretch>
                  <a:fillRect l="-7692" r="-6154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1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021004" y="5031696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04" y="5031696"/>
                <a:ext cx="1079013" cy="246221"/>
              </a:xfrm>
              <a:prstGeom prst="rect">
                <a:avLst/>
              </a:prstGeom>
              <a:blipFill>
                <a:blip r:embed="rId16"/>
                <a:stretch>
                  <a:fillRect l="-565" r="-3390" b="-48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17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204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0" grpId="0"/>
      <p:bldP spid="9" grpId="0" animBg="1"/>
      <p:bldP spid="44" grpId="0" animBg="1"/>
      <p:bldP spid="46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4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6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To find the range, consider what values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take, for the given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00" y="1593922"/>
                <a:ext cx="4870204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273336" y="2325949"/>
                <a:ext cx="907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336" y="2325949"/>
                <a:ext cx="907493" cy="246221"/>
              </a:xfrm>
              <a:prstGeom prst="rect">
                <a:avLst/>
              </a:prstGeom>
              <a:blipFill>
                <a:blip r:embed="rId8"/>
                <a:stretch>
                  <a:fillRect l="-5369" r="-335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799" y="2254929"/>
                <a:ext cx="1109599" cy="418448"/>
              </a:xfrm>
              <a:prstGeom prst="rect">
                <a:avLst/>
              </a:prstGeom>
              <a:blipFill>
                <a:blip r:embed="rId9"/>
                <a:stretch>
                  <a:fillRect r="-2747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Line 40"/>
          <p:cNvSpPr>
            <a:spLocks noChangeShapeType="1"/>
          </p:cNvSpPr>
          <p:nvPr/>
        </p:nvSpPr>
        <p:spPr bwMode="auto">
          <a:xfrm>
            <a:off x="6410311" y="3174012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Line 41"/>
          <p:cNvSpPr>
            <a:spLocks noChangeShapeType="1"/>
          </p:cNvSpPr>
          <p:nvPr/>
        </p:nvSpPr>
        <p:spPr bwMode="auto">
          <a:xfrm>
            <a:off x="5035860" y="3478812"/>
            <a:ext cx="2743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Line 42"/>
          <p:cNvSpPr>
            <a:spLocks noChangeShapeType="1"/>
          </p:cNvSpPr>
          <p:nvPr/>
        </p:nvSpPr>
        <p:spPr bwMode="auto">
          <a:xfrm>
            <a:off x="57216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Line 43"/>
          <p:cNvSpPr>
            <a:spLocks noChangeShapeType="1"/>
          </p:cNvSpPr>
          <p:nvPr/>
        </p:nvSpPr>
        <p:spPr bwMode="auto">
          <a:xfrm>
            <a:off x="64074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44"/>
          <p:cNvSpPr>
            <a:spLocks noChangeShapeType="1"/>
          </p:cNvSpPr>
          <p:nvPr/>
        </p:nvSpPr>
        <p:spPr bwMode="auto">
          <a:xfrm>
            <a:off x="70932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7779060" y="3402612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411730" y="3182890"/>
            <a:ext cx="677048" cy="914400"/>
            <a:chOff x="6411729" y="3182890"/>
            <a:chExt cx="1363663" cy="914400"/>
          </a:xfrm>
        </p:grpSpPr>
        <p:sp>
          <p:nvSpPr>
            <p:cNvPr id="57" name="Arc 60"/>
            <p:cNvSpPr>
              <a:spLocks/>
            </p:cNvSpPr>
            <p:nvPr/>
          </p:nvSpPr>
          <p:spPr bwMode="auto">
            <a:xfrm>
              <a:off x="7097529" y="3182890"/>
              <a:ext cx="677863" cy="914400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16013"/>
                <a:gd name="T1" fmla="*/ 1 h 21600"/>
                <a:gd name="T2" fmla="*/ 16013 w 16013"/>
                <a:gd name="T3" fmla="*/ 6859 h 21600"/>
                <a:gd name="T4" fmla="*/ 225 w 1601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1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</a:path>
                <a:path w="1601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Arc 61"/>
            <p:cNvSpPr>
              <a:spLocks/>
            </p:cNvSpPr>
            <p:nvPr/>
          </p:nvSpPr>
          <p:spPr bwMode="auto">
            <a:xfrm flipH="1">
              <a:off x="6411729" y="3182890"/>
              <a:ext cx="696913" cy="914400"/>
            </a:xfrm>
            <a:custGeom>
              <a:avLst/>
              <a:gdLst>
                <a:gd name="G0" fmla="+- 682 0 0"/>
                <a:gd name="G1" fmla="+- 21600 0 0"/>
                <a:gd name="G2" fmla="+- 21600 0 0"/>
                <a:gd name="T0" fmla="*/ 0 w 16470"/>
                <a:gd name="T1" fmla="*/ 11 h 21600"/>
                <a:gd name="T2" fmla="*/ 16470 w 16470"/>
                <a:gd name="T3" fmla="*/ 6859 h 21600"/>
                <a:gd name="T4" fmla="*/ 682 w 164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70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</a:path>
                <a:path w="16470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30240" y="2860335"/>
            <a:ext cx="681952" cy="914400"/>
            <a:chOff x="5058054" y="2860335"/>
            <a:chExt cx="1354138" cy="914400"/>
          </a:xfrm>
        </p:grpSpPr>
        <p:sp>
          <p:nvSpPr>
            <p:cNvPr id="59" name="Arc 63"/>
            <p:cNvSpPr>
              <a:spLocks/>
            </p:cNvSpPr>
            <p:nvPr/>
          </p:nvSpPr>
          <p:spPr bwMode="auto">
            <a:xfrm flipH="1" flipV="1">
              <a:off x="5058054" y="2860335"/>
              <a:ext cx="687388" cy="914400"/>
            </a:xfrm>
            <a:custGeom>
              <a:avLst/>
              <a:gdLst>
                <a:gd name="G0" fmla="+- 446 0 0"/>
                <a:gd name="G1" fmla="+- 21600 0 0"/>
                <a:gd name="G2" fmla="+- 21600 0 0"/>
                <a:gd name="T0" fmla="*/ 0 w 16234"/>
                <a:gd name="T1" fmla="*/ 5 h 21600"/>
                <a:gd name="T2" fmla="*/ 16234 w 16234"/>
                <a:gd name="T3" fmla="*/ 6859 h 21600"/>
                <a:gd name="T4" fmla="*/ 446 w 162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34" h="21600" fill="none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</a:path>
                <a:path w="16234" h="21600" stroke="0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  <a:lnTo>
                    <a:pt x="446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Arc 64"/>
            <p:cNvSpPr>
              <a:spLocks/>
            </p:cNvSpPr>
            <p:nvPr/>
          </p:nvSpPr>
          <p:spPr bwMode="auto">
            <a:xfrm flipV="1">
              <a:off x="5743854" y="2860335"/>
              <a:ext cx="668338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788"/>
                <a:gd name="T1" fmla="*/ 0 h 21600"/>
                <a:gd name="T2" fmla="*/ 15788 w 15788"/>
                <a:gd name="T3" fmla="*/ 6859 h 21600"/>
                <a:gd name="T4" fmla="*/ 0 w 1578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1" name="Text Box 69"/>
          <p:cNvSpPr txBox="1">
            <a:spLocks noChangeArrowheads="1"/>
          </p:cNvSpPr>
          <p:nvPr/>
        </p:nvSpPr>
        <p:spPr bwMode="auto">
          <a:xfrm>
            <a:off x="5541640" y="3534052"/>
            <a:ext cx="5213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-</a:t>
            </a:r>
            <a:r>
              <a:rPr lang="en-GB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62" name="Text Box 73"/>
          <p:cNvSpPr txBox="1">
            <a:spLocks noChangeArrowheads="1"/>
          </p:cNvSpPr>
          <p:nvPr/>
        </p:nvSpPr>
        <p:spPr bwMode="auto">
          <a:xfrm>
            <a:off x="6899928" y="3525175"/>
            <a:ext cx="6120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baseline="30000" dirty="0" smtClean="0">
                <a:latin typeface="Comic Sans MS" pitchFamily="66" charset="0"/>
              </a:rPr>
              <a:t>π</a:t>
            </a:r>
            <a:r>
              <a:rPr lang="en-GB" sz="1200" dirty="0" smtClean="0">
                <a:latin typeface="Comic Sans MS" pitchFamily="66" charset="0"/>
              </a:rPr>
              <a:t>/</a:t>
            </a:r>
            <a:r>
              <a:rPr lang="en-GB" sz="1200" baseline="-25000" dirty="0" smtClean="0">
                <a:latin typeface="Comic Sans MS" pitchFamily="66" charset="0"/>
              </a:rPr>
              <a:t>2</a:t>
            </a:r>
            <a:endParaRPr lang="en-GB" sz="1200" baseline="-25000" dirty="0">
              <a:latin typeface="Comic Sans MS" pitchFamily="66" charset="0"/>
            </a:endParaRPr>
          </a:p>
        </p:txBody>
      </p:sp>
      <p:sp>
        <p:nvSpPr>
          <p:cNvPr id="63" name="Text Box 74"/>
          <p:cNvSpPr txBox="1">
            <a:spLocks noChangeArrowheads="1"/>
          </p:cNvSpPr>
          <p:nvPr/>
        </p:nvSpPr>
        <p:spPr bwMode="auto">
          <a:xfrm>
            <a:off x="7637763" y="3498542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4" name="Text Box 69"/>
          <p:cNvSpPr txBox="1">
            <a:spLocks noChangeArrowheads="1"/>
          </p:cNvSpPr>
          <p:nvPr/>
        </p:nvSpPr>
        <p:spPr bwMode="auto">
          <a:xfrm>
            <a:off x="6214860" y="305761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1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5" name="Text Box 69"/>
          <p:cNvSpPr txBox="1">
            <a:spLocks noChangeArrowheads="1"/>
          </p:cNvSpPr>
          <p:nvPr/>
        </p:nvSpPr>
        <p:spPr bwMode="auto">
          <a:xfrm>
            <a:off x="6169979" y="3649955"/>
            <a:ext cx="381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Comic Sans MS" pitchFamily="66" charset="0"/>
              </a:rPr>
              <a:t>-1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494270" y="3075371"/>
                <a:ext cx="9899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270" y="3075371"/>
                <a:ext cx="989951" cy="307777"/>
              </a:xfrm>
              <a:prstGeom prst="rect">
                <a:avLst/>
              </a:prstGeom>
              <a:blipFill>
                <a:blip r:embed="rId10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 Box 74"/>
          <p:cNvSpPr txBox="1">
            <a:spLocks noChangeArrowheads="1"/>
          </p:cNvSpPr>
          <p:nvPr/>
        </p:nvSpPr>
        <p:spPr bwMode="auto">
          <a:xfrm>
            <a:off x="4823541" y="3427521"/>
            <a:ext cx="396044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omic Sans MS" pitchFamily="66" charset="0"/>
              </a:rPr>
              <a:t>-</a:t>
            </a:r>
            <a:r>
              <a:rPr lang="el-GR" sz="1200" dirty="0" smtClean="0">
                <a:latin typeface="Comic Sans MS" pitchFamily="66" charset="0"/>
              </a:rPr>
              <a:t>π</a:t>
            </a:r>
            <a:endParaRPr lang="en-GB" sz="1200" dirty="0"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087367" y="4407466"/>
                <a:ext cx="4870204" cy="593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if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(inclusive), then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range from -1 to 1 (inclusive) 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367" y="4407466"/>
                <a:ext cx="4870204" cy="593560"/>
              </a:xfrm>
              <a:prstGeom prst="rect">
                <a:avLst/>
              </a:prstGeom>
              <a:blipFill>
                <a:blip r:embed="rId11"/>
                <a:stretch>
                  <a:fillRect b="-103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932" y="2906695"/>
                <a:ext cx="339195" cy="307777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239" y="3315068"/>
                <a:ext cx="31245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/>
          <p:cNvCxnSpPr/>
          <p:nvPr/>
        </p:nvCxnSpPr>
        <p:spPr>
          <a:xfrm>
            <a:off x="5726096" y="3000654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094737" y="3019889"/>
            <a:ext cx="1" cy="994298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73" name="TextBox 72"/>
              <p:cNvSpPr txBox="1"/>
              <p:nvPr/>
            </p:nvSpPr>
            <p:spPr>
              <a:xfrm>
                <a:off x="5433133" y="3923929"/>
                <a:ext cx="536685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3133" y="3923929"/>
                <a:ext cx="536685" cy="313740"/>
              </a:xfrm>
              <a:prstGeom prst="rect">
                <a:avLst/>
              </a:prstGeom>
              <a:blipFill>
                <a:blip r:embed="rId14"/>
                <a:stretch>
                  <a:fillRect l="-5682" t="-1961" r="-4545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 useBgFill="1">
            <p:nvSpPr>
              <p:cNvPr id="74" name="TextBox 73"/>
              <p:cNvSpPr txBox="1"/>
              <p:nvPr/>
            </p:nvSpPr>
            <p:spPr>
              <a:xfrm>
                <a:off x="6828406" y="3934286"/>
                <a:ext cx="395621" cy="313740"/>
              </a:xfrm>
              <a:prstGeom prst="rect">
                <a:avLst/>
              </a:prstGeom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 useBgFill="1"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406" y="3934286"/>
                <a:ext cx="395621" cy="313740"/>
              </a:xfrm>
              <a:prstGeom prst="rect">
                <a:avLst/>
              </a:prstGeom>
              <a:blipFill>
                <a:blip r:embed="rId15"/>
                <a:stretch>
                  <a:fillRect l="-7692" r="-6154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21004" y="5144907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004" y="5144907"/>
                <a:ext cx="1079013" cy="246221"/>
              </a:xfrm>
              <a:prstGeom prst="rect">
                <a:avLst/>
              </a:prstGeom>
              <a:blipFill>
                <a:blip r:embed="rId16"/>
                <a:stretch>
                  <a:fillRect l="-1130" r="-3390" b="-250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Group 75"/>
          <p:cNvGrpSpPr/>
          <p:nvPr/>
        </p:nvGrpSpPr>
        <p:grpSpPr>
          <a:xfrm>
            <a:off x="7093131" y="2847272"/>
            <a:ext cx="681952" cy="914400"/>
            <a:chOff x="5058054" y="2860335"/>
            <a:chExt cx="1354138" cy="914400"/>
          </a:xfrm>
        </p:grpSpPr>
        <p:sp>
          <p:nvSpPr>
            <p:cNvPr id="77" name="Arc 63"/>
            <p:cNvSpPr>
              <a:spLocks/>
            </p:cNvSpPr>
            <p:nvPr/>
          </p:nvSpPr>
          <p:spPr bwMode="auto">
            <a:xfrm flipH="1" flipV="1">
              <a:off x="5058054" y="2860335"/>
              <a:ext cx="687388" cy="914400"/>
            </a:xfrm>
            <a:custGeom>
              <a:avLst/>
              <a:gdLst>
                <a:gd name="G0" fmla="+- 446 0 0"/>
                <a:gd name="G1" fmla="+- 21600 0 0"/>
                <a:gd name="G2" fmla="+- 21600 0 0"/>
                <a:gd name="T0" fmla="*/ 0 w 16234"/>
                <a:gd name="T1" fmla="*/ 5 h 21600"/>
                <a:gd name="T2" fmla="*/ 16234 w 16234"/>
                <a:gd name="T3" fmla="*/ 6859 h 21600"/>
                <a:gd name="T4" fmla="*/ 446 w 1623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234" h="21600" fill="none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</a:path>
                <a:path w="16234" h="21600" stroke="0" extrusionOk="0">
                  <a:moveTo>
                    <a:pt x="-1" y="4"/>
                  </a:moveTo>
                  <a:cubicBezTo>
                    <a:pt x="148" y="1"/>
                    <a:pt x="297" y="-1"/>
                    <a:pt x="446" y="0"/>
                  </a:cubicBezTo>
                  <a:cubicBezTo>
                    <a:pt x="6431" y="0"/>
                    <a:pt x="12149" y="2483"/>
                    <a:pt x="16234" y="6858"/>
                  </a:cubicBezTo>
                  <a:lnTo>
                    <a:pt x="446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" name="Arc 64"/>
            <p:cNvSpPr>
              <a:spLocks/>
            </p:cNvSpPr>
            <p:nvPr/>
          </p:nvSpPr>
          <p:spPr bwMode="auto">
            <a:xfrm flipV="1">
              <a:off x="5743854" y="2860335"/>
              <a:ext cx="668338" cy="9144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5788"/>
                <a:gd name="T1" fmla="*/ 0 h 21600"/>
                <a:gd name="T2" fmla="*/ 15788 w 15788"/>
                <a:gd name="T3" fmla="*/ 6859 h 21600"/>
                <a:gd name="T4" fmla="*/ 0 w 1578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788" h="21600" fill="none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</a:path>
                <a:path w="15788" h="21600" stroke="0" extrusionOk="0">
                  <a:moveTo>
                    <a:pt x="-1" y="0"/>
                  </a:moveTo>
                  <a:cubicBezTo>
                    <a:pt x="5985" y="0"/>
                    <a:pt x="11703" y="2483"/>
                    <a:pt x="15788" y="685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040130" y="3178536"/>
            <a:ext cx="677048" cy="914400"/>
            <a:chOff x="6411729" y="3182890"/>
            <a:chExt cx="1363663" cy="914400"/>
          </a:xfrm>
        </p:grpSpPr>
        <p:sp>
          <p:nvSpPr>
            <p:cNvPr id="80" name="Arc 60"/>
            <p:cNvSpPr>
              <a:spLocks/>
            </p:cNvSpPr>
            <p:nvPr/>
          </p:nvSpPr>
          <p:spPr bwMode="auto">
            <a:xfrm>
              <a:off x="7097529" y="3182890"/>
              <a:ext cx="677863" cy="914400"/>
            </a:xfrm>
            <a:custGeom>
              <a:avLst/>
              <a:gdLst>
                <a:gd name="G0" fmla="+- 225 0 0"/>
                <a:gd name="G1" fmla="+- 21600 0 0"/>
                <a:gd name="G2" fmla="+- 21600 0 0"/>
                <a:gd name="T0" fmla="*/ 0 w 16013"/>
                <a:gd name="T1" fmla="*/ 1 h 21600"/>
                <a:gd name="T2" fmla="*/ 16013 w 16013"/>
                <a:gd name="T3" fmla="*/ 6859 h 21600"/>
                <a:gd name="T4" fmla="*/ 225 w 1601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13" h="21600" fill="none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</a:path>
                <a:path w="16013" h="21600" stroke="0" extrusionOk="0">
                  <a:moveTo>
                    <a:pt x="0" y="1"/>
                  </a:moveTo>
                  <a:cubicBezTo>
                    <a:pt x="74" y="0"/>
                    <a:pt x="149" y="-1"/>
                    <a:pt x="225" y="0"/>
                  </a:cubicBezTo>
                  <a:cubicBezTo>
                    <a:pt x="6210" y="0"/>
                    <a:pt x="11928" y="2483"/>
                    <a:pt x="16013" y="6858"/>
                  </a:cubicBezTo>
                  <a:lnTo>
                    <a:pt x="225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" name="Arc 61"/>
            <p:cNvSpPr>
              <a:spLocks/>
            </p:cNvSpPr>
            <p:nvPr/>
          </p:nvSpPr>
          <p:spPr bwMode="auto">
            <a:xfrm flipH="1">
              <a:off x="6411729" y="3182890"/>
              <a:ext cx="696913" cy="914400"/>
            </a:xfrm>
            <a:custGeom>
              <a:avLst/>
              <a:gdLst>
                <a:gd name="G0" fmla="+- 682 0 0"/>
                <a:gd name="G1" fmla="+- 21600 0 0"/>
                <a:gd name="G2" fmla="+- 21600 0 0"/>
                <a:gd name="T0" fmla="*/ 0 w 16470"/>
                <a:gd name="T1" fmla="*/ 11 h 21600"/>
                <a:gd name="T2" fmla="*/ 16470 w 16470"/>
                <a:gd name="T3" fmla="*/ 6859 h 21600"/>
                <a:gd name="T4" fmla="*/ 682 w 1647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70" h="21600" fill="none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</a:path>
                <a:path w="16470" h="21600" stroke="0" extrusionOk="0">
                  <a:moveTo>
                    <a:pt x="-1" y="10"/>
                  </a:moveTo>
                  <a:cubicBezTo>
                    <a:pt x="227" y="3"/>
                    <a:pt x="454" y="-1"/>
                    <a:pt x="682" y="0"/>
                  </a:cubicBezTo>
                  <a:cubicBezTo>
                    <a:pt x="6667" y="0"/>
                    <a:pt x="12385" y="2483"/>
                    <a:pt x="16470" y="6858"/>
                  </a:cubicBezTo>
                  <a:lnTo>
                    <a:pt x="682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blipFill>
                <a:blip r:embed="rId17"/>
                <a:stretch>
                  <a:fillRect r="-2667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415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3" grpId="0" animBg="1"/>
      <p:bldP spid="74" grpId="0" animBg="1"/>
      <p:bldP spid="75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.</a:t>
                </a: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2"/>
                <a:stretch>
                  <a:fillRect t="-809" r="-2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3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4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m:rPr>
                              <m:nor/>
                            </m:rPr>
                            <a:rPr lang="en-GB" sz="1600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rad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39" y="5084962"/>
                <a:ext cx="1605761" cy="298159"/>
              </a:xfrm>
              <a:prstGeom prst="rect">
                <a:avLst/>
              </a:prstGeom>
              <a:blipFill>
                <a:blip r:embed="rId5"/>
                <a:stretch>
                  <a:fillRect l="-2662" b="-2040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52" y="5130830"/>
                <a:ext cx="1079013" cy="246221"/>
              </a:xfrm>
              <a:prstGeom prst="rect">
                <a:avLst/>
              </a:prstGeom>
              <a:blipFill>
                <a:blip r:embed="rId6"/>
                <a:stretch>
                  <a:fillRect r="-3955" b="-7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)≤1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376" y="5693547"/>
                <a:ext cx="1367169" cy="246221"/>
              </a:xfrm>
              <a:prstGeom prst="rect">
                <a:avLst/>
              </a:prstGeom>
              <a:blipFill>
                <a:blip r:embed="rId7"/>
                <a:stretch>
                  <a:fillRect r="-2667" b="-3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46125" t="26349" r="25246" b="22896"/>
          <a:stretch/>
        </p:blipFill>
        <p:spPr>
          <a:xfrm>
            <a:off x="3994952" y="1358282"/>
            <a:ext cx="4678532" cy="466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73662" y="3817398"/>
                <a:ext cx="1623265" cy="357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662" y="3817398"/>
                <a:ext cx="1623265" cy="357662"/>
              </a:xfrm>
              <a:prstGeom prst="rect">
                <a:avLst/>
              </a:prstGeom>
              <a:blipFill>
                <a:blip r:embed="rId9"/>
                <a:stretch>
                  <a:fillRect l="-1504" b="-15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6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Hence, sketch the curve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350" t="-809" r="-2102" b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884024" y="3091795"/>
            <a:ext cx="511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Remember that you can use the identity above to remind yourself of those involving cot and cosec instead…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2045" y="3788227"/>
                <a:ext cx="183922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45" y="3788227"/>
                <a:ext cx="1839221" cy="246221"/>
              </a:xfrm>
              <a:prstGeom prst="rect">
                <a:avLst/>
              </a:prstGeom>
              <a:blipFill>
                <a:blip r:embed="rId6"/>
                <a:stretch>
                  <a:fillRect l="-1987" r="-13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10594" y="2194560"/>
                <a:ext cx="13354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594" y="2194560"/>
                <a:ext cx="1335494" cy="246221"/>
              </a:xfrm>
              <a:prstGeom prst="rect">
                <a:avLst/>
              </a:prstGeom>
              <a:blipFill>
                <a:blip r:embed="rId7"/>
                <a:stretch>
                  <a:fillRect l="-1826" r="-2740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44298" y="2181498"/>
                <a:ext cx="155478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298" y="2181498"/>
                <a:ext cx="1554785" cy="246221"/>
              </a:xfrm>
              <a:prstGeom prst="rect">
                <a:avLst/>
              </a:prstGeom>
              <a:blipFill>
                <a:blip r:embed="rId8"/>
                <a:stretch>
                  <a:fillRect l="-4314" b="-2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44834" y="2595155"/>
                <a:ext cx="13354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4834" y="2595155"/>
                <a:ext cx="1335494" cy="246221"/>
              </a:xfrm>
              <a:prstGeom prst="rect">
                <a:avLst/>
              </a:prstGeom>
              <a:blipFill>
                <a:blip r:embed="rId9"/>
                <a:stretch>
                  <a:fillRect l="-1826" r="-4566" b="-3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81039" y="2599510"/>
                <a:ext cx="154978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GB" sz="1600" dirty="0">
                          <a:latin typeface="Comic Sans MS" pitchFamily="66" charset="0"/>
                        </a:rPr>
                        <m:t> </m:t>
                      </m:r>
                    </m:oMath>
                  </m:oMathPara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039" y="2599510"/>
                <a:ext cx="1549783" cy="246221"/>
              </a:xfrm>
              <a:prstGeom prst="rect">
                <a:avLst/>
              </a:prstGeom>
              <a:blipFill>
                <a:blip r:embed="rId10"/>
                <a:stretch>
                  <a:fillRect l="-4331" b="-24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620684" y="2280604"/>
            <a:ext cx="105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/>
          <p:cNvSpPr/>
          <p:nvPr/>
        </p:nvSpPr>
        <p:spPr>
          <a:xfrm>
            <a:off x="5393055" y="2330896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>
            <a:off x="8245112" y="2326542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8529348" y="2254478"/>
            <a:ext cx="536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Add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40480" y="1480710"/>
            <a:ext cx="5116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Start by rearranging the parametric equations, as in the previous examples…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07725" y="4271552"/>
                <a:ext cx="189058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725" y="4271552"/>
                <a:ext cx="1890581" cy="246221"/>
              </a:xfrm>
              <a:prstGeom prst="rect">
                <a:avLst/>
              </a:prstGeom>
              <a:blipFill>
                <a:blip r:embed="rId11"/>
                <a:stretch>
                  <a:fillRect l="-1935" t="-2500" r="-1935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7221855" y="3924564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497382" y="3861210"/>
            <a:ext cx="17249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Replace using the expressions above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6035" y="3753395"/>
            <a:ext cx="539932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5569131" y="4245429"/>
            <a:ext cx="788125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6592389" y="3753395"/>
            <a:ext cx="722812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6544492" y="4245430"/>
            <a:ext cx="552994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6548845" y="2569030"/>
            <a:ext cx="1480457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827417" y="2564676"/>
            <a:ext cx="1389017" cy="28738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46616" y="4728752"/>
                <a:ext cx="16855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−1+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616" y="4728752"/>
                <a:ext cx="1685590" cy="246221"/>
              </a:xfrm>
              <a:prstGeom prst="rect">
                <a:avLst/>
              </a:prstGeom>
              <a:blipFill>
                <a:blip r:embed="rId12"/>
                <a:stretch>
                  <a:fillRect l="-362" t="-2500" r="-2174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51267" y="5194661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7" y="5194661"/>
                <a:ext cx="1481624" cy="246221"/>
              </a:xfrm>
              <a:prstGeom prst="rect">
                <a:avLst/>
              </a:prstGeom>
              <a:blipFill>
                <a:blip r:embed="rId13"/>
                <a:stretch>
                  <a:fillRect l="-1235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999786" y="4407890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257896" y="4518707"/>
            <a:ext cx="1206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Subtract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6655797" y="4891216"/>
            <a:ext cx="302351" cy="46455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800695" y="4862696"/>
            <a:ext cx="173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Expand bracket and 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14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7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/>
      <p:bldP spid="22" grpId="0"/>
      <p:bldP spid="23" grpId="0"/>
      <p:bldP spid="24" grpId="0" animBg="1"/>
      <p:bldP spid="25" grpId="0"/>
      <p:bldP spid="7" grpId="0" animBg="1"/>
      <p:bldP spid="7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Prior Knowledge Check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14"/>
              <p:cNvSpPr>
                <a:spLocks noGrp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AutoNum type="arabicParenR"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Rearrange to make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 the subject:</a:t>
                </a: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𝑘𝑡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=2−4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𝑙𝑛𝑡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=1+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2) Write in terms of powers of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4+3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𝑐𝑜𝑡𝑥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Content Placeholder 1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576" y="1700808"/>
                <a:ext cx="4176464" cy="4752528"/>
              </a:xfrm>
              <a:blipFill>
                <a:blip r:embed="rId2"/>
                <a:stretch>
                  <a:fillRect l="-1752" t="-2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4"/>
              <p:cNvSpPr txBox="1">
                <a:spLocks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3) State the ranges of the following functions: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1800" dirty="0" smtClean="0">
                    <a:latin typeface="Comic Sans MS" panose="030F0702030302020204" pitchFamily="66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GB" sz="1800" dirty="0" smtClean="0">
                    <a:latin typeface="Comic Sans MS" panose="030F0702030302020204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−2,</m:t>
                    </m:r>
                  </m:oMath>
                </a14:m>
                <a:r>
                  <a:rPr lang="en-GB" sz="1800" dirty="0" smtClean="0">
                    <a:latin typeface="Comic Sans MS" panose="030F0702030302020204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−4&lt;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800" dirty="0" smtClean="0">
                    <a:latin typeface="Comic Sans MS" panose="030F0702030302020204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endParaRPr lang="en-GB" sz="1800" dirty="0" smtClean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sz="1800" dirty="0">
                  <a:latin typeface="Comic Sans MS" panose="030F0702030302020204" pitchFamily="66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800" dirty="0" smtClean="0">
                    <a:latin typeface="Comic Sans MS" panose="030F0702030302020204" pitchFamily="66" charset="0"/>
                  </a:rPr>
                  <a:t>4) A circle has </a:t>
                </a:r>
                <a:r>
                  <a:rPr lang="en-US" sz="1800" dirty="0" err="1" smtClean="0">
                    <a:latin typeface="Comic Sans MS" panose="030F0702030302020204" pitchFamily="66" charset="0"/>
                  </a:rPr>
                  <a:t>centre</a:t>
                </a:r>
                <a:r>
                  <a:rPr lang="en-US" sz="1800" dirty="0" smtClean="0">
                    <a:latin typeface="Comic Sans MS" panose="030F0702030302020204" pitchFamily="66" charset="0"/>
                  </a:rPr>
                  <a:t> (0,4) and radius 5. Find the coordinates of the intersection between the circle and the line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endParaRPr lang="en-GB" sz="18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" name="Content Placeholder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452" y="1687745"/>
                <a:ext cx="4099332" cy="4752528"/>
              </a:xfrm>
              <a:prstGeom prst="rect">
                <a:avLst/>
              </a:prstGeom>
              <a:blipFill>
                <a:blip r:embed="rId3"/>
                <a:stretch>
                  <a:fillRect l="-1339" t="-1284" r="-1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92924" y="2209799"/>
                <a:ext cx="782265" cy="372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924" y="2209799"/>
                <a:ext cx="782265" cy="372025"/>
              </a:xfrm>
              <a:prstGeom prst="rect">
                <a:avLst/>
              </a:prstGeom>
              <a:blipFill>
                <a:blip r:embed="rId4"/>
                <a:stretch>
                  <a:fillRect l="-4688" r="-4688" b="-145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570892" y="2631829"/>
                <a:ext cx="726609" cy="4383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892" y="2631829"/>
                <a:ext cx="726609" cy="438390"/>
              </a:xfrm>
              <a:prstGeom prst="rect">
                <a:avLst/>
              </a:prstGeom>
              <a:blipFill>
                <a:blip r:embed="rId5"/>
                <a:stretch>
                  <a:fillRect l="-5042" r="-5042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332894" y="3030416"/>
                <a:ext cx="810222" cy="364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num>
                            <m:den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94" y="3030416"/>
                <a:ext cx="810222" cy="364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74987" y="3475893"/>
                <a:ext cx="1494833" cy="484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87" y="3475893"/>
                <a:ext cx="1494833" cy="484043"/>
              </a:xfrm>
              <a:prstGeom prst="rect">
                <a:avLst/>
              </a:prstGeom>
              <a:blipFill>
                <a:blip r:embed="rId7"/>
                <a:stretch>
                  <a:fillRect l="-2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8803" y="4706815"/>
                <a:ext cx="944809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3" y="4706815"/>
                <a:ext cx="944809" cy="220253"/>
              </a:xfrm>
              <a:prstGeom prst="rect">
                <a:avLst/>
              </a:prstGeom>
              <a:blipFill>
                <a:blip r:embed="rId8"/>
                <a:stretch>
                  <a:fillRect l="-3871" t="-2778" r="-2581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48157" y="5058509"/>
                <a:ext cx="1467646" cy="2714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ad>
                        <m:radPr>
                          <m:degHide m:val="on"/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57" y="5058509"/>
                <a:ext cx="1467646" cy="271421"/>
              </a:xfrm>
              <a:prstGeom prst="rect">
                <a:avLst/>
              </a:prstGeom>
              <a:blipFill>
                <a:blip r:embed="rId9"/>
                <a:stretch>
                  <a:fillRect l="-2490" r="-1660"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60587" y="5445370"/>
                <a:ext cx="955326" cy="412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𝒄𝒐𝒔𝒙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587" y="5445370"/>
                <a:ext cx="955326" cy="412292"/>
              </a:xfrm>
              <a:prstGeom prst="rect">
                <a:avLst/>
              </a:prstGeom>
              <a:blipFill>
                <a:blip r:embed="rId10"/>
                <a:stretch>
                  <a:fillRect r="-2548" b="-13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321172" y="5879123"/>
                <a:ext cx="1656159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172" y="5879123"/>
                <a:ext cx="1656159" cy="220253"/>
              </a:xfrm>
              <a:prstGeom prst="rect">
                <a:avLst/>
              </a:prstGeom>
              <a:blipFill>
                <a:blip r:embed="rId11"/>
                <a:stretch>
                  <a:fillRect l="-1845" t="-2703" r="-2214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20004" y="2702169"/>
                <a:ext cx="5612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4" y="2702169"/>
                <a:ext cx="561244" cy="246221"/>
              </a:xfrm>
              <a:prstGeom prst="rect">
                <a:avLst/>
              </a:prstGeom>
              <a:blipFill>
                <a:blip r:embed="rId12"/>
                <a:stretch>
                  <a:fillRect l="-8696" r="-760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78619" y="3089030"/>
                <a:ext cx="9525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619" y="3089030"/>
                <a:ext cx="952568" cy="246221"/>
              </a:xfrm>
              <a:prstGeom prst="rect">
                <a:avLst/>
              </a:prstGeom>
              <a:blipFill>
                <a:blip r:embed="rId13"/>
                <a:stretch>
                  <a:fillRect l="-4487" r="-4487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99771" y="3733798"/>
                <a:ext cx="110645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71" y="3733798"/>
                <a:ext cx="1106457" cy="246221"/>
              </a:xfrm>
              <a:prstGeom prst="rect">
                <a:avLst/>
              </a:prstGeom>
              <a:blipFill>
                <a:blip r:embed="rId14"/>
                <a:stretch>
                  <a:fillRect r="-384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96387" y="4097214"/>
                <a:ext cx="95256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387" y="4097214"/>
                <a:ext cx="952568" cy="246221"/>
              </a:xfrm>
              <a:prstGeom prst="rect">
                <a:avLst/>
              </a:prstGeom>
              <a:blipFill>
                <a:blip r:embed="rId15"/>
                <a:stretch>
                  <a:fillRect l="-4487" r="-4487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77895" y="5890844"/>
                <a:ext cx="25720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b="1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endParaRPr lang="en-GB" sz="20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95" y="5890844"/>
                <a:ext cx="2572051" cy="307777"/>
              </a:xfrm>
              <a:prstGeom prst="rect">
                <a:avLst/>
              </a:prstGeom>
              <a:blipFill>
                <a:blip r:embed="rId16"/>
                <a:stretch>
                  <a:fillRect l="-4739" t="-25490" b="-49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281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Hence, sketch the curve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350" t="-809" r="-2102" b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6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779520" y="1472001"/>
                <a:ext cx="5164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for which the curve is defined, use the limits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in the function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20" y="1472001"/>
                <a:ext cx="5164184" cy="523220"/>
              </a:xfrm>
              <a:prstGeom prst="rect">
                <a:avLst/>
              </a:prstGeom>
              <a:blipFill>
                <a:blip r:embed="rId7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081747" y="2195319"/>
                <a:ext cx="133587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𝑐𝑜𝑡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47" y="2195319"/>
                <a:ext cx="1335879" cy="246221"/>
              </a:xfrm>
              <a:prstGeom prst="rect">
                <a:avLst/>
              </a:prstGeom>
              <a:blipFill>
                <a:blip r:embed="rId8"/>
                <a:stretch>
                  <a:fillRect l="-1826" r="-274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723017" y="2193968"/>
                <a:ext cx="90909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17" y="2193968"/>
                <a:ext cx="909095" cy="246221"/>
              </a:xfrm>
              <a:prstGeom prst="rect">
                <a:avLst/>
              </a:prstGeom>
              <a:blipFill>
                <a:blip r:embed="rId9"/>
                <a:stretch>
                  <a:fillRect l="-5369" r="-201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ine 93"/>
          <p:cNvSpPr>
            <a:spLocks noChangeShapeType="1"/>
          </p:cNvSpPr>
          <p:nvPr/>
        </p:nvSpPr>
        <p:spPr bwMode="auto">
          <a:xfrm flipH="1">
            <a:off x="4945834" y="2682195"/>
            <a:ext cx="7938" cy="1801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94"/>
          <p:cNvSpPr>
            <a:spLocks noChangeShapeType="1"/>
          </p:cNvSpPr>
          <p:nvPr/>
        </p:nvSpPr>
        <p:spPr bwMode="auto">
          <a:xfrm>
            <a:off x="4947422" y="3596594"/>
            <a:ext cx="1366292" cy="4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95"/>
          <p:cNvSpPr>
            <a:spLocks noChangeShapeType="1"/>
          </p:cNvSpPr>
          <p:nvPr/>
        </p:nvSpPr>
        <p:spPr bwMode="auto">
          <a:xfrm>
            <a:off x="5633222" y="352039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5" name="Line 96"/>
          <p:cNvSpPr>
            <a:spLocks noChangeShapeType="1"/>
          </p:cNvSpPr>
          <p:nvPr/>
        </p:nvSpPr>
        <p:spPr bwMode="auto">
          <a:xfrm>
            <a:off x="6319022" y="352039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103"/>
              <p:cNvSpPr txBox="1">
                <a:spLocks noChangeArrowheads="1"/>
              </p:cNvSpPr>
              <p:nvPr/>
            </p:nvSpPr>
            <p:spPr bwMode="auto">
              <a:xfrm>
                <a:off x="5444309" y="3626757"/>
                <a:ext cx="381000" cy="4060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 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4309" y="3626757"/>
                <a:ext cx="381000" cy="40607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Line 104"/>
          <p:cNvSpPr>
            <a:spLocks noChangeShapeType="1"/>
          </p:cNvSpPr>
          <p:nvPr/>
        </p:nvSpPr>
        <p:spPr bwMode="auto">
          <a:xfrm>
            <a:off x="4947422" y="2929845"/>
            <a:ext cx="0" cy="1316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105"/>
              <p:cNvSpPr txBox="1">
                <a:spLocks noChangeArrowheads="1"/>
              </p:cNvSpPr>
              <p:nvPr/>
            </p:nvSpPr>
            <p:spPr bwMode="auto">
              <a:xfrm>
                <a:off x="6101534" y="3617232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0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01534" y="3617232"/>
                <a:ext cx="457200" cy="27463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Arc 109"/>
          <p:cNvSpPr>
            <a:spLocks/>
          </p:cNvSpPr>
          <p:nvPr/>
        </p:nvSpPr>
        <p:spPr bwMode="auto">
          <a:xfrm flipH="1" flipV="1">
            <a:off x="4963942" y="514905"/>
            <a:ext cx="668337" cy="2823590"/>
          </a:xfrm>
          <a:custGeom>
            <a:avLst/>
            <a:gdLst>
              <a:gd name="T0" fmla="*/ 0 w 15788"/>
              <a:gd name="T1" fmla="*/ 0 h 21600"/>
              <a:gd name="T2" fmla="*/ 28292016 w 15788"/>
              <a:gd name="T3" fmla="*/ 55234736 h 21600"/>
              <a:gd name="T4" fmla="*/ 0 w 15788"/>
              <a:gd name="T5" fmla="*/ 173942324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" name="Arc 111"/>
          <p:cNvSpPr>
            <a:spLocks/>
          </p:cNvSpPr>
          <p:nvPr/>
        </p:nvSpPr>
        <p:spPr bwMode="auto">
          <a:xfrm>
            <a:off x="5613586" y="3338495"/>
            <a:ext cx="668337" cy="2884752"/>
          </a:xfrm>
          <a:custGeom>
            <a:avLst/>
            <a:gdLst>
              <a:gd name="T0" fmla="*/ 0 w 15788"/>
              <a:gd name="T1" fmla="*/ 0 h 21600"/>
              <a:gd name="T2" fmla="*/ 28292016 w 15788"/>
              <a:gd name="T3" fmla="*/ 47896249 h 21600"/>
              <a:gd name="T4" fmla="*/ 0 w 15788"/>
              <a:gd name="T5" fmla="*/ 1508323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788" h="21600" fill="none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</a:path>
              <a:path w="15788" h="21600" stroke="0" extrusionOk="0">
                <a:moveTo>
                  <a:pt x="-1" y="0"/>
                </a:moveTo>
                <a:cubicBezTo>
                  <a:pt x="5985" y="0"/>
                  <a:pt x="11703" y="2483"/>
                  <a:pt x="15788" y="6858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113"/>
              <p:cNvSpPr txBox="1">
                <a:spLocks noChangeArrowheads="1"/>
              </p:cNvSpPr>
              <p:nvPr/>
            </p:nvSpPr>
            <p:spPr bwMode="auto">
              <a:xfrm>
                <a:off x="6200004" y="3934913"/>
                <a:ext cx="1602875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en-GB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)+2</m:t>
                      </m:r>
                    </m:oMath>
                  </m:oMathPara>
                </a14:m>
                <a:endParaRPr lang="el-GR" sz="1400" dirty="0">
                  <a:solidFill>
                    <a:srgbClr val="0000FF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 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00004" y="3934913"/>
                <a:ext cx="1602875" cy="307777"/>
              </a:xfrm>
              <a:prstGeom prst="rect">
                <a:avLst/>
              </a:prstGeom>
              <a:blipFill>
                <a:blip r:embed="rId12"/>
                <a:stretch>
                  <a:fillRect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ine 114"/>
          <p:cNvSpPr>
            <a:spLocks noChangeShapeType="1"/>
          </p:cNvSpPr>
          <p:nvPr/>
        </p:nvSpPr>
        <p:spPr bwMode="auto">
          <a:xfrm flipH="1">
            <a:off x="6320609" y="2679020"/>
            <a:ext cx="7938" cy="18018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105"/>
              <p:cNvSpPr txBox="1">
                <a:spLocks noChangeArrowheads="1"/>
              </p:cNvSpPr>
              <p:nvPr/>
            </p:nvSpPr>
            <p:spPr bwMode="auto">
              <a:xfrm>
                <a:off x="4638494" y="3582398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0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38494" y="3582398"/>
                <a:ext cx="457200" cy="27463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105"/>
              <p:cNvSpPr txBox="1">
                <a:spLocks noChangeArrowheads="1"/>
              </p:cNvSpPr>
              <p:nvPr/>
            </p:nvSpPr>
            <p:spPr bwMode="auto">
              <a:xfrm>
                <a:off x="6232162" y="3451768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1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2162" y="3451768"/>
                <a:ext cx="457200" cy="2746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105"/>
              <p:cNvSpPr txBox="1">
                <a:spLocks noChangeArrowheads="1"/>
              </p:cNvSpPr>
              <p:nvPr/>
            </p:nvSpPr>
            <p:spPr bwMode="auto">
              <a:xfrm>
                <a:off x="4629786" y="2702831"/>
                <a:ext cx="457200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2" name="Text 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29786" y="2702831"/>
                <a:ext cx="457200" cy="27463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116957" y="4583669"/>
                <a:ext cx="4947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there are asymptotes 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between these,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take any value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57" y="4583669"/>
                <a:ext cx="4947144" cy="523220"/>
              </a:xfrm>
              <a:prstGeom prst="rect">
                <a:avLst/>
              </a:prstGeom>
              <a:blipFill>
                <a:blip r:embed="rId1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418555" y="5166802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555" y="5166802"/>
                <a:ext cx="627351" cy="276999"/>
              </a:xfrm>
              <a:prstGeom prst="rect">
                <a:avLst/>
              </a:prstGeom>
              <a:blipFill>
                <a:blip r:embed="rId17"/>
                <a:stretch>
                  <a:fillRect l="-4854" r="-7767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blipFill>
                <a:blip r:embed="rId18"/>
                <a:stretch>
                  <a:fillRect l="-4854" r="-873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54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3" grpId="0"/>
      <p:bldP spid="44" grpId="0"/>
      <p:bldP spid="62" grpId="0" animBg="1"/>
      <p:bldP spid="63" grpId="0" animBg="1"/>
      <p:bldP spid="64" grpId="0" animBg="1"/>
      <p:bldP spid="65" grpId="0" animBg="1"/>
      <p:bldP spid="68" grpId="0"/>
      <p:bldP spid="69" grpId="0" animBg="1"/>
      <p:bldP spid="70" grpId="0"/>
      <p:bldP spid="73" grpId="0" animBg="1"/>
      <p:bldP spid="75" grpId="0" animBg="1"/>
      <p:bldP spid="77" grpId="0"/>
      <p:bldP spid="78" grpId="0" animBg="1"/>
      <p:bldP spid="80" grpId="0"/>
      <p:bldP spid="81" grpId="0"/>
      <p:bldP spid="82" grpId="0"/>
      <p:bldP spid="2" grpId="0"/>
      <p:bldP spid="4" grpId="0"/>
      <p:bldP spid="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can use the trigonometric identities to convert trigonometric parametric equations into their Cartesian form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GB" sz="1600" b="0" i="1" dirty="0">
                  <a:latin typeface="Comic Sans MS" pitchFamily="66" charset="0"/>
                  <a:ea typeface="Cambria Math" panose="02040503050406030204" pitchFamily="18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a) Find the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state the domain of x for which the curve is defined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b) Hence, sketch the curve</a:t>
                </a:r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482340" cy="4525963"/>
              </a:xfrm>
              <a:blipFill>
                <a:blip r:embed="rId3"/>
                <a:stretch>
                  <a:fillRect l="-350" t="-809" r="-2102" b="-2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8B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832681" cy="276999"/>
              </a:xfrm>
              <a:prstGeom prst="rect">
                <a:avLst/>
              </a:prstGeom>
              <a:blipFill>
                <a:blip r:embed="rId4"/>
                <a:stretch>
                  <a:fillRect l="-1967" r="-1639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𝑠𝑖𝑛𝑡𝑐𝑜𝑠𝑡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280" y="0"/>
                <a:ext cx="1861151" cy="276999"/>
              </a:xfrm>
              <a:prstGeom prst="rect">
                <a:avLst/>
              </a:prstGeom>
              <a:blipFill>
                <a:blip r:embed="rId5"/>
                <a:stretch>
                  <a:fillRect l="-1935" r="-1935" b="-408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633" y="5525586"/>
                <a:ext cx="1481624" cy="246221"/>
              </a:xfrm>
              <a:prstGeom prst="rect">
                <a:avLst/>
              </a:prstGeom>
              <a:blipFill>
                <a:blip r:embed="rId6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854" y="5514511"/>
                <a:ext cx="627351" cy="276999"/>
              </a:xfrm>
              <a:prstGeom prst="rect">
                <a:avLst/>
              </a:prstGeom>
              <a:blipFill>
                <a:blip r:embed="rId7"/>
                <a:stretch>
                  <a:fillRect l="-4854" r="-8738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6516216" y="1484784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V="1">
            <a:off x="6552220" y="1592796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268760"/>
                <a:ext cx="341632" cy="307777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852936"/>
                <a:ext cx="339195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/>
          <p:cNvSpPr/>
          <p:nvPr/>
        </p:nvSpPr>
        <p:spPr>
          <a:xfrm rot="5400000">
            <a:off x="4802778" y="-143690"/>
            <a:ext cx="4754878" cy="1976846"/>
          </a:xfrm>
          <a:prstGeom prst="arc">
            <a:avLst>
              <a:gd name="adj1" fmla="val 18882349"/>
              <a:gd name="adj2" fmla="val 2701279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550330" y="1441266"/>
                <a:ext cx="148162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330" y="1441266"/>
                <a:ext cx="1481624" cy="246221"/>
              </a:xfrm>
              <a:prstGeom prst="rect">
                <a:avLst/>
              </a:prstGeom>
              <a:blipFill>
                <a:blip r:embed="rId10"/>
                <a:stretch>
                  <a:fillRect l="-2881" r="-2469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344193" y="2542900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193" y="2542900"/>
                <a:ext cx="160300" cy="246221"/>
              </a:xfrm>
              <a:prstGeom prst="rect">
                <a:avLst/>
              </a:prstGeom>
              <a:blipFill>
                <a:blip r:embed="rId11"/>
                <a:stretch>
                  <a:fillRect l="-30769" r="-2692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589519" y="2987038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519" y="2987038"/>
                <a:ext cx="160300" cy="246221"/>
              </a:xfrm>
              <a:prstGeom prst="rect">
                <a:avLst/>
              </a:prstGeom>
              <a:blipFill>
                <a:blip r:embed="rId12"/>
                <a:stretch>
                  <a:fillRect l="-26923" r="-2692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40284" y="2987038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84" y="2987038"/>
                <a:ext cx="160300" cy="246221"/>
              </a:xfrm>
              <a:prstGeom prst="rect">
                <a:avLst/>
              </a:prstGeom>
              <a:blipFill>
                <a:blip r:embed="rId13"/>
                <a:stretch>
                  <a:fillRect l="-25926" r="-2592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7384" y="6183086"/>
            <a:ext cx="2965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Find the roots and y-intercept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8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" grpId="0" animBg="1"/>
      <p:bldP spid="33" grpId="0"/>
      <p:bldP spid="34" grpId="0"/>
      <p:bldP spid="35" grpId="0"/>
      <p:bldP spid="36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8C</a:t>
            </a:r>
            <a:endParaRPr lang="en-US" sz="11500" b="1" cap="none" spc="0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3696789" cy="4525963"/>
              </a:xfrm>
            </p:spPr>
            <p:txBody>
              <a:bodyPr/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plot graphs of parametric equations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Draw the curve given by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Draw up a table, choose values for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and work out the corresponding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  <a:sym typeface="Wingdings" panose="05000000000000000000" pitchFamily="2" charset="2"/>
                  </a:rPr>
                  <a:t> coordinates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anose="05000000000000000000" pitchFamily="2" charset="2"/>
                  <a:buChar char="à"/>
                </a:pPr>
                <a:endParaRPr lang="en-US" sz="1600" dirty="0" smtClean="0">
                  <a:latin typeface="Comic Sans MS" pitchFamily="66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3696789" cy="4525963"/>
              </a:xfrm>
              <a:blipFill>
                <a:blip r:embed="rId2"/>
                <a:stretch>
                  <a:fillRect l="-165" t="-809" r="-28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8C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4274" y="4570816"/>
                <a:ext cx="3342034" cy="809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A suggestion would be to use values of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that correspond to ‘exact’ trig ratios, such as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𝜋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etc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274" y="4570816"/>
                <a:ext cx="3342034" cy="809004"/>
              </a:xfrm>
              <a:prstGeom prst="rect">
                <a:avLst/>
              </a:prstGeom>
              <a:blipFill>
                <a:blip r:embed="rId3"/>
                <a:stretch>
                  <a:fillRect t="-1504" r="-912" b="-7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067944" y="155679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9952" y="1628800"/>
                <a:ext cx="1332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628800"/>
                <a:ext cx="133242" cy="246221"/>
              </a:xfrm>
              <a:prstGeom prst="rect">
                <a:avLst/>
              </a:prstGeom>
              <a:blipFill>
                <a:blip r:embed="rId4"/>
                <a:stretch>
                  <a:fillRect l="-27273" r="-27273"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39952" y="1988840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988840"/>
                <a:ext cx="161711" cy="246221"/>
              </a:xfrm>
              <a:prstGeom prst="rect">
                <a:avLst/>
              </a:prstGeom>
              <a:blipFill>
                <a:blip r:embed="rId5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39952" y="2348880"/>
                <a:ext cx="16543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348880"/>
                <a:ext cx="165430" cy="246221"/>
              </a:xfrm>
              <a:prstGeom prst="rect">
                <a:avLst/>
              </a:prstGeom>
              <a:blipFill>
                <a:blip r:embed="rId6"/>
                <a:stretch>
                  <a:fillRect l="-29630" r="-25926" b="-21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355976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067944" y="191683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067944" y="2276872"/>
            <a:ext cx="288032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99992" y="1628800"/>
                <a:ext cx="21602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628800"/>
                <a:ext cx="216024" cy="246221"/>
              </a:xfrm>
              <a:prstGeom prst="rect">
                <a:avLst/>
              </a:prstGeom>
              <a:blipFill>
                <a:blip r:embed="rId7"/>
                <a:stretch>
                  <a:fillRect l="-8333" r="-555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860032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5364088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5868144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6372200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876256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7380312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884368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8388424" y="155679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41222" y="1582917"/>
                <a:ext cx="129972" cy="313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222" y="1582917"/>
                <a:ext cx="129972" cy="313740"/>
              </a:xfrm>
              <a:prstGeom prst="rect">
                <a:avLst/>
              </a:prstGeom>
              <a:blipFill>
                <a:blip r:embed="rId8"/>
                <a:stretch>
                  <a:fillRect l="-28571" t="-1961" r="-23810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51647" y="1574209"/>
                <a:ext cx="129972" cy="313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647" y="1574209"/>
                <a:ext cx="129972" cy="313740"/>
              </a:xfrm>
              <a:prstGeom prst="rect">
                <a:avLst/>
              </a:prstGeom>
              <a:blipFill>
                <a:blip r:embed="rId9"/>
                <a:stretch>
                  <a:fillRect l="-28571" r="-23810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59759" y="1637508"/>
                <a:ext cx="12997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9759" y="1637508"/>
                <a:ext cx="129972" cy="184666"/>
              </a:xfrm>
              <a:prstGeom prst="rect">
                <a:avLst/>
              </a:prstGeom>
              <a:blipFill>
                <a:blip r:embed="rId10"/>
                <a:stretch>
                  <a:fillRect l="-14286" r="-190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029578" y="1556792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578" y="1556792"/>
                <a:ext cx="214931" cy="345672"/>
              </a:xfrm>
              <a:prstGeom prst="rect">
                <a:avLst/>
              </a:prstGeom>
              <a:blipFill>
                <a:blip r:embed="rId11"/>
                <a:stretch>
                  <a:fillRect l="-17143" t="-1754" r="-11429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28981" y="1556792"/>
                <a:ext cx="214931" cy="3494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981" y="1556792"/>
                <a:ext cx="214931" cy="349455"/>
              </a:xfrm>
              <a:prstGeom prst="rect">
                <a:avLst/>
              </a:prstGeom>
              <a:blipFill>
                <a:blip r:embed="rId12"/>
                <a:stretch>
                  <a:fillRect l="-17143" t="-3448" r="-11429" b="-137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530697" y="1556792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0697" y="1556792"/>
                <a:ext cx="214931" cy="345672"/>
              </a:xfrm>
              <a:prstGeom prst="rect">
                <a:avLst/>
              </a:prstGeom>
              <a:blipFill>
                <a:blip r:embed="rId13"/>
                <a:stretch>
                  <a:fillRect l="-16667" t="-1754" r="-8333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530101" y="1654926"/>
                <a:ext cx="21493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0101" y="1654926"/>
                <a:ext cx="214931" cy="184666"/>
              </a:xfrm>
              <a:prstGeom prst="rect">
                <a:avLst/>
              </a:prstGeom>
              <a:blipFill>
                <a:blip r:embed="rId14"/>
                <a:stretch>
                  <a:fillRect l="-16667" r="-13889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26045" y="1565501"/>
                <a:ext cx="214931" cy="3456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045" y="1565501"/>
                <a:ext cx="214931" cy="345672"/>
              </a:xfrm>
              <a:prstGeom prst="rect">
                <a:avLst/>
              </a:prstGeom>
              <a:blipFill>
                <a:blip r:embed="rId15"/>
                <a:stretch>
                  <a:fillRect l="-17143" t="-3509" r="-8571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4355976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/>
          <p:cNvSpPr/>
          <p:nvPr/>
        </p:nvSpPr>
        <p:spPr>
          <a:xfrm>
            <a:off x="4860032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5364088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/>
          <p:cNvSpPr/>
          <p:nvPr/>
        </p:nvSpPr>
        <p:spPr>
          <a:xfrm>
            <a:off x="5868144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6372200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6876256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7380312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7884368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8388424" y="191683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4355976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860032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5364088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5868144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372200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6876256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7380312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884368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8388424" y="2276872"/>
            <a:ext cx="504056" cy="36004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4533907" y="1979997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907" y="1979997"/>
                <a:ext cx="160300" cy="246221"/>
              </a:xfrm>
              <a:prstGeom prst="rect">
                <a:avLst/>
              </a:prstGeom>
              <a:blipFill>
                <a:blip r:embed="rId16"/>
                <a:stretch>
                  <a:fillRect l="-30769" r="-2692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8561621" y="1966934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621" y="1966934"/>
                <a:ext cx="160300" cy="246221"/>
              </a:xfrm>
              <a:prstGeom prst="rect">
                <a:avLst/>
              </a:prstGeom>
              <a:blipFill>
                <a:blip r:embed="rId17"/>
                <a:stretch>
                  <a:fillRect l="-25926" r="-25926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908375" y="1979997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75" y="1979997"/>
                <a:ext cx="412561" cy="246221"/>
              </a:xfrm>
              <a:prstGeom prst="rect">
                <a:avLst/>
              </a:prstGeom>
              <a:blipFill>
                <a:blip r:embed="rId18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417825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25" y="1966935"/>
                <a:ext cx="412561" cy="246221"/>
              </a:xfrm>
              <a:prstGeom prst="rect">
                <a:avLst/>
              </a:prstGeom>
              <a:blipFill>
                <a:blip r:embed="rId19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5914214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1.87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4214" y="1966935"/>
                <a:ext cx="412561" cy="246221"/>
              </a:xfrm>
              <a:prstGeom prst="rect">
                <a:avLst/>
              </a:prstGeom>
              <a:blipFill>
                <a:blip r:embed="rId20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428020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020" y="1966935"/>
                <a:ext cx="412561" cy="246221"/>
              </a:xfrm>
              <a:prstGeom prst="rect">
                <a:avLst/>
              </a:prstGeom>
              <a:blipFill>
                <a:blip r:embed="rId2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933118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1.87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3118" y="1966935"/>
                <a:ext cx="412561" cy="246221"/>
              </a:xfrm>
              <a:prstGeom prst="rect">
                <a:avLst/>
              </a:prstGeom>
              <a:blipFill>
                <a:blip r:embed="rId22"/>
                <a:stretch>
                  <a:fillRect l="-11765" r="-11765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7420796" y="1966935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796" y="1966935"/>
                <a:ext cx="412561" cy="246221"/>
              </a:xfrm>
              <a:prstGeom prst="rect">
                <a:avLst/>
              </a:prstGeom>
              <a:blipFill>
                <a:blip r:embed="rId2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930249" y="1971288"/>
                <a:ext cx="41256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6.12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249" y="1971288"/>
                <a:ext cx="412561" cy="246221"/>
              </a:xfrm>
              <a:prstGeom prst="rect">
                <a:avLst/>
              </a:prstGeom>
              <a:blipFill>
                <a:blip r:embed="rId24"/>
                <a:stretch>
                  <a:fillRect l="-13235" r="-10294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4525199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199" y="2337049"/>
                <a:ext cx="160300" cy="246221"/>
              </a:xfrm>
              <a:prstGeom prst="rect">
                <a:avLst/>
              </a:prstGeom>
              <a:blipFill>
                <a:blip r:embed="rId25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554296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296" y="2337049"/>
                <a:ext cx="160300" cy="246221"/>
              </a:xfrm>
              <a:prstGeom prst="rect">
                <a:avLst/>
              </a:prstGeom>
              <a:blipFill>
                <a:blip r:embed="rId26"/>
                <a:stretch>
                  <a:fillRect l="-26923" r="-3076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8565976" y="2337049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976" y="2337049"/>
                <a:ext cx="160300" cy="246221"/>
              </a:xfrm>
              <a:prstGeom prst="rect">
                <a:avLst/>
              </a:prstGeom>
              <a:blipFill>
                <a:blip r:embed="rId26"/>
                <a:stretch>
                  <a:fillRect l="-26923" r="-3076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899668" y="2337050"/>
                <a:ext cx="429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668" y="2337050"/>
                <a:ext cx="429605" cy="246221"/>
              </a:xfrm>
              <a:prstGeom prst="rect">
                <a:avLst/>
              </a:prstGeom>
              <a:blipFill>
                <a:blip r:embed="rId27"/>
                <a:stretch>
                  <a:fillRect l="-11429" r="-10000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909862" y="2337050"/>
                <a:ext cx="42960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62" y="2337050"/>
                <a:ext cx="429605" cy="246221"/>
              </a:xfrm>
              <a:prstGeom prst="rect">
                <a:avLst/>
              </a:prstGeom>
              <a:blipFill>
                <a:blip r:embed="rId28"/>
                <a:stretch>
                  <a:fillRect l="-9859" r="-985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6841679" y="2337050"/>
                <a:ext cx="58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679" y="2337050"/>
                <a:ext cx="583493" cy="246221"/>
              </a:xfrm>
              <a:prstGeom prst="rect">
                <a:avLst/>
              </a:prstGeom>
              <a:blipFill>
                <a:blip r:embed="rId29"/>
                <a:stretch>
                  <a:fillRect l="-1042" r="-729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7851874" y="2337050"/>
                <a:ext cx="58349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−1.41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1874" y="2337050"/>
                <a:ext cx="583493" cy="246221"/>
              </a:xfrm>
              <a:prstGeom prst="rect">
                <a:avLst/>
              </a:prstGeom>
              <a:blipFill>
                <a:blip r:embed="rId30"/>
                <a:stretch>
                  <a:fillRect l="-1042" r="-729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544103" y="2337051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103" y="2337051"/>
                <a:ext cx="160300" cy="246221"/>
              </a:xfrm>
              <a:prstGeom prst="rect">
                <a:avLst/>
              </a:prstGeom>
              <a:blipFill>
                <a:blip r:embed="rId31"/>
                <a:stretch>
                  <a:fillRect l="-25926" r="-2592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7468698" y="2337051"/>
                <a:ext cx="3141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698" y="2337051"/>
                <a:ext cx="314189" cy="246221"/>
              </a:xfrm>
              <a:prstGeom prst="rect">
                <a:avLst/>
              </a:prstGeom>
              <a:blipFill>
                <a:blip r:embed="rId32"/>
                <a:stretch>
                  <a:fillRect l="-1923" r="-1346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8" name="Straight Arrow Connector 87"/>
          <p:cNvCxnSpPr/>
          <p:nvPr/>
        </p:nvCxnSpPr>
        <p:spPr>
          <a:xfrm flipV="1">
            <a:off x="4716016" y="3501008"/>
            <a:ext cx="0" cy="23042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4283968" y="4653136"/>
            <a:ext cx="396044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4499992" y="3284984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284984"/>
                <a:ext cx="341632" cy="307777"/>
              </a:xfrm>
              <a:prstGeom prst="rect">
                <a:avLst/>
              </a:prstGeom>
              <a:blipFill>
                <a:blip r:embed="rId3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8172400" y="4509120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400" y="4509120"/>
                <a:ext cx="339195" cy="30777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7" name="Straight Arrow Connector 136"/>
          <p:cNvCxnSpPr/>
          <p:nvPr/>
        </p:nvCxnSpPr>
        <p:spPr>
          <a:xfrm flipV="1">
            <a:off x="514806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V="1">
            <a:off x="514806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558011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 flipV="1">
            <a:off x="558011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V="1">
            <a:off x="6012160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6012160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 flipV="1">
            <a:off x="6444208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V="1">
            <a:off x="6444208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687625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687625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/>
          <p:cNvCxnSpPr/>
          <p:nvPr/>
        </p:nvCxnSpPr>
        <p:spPr>
          <a:xfrm flipV="1">
            <a:off x="7308304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 flipV="1">
            <a:off x="774035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774035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/>
          <p:cNvCxnSpPr/>
          <p:nvPr/>
        </p:nvCxnSpPr>
        <p:spPr>
          <a:xfrm flipV="1">
            <a:off x="4499992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 flipV="1">
            <a:off x="471601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 flipV="1">
            <a:off x="4716016" y="4581128"/>
            <a:ext cx="0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>
            <a:off x="4644008" y="4221088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/>
          <p:cNvCxnSpPr/>
          <p:nvPr/>
        </p:nvCxnSpPr>
        <p:spPr>
          <a:xfrm>
            <a:off x="4644008" y="4221088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>
            <a:off x="4644008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>
            <a:off x="4644008" y="3789040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>
            <a:off x="4644008" y="5517232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4644008" y="5517232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4644008" y="5085184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4644008" y="5085184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4644008" y="4653136"/>
            <a:ext cx="144016" cy="0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5436096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653136"/>
                <a:ext cx="324128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5004048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653136"/>
                <a:ext cx="324128" cy="30777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6300192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4653136"/>
                <a:ext cx="324128" cy="307777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5868144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653136"/>
                <a:ext cx="324128" cy="30777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6732240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653136"/>
                <a:ext cx="324128" cy="30777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7596336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4653136"/>
                <a:ext cx="324128" cy="3077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7164288" y="4653136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4653136"/>
                <a:ext cx="324128" cy="307777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/>
              <p:cNvSpPr txBox="1"/>
              <p:nvPr/>
            </p:nvSpPr>
            <p:spPr>
              <a:xfrm>
                <a:off x="4427984" y="4077072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8" name="TextBox 2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4077072"/>
                <a:ext cx="324128" cy="30777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9" name="TextBox 208"/>
              <p:cNvSpPr txBox="1"/>
              <p:nvPr/>
            </p:nvSpPr>
            <p:spPr>
              <a:xfrm>
                <a:off x="4427984" y="3645024"/>
                <a:ext cx="324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9" name="TextBox 20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645024"/>
                <a:ext cx="324128" cy="307777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/>
              <p:cNvSpPr txBox="1"/>
              <p:nvPr/>
            </p:nvSpPr>
            <p:spPr>
              <a:xfrm>
                <a:off x="4283968" y="5373216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0" name="TextBox 2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373216"/>
                <a:ext cx="468144" cy="307777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/>
              <p:cNvSpPr txBox="1"/>
              <p:nvPr/>
            </p:nvSpPr>
            <p:spPr>
              <a:xfrm>
                <a:off x="4283968" y="4941168"/>
                <a:ext cx="468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1" name="TextBox 2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941168"/>
                <a:ext cx="468144" cy="30777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7668344" y="4581128"/>
            <a:ext cx="144016" cy="144016"/>
            <a:chOff x="5436096" y="4653136"/>
            <a:chExt cx="144016" cy="144016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4" name="Group 213"/>
          <p:cNvGrpSpPr/>
          <p:nvPr/>
        </p:nvGrpSpPr>
        <p:grpSpPr>
          <a:xfrm>
            <a:off x="6372200" y="3717032"/>
            <a:ext cx="144016" cy="144016"/>
            <a:chOff x="5436096" y="4653136"/>
            <a:chExt cx="144016" cy="144016"/>
          </a:xfrm>
        </p:grpSpPr>
        <p:cxnSp>
          <p:nvCxnSpPr>
            <p:cNvPr id="215" name="Straight Connector 21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" name="Group 216"/>
          <p:cNvGrpSpPr/>
          <p:nvPr/>
        </p:nvGrpSpPr>
        <p:grpSpPr>
          <a:xfrm>
            <a:off x="6372200" y="5445224"/>
            <a:ext cx="144016" cy="144016"/>
            <a:chOff x="5436096" y="4653136"/>
            <a:chExt cx="144016" cy="144016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/>
          <p:cNvGrpSpPr/>
          <p:nvPr/>
        </p:nvGrpSpPr>
        <p:grpSpPr>
          <a:xfrm>
            <a:off x="5065009" y="4581128"/>
            <a:ext cx="144016" cy="144016"/>
            <a:chOff x="5436096" y="4653136"/>
            <a:chExt cx="144016" cy="144016"/>
          </a:xfrm>
        </p:grpSpPr>
        <p:cxnSp>
          <p:nvCxnSpPr>
            <p:cNvPr id="221" name="Straight Connector 22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/>
          <p:cNvGrpSpPr/>
          <p:nvPr/>
        </p:nvGrpSpPr>
        <p:grpSpPr>
          <a:xfrm>
            <a:off x="5453446" y="3969122"/>
            <a:ext cx="144016" cy="144016"/>
            <a:chOff x="5436096" y="4653136"/>
            <a:chExt cx="144016" cy="144016"/>
          </a:xfrm>
        </p:grpSpPr>
        <p:cxnSp>
          <p:nvCxnSpPr>
            <p:cNvPr id="227" name="Straight Connector 226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/>
          <p:cNvGrpSpPr/>
          <p:nvPr/>
        </p:nvGrpSpPr>
        <p:grpSpPr>
          <a:xfrm>
            <a:off x="7299662" y="3977830"/>
            <a:ext cx="144016" cy="144016"/>
            <a:chOff x="5436096" y="4653136"/>
            <a:chExt cx="144016" cy="144016"/>
          </a:xfrm>
        </p:grpSpPr>
        <p:cxnSp>
          <p:nvCxnSpPr>
            <p:cNvPr id="233" name="Straight Connector 232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/>
          <p:cNvGrpSpPr/>
          <p:nvPr/>
        </p:nvGrpSpPr>
        <p:grpSpPr>
          <a:xfrm>
            <a:off x="5449091" y="5201385"/>
            <a:ext cx="144016" cy="144016"/>
            <a:chOff x="5436096" y="4653136"/>
            <a:chExt cx="144016" cy="144016"/>
          </a:xfrm>
        </p:grpSpPr>
        <p:cxnSp>
          <p:nvCxnSpPr>
            <p:cNvPr id="236" name="Straight Connector 235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" name="Group 237"/>
          <p:cNvGrpSpPr/>
          <p:nvPr/>
        </p:nvGrpSpPr>
        <p:grpSpPr>
          <a:xfrm>
            <a:off x="7295307" y="5210093"/>
            <a:ext cx="144016" cy="144016"/>
            <a:chOff x="5436096" y="4653136"/>
            <a:chExt cx="144016" cy="144016"/>
          </a:xfrm>
        </p:grpSpPr>
        <p:cxnSp>
          <p:nvCxnSpPr>
            <p:cNvPr id="239" name="Straight Connector 238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Oval 212"/>
          <p:cNvSpPr/>
          <p:nvPr/>
        </p:nvSpPr>
        <p:spPr>
          <a:xfrm>
            <a:off x="5146767" y="3796937"/>
            <a:ext cx="2595154" cy="17155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/>
              <p:cNvSpPr txBox="1"/>
              <p:nvPr/>
            </p:nvSpPr>
            <p:spPr>
              <a:xfrm>
                <a:off x="7707085" y="3757748"/>
                <a:ext cx="112710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1" name="TextBox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085" y="3757748"/>
                <a:ext cx="1127103" cy="215444"/>
              </a:xfrm>
              <a:prstGeom prst="rect">
                <a:avLst/>
              </a:prstGeom>
              <a:blipFill>
                <a:blip r:embed="rId46"/>
                <a:stretch>
                  <a:fillRect l="-1622" r="-2703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/>
              <p:cNvSpPr txBox="1"/>
              <p:nvPr/>
            </p:nvSpPr>
            <p:spPr>
              <a:xfrm>
                <a:off x="7711438" y="4075612"/>
                <a:ext cx="7902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3" name="TextBox 2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438" y="4075612"/>
                <a:ext cx="790216" cy="215444"/>
              </a:xfrm>
              <a:prstGeom prst="rect">
                <a:avLst/>
              </a:prstGeom>
              <a:blipFill>
                <a:blip r:embed="rId47"/>
                <a:stretch>
                  <a:fillRect l="-5385" r="-307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27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9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5" grpId="0"/>
      <p:bldP spid="36" grpId="0"/>
      <p:bldP spid="37" grpId="0"/>
      <p:bldP spid="38" grpId="0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6" grpId="0"/>
      <p:bldP spid="87" grpId="0"/>
      <p:bldP spid="90" grpId="0"/>
      <p:bldP spid="91" grpId="0"/>
      <p:bldP spid="179" grpId="0"/>
      <p:bldP spid="201" grpId="0"/>
      <p:bldP spid="202" grpId="0"/>
      <p:bldP spid="203" grpId="0"/>
      <p:bldP spid="204" grpId="0"/>
      <p:bldP spid="205" grpId="0"/>
      <p:bldP spid="206" grpId="0"/>
      <p:bldP spid="208" grpId="0"/>
      <p:bldP spid="209" grpId="0"/>
      <p:bldP spid="210" grpId="0"/>
      <p:bldP spid="211" grpId="0"/>
      <p:bldP spid="213" grpId="0" animBg="1"/>
      <p:bldP spid="241" grpId="0"/>
      <p:bldP spid="2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8D</a:t>
            </a:r>
            <a:endParaRPr lang="en-US" sz="11500" b="1" cap="none" spc="0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Where a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where the curve crosses the y-axis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5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6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7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8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36571" y="4570815"/>
                <a:ext cx="487679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You need to use the coordinate given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that would generate it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 smtClean="0">
                  <a:solidFill>
                    <a:srgbClr val="FF0000"/>
                  </a:solidFill>
                  <a:latin typeface="Comic Sans MS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Then, you can use that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 to find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in the other equation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71" y="4570815"/>
                <a:ext cx="4876799" cy="1169551"/>
              </a:xfrm>
              <a:prstGeom prst="rect">
                <a:avLst/>
              </a:prstGeom>
              <a:blipFill>
                <a:blip r:embed="rId9"/>
                <a:stretch>
                  <a:fillRect t="-1042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999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Where a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where the curve crosses the y-axis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32960" y="1545771"/>
                <a:ext cx="1429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960" y="1545771"/>
                <a:ext cx="1429174" cy="276999"/>
              </a:xfrm>
              <a:prstGeom prst="rect">
                <a:avLst/>
              </a:prstGeom>
              <a:blipFill>
                <a:blip r:embed="rId3"/>
                <a:stretch>
                  <a:fillRect l="-3846" t="-4444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637315" y="2002971"/>
                <a:ext cx="1429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7315" y="2002971"/>
                <a:ext cx="1429174" cy="276999"/>
              </a:xfrm>
              <a:prstGeom prst="rect">
                <a:avLst/>
              </a:prstGeom>
              <a:blipFill>
                <a:blip r:embed="rId4"/>
                <a:stretch>
                  <a:fillRect l="-3419" t="-4444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1669" y="2451462"/>
                <a:ext cx="10981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669" y="2451462"/>
                <a:ext cx="1098121" cy="276999"/>
              </a:xfrm>
              <a:prstGeom prst="rect">
                <a:avLst/>
              </a:prstGeom>
              <a:blipFill>
                <a:blip r:embed="rId5"/>
                <a:stretch>
                  <a:fillRect l="-4420" t="-4348" r="-4420" b="-65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71852" y="2882537"/>
                <a:ext cx="8672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852" y="2882537"/>
                <a:ext cx="867289" cy="276999"/>
              </a:xfrm>
              <a:prstGeom prst="rect">
                <a:avLst/>
              </a:prstGeom>
              <a:blipFill>
                <a:blip r:embed="rId6"/>
                <a:stretch>
                  <a:fillRect l="-1408" t="-4444" r="-211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67498" y="3296194"/>
                <a:ext cx="752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498" y="3296194"/>
                <a:ext cx="752642" cy="276999"/>
              </a:xfrm>
              <a:prstGeom prst="rect">
                <a:avLst/>
              </a:prstGeom>
              <a:blipFill>
                <a:blip r:embed="rId7"/>
                <a:stretch>
                  <a:fillRect l="-1626" r="-5691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>
            <a:off x="5911215" y="173435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74376" y="1671004"/>
                <a:ext cx="2969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have a coordinate where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part is 0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6" y="1671004"/>
                <a:ext cx="2969623" cy="523220"/>
              </a:xfrm>
              <a:prstGeom prst="rect">
                <a:avLst/>
              </a:prstGeom>
              <a:blipFill>
                <a:blip r:embed="rId8"/>
                <a:stretch>
                  <a:fillRect t="-2326" r="-61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/>
          <p:cNvSpPr/>
          <p:nvPr/>
        </p:nvSpPr>
        <p:spPr>
          <a:xfrm>
            <a:off x="5201467" y="304499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c 25"/>
          <p:cNvSpPr/>
          <p:nvPr/>
        </p:nvSpPr>
        <p:spPr>
          <a:xfrm>
            <a:off x="5924278" y="2182850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c 26"/>
          <p:cNvSpPr/>
          <p:nvPr/>
        </p:nvSpPr>
        <p:spPr>
          <a:xfrm>
            <a:off x="5588998" y="2613924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74377" y="2149975"/>
                <a:ext cx="2969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cannot be 0, the bracket must be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4377" y="2149975"/>
                <a:ext cx="2969623" cy="523220"/>
              </a:xfrm>
              <a:prstGeom prst="rect">
                <a:avLst/>
              </a:prstGeom>
              <a:blipFill>
                <a:blip r:embed="rId9"/>
                <a:stretch>
                  <a:fillRect t="-2326" r="-1027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895703" y="2655072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Subtract 8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68983" y="3081792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Cube root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10744" y="3787187"/>
            <a:ext cx="4720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 this value of t will give us the y-coordinate of 0.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We also know that it will give an x-coordinate of -4 when substituted into the other equation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74874" y="4811877"/>
                <a:ext cx="13876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4874" y="4811877"/>
                <a:ext cx="13876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405057" y="5225534"/>
                <a:ext cx="23439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5057" y="5225534"/>
                <a:ext cx="2343911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413766" y="5643545"/>
                <a:ext cx="15063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766" y="5643545"/>
                <a:ext cx="150637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391994" y="5978825"/>
                <a:ext cx="101265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94" y="5978825"/>
                <a:ext cx="1012650" cy="610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503398" y="5026199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770914" y="5062992"/>
                <a:ext cx="23121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 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14" y="5062992"/>
                <a:ext cx="2312126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/>
          <p:cNvSpPr/>
          <p:nvPr/>
        </p:nvSpPr>
        <p:spPr>
          <a:xfrm>
            <a:off x="6481626" y="5431148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6749142" y="5467941"/>
            <a:ext cx="1123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Arc 38"/>
          <p:cNvSpPr/>
          <p:nvPr/>
        </p:nvSpPr>
        <p:spPr>
          <a:xfrm>
            <a:off x="5710917" y="5905765"/>
            <a:ext cx="337183" cy="38618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30684" y="5942558"/>
                <a:ext cx="11234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Solve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5942558"/>
                <a:ext cx="1123405" cy="307777"/>
              </a:xfrm>
              <a:prstGeom prst="rect">
                <a:avLst/>
              </a:prstGeom>
              <a:blipFill>
                <a:blip r:embed="rId15"/>
                <a:stretch>
                  <a:fillRect l="-108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18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/>
      <p:bldP spid="29" grpId="0"/>
      <p:bldP spid="30" grpId="0"/>
      <p:bldP spid="3" grpId="0"/>
      <p:bldP spid="32" grpId="0"/>
      <p:bldP spid="33" grpId="0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Where a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where the curve crosses the y-axis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blipFill>
                <a:blip r:embed="rId3"/>
                <a:stretch>
                  <a:fillRect l="-2857" r="-571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6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8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57457" y="4411284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457" y="4411284"/>
                <a:ext cx="1117229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561811" y="4790107"/>
                <a:ext cx="1305164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811" y="4790107"/>
                <a:ext cx="1305164" cy="495649"/>
              </a:xfrm>
              <a:prstGeom prst="rect">
                <a:avLst/>
              </a:prstGeom>
              <a:blipFill>
                <a:blip r:embed="rId13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553102" y="5303912"/>
                <a:ext cx="1551963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102" y="5303912"/>
                <a:ext cx="1551963" cy="5763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740337" y="6039787"/>
                <a:ext cx="12633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 smtClean="0"/>
                  <a:t> </a:t>
                </a:r>
                <a:r>
                  <a:rPr lang="en-GB" sz="1400" dirty="0" smtClean="0">
                    <a:latin typeface="Comic Sans MS" panose="030F0702030302020204" pitchFamily="66" charset="0"/>
                  </a:rPr>
                  <a:t>or</a:t>
                </a:r>
                <a:r>
                  <a:rPr lang="en-GB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337" y="6039787"/>
                <a:ext cx="1263359" cy="307777"/>
              </a:xfrm>
              <a:prstGeom prst="rect">
                <a:avLst/>
              </a:prstGeom>
              <a:blipFill>
                <a:blip r:embed="rId15"/>
                <a:stretch>
                  <a:fillRect t="-6000" b="-1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c 20"/>
          <p:cNvSpPr/>
          <p:nvPr/>
        </p:nvSpPr>
        <p:spPr>
          <a:xfrm>
            <a:off x="5732688" y="4595125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30535" y="4483872"/>
                <a:ext cx="2934790" cy="6119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know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and on the y-axis,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535" y="4483872"/>
                <a:ext cx="2934790" cy="611962"/>
              </a:xfrm>
              <a:prstGeom prst="rect">
                <a:avLst/>
              </a:prstGeom>
              <a:blipFill>
                <a:blip r:embed="rId16"/>
                <a:stretch>
                  <a:fillRect l="-624" r="-2287" b="-9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928631" y="5104577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c 24"/>
          <p:cNvSpPr/>
          <p:nvPr/>
        </p:nvSpPr>
        <p:spPr>
          <a:xfrm>
            <a:off x="6002654" y="5631446"/>
            <a:ext cx="223975" cy="47326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6100351" y="5193620"/>
            <a:ext cx="111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13563" y="5750970"/>
            <a:ext cx="11103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Solve for 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need to find the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and then sub these values into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blipFill>
                <a:blip r:embed="rId17"/>
                <a:stretch>
                  <a:fillRect t="-820" r="-3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1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 animBg="1"/>
      <p:bldP spid="22" grpId="0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diagram shows a curve C with parametric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Where a is a non-zero constant. Given that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passes through the point (-4,0):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 eaLnBrk="1" hangingPunct="1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where the curve crosses the y-axis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l="-157" t="-1348" r="-12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79" y="4828903"/>
                <a:ext cx="642227" cy="403316"/>
              </a:xfrm>
              <a:prstGeom prst="rect">
                <a:avLst/>
              </a:prstGeom>
              <a:blipFill>
                <a:blip r:embed="rId3"/>
                <a:stretch>
                  <a:fillRect l="-2857" r="-5714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446548" y="1354155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V="1">
            <a:off x="6482552" y="1462167"/>
            <a:ext cx="0" cy="28083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4540" y="1138131"/>
                <a:ext cx="341632" cy="30777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08" y="2722307"/>
                <a:ext cx="339195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5207725" y="1463041"/>
            <a:ext cx="1443330" cy="2891246"/>
          </a:xfrm>
          <a:custGeom>
            <a:avLst/>
            <a:gdLst>
              <a:gd name="connsiteX0" fmla="*/ 0 w 1443330"/>
              <a:gd name="connsiteY0" fmla="*/ 0 h 2891246"/>
              <a:gd name="connsiteX1" fmla="*/ 740229 w 1443330"/>
              <a:gd name="connsiteY1" fmla="*/ 1463040 h 2891246"/>
              <a:gd name="connsiteX2" fmla="*/ 1436915 w 1443330"/>
              <a:gd name="connsiteY2" fmla="*/ 1741714 h 2891246"/>
              <a:gd name="connsiteX3" fmla="*/ 1027612 w 1443330"/>
              <a:gd name="connsiteY3" fmla="*/ 2891246 h 289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330" h="2891246">
                <a:moveTo>
                  <a:pt x="0" y="0"/>
                </a:moveTo>
                <a:cubicBezTo>
                  <a:pt x="250371" y="586377"/>
                  <a:pt x="500743" y="1172754"/>
                  <a:pt x="740229" y="1463040"/>
                </a:cubicBezTo>
                <a:cubicBezTo>
                  <a:pt x="979715" y="1753326"/>
                  <a:pt x="1389018" y="1503680"/>
                  <a:pt x="1436915" y="1741714"/>
                </a:cubicBezTo>
                <a:cubicBezTo>
                  <a:pt x="1484812" y="1979748"/>
                  <a:pt x="1256212" y="2435497"/>
                  <a:pt x="1027612" y="2891246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3153" y="2860766"/>
                <a:ext cx="274113" cy="215444"/>
              </a:xfrm>
              <a:prstGeom prst="rect">
                <a:avLst/>
              </a:prstGeom>
              <a:blipFill>
                <a:blip r:embed="rId6"/>
                <a:stretch>
                  <a:fillRect l="-4444" r="-13333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296" y="3078480"/>
                <a:ext cx="155620" cy="215444"/>
              </a:xfrm>
              <a:prstGeom prst="rect">
                <a:avLst/>
              </a:prstGeom>
              <a:blipFill>
                <a:blip r:embed="rId7"/>
                <a:stretch>
                  <a:fillRect l="-28000" r="-24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79" y="3818709"/>
                <a:ext cx="163506" cy="215444"/>
              </a:xfrm>
              <a:prstGeom prst="rect">
                <a:avLst/>
              </a:prstGeom>
              <a:blipFill>
                <a:blip r:embed="rId8"/>
                <a:stretch>
                  <a:fillRect l="-25926" r="-18519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050" y="2843349"/>
                <a:ext cx="166263" cy="215444"/>
              </a:xfrm>
              <a:prstGeom prst="rect">
                <a:avLst/>
              </a:prstGeom>
              <a:blipFill>
                <a:blip r:embed="rId9"/>
                <a:stretch>
                  <a:fillRect l="-25926" r="-2222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241362"/>
                <a:ext cx="1117229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40" y="1502619"/>
                <a:ext cx="1293175" cy="307777"/>
              </a:xfrm>
              <a:prstGeom prst="rect">
                <a:avLst/>
              </a:prstGeom>
              <a:blipFill>
                <a:blip r:embed="rId11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846326" y="4367742"/>
                <a:ext cx="126335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 smtClean="0"/>
                  <a:t> </a:t>
                </a:r>
                <a:r>
                  <a:rPr lang="en-GB" sz="1400" dirty="0" smtClean="0">
                    <a:latin typeface="Comic Sans MS" panose="030F0702030302020204" pitchFamily="66" charset="0"/>
                  </a:rPr>
                  <a:t>or</a:t>
                </a:r>
                <a:r>
                  <a:rPr lang="en-GB" sz="1400" dirty="0" smtClean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326" y="4367742"/>
                <a:ext cx="1263359" cy="307777"/>
              </a:xfrm>
              <a:prstGeom prst="rect">
                <a:avLst/>
              </a:prstGeom>
              <a:blipFill>
                <a:blip r:embed="rId12"/>
                <a:stretch>
                  <a:fillRect t="-3922" b="-176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need to find the values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and then sub these values into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4" y="5928100"/>
                <a:ext cx="3875313" cy="738664"/>
              </a:xfrm>
              <a:prstGeom prst="rect">
                <a:avLst/>
              </a:prstGeom>
              <a:blipFill>
                <a:blip r:embed="rId13"/>
                <a:stretch>
                  <a:fillRect t="-820" r="-315" b="-73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11594" y="4759625"/>
                <a:ext cx="12931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94" y="4759625"/>
                <a:ext cx="1293175" cy="307777"/>
              </a:xfrm>
              <a:prstGeom prst="rect">
                <a:avLst/>
              </a:prstGeom>
              <a:blipFill>
                <a:blip r:embed="rId1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>
            <a:off x="5834743" y="5085805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11635" y="5074660"/>
                <a:ext cx="1114698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35" y="5074660"/>
                <a:ext cx="1114698" cy="353110"/>
              </a:xfrm>
              <a:prstGeom prst="rect">
                <a:avLst/>
              </a:prstGeom>
              <a:blipFill>
                <a:blip r:embed="rId15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6753497" y="5090159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62653" y="5083369"/>
                <a:ext cx="1114698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53" y="5083369"/>
                <a:ext cx="1114698" cy="353110"/>
              </a:xfrm>
              <a:prstGeom prst="rect">
                <a:avLst/>
              </a:prstGeom>
              <a:blipFill>
                <a:blip r:embed="rId16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132326" y="5578231"/>
                <a:ext cx="1243161" cy="43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326" y="5578231"/>
                <a:ext cx="1243161" cy="438005"/>
              </a:xfrm>
              <a:prstGeom prst="rect">
                <a:avLst/>
              </a:prstGeom>
              <a:blipFill>
                <a:blip r:embed="rId17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6695514" y="5573876"/>
                <a:ext cx="1243161" cy="438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14" y="5573876"/>
                <a:ext cx="1243161" cy="438005"/>
              </a:xfrm>
              <a:prstGeom prst="rect">
                <a:avLst/>
              </a:prstGeom>
              <a:blipFill>
                <a:blip r:embed="rId18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136680" y="6070265"/>
                <a:ext cx="7104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680" y="6070265"/>
                <a:ext cx="710451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695514" y="6070265"/>
                <a:ext cx="710451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514" y="6070265"/>
                <a:ext cx="710451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5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32" grpId="0"/>
      <p:bldP spid="35" grpId="0"/>
      <p:bldP spid="36" grpId="0"/>
      <p:bldP spid="37" grpId="0"/>
      <p:bldP spid="38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is given parametrically by the equations: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meets the curve at A. Find the coordinates of A.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525963"/>
              </a:xfrm>
              <a:blipFill>
                <a:blip r:embed="rId2"/>
                <a:stretch>
                  <a:fillRect t="-809" r="-15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235" y="4983164"/>
                <a:ext cx="3813593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In this example you can replace the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terms with their expressions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US" sz="14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Then, solve the equation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, and use it to find out what the coordinates would be!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235" y="4983164"/>
                <a:ext cx="3813593" cy="1384995"/>
              </a:xfrm>
              <a:prstGeom prst="rect">
                <a:avLst/>
              </a:prstGeom>
              <a:blipFill>
                <a:blip r:embed="rId3"/>
                <a:stretch>
                  <a:fillRect t="-439" b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743866" y="1495433"/>
                <a:ext cx="14654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866" y="1495433"/>
                <a:ext cx="1465401" cy="338554"/>
              </a:xfrm>
              <a:prstGeom prst="rect">
                <a:avLst/>
              </a:prstGeom>
              <a:blipFill>
                <a:blip r:embed="rId4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580789" y="1914163"/>
                <a:ext cx="16335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sz="1600" dirty="0">
                    <a:latin typeface="Comic Sans MS" pitchFamily="66" charset="0"/>
                  </a:rPr>
                  <a:t> </a:t>
                </a:r>
                <a:endParaRPr lang="en-GB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789" y="1914163"/>
                <a:ext cx="1633579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679924" y="2359526"/>
                <a:ext cx="163357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24" y="2359526"/>
                <a:ext cx="1633579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427129" y="2769378"/>
                <a:ext cx="92040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129" y="2769378"/>
                <a:ext cx="92040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172505" y="3198753"/>
                <a:ext cx="481169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this is telling us that the curves intersect when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=−2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05" y="3198753"/>
                <a:ext cx="4811697" cy="584775"/>
              </a:xfrm>
              <a:prstGeom prst="rect">
                <a:avLst/>
              </a:prstGeom>
              <a:blipFill>
                <a:blip r:embed="rId8"/>
                <a:stretch>
                  <a:fillRect t="-2083" r="-1266" b="-1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142542" y="1702751"/>
            <a:ext cx="143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Arc 44"/>
          <p:cNvSpPr/>
          <p:nvPr/>
        </p:nvSpPr>
        <p:spPr>
          <a:xfrm>
            <a:off x="6020409" y="1680882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c 45"/>
          <p:cNvSpPr/>
          <p:nvPr/>
        </p:nvSpPr>
        <p:spPr>
          <a:xfrm>
            <a:off x="6030767" y="2117368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Arc 46"/>
          <p:cNvSpPr/>
          <p:nvPr/>
        </p:nvSpPr>
        <p:spPr>
          <a:xfrm>
            <a:off x="6183167" y="2553853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6018255" y="2182145"/>
            <a:ext cx="14301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Comic Sans MS" pitchFamily="66" charset="0"/>
              </a:rPr>
              <a:t>Factorise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08872" y="2599395"/>
            <a:ext cx="6488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Solve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15076" y="4078835"/>
                <a:ext cx="8026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76" y="4078835"/>
                <a:ext cx="80265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816555" y="4515319"/>
                <a:ext cx="11469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(−2)</m:t>
                          </m:r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555" y="4515319"/>
                <a:ext cx="1146981" cy="338554"/>
              </a:xfrm>
              <a:prstGeom prst="rect">
                <a:avLst/>
              </a:prstGeom>
              <a:blipFill>
                <a:blip r:embed="rId10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4816555" y="4950324"/>
                <a:ext cx="72808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555" y="4950324"/>
                <a:ext cx="72808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054291" y="4069957"/>
                <a:ext cx="83298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291" y="4069957"/>
                <a:ext cx="832985" cy="338554"/>
              </a:xfrm>
              <a:prstGeom prst="rect">
                <a:avLst/>
              </a:prstGeom>
              <a:blipFill>
                <a:blip r:embed="rId12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046893" y="4515321"/>
                <a:ext cx="1183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=4(−2)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93" y="4515321"/>
                <a:ext cx="1183850" cy="338554"/>
              </a:xfrm>
              <a:prstGeom prst="rect">
                <a:avLst/>
              </a:prstGeom>
              <a:blipFill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046893" y="4941449"/>
                <a:ext cx="90011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US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893" y="4941449"/>
                <a:ext cx="900118" cy="338554"/>
              </a:xfrm>
              <a:prstGeom prst="rect">
                <a:avLst/>
              </a:prstGeom>
              <a:blipFill>
                <a:blip r:embed="rId1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/>
          <p:cNvSpPr/>
          <p:nvPr/>
        </p:nvSpPr>
        <p:spPr>
          <a:xfrm>
            <a:off x="5723007" y="4286478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86568" y="4252121"/>
                <a:ext cx="8782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568" y="4252121"/>
                <a:ext cx="878216" cy="523220"/>
              </a:xfrm>
              <a:prstGeom prst="rect">
                <a:avLst/>
              </a:prstGeom>
              <a:blipFill>
                <a:blip r:embed="rId15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Arc 56"/>
          <p:cNvSpPr/>
          <p:nvPr/>
        </p:nvSpPr>
        <p:spPr>
          <a:xfrm>
            <a:off x="5706731" y="4731842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c 60"/>
          <p:cNvSpPr/>
          <p:nvPr/>
        </p:nvSpPr>
        <p:spPr>
          <a:xfrm>
            <a:off x="8041558" y="4270203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285018" y="4235846"/>
                <a:ext cx="7258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18" y="4235846"/>
                <a:ext cx="725817" cy="523220"/>
              </a:xfrm>
              <a:prstGeom prst="rect">
                <a:avLst/>
              </a:prstGeom>
              <a:blipFill>
                <a:blip r:embed="rId16"/>
                <a:stretch>
                  <a:fillRect l="-840" t="-2326" r="-7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8025282" y="4715567"/>
            <a:ext cx="238348" cy="42312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8215476" y="4752232"/>
            <a:ext cx="101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889526" y="4805498"/>
            <a:ext cx="1017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740676" y="5737767"/>
            <a:ext cx="398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So the curves intersect at (4,-8)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83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1" grpId="0"/>
      <p:bldP spid="33" grpId="0"/>
      <p:bldP spid="40" grpId="0"/>
      <p:bldP spid="44" grpId="0"/>
      <p:bldP spid="45" grpId="0" animBg="1"/>
      <p:bldP spid="46" grpId="0" animBg="1"/>
      <p:bldP spid="47" grpId="0" animBg="1"/>
      <p:bldP spid="48" grpId="0"/>
      <p:bldP spid="49" grpId="0"/>
      <p:bldP spid="18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57" grpId="0" animBg="1"/>
      <p:bldP spid="61" grpId="0" animBg="1"/>
      <p:bldP spid="62" grpId="0"/>
      <p:bldP spid="63" grpId="0" animBg="1"/>
      <p:bldP spid="64" grpId="0"/>
      <p:bldP spid="65" grpId="0"/>
      <p:bldP spid="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8A</a:t>
            </a:r>
            <a:endParaRPr lang="en-US" sz="11500" b="1" cap="none" spc="0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 smtClean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points A and B where the curve meets the y-axis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blipFill>
                <a:blip r:embed="rId4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43487" y="3912339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487" y="3912339"/>
                <a:ext cx="1187696" cy="4686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08504" y="4456624"/>
                <a:ext cx="1348382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504" y="4456624"/>
                <a:ext cx="1348382" cy="4686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1087" y="5040098"/>
                <a:ext cx="1052596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87" y="5040098"/>
                <a:ext cx="1052596" cy="420051"/>
              </a:xfrm>
              <a:prstGeom prst="rect">
                <a:avLst/>
              </a:prstGeom>
              <a:blipFill>
                <a:blip r:embed="rId8"/>
                <a:stretch>
                  <a:fillRect l="-4651" r="-3488" b="-14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69019" y="5549549"/>
                <a:ext cx="898708" cy="4200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019" y="5549549"/>
                <a:ext cx="898708" cy="420051"/>
              </a:xfrm>
              <a:prstGeom prst="rect">
                <a:avLst/>
              </a:prstGeom>
              <a:blipFill>
                <a:blip r:embed="rId9"/>
                <a:stretch>
                  <a:fillRect l="-4054" r="-3378" b="-159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17510" y="6041583"/>
                <a:ext cx="1249637" cy="353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510" y="6041583"/>
                <a:ext cx="1249637" cy="353238"/>
              </a:xfrm>
              <a:prstGeom prst="rect">
                <a:avLst/>
              </a:prstGeom>
              <a:blipFill>
                <a:blip r:embed="rId10"/>
                <a:stretch>
                  <a:fillRect l="-5366" t="-1724" r="-1463" b="-206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971581" y="4225351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135649" y="4192348"/>
                <a:ext cx="19125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intersection will be where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649" y="4192348"/>
                <a:ext cx="1912592" cy="523220"/>
              </a:xfrm>
              <a:prstGeom prst="rect">
                <a:avLst/>
              </a:prstGeom>
              <a:blipFill>
                <a:blip r:embed="rId11"/>
                <a:stretch>
                  <a:fillRect l="-319" t="-2326" r="-3195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871432" y="4752219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c 16"/>
          <p:cNvSpPr/>
          <p:nvPr/>
        </p:nvSpPr>
        <p:spPr>
          <a:xfrm>
            <a:off x="5701615" y="5270379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c 17"/>
          <p:cNvSpPr/>
          <p:nvPr/>
        </p:nvSpPr>
        <p:spPr>
          <a:xfrm>
            <a:off x="6132689" y="5762414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5974541" y="4832428"/>
            <a:ext cx="158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Root both sides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87455" y="5302690"/>
                <a:ext cx="689038" cy="37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455" y="5302690"/>
                <a:ext cx="689038" cy="378117"/>
              </a:xfrm>
              <a:prstGeom prst="rect">
                <a:avLst/>
              </a:prstGeom>
              <a:blipFill>
                <a:blip r:embed="rId12"/>
                <a:stretch>
                  <a:fillRect l="-885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331591" y="5842622"/>
            <a:ext cx="1673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 answers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322459" y="6032503"/>
            <a:ext cx="326571" cy="370115"/>
            <a:chOff x="8456023" y="5033554"/>
            <a:chExt cx="326571" cy="370115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8456023" y="5033554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469086" y="5046617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912468" y="5950575"/>
                <a:ext cx="18814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One of the answers is outside of the range for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468" y="5950575"/>
                <a:ext cx="1881474" cy="646331"/>
              </a:xfrm>
              <a:prstGeom prst="rect">
                <a:avLst/>
              </a:prstGeom>
              <a:blipFill>
                <a:blip r:embed="rId13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33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 smtClean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points A and B where the curve meets the y-axis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blipFill>
                <a:blip r:embed="rId4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88530" y="2170920"/>
                <a:ext cx="547714" cy="348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600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530" y="2170920"/>
                <a:ext cx="547714" cy="348300"/>
              </a:xfrm>
              <a:prstGeom prst="rect">
                <a:avLst/>
              </a:prstGeom>
              <a:blipFill>
                <a:blip r:embed="rId6"/>
                <a:stretch>
                  <a:fillRect l="-11111" r="-5556" b="-140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443273" y="396387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273" y="3963879"/>
                <a:ext cx="1423659" cy="246221"/>
              </a:xfrm>
              <a:prstGeom prst="rect">
                <a:avLst/>
              </a:prstGeom>
              <a:blipFill>
                <a:blip r:embed="rId7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26997" y="4444753"/>
                <a:ext cx="2211888" cy="466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997" y="4444753"/>
                <a:ext cx="2211888" cy="466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37355" y="5032159"/>
                <a:ext cx="1225144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355" y="5032159"/>
                <a:ext cx="1225144" cy="5164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566385" y="4216473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07626" y="4236735"/>
                <a:ext cx="1388809" cy="39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626" y="4236735"/>
                <a:ext cx="1388809" cy="397160"/>
              </a:xfrm>
              <a:prstGeom prst="rect">
                <a:avLst/>
              </a:prstGeom>
              <a:blipFill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6532354" y="4795001"/>
            <a:ext cx="195609" cy="48345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96041" y="4886284"/>
            <a:ext cx="1388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350059" y="5747418"/>
                <a:ext cx="4625266" cy="65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 the full coordinates of the intersection are: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59" y="5747418"/>
                <a:ext cx="4625266" cy="656911"/>
              </a:xfrm>
              <a:prstGeom prst="rect">
                <a:avLst/>
              </a:prstGeom>
              <a:blipFill>
                <a:blip r:embed="rId11"/>
                <a:stretch>
                  <a:fillRect t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11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 smtClean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points A and B where the curve meets the y-axis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blipFill>
                <a:blip r:embed="rId4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225682" y="3975853"/>
                <a:ext cx="16083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82" y="3975853"/>
                <a:ext cx="1608324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221328" y="4372093"/>
                <a:ext cx="160832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328" y="4372093"/>
                <a:ext cx="1608324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798962" y="4750916"/>
                <a:ext cx="14019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962" y="4750916"/>
                <a:ext cx="1401922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068927" y="5151511"/>
                <a:ext cx="116608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927" y="5151511"/>
                <a:ext cx="1166088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56161" y="5521625"/>
                <a:ext cx="900118" cy="510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161" y="5521625"/>
                <a:ext cx="900118" cy="510781"/>
              </a:xfrm>
              <a:prstGeom prst="rect">
                <a:avLst/>
              </a:prstGeom>
              <a:blipFill>
                <a:blip r:embed="rId1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957201" y="5473728"/>
                <a:ext cx="54707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201" y="5473728"/>
                <a:ext cx="547073" cy="553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Arc 23"/>
          <p:cNvSpPr/>
          <p:nvPr/>
        </p:nvSpPr>
        <p:spPr>
          <a:xfrm>
            <a:off x="5687621" y="4159275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60868" y="4198307"/>
                <a:ext cx="18933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868" y="4198307"/>
                <a:ext cx="1893353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343633" y="5356703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c 33"/>
          <p:cNvSpPr/>
          <p:nvPr/>
        </p:nvSpPr>
        <p:spPr>
          <a:xfrm>
            <a:off x="5631015" y="4546807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c 34"/>
          <p:cNvSpPr/>
          <p:nvPr/>
        </p:nvSpPr>
        <p:spPr>
          <a:xfrm>
            <a:off x="5034478" y="4943047"/>
            <a:ext cx="234206" cy="40401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82492" y="4564067"/>
                <a:ext cx="13933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Subtract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492" y="4564067"/>
                <a:ext cx="1393371" cy="307777"/>
              </a:xfrm>
              <a:prstGeom prst="rect">
                <a:avLst/>
              </a:prstGeom>
              <a:blipFill>
                <a:blip r:embed="rId1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81601" y="4912409"/>
                <a:ext cx="4032068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𝑐𝑜𝑠𝑡</m:t>
                    </m:r>
                  </m:oMath>
                </a14:m>
                <a:r>
                  <a:rPr lang="en-US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(which in this case cannot be 0 since then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would also have to be 0 – not possible for the same value of </a:t>
                </a:r>
                <a14:m>
                  <m:oMath xmlns:m="http://schemas.openxmlformats.org/officeDocument/2006/math">
                    <m:r>
                      <a:rPr lang="en-US" sz="105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050" dirty="0" smtClean="0">
                    <a:solidFill>
                      <a:srgbClr val="FF0000"/>
                    </a:solidFill>
                    <a:latin typeface="Comic Sans MS" pitchFamily="66" charset="0"/>
                  </a:rPr>
                  <a:t>)</a:t>
                </a:r>
                <a:endParaRPr lang="en-GB" sz="105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1" y="4912409"/>
                <a:ext cx="4032068" cy="415498"/>
              </a:xfrm>
              <a:prstGeom prst="rect">
                <a:avLst/>
              </a:prstGeom>
              <a:blipFill>
                <a:blip r:embed="rId1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512527" y="5313004"/>
                <a:ext cx="34398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Calculate, and remember to find other values within the allowed range for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27" y="5313004"/>
                <a:ext cx="3439884" cy="523220"/>
              </a:xfrm>
              <a:prstGeom prst="rect">
                <a:avLst/>
              </a:prstGeom>
              <a:blipFill>
                <a:blip r:embed="rId15"/>
                <a:stretch>
                  <a:fillRect t="-2353" r="-531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18560" y="6061941"/>
                <a:ext cx="54254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These are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that would make the x-coordinate 0. Now we need to find the values of y we would get from them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8560" y="6061941"/>
                <a:ext cx="5425440" cy="523220"/>
              </a:xfrm>
              <a:prstGeom prst="rect">
                <a:avLst/>
              </a:prstGeom>
              <a:blipFill>
                <a:blip r:embed="rId17"/>
                <a:stretch>
                  <a:fillRect t="-1163" r="-337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92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buFontTx/>
                  <a:buNone/>
                </a:pPr>
                <a:r>
                  <a:rPr lang="en-US" sz="1600" b="1" dirty="0" smtClean="0">
                    <a:latin typeface="Comic Sans MS" pitchFamily="66" charset="0"/>
                  </a:rPr>
                  <a:t>You need to be able to solve coordinate geometry problems involving parametric equations</a:t>
                </a: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curve in the diagram to the right is given parametrically by the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𝑠𝑖𝑛𝑡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  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b="0" i="0" dirty="0" smtClean="0">
                  <a:latin typeface="Cambria Math" panose="02040503050406030204" pitchFamily="18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point where the curve intersects the line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coordinates of the points A and B where the curve meets the y-axis</a:t>
                </a: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879669" cy="4756212"/>
              </a:xfrm>
              <a:blipFill>
                <a:blip r:embed="rId2"/>
                <a:stretch>
                  <a:fillRect t="-769" r="-23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8D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9679" t="13100" r="23348" b="41795"/>
          <a:stretch/>
        </p:blipFill>
        <p:spPr>
          <a:xfrm>
            <a:off x="6078582" y="1166950"/>
            <a:ext cx="2786744" cy="26212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𝑐𝑜𝑠𝑡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166949"/>
                <a:ext cx="1423659" cy="246221"/>
              </a:xfrm>
              <a:prstGeom prst="rect">
                <a:avLst/>
              </a:prstGeom>
              <a:blipFill>
                <a:blip r:embed="rId4"/>
                <a:stretch>
                  <a:fillRect l="-1717" r="-2146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923" y="1455558"/>
                <a:ext cx="1187696" cy="468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37213" y="3901831"/>
                <a:ext cx="900118" cy="5107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213" y="3901831"/>
                <a:ext cx="900118" cy="510781"/>
              </a:xfrm>
              <a:prstGeom prst="rect">
                <a:avLst/>
              </a:prstGeom>
              <a:blipFill>
                <a:blip r:embed="rId6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838253" y="3853934"/>
                <a:ext cx="547073" cy="5533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253" y="3853934"/>
                <a:ext cx="547073" cy="5533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1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1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1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2202" y="4535830"/>
                <a:ext cx="1158394" cy="4925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8932" y="4469097"/>
                <a:ext cx="1221039" cy="50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932" y="4469097"/>
                <a:ext cx="1221039" cy="502317"/>
              </a:xfrm>
              <a:prstGeom prst="rect">
                <a:avLst/>
              </a:prstGeom>
              <a:blipFill>
                <a:blip r:embed="rId9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904749" y="5405268"/>
                <a:ext cx="1420389" cy="5023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749" y="5405268"/>
                <a:ext cx="1420389" cy="502317"/>
              </a:xfrm>
              <a:prstGeom prst="rect">
                <a:avLst/>
              </a:prstGeom>
              <a:blipFill>
                <a:blip r:embed="rId10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896040" y="5953909"/>
                <a:ext cx="871649" cy="5000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40" y="5953909"/>
                <a:ext cx="871649" cy="500009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247355" y="5379143"/>
                <a:ext cx="1385059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355" y="5379143"/>
                <a:ext cx="1385059" cy="618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256063" y="5945201"/>
                <a:ext cx="971035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121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144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063" y="5945201"/>
                <a:ext cx="971035" cy="495649"/>
              </a:xfrm>
              <a:prstGeom prst="rect">
                <a:avLst/>
              </a:prstGeom>
              <a:blipFill>
                <a:blip r:embed="rId13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>
          <a:xfrm flipH="1">
            <a:off x="6156960" y="4972594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08024" y="4883072"/>
                <a:ext cx="1114698" cy="407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024" y="4883072"/>
                <a:ext cx="1114698" cy="407291"/>
              </a:xfrm>
              <a:prstGeom prst="rect">
                <a:avLst/>
              </a:prstGeom>
              <a:blipFill>
                <a:blip r:embed="rId14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7075714" y="4976948"/>
            <a:ext cx="496388" cy="42672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219407" y="4865655"/>
                <a:ext cx="1114698" cy="438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407" y="4865655"/>
                <a:ext cx="1114698" cy="438005"/>
              </a:xfrm>
              <a:prstGeom prst="rect">
                <a:avLst/>
              </a:prstGeom>
              <a:blipFill>
                <a:blip r:embed="rId15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794302" y="5980035"/>
                <a:ext cx="905312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02" y="5980035"/>
                <a:ext cx="905312" cy="57637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649227" y="5953909"/>
                <a:ext cx="1004699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121</m:t>
                              </m:r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227" y="5953909"/>
                <a:ext cx="1004699" cy="57637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  <p:bldP spid="27" grpId="0"/>
      <p:bldP spid="28" grpId="0"/>
      <p:bldP spid="29" grpId="0"/>
      <p:bldP spid="31" grpId="0"/>
      <p:bldP spid="40" grpId="0"/>
      <p:bldP spid="43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4793" y="1691347"/>
            <a:ext cx="871264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Teachings for</a:t>
            </a:r>
            <a:endParaRPr lang="en-US" sz="11500" b="1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  <a:p>
            <a:pPr algn="ctr"/>
            <a:r>
              <a:rPr lang="en-US" sz="11500" b="1" dirty="0" smtClean="0">
                <a:ln w="381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esquito SF" panose="00000400000000000000" pitchFamily="2" charset="0"/>
              </a:rPr>
              <a:t>exercise 8E</a:t>
            </a:r>
            <a:endParaRPr lang="en-US" sz="11500" b="1" cap="none" spc="0" dirty="0" smtClean="0">
              <a:ln w="38100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esquito SF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3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When the plane has travelled 600m horizontally, is has climbed 120m.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a) Find the angle of elevation,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33256" y="3844834"/>
                <a:ext cx="1089850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600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6" y="3844834"/>
                <a:ext cx="1089850" cy="46262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46765" y="4524102"/>
                <a:ext cx="91775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765" y="4524102"/>
                <a:ext cx="917752" cy="251800"/>
              </a:xfrm>
              <a:prstGeom prst="rect">
                <a:avLst/>
              </a:prstGeom>
              <a:blipFill>
                <a:blip r:embed="rId8"/>
                <a:stretch>
                  <a:fillRect l="-5298" r="-1325"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c 13"/>
          <p:cNvSpPr/>
          <p:nvPr/>
        </p:nvSpPr>
        <p:spPr>
          <a:xfrm>
            <a:off x="5887918" y="3509554"/>
            <a:ext cx="225499" cy="57476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235338" y="4207015"/>
            <a:ext cx="12104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Inverse Tan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33256" y="3217818"/>
                <a:ext cx="89287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56" y="3217818"/>
                <a:ext cx="892872" cy="46102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>
            <a:off x="6040318" y="4071257"/>
            <a:ext cx="225499" cy="57476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061167" y="3597415"/>
            <a:ext cx="1271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1703" y="5008203"/>
            <a:ext cx="452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Note that this model is assuming that the plane’s angle of elevation remains constant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04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10" grpId="0"/>
      <p:bldP spid="11" grpId="0"/>
      <p:bldP spid="6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Given that the plane’s speed is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50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𝑚𝑠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b) Find the parametric equations for the plane’s motion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760554" y="3348838"/>
                <a:ext cx="12516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𝑣𝑐𝑜𝑠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54" y="3348838"/>
                <a:ext cx="125162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56199" y="3762494"/>
                <a:ext cx="1646989" cy="3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11.3</m:t>
                              </m:r>
                            </m:e>
                          </m:d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199" y="3762494"/>
                <a:ext cx="1646989" cy="3354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60553" y="4193569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553" y="4193569"/>
                <a:ext cx="97071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51845" y="4838005"/>
                <a:ext cx="125162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𝑣𝑠𝑖𝑛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845" y="4838005"/>
                <a:ext cx="1251625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69262" y="5247307"/>
                <a:ext cx="1628010" cy="335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d>
                            <m:dPr>
                              <m:ctrlPr>
                                <a:rPr lang="en-US" sz="1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11.3</m:t>
                              </m:r>
                            </m:e>
                          </m:d>
                        </m:e>
                      </m:d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2" y="5247307"/>
                <a:ext cx="1628010" cy="3354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77970" y="5682736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970" y="5682736"/>
                <a:ext cx="973152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262387" y="3492137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09508" y="3423245"/>
                <a:ext cx="282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as well as the exact value we calculated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08" y="3423245"/>
                <a:ext cx="2821578" cy="523220"/>
              </a:xfrm>
              <a:prstGeom prst="rect">
                <a:avLst/>
              </a:prstGeom>
              <a:blipFill>
                <a:blip r:embed="rId14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6258032" y="3923212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>
            <a:off x="6240615" y="4994365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/>
          <p:cNvSpPr/>
          <p:nvPr/>
        </p:nvSpPr>
        <p:spPr>
          <a:xfrm>
            <a:off x="6236260" y="5425440"/>
            <a:ext cx="208082" cy="452846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6409508" y="3893507"/>
            <a:ext cx="219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 (this has been rounded to 3sf)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05154" y="4908057"/>
                <a:ext cx="28215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as well as the exact value we calculated for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154" y="4908057"/>
                <a:ext cx="2821578" cy="523220"/>
              </a:xfrm>
              <a:prstGeom prst="rect">
                <a:avLst/>
              </a:prstGeom>
              <a:blipFill>
                <a:blip r:embed="rId15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6413863" y="5404445"/>
            <a:ext cx="2194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 (this has been rounded to 3sf)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c) Find the vertical height of the plane after 10 seconds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590736" y="328352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6" y="3283524"/>
                <a:ext cx="973152" cy="307777"/>
              </a:xfrm>
              <a:prstGeom prst="rect">
                <a:avLst/>
              </a:prstGeom>
              <a:blipFill>
                <a:blip r:embed="rId10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590737" y="3657992"/>
                <a:ext cx="12445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=9.80(10)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7" y="3657992"/>
                <a:ext cx="1244508" cy="307777"/>
              </a:xfrm>
              <a:prstGeom prst="rect">
                <a:avLst/>
              </a:prstGeom>
              <a:blipFill>
                <a:blip r:embed="rId11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09005" y="5709244"/>
                <a:ext cx="38230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The vertical height is represented by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05" y="5709244"/>
                <a:ext cx="3823064" cy="307777"/>
              </a:xfrm>
              <a:prstGeom prst="rect">
                <a:avLst/>
              </a:prstGeom>
              <a:blipFill>
                <a:blip r:embed="rId12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4590737" y="4058587"/>
                <a:ext cx="91576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=98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737" y="4058587"/>
                <a:ext cx="915764" cy="307777"/>
              </a:xfrm>
              <a:prstGeom prst="rect">
                <a:avLst/>
              </a:prstGeom>
              <a:blipFill>
                <a:blip r:embed="rId13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678913" y="3439885"/>
            <a:ext cx="216790" cy="37446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869576" y="3458080"/>
                <a:ext cx="12975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576" y="3458080"/>
                <a:ext cx="1297578" cy="307777"/>
              </a:xfrm>
              <a:prstGeom prst="rect">
                <a:avLst/>
              </a:prstGeom>
              <a:blipFill>
                <a:blip r:embed="rId14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639724" y="3827417"/>
            <a:ext cx="216790" cy="37446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5782490" y="3876091"/>
            <a:ext cx="1079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 animBg="1"/>
      <p:bldP spid="39" grpId="0"/>
      <p:bldP spid="40" grpId="0" animBg="1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d) Show that the plane’s motion is a straight line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52547" y="5622158"/>
            <a:ext cx="3823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To do this, you should find an equation for the plane’s motion in Cartesian form, and show that it is linear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651696" y="3161604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696" y="3161604"/>
                <a:ext cx="97071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69113" y="438080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13" y="4380804"/>
                <a:ext cx="973152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29628" y="3514301"/>
                <a:ext cx="869084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49.0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628" y="3514301"/>
                <a:ext cx="869084" cy="461280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664758" y="4777044"/>
                <a:ext cx="1439305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d>
                        <m:d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49.0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758" y="4777044"/>
                <a:ext cx="1439305" cy="461280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69112" y="5269079"/>
                <a:ext cx="664861" cy="461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112" y="5269079"/>
                <a:ext cx="664861" cy="461280"/>
              </a:xfrm>
              <a:prstGeom prst="rect">
                <a:avLst/>
              </a:prstGeom>
              <a:blipFill>
                <a:blip r:embed="rId1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469907" y="3317965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625738" y="3370992"/>
            <a:ext cx="1471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49.0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Arc 31"/>
          <p:cNvSpPr/>
          <p:nvPr/>
        </p:nvSpPr>
        <p:spPr>
          <a:xfrm>
            <a:off x="5935816" y="4576354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c 32"/>
          <p:cNvSpPr/>
          <p:nvPr/>
        </p:nvSpPr>
        <p:spPr>
          <a:xfrm>
            <a:off x="5896628" y="5050971"/>
            <a:ext cx="225499" cy="43542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130834" y="4494398"/>
                <a:ext cx="27693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using the expression above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34" y="4494398"/>
                <a:ext cx="2769326" cy="523220"/>
              </a:xfrm>
              <a:prstGeom prst="rect">
                <a:avLst/>
              </a:prstGeom>
              <a:blipFill>
                <a:blip r:embed="rId15"/>
                <a:stretch>
                  <a:fillRect t="-1163" r="-1322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087292" y="513012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06836" y="5844228"/>
                <a:ext cx="4258490" cy="613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Since this is a linear equation, the motion of the plane is a straight line with a gradient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36" y="5844228"/>
                <a:ext cx="4258490" cy="613309"/>
              </a:xfrm>
              <a:prstGeom prst="rect">
                <a:avLst/>
              </a:prstGeom>
              <a:blipFill>
                <a:blip r:embed="rId16"/>
                <a:stretch>
                  <a:fillRect t="-2000" r="-573"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4506686" y="3513910"/>
            <a:ext cx="718457" cy="44848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416731" y="4450080"/>
            <a:ext cx="148046" cy="17417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5508171" y="4811486"/>
            <a:ext cx="448492" cy="39624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44" grpId="0"/>
      <p:bldP spid="45" grpId="0"/>
      <p:bldP spid="46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 plane’s position at time t seconds after take-off can be modelled with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𝑣𝑐𝑜𝑠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𝑣𝑠𝑖𝑛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the speed of the plane,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horizontal distance travelled (m) and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the vertical distance travelled (m), relative to a fixed origin.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e) Explain why the domain,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is not realistic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3" name="Right Triangle 2"/>
          <p:cNvSpPr/>
          <p:nvPr/>
        </p:nvSpPr>
        <p:spPr>
          <a:xfrm flipH="1">
            <a:off x="5312228" y="1463041"/>
            <a:ext cx="2429691" cy="1314994"/>
          </a:xfrm>
          <a:prstGeom prst="rt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Free vector graphic: Aeroplane, &lt;strong&gt;Plane&lt;/strong&gt;, &lt;strong&gt;Airplane&lt;/strong&gt; - Free Image on Pixabay - 3118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43" y="1132113"/>
            <a:ext cx="1091468" cy="546871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4763588" y="2325188"/>
            <a:ext cx="914400" cy="914400"/>
          </a:xfrm>
          <a:prstGeom prst="arc">
            <a:avLst>
              <a:gd name="adj1" fmla="val 20101123"/>
              <a:gd name="adj2" fmla="val 45511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405" y="2547256"/>
                <a:ext cx="167931" cy="246221"/>
              </a:xfrm>
              <a:prstGeom prst="rect">
                <a:avLst/>
              </a:prstGeom>
              <a:blipFill>
                <a:blip r:embed="rId4"/>
                <a:stretch>
                  <a:fillRect l="-28571" r="-2500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1108" y="1985553"/>
                <a:ext cx="387927" cy="246221"/>
              </a:xfrm>
              <a:prstGeom prst="rect">
                <a:avLst/>
              </a:prstGeom>
              <a:blipFill>
                <a:blip r:embed="rId5"/>
                <a:stretch>
                  <a:fillRect l="-10938" r="-1093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027" y="2786741"/>
                <a:ext cx="387927" cy="246221"/>
              </a:xfrm>
              <a:prstGeom prst="rect">
                <a:avLst/>
              </a:prstGeom>
              <a:blipFill>
                <a:blip r:embed="rId6"/>
                <a:stretch>
                  <a:fillRect l="-10938" r="-10938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𝐴𝑛𝑔𝑙𝑒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𝑒𝑙𝑒𝑣𝑎𝑡𝑖𝑜𝑛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=11.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805" y="1262741"/>
                <a:ext cx="2215735" cy="220253"/>
              </a:xfrm>
              <a:prstGeom prst="rect">
                <a:avLst/>
              </a:prstGeom>
              <a:blipFill>
                <a:blip r:embed="rId7"/>
                <a:stretch>
                  <a:fillRect l="-2198" t="-2778" r="-27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=49.0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476495"/>
                <a:ext cx="970715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=9.80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330" y="1729044"/>
                <a:ext cx="973152" cy="307777"/>
              </a:xfrm>
              <a:prstGeom prst="rect">
                <a:avLst/>
              </a:prstGeom>
              <a:blipFill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252547" y="5622158"/>
            <a:ext cx="38230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 This would mean that the plane continues climbing indefinitely at the same speed and with the same elevation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02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n-GB" sz="1600" b="1" dirty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When creating a function, it is possible to write the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coordinates as functions of a third parameter (usually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is used)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Therefore:</a:t>
                </a:r>
              </a:p>
              <a:p>
                <a:pPr marL="0" indent="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This process is often used in Physics to represent horizontal and vertical movement separately (resolving forces)</a:t>
                </a:r>
              </a:p>
              <a:p>
                <a:pPr marL="0" indent="0" algn="ctr" eaLnBrk="1" hangingPunct="1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 eaLnBrk="1" hangingPunct="1"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The letter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is usually chosen as it  can represent time.</a:t>
                </a: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600200"/>
                <a:ext cx="3653246" cy="4774474"/>
              </a:xfrm>
              <a:blipFill>
                <a:blip r:embed="rId2"/>
                <a:stretch>
                  <a:fillRect l="-334" t="-1149" r="-1836" b="-1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a) Given that the model is valid from the time the stone is thrown until the time it hits the ground,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50" t="-258" r="-1353" b="-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968318" y="3617946"/>
            <a:ext cx="5175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We want the stone’s height above the ground to be 0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 careful – do not confuse this with a SUVAT question!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32050" y="4168066"/>
                <a:ext cx="199131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</m:t>
                      </m:r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2050" y="4168066"/>
                <a:ext cx="1991314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24652" y="4779399"/>
                <a:ext cx="199131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−4.</m:t>
                      </m:r>
                      <m:sSup>
                        <m:sSup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+25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652" y="4779399"/>
                <a:ext cx="1991314" cy="452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>
            <a:off x="6514935" y="4432662"/>
            <a:ext cx="225499" cy="59218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627222" y="4468272"/>
            <a:ext cx="215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Set the height above the ground equal to 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371703" y="5395735"/>
                <a:ext cx="44936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 smtClean="0">
                    <a:solidFill>
                      <a:srgbClr val="FF0000"/>
                    </a:solidFill>
                    <a:latin typeface="Comic Sans MS" pitchFamily="66" charset="0"/>
                  </a:rPr>
                  <a:t>Summarise</a:t>
                </a:r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and then we can use the quadratic formula…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03" y="5395735"/>
                <a:ext cx="4493623" cy="523220"/>
              </a:xfrm>
              <a:prstGeom prst="rect">
                <a:avLst/>
              </a:prstGeom>
              <a:blipFill>
                <a:blip r:embed="rId8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99714" y="6120520"/>
                <a:ext cx="7485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714" y="6120520"/>
                <a:ext cx="748538" cy="215444"/>
              </a:xfrm>
              <a:prstGeom prst="rect">
                <a:avLst/>
              </a:prstGeom>
              <a:blipFill>
                <a:blip r:embed="rId9"/>
                <a:stretch>
                  <a:fillRect l="-2439" r="-487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66366" y="5955056"/>
                <a:ext cx="69134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66" y="5955056"/>
                <a:ext cx="691343" cy="4524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172057" y="6120520"/>
                <a:ext cx="562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057" y="6120520"/>
                <a:ext cx="562333" cy="215444"/>
              </a:xfrm>
              <a:prstGeom prst="rect">
                <a:avLst/>
              </a:prstGeom>
              <a:blipFill>
                <a:blip r:embed="rId11"/>
                <a:stretch>
                  <a:fillRect l="-4348" r="-6522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0" y="6213100"/>
            <a:ext cx="420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model is valid until the stone hits the ground, so we need to find out when this happens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9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a) Given that the model is valid from the time the stone is thrown until the time it hits the ground,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50" t="-258" r="-1353" b="-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6903" y="4424799"/>
                <a:ext cx="1632626" cy="45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𝑎𝑐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903" y="4424799"/>
                <a:ext cx="1632626" cy="4596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78213" y="5001298"/>
                <a:ext cx="3143809" cy="876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i="1" dirty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4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4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  <m:t>5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sz="1400" i="1" dirty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e>
                                          </m:rad>
                                        </m:num>
                                        <m:den>
                                          <m:r>
                                            <a:rPr lang="en-US" sz="1400" i="1" dirty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−4(−4.9)(25)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2(−4.9)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213" y="5001298"/>
                <a:ext cx="3143809" cy="876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82297" y="3943377"/>
                <a:ext cx="74853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=−4.9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297" y="3943377"/>
                <a:ext cx="748538" cy="215444"/>
              </a:xfrm>
              <a:prstGeom prst="rect">
                <a:avLst/>
              </a:prstGeom>
              <a:blipFill>
                <a:blip r:embed="rId8"/>
                <a:stretch>
                  <a:fillRect l="-3279" r="-5738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248949" y="3777913"/>
                <a:ext cx="69134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949" y="3777913"/>
                <a:ext cx="691343" cy="452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154640" y="3943377"/>
                <a:ext cx="56233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640" y="3943377"/>
                <a:ext cx="562333" cy="215444"/>
              </a:xfrm>
              <a:prstGeom prst="rect">
                <a:avLst/>
              </a:prstGeom>
              <a:blipFill>
                <a:blip r:embed="rId10"/>
                <a:stretch>
                  <a:fillRect l="-4348" r="-652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7756288" y="4794110"/>
            <a:ext cx="223216" cy="86122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973839" y="4970494"/>
            <a:ext cx="733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Sub in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31479" y="6128762"/>
                <a:ext cx="145065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=−1.92</m:t>
                    </m:r>
                  </m:oMath>
                </a14:m>
                <a:r>
                  <a:rPr lang="en-GB" sz="1400" dirty="0" smtClean="0"/>
                  <a:t> 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2.648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479" y="6128762"/>
                <a:ext cx="1450654" cy="215444"/>
              </a:xfrm>
              <a:prstGeom prst="rect">
                <a:avLst/>
              </a:prstGeom>
              <a:blipFill>
                <a:blip r:embed="rId11"/>
                <a:stretch>
                  <a:fillRect l="-4202" t="-25000" r="-3361" b="-47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061202" y="6058628"/>
            <a:ext cx="326571" cy="370115"/>
            <a:chOff x="8456023" y="5033554"/>
            <a:chExt cx="326571" cy="370115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8456023" y="5033554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469086" y="5046617"/>
              <a:ext cx="313508" cy="357052"/>
            </a:xfrm>
            <a:prstGeom prst="line">
              <a:avLst/>
            </a:prstGeom>
            <a:ln w="635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81943" y="6342460"/>
                <a:ext cx="25210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2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must be positive</a:t>
                </a:r>
                <a:endParaRPr lang="en-GB" sz="12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943" y="6342460"/>
                <a:ext cx="2521005" cy="276999"/>
              </a:xfrm>
              <a:prstGeom prst="rect">
                <a:avLst/>
              </a:prstGeom>
              <a:blipFill>
                <a:blip r:embed="rId12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7708391" y="5643196"/>
            <a:ext cx="216409" cy="64439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821439" y="5680243"/>
            <a:ext cx="1218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Use your calculator!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 animBg="1"/>
      <p:bldP spid="29" grpId="0"/>
      <p:bldP spid="30" grpId="0"/>
      <p:bldP spid="34" grpId="0"/>
      <p:bldP spid="35" grpId="0" animBg="1"/>
      <p:bldP spid="3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 stone is thrown from the top of a 25m high cliff with an initial speed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at an angle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GB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. Its position after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seconds can be described using the following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ad>
                          <m:radPr>
                            <m:deg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−4.</m:t>
                        </m:r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ad>
                              <m:radPr>
                                <m:degHide m:val="on"/>
                                <m:ctrlP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+25 </m:t>
                        </m:r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≤2.648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the horizontal distance (m),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the vertical distance (m) from the ground,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is a constant.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b) Find the horizontal distance travelled by the stone by the time it hits the floor ground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l="-150" t="-258" r="-1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856" y="1827278"/>
            <a:ext cx="609599" cy="160237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Arc 2"/>
          <p:cNvSpPr/>
          <p:nvPr/>
        </p:nvSpPr>
        <p:spPr>
          <a:xfrm>
            <a:off x="4990517" y="1130592"/>
            <a:ext cx="2969626" cy="4737463"/>
          </a:xfrm>
          <a:prstGeom prst="arc">
            <a:avLst>
              <a:gd name="adj1" fmla="val 14282511"/>
              <a:gd name="adj2" fmla="val 21522761"/>
            </a:avLst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17239" y="1113175"/>
            <a:ext cx="487679" cy="70539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4746678" y="1505060"/>
            <a:ext cx="914400" cy="914400"/>
          </a:xfrm>
          <a:prstGeom prst="arc">
            <a:avLst>
              <a:gd name="adj1" fmla="val 19126278"/>
              <a:gd name="adj2" fmla="val 2058839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GB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409" y="1587792"/>
                <a:ext cx="295978" cy="220253"/>
              </a:xfrm>
              <a:prstGeom prst="rect">
                <a:avLst/>
              </a:prstGeom>
              <a:blipFill>
                <a:blip r:embed="rId3"/>
                <a:stretch>
                  <a:fillRect l="-14286" t="-2703" r="-4082" b="-54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5800416" y="1809862"/>
            <a:ext cx="0" cy="16197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832" y="2484775"/>
                <a:ext cx="392607" cy="215444"/>
              </a:xfrm>
              <a:prstGeom prst="rect">
                <a:avLst/>
              </a:prstGeom>
              <a:blipFill>
                <a:blip r:embed="rId4"/>
                <a:stretch>
                  <a:fillRect l="-9231" r="-9231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5748164" y="3481906"/>
            <a:ext cx="227293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484" y="344271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7462" y="3888377"/>
                <a:ext cx="797654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3888377"/>
                <a:ext cx="797654" cy="4524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37463" y="4524103"/>
                <a:ext cx="1304653" cy="452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5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(2.648)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3" y="4524103"/>
                <a:ext cx="1304653" cy="4524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c 37"/>
          <p:cNvSpPr/>
          <p:nvPr/>
        </p:nvSpPr>
        <p:spPr>
          <a:xfrm>
            <a:off x="5947954" y="4175801"/>
            <a:ext cx="357051" cy="6400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45038" y="4204139"/>
                <a:ext cx="25983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when the stone hits the floor</a:t>
                </a:r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5038" y="4204139"/>
                <a:ext cx="2598367" cy="523220"/>
              </a:xfrm>
              <a:prstGeom prst="rect">
                <a:avLst/>
              </a:prstGeom>
              <a:blipFill>
                <a:blip r:embed="rId8"/>
                <a:stretch>
                  <a:fillRect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961017" y="4842007"/>
            <a:ext cx="357051" cy="6400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737462" y="5360126"/>
                <a:ext cx="71115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=9.36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62" y="5360126"/>
                <a:ext cx="711157" cy="215444"/>
              </a:xfrm>
              <a:prstGeom prst="rect">
                <a:avLst/>
              </a:prstGeom>
              <a:blipFill>
                <a:blip r:embed="rId9"/>
                <a:stretch>
                  <a:fillRect l="-2564" r="-4274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6266959" y="4987910"/>
            <a:ext cx="103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 animBg="1"/>
      <p:bldP spid="39" grpId="0"/>
      <p:bldP spid="40" grpId="0" animBg="1"/>
      <p:bldP spid="43" grpId="0"/>
      <p:bldP spid="4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measured in </a:t>
                </a:r>
                <a:r>
                  <a:rPr lang="en-US" sz="1400" dirty="0" err="1" smtClean="0">
                    <a:latin typeface="Comic Sans MS" pitchFamily="66" charset="0"/>
                  </a:rPr>
                  <a:t>metres</a:t>
                </a:r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a) Find the coordinates of the figure skater at the beginning of their motion.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5794" y="5281282"/>
                <a:ext cx="42062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At the beginning of their motion,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94" y="5281282"/>
                <a:ext cx="4206240" cy="307777"/>
              </a:xfrm>
              <a:prstGeom prst="rect">
                <a:avLst/>
              </a:prstGeom>
              <a:blipFill>
                <a:blip r:embed="rId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02332" y="4663439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32" y="4663439"/>
                <a:ext cx="1012072" cy="215444"/>
              </a:xfrm>
              <a:prstGeom prst="rect">
                <a:avLst/>
              </a:prstGeom>
              <a:blipFill>
                <a:blip r:embed="rId6"/>
                <a:stretch>
                  <a:fillRect l="-2410" r="-241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93623" y="5055324"/>
                <a:ext cx="11840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20(0)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623" y="5055324"/>
                <a:ext cx="1184042" cy="215444"/>
              </a:xfrm>
              <a:prstGeom prst="rect">
                <a:avLst/>
              </a:prstGeom>
              <a:blipFill>
                <a:blip r:embed="rId7"/>
                <a:stretch>
                  <a:fillRect l="-1546" r="-5155" b="-30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02331" y="5429792"/>
                <a:ext cx="4755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331" y="5429792"/>
                <a:ext cx="475515" cy="215444"/>
              </a:xfrm>
              <a:prstGeom prst="rect">
                <a:avLst/>
              </a:prstGeom>
              <a:blipFill>
                <a:blip r:embed="rId8"/>
                <a:stretch>
                  <a:fillRect l="-5128" r="-7692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74463" y="4576353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63" y="4576353"/>
                <a:ext cx="1626214" cy="367473"/>
              </a:xfrm>
              <a:prstGeom prst="rect">
                <a:avLst/>
              </a:prstGeom>
              <a:blipFill>
                <a:blip r:embed="rId9"/>
                <a:stretch>
                  <a:fillRect l="-2247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74463" y="5011781"/>
                <a:ext cx="1798185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(0)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463" y="5011781"/>
                <a:ext cx="1798185" cy="367473"/>
              </a:xfrm>
              <a:prstGeom prst="rect">
                <a:avLst/>
              </a:prstGeom>
              <a:blipFill>
                <a:blip r:embed="rId10"/>
                <a:stretch>
                  <a:fillRect l="-1695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65755" y="5499462"/>
                <a:ext cx="829906" cy="2408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=−6</m:t>
                      </m:r>
                      <m:rad>
                        <m:radPr>
                          <m:degHide m:val="on"/>
                          <m:ctrlP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755" y="5499462"/>
                <a:ext cx="829906" cy="240835"/>
              </a:xfrm>
              <a:prstGeom prst="rect">
                <a:avLst/>
              </a:prstGeom>
              <a:blipFill>
                <a:blip r:embed="rId11"/>
                <a:stretch>
                  <a:fillRect l="-4412" r="-4412" b="-2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579146" y="4828944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683485" y="4761488"/>
                <a:ext cx="73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485" y="4761488"/>
                <a:ext cx="73363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5557375" y="5207767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5700902" y="5170791"/>
            <a:ext cx="5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Arc 34"/>
          <p:cNvSpPr/>
          <p:nvPr/>
        </p:nvSpPr>
        <p:spPr>
          <a:xfrm>
            <a:off x="8306027" y="4833298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410366" y="4765842"/>
                <a:ext cx="7336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0366" y="4765842"/>
                <a:ext cx="733634" cy="461665"/>
              </a:xfrm>
              <a:prstGeom prst="rect">
                <a:avLst/>
              </a:prstGeom>
              <a:blipFill>
                <a:blip r:embed="rId13"/>
                <a:stretch>
                  <a:fillRect t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Arc 44"/>
          <p:cNvSpPr/>
          <p:nvPr/>
        </p:nvSpPr>
        <p:spPr>
          <a:xfrm>
            <a:off x="8284256" y="5212121"/>
            <a:ext cx="194638" cy="33523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8427783" y="5175145"/>
            <a:ext cx="57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Work out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28606" y="6000204"/>
                <a:ext cx="4121193" cy="325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coordinates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8,−6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606" y="6000204"/>
                <a:ext cx="4121193" cy="325345"/>
              </a:xfrm>
              <a:prstGeom prst="rect">
                <a:avLst/>
              </a:prstGeom>
              <a:blipFill>
                <a:blip r:embed="rId14"/>
                <a:stretch>
                  <a:fillRect l="-3402" t="-12963" b="-3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1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1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88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/>
      <p:bldP spid="11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measured in </a:t>
                </a:r>
                <a:r>
                  <a:rPr lang="en-US" sz="1400" dirty="0" err="1" smtClean="0">
                    <a:latin typeface="Comic Sans MS" pitchFamily="66" charset="0"/>
                  </a:rPr>
                  <a:t>metres</a:t>
                </a:r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36980" y="4609655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80" y="4609655"/>
                <a:ext cx="1810880" cy="459806"/>
              </a:xfrm>
              <a:prstGeom prst="rect">
                <a:avLst/>
              </a:prstGeom>
              <a:blipFill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736980" y="5106044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6980" y="5106044"/>
                <a:ext cx="1810880" cy="459806"/>
              </a:xfrm>
              <a:prstGeom prst="rect">
                <a:avLst/>
              </a:prstGeom>
              <a:blipFill>
                <a:blip r:embed="rId10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745690" y="5567598"/>
                <a:ext cx="1607427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90" y="5567598"/>
                <a:ext cx="1607427" cy="459806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45689" y="6029153"/>
                <a:ext cx="115627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89" y="6029153"/>
                <a:ext cx="1156279" cy="459806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c 49"/>
          <p:cNvSpPr/>
          <p:nvPr/>
        </p:nvSpPr>
        <p:spPr>
          <a:xfrm>
            <a:off x="6459809" y="4842007"/>
            <a:ext cx="158705" cy="452804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74971" y="4879054"/>
                <a:ext cx="10363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Set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971" y="4879054"/>
                <a:ext cx="1036321" cy="307777"/>
              </a:xfrm>
              <a:prstGeom prst="rect">
                <a:avLst/>
              </a:prstGeom>
              <a:blipFill>
                <a:blip r:embed="rId13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6429329" y="5342749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Arc 52"/>
          <p:cNvSpPr/>
          <p:nvPr/>
        </p:nvSpPr>
        <p:spPr>
          <a:xfrm>
            <a:off x="6224678" y="5826075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609805" y="5427694"/>
            <a:ext cx="1201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12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252753" y="5915374"/>
            <a:ext cx="148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Inverse sine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4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3" grpId="0"/>
      <p:bldP spid="44" grpId="0"/>
      <p:bldP spid="50" grpId="0" animBg="1"/>
      <p:bldP spid="51" grpId="0"/>
      <p:bldP spid="52" grpId="0" animBg="1"/>
      <p:bldP spid="53" grpId="0" animBg="1"/>
      <p:bldP spid="54" grpId="0"/>
      <p:bldP spid="5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measured in </a:t>
                </a:r>
                <a:r>
                  <a:rPr lang="en-US" sz="1400" dirty="0" err="1" smtClean="0">
                    <a:latin typeface="Comic Sans MS" pitchFamily="66" charset="0"/>
                  </a:rPr>
                  <a:t>metres</a:t>
                </a:r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54397" y="4252605"/>
                <a:ext cx="115627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397" y="4252605"/>
                <a:ext cx="1156279" cy="459806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45688" y="4714158"/>
                <a:ext cx="842474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5688" y="4714158"/>
                <a:ext cx="842474" cy="459806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658603" y="5288924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603" y="5288924"/>
                <a:ext cx="732829" cy="459806"/>
              </a:xfrm>
              <a:prstGeom prst="rect">
                <a:avLst/>
              </a:prstGeom>
              <a:blipFill>
                <a:blip r:embed="rId11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815375" y="4502373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21827" y="4539420"/>
                <a:ext cx="809898" cy="378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Add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827" y="4539420"/>
                <a:ext cx="809898" cy="378117"/>
              </a:xfrm>
              <a:prstGeom prst="rect">
                <a:avLst/>
              </a:prstGeom>
              <a:blipFill>
                <a:blip r:embed="rId12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/>
          <p:cNvSpPr/>
          <p:nvPr/>
        </p:nvSpPr>
        <p:spPr>
          <a:xfrm>
            <a:off x="5497512" y="5020533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516878" y="5101123"/>
            <a:ext cx="1480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10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511040" y="5675888"/>
                <a:ext cx="4519749" cy="892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So the intersection happens 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12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endParaRPr lang="en-US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2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Note that in some cases you might need to use your knowledge of trig equations to find more values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𝑡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0" y="5675888"/>
                <a:ext cx="4519749" cy="892424"/>
              </a:xfrm>
              <a:prstGeom prst="rect">
                <a:avLst/>
              </a:prstGeom>
              <a:blipFill>
                <a:blip r:embed="rId13"/>
                <a:stretch>
                  <a:fillRect b="-4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43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 animBg="1"/>
      <p:bldP spid="28" grpId="0"/>
      <p:bldP spid="29" grpId="0" animBg="1"/>
      <p:bldP spid="3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measured in </a:t>
                </a:r>
                <a:r>
                  <a:rPr lang="en-US" sz="1400" dirty="0" err="1" smtClean="0">
                    <a:latin typeface="Comic Sans MS" pitchFamily="66" charset="0"/>
                  </a:rPr>
                  <a:t>metres</a:t>
                </a:r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b) Find the coordinates of the point where the figure skater intersects their own path, given that it takes place on the x-axis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x-axis,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it to calculate the corresponding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5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6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7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8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40720" y="4620288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20" y="4620288"/>
                <a:ext cx="119673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40719" y="5012173"/>
                <a:ext cx="1526636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719" y="5012173"/>
                <a:ext cx="1526636" cy="459806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49428" y="5543397"/>
                <a:ext cx="79483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428" y="5543397"/>
                <a:ext cx="79483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rc 32"/>
          <p:cNvSpPr/>
          <p:nvPr/>
        </p:nvSpPr>
        <p:spPr>
          <a:xfrm>
            <a:off x="6181135" y="4781047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87586" y="4818094"/>
                <a:ext cx="1297579" cy="379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586" y="4818094"/>
                <a:ext cx="1297579" cy="379463"/>
              </a:xfrm>
              <a:prstGeom prst="rect">
                <a:avLst/>
              </a:prstGeom>
              <a:blipFill>
                <a:blip r:embed="rId12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>
            <a:off x="6115820" y="5255664"/>
            <a:ext cx="180477" cy="45715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326774" y="5327546"/>
            <a:ext cx="979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55029" y="6008913"/>
                <a:ext cx="37871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coordinates would be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−4,0</m:t>
                        </m:r>
                      </m:e>
                    </m:d>
                  </m:oMath>
                </a14:m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029" y="6008913"/>
                <a:ext cx="3787127" cy="276999"/>
              </a:xfrm>
              <a:prstGeom prst="rect">
                <a:avLst/>
              </a:prstGeom>
              <a:blipFill>
                <a:blip r:embed="rId13"/>
                <a:stretch>
                  <a:fillRect l="-3698" t="-26667" b="-5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53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32" grpId="0"/>
      <p:bldP spid="33" grpId="0" animBg="1"/>
      <p:bldP spid="34" grpId="0"/>
      <p:bldP spid="35" grpId="0" animBg="1"/>
      <p:bldP spid="36" grpId="0"/>
      <p:bldP spid="4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measured in </a:t>
                </a:r>
                <a:r>
                  <a:rPr lang="en-US" sz="1400" dirty="0" err="1" smtClean="0">
                    <a:latin typeface="Comic Sans MS" pitchFamily="66" charset="0"/>
                  </a:rPr>
                  <a:t>metres</a:t>
                </a:r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33535" y="4411282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35" y="4411282"/>
                <a:ext cx="119673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524827" y="4785751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27" y="4785751"/>
                <a:ext cx="119673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524827" y="5177637"/>
                <a:ext cx="109510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827" y="5177637"/>
                <a:ext cx="1095108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516118" y="5578231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118" y="5578231"/>
                <a:ext cx="842475" cy="458395"/>
              </a:xfrm>
              <a:prstGeom prst="rect">
                <a:avLst/>
              </a:prstGeom>
              <a:blipFill>
                <a:blip r:embed="rId12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346301" y="6070265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01" y="6070265"/>
                <a:ext cx="842475" cy="458395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rc 27"/>
          <p:cNvSpPr/>
          <p:nvPr/>
        </p:nvSpPr>
        <p:spPr>
          <a:xfrm>
            <a:off x="5623786" y="4554624"/>
            <a:ext cx="193539" cy="40926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38945" y="4565545"/>
                <a:ext cx="129757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8945" y="4565545"/>
                <a:ext cx="1297579" cy="307777"/>
              </a:xfrm>
              <a:prstGeom prst="rect">
                <a:avLst/>
              </a:prstGeom>
              <a:blipFill>
                <a:blip r:embed="rId1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c 29"/>
          <p:cNvSpPr/>
          <p:nvPr/>
        </p:nvSpPr>
        <p:spPr>
          <a:xfrm>
            <a:off x="5541054" y="4933447"/>
            <a:ext cx="193539" cy="40926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5449614" y="5355813"/>
            <a:ext cx="193539" cy="46151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6350952" y="5873973"/>
            <a:ext cx="193539" cy="461512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608316" y="4974849"/>
            <a:ext cx="129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Divide by 8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64773" y="5418986"/>
            <a:ext cx="1297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Inverse cos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87887" y="5776038"/>
            <a:ext cx="272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Remember to find other possible values (you will need 4 as there are 4 intersections with the y-axis)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008152" y="603543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152" y="6035430"/>
                <a:ext cx="500586" cy="495649"/>
              </a:xfrm>
              <a:prstGeom prst="rect">
                <a:avLst/>
              </a:prstGeom>
              <a:blipFill>
                <a:blip r:embed="rId15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330370" y="602672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370" y="6026721"/>
                <a:ext cx="500586" cy="495649"/>
              </a:xfrm>
              <a:prstGeom prst="rect">
                <a:avLst/>
              </a:prstGeom>
              <a:blipFill>
                <a:blip r:embed="rId16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670003" y="603543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003" y="6035430"/>
                <a:ext cx="500586" cy="495649"/>
              </a:xfrm>
              <a:prstGeom prst="rect">
                <a:avLst/>
              </a:prstGeom>
              <a:blipFill>
                <a:blip r:embed="rId17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92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measured in </a:t>
                </a:r>
                <a:r>
                  <a:rPr lang="en-US" sz="1400" dirty="0" err="1" smtClean="0">
                    <a:latin typeface="Comic Sans MS" pitchFamily="66" charset="0"/>
                  </a:rPr>
                  <a:t>metres</a:t>
                </a:r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81432" y="4424345"/>
                <a:ext cx="842475" cy="458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32" y="4424345"/>
                <a:ext cx="842475" cy="458395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Arc 42"/>
          <p:cNvSpPr/>
          <p:nvPr/>
        </p:nvSpPr>
        <p:spPr>
          <a:xfrm>
            <a:off x="6385786" y="4663481"/>
            <a:ext cx="215311" cy="587788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6566264" y="4826803"/>
            <a:ext cx="1332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  <a:latin typeface="Comic Sans MS" pitchFamily="66" charset="0"/>
              </a:rPr>
              <a:t>Divide all by 20</a:t>
            </a:r>
            <a:endParaRPr lang="en-GB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243283" y="438951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3283" y="4389510"/>
                <a:ext cx="500586" cy="495649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5565501" y="438080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501" y="4380801"/>
                <a:ext cx="500586" cy="495649"/>
              </a:xfrm>
              <a:prstGeom prst="rect">
                <a:avLst/>
              </a:prstGeom>
              <a:blipFill>
                <a:blip r:embed="rId11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905134" y="4389510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134" y="4389510"/>
                <a:ext cx="500586" cy="495649"/>
              </a:xfrm>
              <a:prstGeom prst="rect">
                <a:avLst/>
              </a:prstGeom>
              <a:blipFill>
                <a:blip r:embed="rId1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777376" y="5047008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76" y="5047008"/>
                <a:ext cx="732829" cy="459806"/>
              </a:xfrm>
              <a:prstGeom prst="rect">
                <a:avLst/>
              </a:prstGeom>
              <a:blipFill>
                <a:blip r:embed="rId1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334724" y="5012173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724" y="5012173"/>
                <a:ext cx="500586" cy="495649"/>
              </a:xfrm>
              <a:prstGeom prst="rect">
                <a:avLst/>
              </a:prstGeom>
              <a:blipFill>
                <a:blip r:embed="rId1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656942" y="5003464"/>
                <a:ext cx="500585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942" y="5003464"/>
                <a:ext cx="500585" cy="501419"/>
              </a:xfrm>
              <a:prstGeom prst="rect">
                <a:avLst/>
              </a:prstGeom>
              <a:blipFill>
                <a:blip r:embed="rId15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96575" y="5012173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575" y="5012173"/>
                <a:ext cx="500586" cy="495649"/>
              </a:xfrm>
              <a:prstGeom prst="rect">
                <a:avLst/>
              </a:prstGeom>
              <a:blipFill>
                <a:blip r:embed="rId1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1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32" grpId="0"/>
      <p:bldP spid="33" grpId="0"/>
      <p:bldP spid="34" grpId="0"/>
      <p:bldP spid="3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measured in </a:t>
                </a:r>
                <a:r>
                  <a:rPr lang="en-US" sz="1400" dirty="0" err="1" smtClean="0">
                    <a:latin typeface="Comic Sans MS" pitchFamily="66" charset="0"/>
                  </a:rPr>
                  <a:t>metres</a:t>
                </a:r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c) Find the coordinates of the points where the curve intersects the y-axis</a:t>
                </a:r>
                <a:endParaRPr lang="en-GB" sz="14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On the y-axis,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We need to find the values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that make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use them to calculate the corresponding value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85" y="5385785"/>
                <a:ext cx="4197532" cy="1169551"/>
              </a:xfrm>
              <a:prstGeom prst="rect">
                <a:avLst/>
              </a:prstGeom>
              <a:blipFill>
                <a:blip r:embed="rId8"/>
                <a:stretch>
                  <a:fillRect t="-521" b="-46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594496" y="3662346"/>
                <a:ext cx="732829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4496" y="3662346"/>
                <a:ext cx="732829" cy="459806"/>
              </a:xfrm>
              <a:prstGeom prst="rect">
                <a:avLst/>
              </a:prstGeom>
              <a:blipFill>
                <a:blip r:embed="rId9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151844" y="362751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844" y="3627511"/>
                <a:ext cx="500586" cy="495649"/>
              </a:xfrm>
              <a:prstGeom prst="rect">
                <a:avLst/>
              </a:prstGeom>
              <a:blipFill>
                <a:blip r:embed="rId10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474062" y="3618802"/>
                <a:ext cx="500585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062" y="3618802"/>
                <a:ext cx="500585" cy="501419"/>
              </a:xfrm>
              <a:prstGeom prst="rect">
                <a:avLst/>
              </a:prstGeom>
              <a:blipFill>
                <a:blip r:embed="rId11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13695" y="3627511"/>
                <a:ext cx="500586" cy="4956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695" y="3627511"/>
                <a:ext cx="500586" cy="495649"/>
              </a:xfrm>
              <a:prstGeom prst="rect">
                <a:avLst/>
              </a:prstGeom>
              <a:blipFill>
                <a:blip r:embed="rId1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764465" y="5167003"/>
                <a:ext cx="1579087" cy="40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4465" y="5167003"/>
                <a:ext cx="1579087" cy="407291"/>
              </a:xfrm>
              <a:prstGeom prst="rect">
                <a:avLst/>
              </a:prstGeom>
              <a:blipFill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5808491" y="4868091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857873" y="4855028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812845" y="5612673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62227" y="5599610"/>
            <a:ext cx="444137" cy="2786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257883" y="4435483"/>
                <a:ext cx="1860894" cy="4072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883" y="4435483"/>
                <a:ext cx="1860894" cy="407291"/>
              </a:xfrm>
              <a:prstGeom prst="rect">
                <a:avLst/>
              </a:prstGeom>
              <a:blipFill>
                <a:blip r:embed="rId1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266696" y="4387586"/>
                <a:ext cx="1921936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6696" y="4387586"/>
                <a:ext cx="1921936" cy="50731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231759" y="5863689"/>
                <a:ext cx="1921936" cy="507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59" y="5863689"/>
                <a:ext cx="1921936" cy="5073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271051" y="5828854"/>
                <a:ext cx="1872949" cy="441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1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120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1200" b="0" i="1" dirty="0" smtClean="0">
                                      <a:latin typeface="Cambria Math" panose="02040503050406030204" pitchFamily="18" charset="0"/>
                                    </a:rPr>
                                    <m:t>40</m:t>
                                  </m:r>
                                </m:den>
                              </m:f>
                            </m:e>
                          </m:d>
                          <m:r>
                            <a:rPr lang="en-US" sz="12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2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51" y="5828854"/>
                <a:ext cx="1872949" cy="4419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266591" y="4836077"/>
                <a:ext cx="91242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=−3.11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591" y="4836077"/>
                <a:ext cx="912429" cy="27699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279758" y="4801242"/>
                <a:ext cx="88197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=11.59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758" y="4801242"/>
                <a:ext cx="881973" cy="27699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231758" y="6307824"/>
                <a:ext cx="797013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=3.11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58" y="6307824"/>
                <a:ext cx="797013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7275403" y="6268635"/>
                <a:ext cx="99738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200" i="1" dirty="0" smtClean="0">
                          <a:latin typeface="Cambria Math" panose="02040503050406030204" pitchFamily="18" charset="0"/>
                        </a:rPr>
                        <m:t>=−11.59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403" y="6268635"/>
                <a:ext cx="997389" cy="27699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7573982" y="3020346"/>
            <a:ext cx="144016" cy="144016"/>
            <a:chOff x="5436096" y="4653136"/>
            <a:chExt cx="144016" cy="144016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587045" y="1282986"/>
            <a:ext cx="144016" cy="144016"/>
            <a:chOff x="5436096" y="4653136"/>
            <a:chExt cx="144016" cy="144016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591399" y="2271409"/>
            <a:ext cx="144016" cy="144016"/>
            <a:chOff x="5436096" y="4653136"/>
            <a:chExt cx="144016" cy="144016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7587045" y="4008769"/>
            <a:ext cx="144016" cy="144016"/>
            <a:chOff x="5436096" y="4653136"/>
            <a:chExt cx="144016" cy="144016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36096" y="4653136"/>
              <a:ext cx="144016" cy="14401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7062652" y="3082834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-3.11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075716" y="1092926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11.59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154092" y="2129245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3.11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62504" y="4027714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-11.59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0743" y="4841967"/>
            <a:ext cx="801188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7345680" y="4820195"/>
            <a:ext cx="779417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4302034" y="6313715"/>
            <a:ext cx="714103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7363097" y="6265818"/>
            <a:ext cx="866503" cy="26125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407414" y="4905746"/>
                <a:ext cx="617540" cy="3811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414" y="4905746"/>
                <a:ext cx="617540" cy="38113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6522111" y="4644489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111" y="4644489"/>
                <a:ext cx="605422" cy="39587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5938636" y="5628559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36" y="5628559"/>
                <a:ext cx="605422" cy="395878"/>
              </a:xfrm>
              <a:prstGeom prst="rect">
                <a:avLst/>
              </a:prstGeom>
              <a:blipFill>
                <a:blip r:embed="rId24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7166544" y="5541473"/>
                <a:ext cx="605422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05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05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GB" sz="105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6544" y="5541473"/>
                <a:ext cx="605422" cy="3958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79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30" grpId="0"/>
      <p:bldP spid="31" grpId="0"/>
      <p:bldP spid="36" grpId="0"/>
      <p:bldP spid="40" grpId="0"/>
      <p:bldP spid="44" grpId="0"/>
      <p:bldP spid="45" grpId="0"/>
      <p:bldP spid="50" grpId="0"/>
      <p:bldP spid="9" grpId="0"/>
      <p:bldP spid="63" grpId="0"/>
      <p:bldP spid="64" grpId="0"/>
      <p:bldP spid="65" grpId="0"/>
      <p:bldP spid="10" grpId="0" animBg="1"/>
      <p:bldP spid="10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/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blipFill>
                <a:blip r:embed="rId3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7" name="TextBox 1056"/>
          <p:cNvSpPr txBox="1"/>
          <p:nvPr/>
        </p:nvSpPr>
        <p:spPr>
          <a:xfrm>
            <a:off x="3936275" y="1574074"/>
            <a:ext cx="8382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36275" y="1878874"/>
            <a:ext cx="838200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x</a:t>
            </a:r>
            <a:r>
              <a:rPr lang="en-GB" sz="1400" dirty="0" smtClean="0">
                <a:latin typeface="Comic Sans MS" pitchFamily="66" charset="0"/>
              </a:rPr>
              <a:t> = 2t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36275" y="2183674"/>
            <a:ext cx="8382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Comic Sans MS" pitchFamily="66" charset="0"/>
              </a:rPr>
              <a:t>y</a:t>
            </a:r>
            <a:r>
              <a:rPr lang="en-GB" sz="1400" dirty="0" smtClean="0">
                <a:latin typeface="Comic Sans MS" pitchFamily="66" charset="0"/>
              </a:rPr>
              <a:t> = t</a:t>
            </a:r>
            <a:r>
              <a:rPr lang="en-GB" sz="1400" baseline="30000" dirty="0" smtClean="0">
                <a:latin typeface="Comic Sans MS" pitchFamily="66" charset="0"/>
              </a:rPr>
              <a:t>2</a:t>
            </a:r>
            <a:endParaRPr lang="en-GB" sz="1400" baseline="30000" dirty="0">
              <a:latin typeface="Comic Sans MS" pitchFamily="66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744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-3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744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-6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7744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9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840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-2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3840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-4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840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936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-1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9936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-2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9936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032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0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032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032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0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2128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2128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2128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1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8224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2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8224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8224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4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432075" y="15740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3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432075" y="18788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6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32075" y="2183674"/>
            <a:ext cx="609600" cy="3048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9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60" name="Straight Arrow Connector 1059"/>
          <p:cNvCxnSpPr/>
          <p:nvPr/>
        </p:nvCxnSpPr>
        <p:spPr>
          <a:xfrm>
            <a:off x="5155475" y="4469674"/>
            <a:ext cx="2971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6200000">
            <a:off x="5193575" y="4431574"/>
            <a:ext cx="29718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TextBox 1060"/>
          <p:cNvSpPr txBox="1"/>
          <p:nvPr/>
        </p:nvSpPr>
        <p:spPr>
          <a:xfrm>
            <a:off x="7974875" y="446967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10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26875" y="446967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-10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79475" y="2793274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10</a:t>
            </a:r>
            <a:endParaRPr lang="en-GB" sz="1400" dirty="0">
              <a:latin typeface="Comic Sans MS" pitchFamily="66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641804" y="5688874"/>
            <a:ext cx="449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Comic Sans MS" pitchFamily="66" charset="0"/>
              </a:rPr>
              <a:t>-10</a:t>
            </a:r>
            <a:endParaRPr lang="en-GB" sz="1400" dirty="0">
              <a:latin typeface="Comic Sans MS" pitchFamily="66" charset="0"/>
            </a:endParaRPr>
          </a:p>
        </p:txBody>
      </p:sp>
      <p:grpSp>
        <p:nvGrpSpPr>
          <p:cNvPr id="1064" name="Group 1063"/>
          <p:cNvGrpSpPr/>
          <p:nvPr/>
        </p:nvGrpSpPr>
        <p:grpSpPr>
          <a:xfrm>
            <a:off x="6603275" y="4393474"/>
            <a:ext cx="152400" cy="152400"/>
            <a:chOff x="4267200" y="5257800"/>
            <a:chExt cx="152400" cy="152400"/>
          </a:xfrm>
        </p:grpSpPr>
        <p:cxnSp>
          <p:nvCxnSpPr>
            <p:cNvPr id="1063" name="Straight Connector 1062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6298475" y="4241074"/>
            <a:ext cx="152400" cy="152400"/>
            <a:chOff x="4267200" y="5257800"/>
            <a:chExt cx="152400" cy="1524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908075" y="4241074"/>
            <a:ext cx="152400" cy="152400"/>
            <a:chOff x="4267200" y="5257800"/>
            <a:chExt cx="152400" cy="15240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7212875" y="3707674"/>
            <a:ext cx="152400" cy="152400"/>
            <a:chOff x="4267200" y="5257800"/>
            <a:chExt cx="152400" cy="152400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5993675" y="3707674"/>
            <a:ext cx="152400" cy="152400"/>
            <a:chOff x="4267200" y="5257800"/>
            <a:chExt cx="152400" cy="152400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7517675" y="2945674"/>
            <a:ext cx="152400" cy="152400"/>
            <a:chOff x="4267200" y="5257800"/>
            <a:chExt cx="152400" cy="152400"/>
          </a:xfrm>
        </p:grpSpPr>
        <p:cxnSp>
          <p:nvCxnSpPr>
            <p:cNvPr id="115" name="Straight Connector 114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5612675" y="2945674"/>
            <a:ext cx="152400" cy="152400"/>
            <a:chOff x="4267200" y="5257800"/>
            <a:chExt cx="152400" cy="152400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16200000">
              <a:off x="4267200" y="5257800"/>
              <a:ext cx="152400" cy="1524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6" name="Freeform 1065"/>
          <p:cNvSpPr/>
          <p:nvPr/>
        </p:nvSpPr>
        <p:spPr>
          <a:xfrm>
            <a:off x="5691923" y="3018826"/>
            <a:ext cx="1901952" cy="1453896"/>
          </a:xfrm>
          <a:custGeom>
            <a:avLst/>
            <a:gdLst>
              <a:gd name="connsiteX0" fmla="*/ 0 w 1901952"/>
              <a:gd name="connsiteY0" fmla="*/ 0 h 1453896"/>
              <a:gd name="connsiteX1" fmla="*/ 374904 w 1901952"/>
              <a:gd name="connsiteY1" fmla="*/ 758952 h 1453896"/>
              <a:gd name="connsiteX2" fmla="*/ 676656 w 1901952"/>
              <a:gd name="connsiteY2" fmla="*/ 1298448 h 1453896"/>
              <a:gd name="connsiteX3" fmla="*/ 987552 w 1901952"/>
              <a:gd name="connsiteY3" fmla="*/ 1453896 h 1453896"/>
              <a:gd name="connsiteX4" fmla="*/ 1298448 w 1901952"/>
              <a:gd name="connsiteY4" fmla="*/ 1298448 h 1453896"/>
              <a:gd name="connsiteX5" fmla="*/ 1591056 w 1901952"/>
              <a:gd name="connsiteY5" fmla="*/ 758952 h 1453896"/>
              <a:gd name="connsiteX6" fmla="*/ 1901952 w 1901952"/>
              <a:gd name="connsiteY6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1952" h="1453896">
                <a:moveTo>
                  <a:pt x="0" y="0"/>
                </a:moveTo>
                <a:cubicBezTo>
                  <a:pt x="131064" y="271272"/>
                  <a:pt x="262128" y="542544"/>
                  <a:pt x="374904" y="758952"/>
                </a:cubicBezTo>
                <a:cubicBezTo>
                  <a:pt x="487680" y="975360"/>
                  <a:pt x="574548" y="1182624"/>
                  <a:pt x="676656" y="1298448"/>
                </a:cubicBezTo>
                <a:cubicBezTo>
                  <a:pt x="778764" y="1414272"/>
                  <a:pt x="883920" y="1453896"/>
                  <a:pt x="987552" y="1453896"/>
                </a:cubicBezTo>
                <a:cubicBezTo>
                  <a:pt x="1091184" y="1453896"/>
                  <a:pt x="1197864" y="1414272"/>
                  <a:pt x="1298448" y="1298448"/>
                </a:cubicBezTo>
                <a:cubicBezTo>
                  <a:pt x="1399032" y="1182624"/>
                  <a:pt x="1490472" y="975360"/>
                  <a:pt x="1591056" y="758952"/>
                </a:cubicBezTo>
                <a:cubicBezTo>
                  <a:pt x="1691640" y="542544"/>
                  <a:pt x="1796796" y="271272"/>
                  <a:pt x="1901952" y="0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8" name="TextBox 1067"/>
          <p:cNvSpPr txBox="1"/>
          <p:nvPr/>
        </p:nvSpPr>
        <p:spPr>
          <a:xfrm>
            <a:off x="478972" y="4304212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Work out the x and y co-ordinates to plot by substituting the t values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Draw the graph of the function: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5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683137" y="2862943"/>
                <a:ext cx="7350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3137" y="2862943"/>
                <a:ext cx="735073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7676606" y="3071948"/>
                <a:ext cx="72660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6606" y="3071948"/>
                <a:ext cx="726609" cy="307777"/>
              </a:xfrm>
              <a:prstGeom prst="rect">
                <a:avLst/>
              </a:prstGeom>
              <a:blipFill>
                <a:blip r:embed="rId7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36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57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1061" grpId="0"/>
      <p:bldP spid="95" grpId="0"/>
      <p:bldP spid="96" grpId="0"/>
      <p:bldP spid="97" grpId="0"/>
      <p:bldP spid="1066" grpId="0" animBg="1"/>
      <p:bldP spid="1068" grpId="0"/>
      <p:bldP spid="91" grpId="0"/>
      <p:bldP spid="9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measured in </a:t>
                </a:r>
                <a:r>
                  <a:rPr lang="en-US" sz="1400" dirty="0" err="1" smtClean="0">
                    <a:latin typeface="Comic Sans MS" pitchFamily="66" charset="0"/>
                  </a:rPr>
                  <a:t>metres</a:t>
                </a:r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d) </a:t>
                </a:r>
                <a:r>
                  <a:rPr lang="en-US" sz="1400" dirty="0" smtClean="0">
                    <a:latin typeface="Comic Sans MS" pitchFamily="66" charset="0"/>
                  </a:rPr>
                  <a:t>Find how long it takes the figure skater to complete on figure of eight motion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205572" y="5460715"/>
                <a:ext cx="119673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72" y="5460715"/>
                <a:ext cx="1196738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207725" y="4617369"/>
                <a:ext cx="8985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725" y="4617369"/>
                <a:ext cx="898579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5132792" y="4781101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20861" y="4396154"/>
                <a:ext cx="32355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graph of cos has a period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their original x-position every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861" y="4396154"/>
                <a:ext cx="3235569" cy="738664"/>
              </a:xfrm>
              <a:prstGeom prst="rect">
                <a:avLst/>
              </a:prstGeom>
              <a:blipFill>
                <a:blip r:embed="rId10"/>
                <a:stretch>
                  <a:fillRect t="-1653" r="-1507" b="-82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4462" y="5216769"/>
            <a:ext cx="3821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skater will have completed a full figure 8 when both his x and y coordinates are in their original position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possible that the x-coordinate will return to its starting position, but with the y-coordinate being different…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414146" y="5625162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002215" y="5240215"/>
                <a:ext cx="3235569" cy="937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graph of cos has a period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their original x-position every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215" y="5240215"/>
                <a:ext cx="3235569" cy="937501"/>
              </a:xfrm>
              <a:prstGeom prst="rect">
                <a:avLst/>
              </a:prstGeom>
              <a:blipFill>
                <a:blip r:embed="rId11"/>
                <a:stretch>
                  <a:fillRect r="-1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689230" y="6236677"/>
                <a:ext cx="3965766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230" y="6236677"/>
                <a:ext cx="3965766" cy="442044"/>
              </a:xfrm>
              <a:prstGeom prst="rect">
                <a:avLst/>
              </a:prstGeom>
              <a:blipFill>
                <a:blip r:embed="rId12"/>
                <a:stretch>
                  <a:fillRect l="-768" b="-5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274544" y="2622015"/>
                <a:ext cx="18728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period of the graph is determined by the coefficient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544" y="2622015"/>
                <a:ext cx="1872867" cy="954107"/>
              </a:xfrm>
              <a:prstGeom prst="rect">
                <a:avLst/>
              </a:prstGeom>
              <a:blipFill>
                <a:blip r:embed="rId13"/>
                <a:stretch>
                  <a:fillRect l="-326" t="-1274" r="-293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4968607" y="3635567"/>
            <a:ext cx="121186" cy="925417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5" grpId="0"/>
      <p:bldP spid="17" grpId="0"/>
      <p:bldP spid="6" grpId="0"/>
      <p:bldP spid="7" grpId="0"/>
      <p:bldP spid="7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measured in </a:t>
                </a:r>
                <a:r>
                  <a:rPr lang="en-US" sz="1400" dirty="0" err="1" smtClean="0">
                    <a:latin typeface="Comic Sans MS" pitchFamily="66" charset="0"/>
                  </a:rPr>
                  <a:t>metres</a:t>
                </a:r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d) </a:t>
                </a:r>
                <a:r>
                  <a:rPr lang="en-US" sz="1400" dirty="0" smtClean="0">
                    <a:latin typeface="Comic Sans MS" pitchFamily="66" charset="0"/>
                  </a:rPr>
                  <a:t>Find how long it takes the figure skater to complete on figure of eight motion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4472130" y="4485167"/>
                <a:ext cx="8801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𝑠𝑖𝑛𝑡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0" y="4485167"/>
                <a:ext cx="880177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908431" y="4252936"/>
                <a:ext cx="3235569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 graph of sin has a period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his original y-position every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431" y="4252936"/>
                <a:ext cx="3235569" cy="738664"/>
              </a:xfrm>
              <a:prstGeom prst="rect">
                <a:avLst/>
              </a:prstGeom>
              <a:blipFill>
                <a:blip r:embed="rId9"/>
                <a:stretch>
                  <a:fillRect t="-1653" r="-7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234462" y="5216769"/>
            <a:ext cx="3821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skater will have completed a full figure 8 when both his x and y coordinates are in their original position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2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200" dirty="0" smtClean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It is possible that the x-coordinate will return to its starting position, but with the y-coordinate being different…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370079" y="4644661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6279615" y="5185130"/>
                <a:ext cx="2754215" cy="1135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graph of sin has a period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so the skater would return to his original y-position every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615" y="5185130"/>
                <a:ext cx="2754215" cy="1135183"/>
              </a:xfrm>
              <a:prstGeom prst="rect">
                <a:avLst/>
              </a:prstGeom>
              <a:blipFill>
                <a:blip r:embed="rId10"/>
                <a:stretch>
                  <a:fillRect t="-1075" r="-442"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blipFill>
                <a:blip r:embed="rId11"/>
                <a:stretch>
                  <a:fillRect l="-833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4097556" y="5531771"/>
                <a:ext cx="1810880" cy="45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556" y="5531771"/>
                <a:ext cx="1810880" cy="459806"/>
              </a:xfrm>
              <a:prstGeom prst="rect">
                <a:avLst/>
              </a:prstGeom>
              <a:blipFill>
                <a:blip r:embed="rId1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H="1">
            <a:off x="5830951" y="5799596"/>
            <a:ext cx="53184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142341" y="3205910"/>
                <a:ext cx="215930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The period of the graph is determined by the coefficient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…</a:t>
                </a:r>
                <a:endParaRPr lang="en-GB" sz="1400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2341" y="3205910"/>
                <a:ext cx="2159308" cy="738664"/>
              </a:xfrm>
              <a:prstGeom prst="rect">
                <a:avLst/>
              </a:prstGeom>
              <a:blipFill>
                <a:blip r:embed="rId13"/>
                <a:stretch>
                  <a:fillRect t="-1653" r="-1695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5122843" y="3944038"/>
            <a:ext cx="121187" cy="550844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557027" y="6324811"/>
                <a:ext cx="3965766" cy="442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027" y="6324811"/>
                <a:ext cx="3965766" cy="442044"/>
              </a:xfrm>
              <a:prstGeom prst="rect">
                <a:avLst/>
              </a:prstGeom>
              <a:blipFill>
                <a:blip r:embed="rId14"/>
                <a:stretch>
                  <a:fillRect l="-923" b="-6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55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17" grpId="0"/>
      <p:bldP spid="19" grpId="0"/>
      <p:bldP spid="21" grpId="0"/>
      <p:bldP spid="21" grpId="1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50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</p:spPr>
            <p:txBody>
              <a:bodyPr>
                <a:normAutofit/>
              </a:bodyPr>
              <a:lstStyle/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b="1" dirty="0" smtClean="0">
                    <a:latin typeface="Comic Sans MS" pitchFamily="66" charset="0"/>
                  </a:rPr>
                  <a:t>You need to be able to model situations using parametric equations, using time as a parameter</a:t>
                </a:r>
                <a:endParaRPr lang="en-US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The motion of a figure skater relative to a fixed origin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, at time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minutes is modelled using the parametric equations: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sz="1400" dirty="0" smtClean="0">
                    <a:latin typeface="Comic Sans MS" pitchFamily="66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US" sz="1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 smtClean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latin typeface="Comic Sans MS" pitchFamily="66" charset="0"/>
                  </a:rPr>
                  <a:t> are measured in </a:t>
                </a:r>
                <a:r>
                  <a:rPr lang="en-US" sz="1400" dirty="0" err="1" smtClean="0">
                    <a:latin typeface="Comic Sans MS" pitchFamily="66" charset="0"/>
                  </a:rPr>
                  <a:t>metres</a:t>
                </a:r>
                <a:r>
                  <a:rPr lang="en-US" sz="1400" dirty="0" smtClean="0">
                    <a:latin typeface="Comic Sans MS" pitchFamily="66" charset="0"/>
                  </a:rPr>
                  <a:t>.</a:t>
                </a: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400" dirty="0">
                  <a:latin typeface="Comic Sans MS" pitchFamily="66" charset="0"/>
                </a:endParaRPr>
              </a:p>
              <a:p>
                <a:pPr marL="0" indent="0" algn="ctr" eaLnBrk="1" hangingPunct="1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400" dirty="0" smtClean="0">
                    <a:latin typeface="Comic Sans MS" pitchFamily="66" charset="0"/>
                  </a:rPr>
                  <a:t>d) </a:t>
                </a:r>
                <a:r>
                  <a:rPr lang="en-US" sz="1400" dirty="0" smtClean="0">
                    <a:latin typeface="Comic Sans MS" pitchFamily="66" charset="0"/>
                  </a:rPr>
                  <a:t>Find how long it takes the figure skater to complete on figure of eight motion</a:t>
                </a:r>
              </a:p>
            </p:txBody>
          </p:sp>
        </mc:Choice>
        <mc:Fallback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399" y="1600200"/>
                <a:ext cx="4053841" cy="4730931"/>
              </a:xfrm>
              <a:blipFill>
                <a:blip r:embed="rId2"/>
                <a:stretch>
                  <a:fillRect t="-258" r="-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8E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393" y="1214846"/>
                <a:ext cx="1012072" cy="215444"/>
              </a:xfrm>
              <a:prstGeom prst="rect">
                <a:avLst/>
              </a:prstGeom>
              <a:blipFill>
                <a:blip r:embed="rId3"/>
                <a:stretch>
                  <a:fillRect l="-2410" r="-241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  <m:r>
                        <a:rPr lang="en-US" sz="1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14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93" y="1449978"/>
                <a:ext cx="1626214" cy="367473"/>
              </a:xfrm>
              <a:prstGeom prst="rect">
                <a:avLst/>
              </a:prstGeom>
              <a:blipFill>
                <a:blip r:embed="rId4"/>
                <a:stretch>
                  <a:fillRect l="-2632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2295" y="259950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79" y="931818"/>
                <a:ext cx="165463" cy="219799"/>
              </a:xfrm>
              <a:prstGeom prst="rect">
                <a:avLst/>
              </a:prstGeom>
              <a:blipFill>
                <a:blip r:embed="rId6"/>
                <a:stretch>
                  <a:fillRect l="-18519" r="-18519" b="-19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/>
          <a:srcRect l="46322" t="15125" r="25366" b="21546"/>
          <a:stretch/>
        </p:blipFill>
        <p:spPr>
          <a:xfrm>
            <a:off x="6441973" y="1166948"/>
            <a:ext cx="2525488" cy="31776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4429090" y="4549112"/>
                <a:ext cx="4540739" cy="1924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The skater will have completed a full figure 8 when both his x and y coordinates are in their original position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Find the lowest common multiple of the periods of x and y (be careful with equivalent fractions!)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 smtClean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So one figure-eight takes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𝜋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minutes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090" y="4549112"/>
                <a:ext cx="4540739" cy="1924181"/>
              </a:xfrm>
              <a:prstGeom prst="rect">
                <a:avLst/>
              </a:prstGeom>
              <a:blipFill>
                <a:blip r:embed="rId8"/>
                <a:stretch>
                  <a:fillRect t="-6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505" y="1940098"/>
                <a:ext cx="2196311" cy="688265"/>
              </a:xfrm>
              <a:prstGeom prst="rect">
                <a:avLst/>
              </a:prstGeom>
              <a:blipFill>
                <a:blip r:embed="rId9"/>
                <a:stretch>
                  <a:fillRect l="-833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4204488" y="2788397"/>
                <a:ext cx="2207329" cy="68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Original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position 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4488" y="2788397"/>
                <a:ext cx="2207329" cy="688265"/>
              </a:xfrm>
              <a:prstGeom prst="rect">
                <a:avLst/>
              </a:prstGeom>
              <a:blipFill>
                <a:blip r:embed="rId10"/>
                <a:stretch>
                  <a:fillRect l="-552" t="-1770" b="-35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594035" y="3086100"/>
            <a:ext cx="282766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4908360" y="2238375"/>
            <a:ext cx="282766" cy="38100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799772" y="5203371"/>
                <a:ext cx="1018484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772" y="5203371"/>
                <a:ext cx="1018484" cy="404726"/>
              </a:xfrm>
              <a:prstGeom prst="rect">
                <a:avLst/>
              </a:prstGeom>
              <a:blipFill>
                <a:blip r:embed="rId11"/>
                <a:stretch>
                  <a:fillRect l="-3593" t="-1515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1613989" y="5806076"/>
                <a:ext cx="135838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0.628 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𝑚𝑖𝑛𝑢𝑡𝑒𝑠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989" y="5806076"/>
                <a:ext cx="1358385" cy="215444"/>
              </a:xfrm>
              <a:prstGeom prst="rect">
                <a:avLst/>
              </a:prstGeom>
              <a:blipFill>
                <a:blip r:embed="rId12"/>
                <a:stretch>
                  <a:fillRect l="-1345" r="-1794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1623060" y="6280330"/>
                <a:ext cx="110991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38 </m:t>
                      </m:r>
                      <m:r>
                        <a:rPr lang="en-US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𝑠𝑒𝑐𝑜𝑛𝑑𝑠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060" y="6280330"/>
                <a:ext cx="1109919" cy="215444"/>
              </a:xfrm>
              <a:prstGeom prst="rect">
                <a:avLst/>
              </a:prstGeom>
              <a:blipFill>
                <a:blip r:embed="rId13"/>
                <a:stretch>
                  <a:fillRect l="-1099" r="-2747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2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68" name="TextBox 1067"/>
              <p:cNvSpPr txBox="1"/>
              <p:nvPr/>
            </p:nvSpPr>
            <p:spPr>
              <a:xfrm>
                <a:off x="374467" y="5022668"/>
                <a:ext cx="33440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Rewrite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and then substitute it into the equation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68" name="TextBox 10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67" y="5022668"/>
                <a:ext cx="3344093" cy="523220"/>
              </a:xfrm>
              <a:prstGeom prst="rect">
                <a:avLst/>
              </a:prstGeom>
              <a:blipFill>
                <a:blip r:embed="rId2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67200" y="1600200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1600200"/>
                <a:ext cx="814838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267200" y="2057400"/>
                <a:ext cx="701026" cy="5124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2057400"/>
                <a:ext cx="701026" cy="512448"/>
              </a:xfrm>
              <a:prstGeom prst="rect">
                <a:avLst/>
              </a:prstGeom>
              <a:blipFill rotWithShape="1">
                <a:blip r:embed="rId5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232366" y="3540034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3540034"/>
                <a:ext cx="806375" cy="338554"/>
              </a:xfrm>
              <a:prstGeom prst="rect">
                <a:avLst/>
              </a:prstGeom>
              <a:blipFill>
                <a:blip r:embed="rId6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32366" y="4073434"/>
                <a:ext cx="1029513" cy="5610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4073434"/>
                <a:ext cx="1029513" cy="5610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232366" y="4683034"/>
                <a:ext cx="833305" cy="584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366" y="4683034"/>
                <a:ext cx="833305" cy="584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/>
          <p:cNvSpPr/>
          <p:nvPr/>
        </p:nvSpPr>
        <p:spPr>
          <a:xfrm>
            <a:off x="4800600" y="1752600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rc 89"/>
          <p:cNvSpPr/>
          <p:nvPr/>
        </p:nvSpPr>
        <p:spPr>
          <a:xfrm>
            <a:off x="4994366" y="3768634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rc 90"/>
          <p:cNvSpPr/>
          <p:nvPr/>
        </p:nvSpPr>
        <p:spPr>
          <a:xfrm>
            <a:off x="4994366" y="4378234"/>
            <a:ext cx="533400" cy="609600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TextBox 91"/>
          <p:cNvSpPr txBox="1"/>
          <p:nvPr/>
        </p:nvSpPr>
        <p:spPr>
          <a:xfrm>
            <a:off x="5334000" y="19050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Divide by 2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51566" y="3768634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Replace t with </a:t>
            </a:r>
            <a:r>
              <a:rPr lang="en-GB" sz="1400" baseline="30000" dirty="0" smtClean="0">
                <a:solidFill>
                  <a:srgbClr val="FF0000"/>
                </a:solidFill>
                <a:latin typeface="Comic Sans MS" pitchFamily="66" charset="0"/>
              </a:rPr>
              <a:t>x</a:t>
            </a:r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/</a:t>
            </a:r>
            <a:r>
              <a:rPr lang="en-GB" sz="1400" baseline="-25000" dirty="0" smtClean="0">
                <a:solidFill>
                  <a:srgbClr val="FF0000"/>
                </a:solidFill>
                <a:latin typeface="Comic Sans MS" pitchFamily="66" charset="0"/>
              </a:rPr>
              <a:t>2</a:t>
            </a:r>
            <a:endParaRPr lang="en-GB" sz="1400" baseline="-25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527766" y="453063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Draw the graph of the function: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the Cartesian equation of the curve</a:t>
                </a: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9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440" y="3407228"/>
                <a:ext cx="81483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0" y="3407228"/>
                <a:ext cx="806375" cy="338554"/>
              </a:xfrm>
              <a:prstGeom prst="rect">
                <a:avLst/>
              </a:prstGeom>
              <a:blipFill>
                <a:blip r:embed="rId11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−3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US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  <a:ea typeface="Cambria Math"/>
                        </a:rPr>
                        <m:t>≤3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474" y="3836126"/>
                <a:ext cx="123521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84617" y="2854234"/>
                <a:ext cx="45371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Now we can replace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in the second equation…</a:t>
                </a:r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7" y="2854234"/>
                <a:ext cx="4537166" cy="338554"/>
              </a:xfrm>
              <a:prstGeom prst="rect">
                <a:avLst/>
              </a:prstGeom>
              <a:blipFill>
                <a:blip r:embed="rId13"/>
                <a:stretch>
                  <a:fillRect l="-134" t="-3571" b="-23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2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8" grpId="0"/>
      <p:bldP spid="61" grpId="0"/>
      <p:bldP spid="63" grpId="0"/>
      <p:bldP spid="64" grpId="0"/>
      <p:bldP spid="65" grpId="0"/>
      <p:bldP spid="66" grpId="0"/>
      <p:bldP spid="8" grpId="0" animBg="1"/>
      <p:bldP spid="90" grpId="0" animBg="1"/>
      <p:bldP spid="91" grpId="0" animBg="1"/>
      <p:bldP spid="92" grpId="0"/>
      <p:bldP spid="94" grpId="0"/>
      <p:bldP spid="98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79520" y="1443445"/>
                <a:ext cx="53035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Rewrite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in terms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, and then substitute it into the equation for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520" y="1443445"/>
                <a:ext cx="5303520" cy="523220"/>
              </a:xfrm>
              <a:prstGeom prst="rect">
                <a:avLst/>
              </a:prstGeom>
              <a:blipFill>
                <a:blip r:embed="rId3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02628" y="2277290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2628" y="2277290"/>
                <a:ext cx="1230209" cy="246221"/>
              </a:xfrm>
              <a:prstGeom prst="rect">
                <a:avLst/>
              </a:prstGeom>
              <a:blipFill>
                <a:blip r:embed="rId4"/>
                <a:stretch>
                  <a:fillRect l="-1485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93770" y="2717073"/>
                <a:ext cx="9791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0" y="2717073"/>
                <a:ext cx="979114" cy="246221"/>
              </a:xfrm>
              <a:prstGeom prst="rect">
                <a:avLst/>
              </a:prstGeom>
              <a:blipFill>
                <a:blip r:embed="rId5"/>
                <a:stretch>
                  <a:fillRect l="-3125" r="-3750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41072" y="3148147"/>
                <a:ext cx="97911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072" y="3148147"/>
                <a:ext cx="979114" cy="246221"/>
              </a:xfrm>
              <a:prstGeom prst="rect">
                <a:avLst/>
              </a:prstGeom>
              <a:blipFill>
                <a:blip r:embed="rId6"/>
                <a:stretch>
                  <a:fillRect l="-3125" r="-312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c 8"/>
          <p:cNvSpPr/>
          <p:nvPr/>
        </p:nvSpPr>
        <p:spPr>
          <a:xfrm>
            <a:off x="5804263" y="2375262"/>
            <a:ext cx="326571" cy="44631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963194" y="2423159"/>
            <a:ext cx="197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Inverse logarithm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5468983" y="2832462"/>
            <a:ext cx="326571" cy="44631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728062" y="2902130"/>
            <a:ext cx="1195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Subtract 3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5209" y="3984171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209" y="3984171"/>
                <a:ext cx="878959" cy="466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89563" y="4606834"/>
                <a:ext cx="136543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−3+5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563" y="4606834"/>
                <a:ext cx="1365438" cy="4667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6499" y="5246914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99" y="5246914"/>
                <a:ext cx="1006558" cy="466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5969726" y="4293326"/>
            <a:ext cx="326572" cy="55734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41719" y="4291148"/>
                <a:ext cx="203563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Replace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with the expression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19" y="4291148"/>
                <a:ext cx="2035630" cy="523220"/>
              </a:xfrm>
              <a:prstGeom prst="rect">
                <a:avLst/>
              </a:prstGeom>
              <a:blipFill>
                <a:blip r:embed="rId10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rc 17"/>
          <p:cNvSpPr/>
          <p:nvPr/>
        </p:nvSpPr>
        <p:spPr>
          <a:xfrm>
            <a:off x="5930537" y="4924698"/>
            <a:ext cx="326572" cy="557349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167845" y="5048793"/>
            <a:ext cx="1086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657" y="3108960"/>
            <a:ext cx="1027612" cy="287383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072743" y="4245429"/>
            <a:ext cx="152400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050971" y="4868091"/>
            <a:ext cx="644435" cy="23077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4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3" grpId="0" animBg="1"/>
      <p:bldP spid="3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67199" y="1719942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1719942"/>
                <a:ext cx="1230209" cy="246221"/>
              </a:xfrm>
              <a:prstGeom prst="rect">
                <a:avLst/>
              </a:prstGeom>
              <a:blipFill>
                <a:blip r:embed="rId4"/>
                <a:stretch>
                  <a:fillRect l="-1485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62845" y="2142307"/>
                <a:ext cx="14111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5" y="2142307"/>
                <a:ext cx="1411156" cy="246221"/>
              </a:xfrm>
              <a:prstGeom prst="rect">
                <a:avLst/>
              </a:prstGeom>
              <a:blipFill>
                <a:blip r:embed="rId5"/>
                <a:stretch>
                  <a:fillRect l="-1293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58490" y="2573381"/>
                <a:ext cx="8983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90" y="2573381"/>
                <a:ext cx="898386" cy="246221"/>
              </a:xfrm>
              <a:prstGeom prst="rect">
                <a:avLst/>
              </a:prstGeom>
              <a:blipFill>
                <a:blip r:embed="rId6"/>
                <a:stretch>
                  <a:fillRect l="-340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254135" y="3004455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135" y="3004455"/>
                <a:ext cx="543418" cy="246221"/>
              </a:xfrm>
              <a:prstGeom prst="rect">
                <a:avLst/>
              </a:prstGeom>
              <a:blipFill>
                <a:blip r:embed="rId7"/>
                <a:stretch>
                  <a:fillRect l="-5618" r="-674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c 26"/>
          <p:cNvSpPr/>
          <p:nvPr/>
        </p:nvSpPr>
        <p:spPr>
          <a:xfrm>
            <a:off x="5608319" y="1859281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723707" y="1800495"/>
                <a:ext cx="3185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are given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Sub this in to find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707" y="1800495"/>
                <a:ext cx="3185161" cy="523220"/>
              </a:xfrm>
              <a:prstGeom prst="rect">
                <a:avLst/>
              </a:prstGeom>
              <a:blipFill>
                <a:blip r:embed="rId8"/>
                <a:stretch>
                  <a:fillRect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/>
          <p:cNvSpPr/>
          <p:nvPr/>
        </p:nvSpPr>
        <p:spPr>
          <a:xfrm>
            <a:off x="5525588" y="2307772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c 31"/>
          <p:cNvSpPr/>
          <p:nvPr/>
        </p:nvSpPr>
        <p:spPr>
          <a:xfrm>
            <a:off x="5068388" y="2712721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5688873" y="2349135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23114" y="2767146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Check what happens as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increases…</a:t>
                </a:r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blipFill>
                <a:blip r:embed="rId9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271553" y="3918856"/>
                <a:ext cx="12302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553" y="3918856"/>
                <a:ext cx="1230209" cy="246221"/>
              </a:xfrm>
              <a:prstGeom prst="rect">
                <a:avLst/>
              </a:prstGeom>
              <a:blipFill>
                <a:blip r:embed="rId10"/>
                <a:stretch>
                  <a:fillRect l="-1980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67199" y="4341221"/>
                <a:ext cx="141115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9" y="4341221"/>
                <a:ext cx="1411156" cy="246221"/>
              </a:xfrm>
              <a:prstGeom prst="rect">
                <a:avLst/>
              </a:prstGeom>
              <a:blipFill>
                <a:blip r:embed="rId11"/>
                <a:stretch>
                  <a:fillRect l="-1299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62844" y="4772295"/>
                <a:ext cx="89838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2844" y="4772295"/>
                <a:ext cx="898386" cy="246221"/>
              </a:xfrm>
              <a:prstGeom prst="rect">
                <a:avLst/>
              </a:prstGeom>
              <a:blipFill>
                <a:blip r:embed="rId12"/>
                <a:stretch>
                  <a:fillRect l="-2703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58489" y="5203369"/>
                <a:ext cx="11146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=0.693…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489" y="5203369"/>
                <a:ext cx="1114601" cy="246221"/>
              </a:xfrm>
              <a:prstGeom prst="rect">
                <a:avLst/>
              </a:prstGeom>
              <a:blipFill>
                <a:blip r:embed="rId13"/>
                <a:stretch>
                  <a:fillRect l="-2198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 39"/>
          <p:cNvSpPr/>
          <p:nvPr/>
        </p:nvSpPr>
        <p:spPr>
          <a:xfrm>
            <a:off x="5612673" y="4058195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815148" y="4103912"/>
                <a:ext cx="142167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5148" y="4103912"/>
                <a:ext cx="1421676" cy="307777"/>
              </a:xfrm>
              <a:prstGeom prst="rect">
                <a:avLst/>
              </a:prstGeom>
              <a:blipFill>
                <a:blip r:embed="rId14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c 41"/>
          <p:cNvSpPr/>
          <p:nvPr/>
        </p:nvSpPr>
        <p:spPr>
          <a:xfrm>
            <a:off x="5529942" y="4506686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c 42"/>
          <p:cNvSpPr/>
          <p:nvPr/>
        </p:nvSpPr>
        <p:spPr>
          <a:xfrm>
            <a:off x="5290456" y="4911635"/>
            <a:ext cx="243841" cy="404947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693227" y="4548049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Simplify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45182" y="4966060"/>
            <a:ext cx="947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84764" y="5738947"/>
                <a:ext cx="4341225" cy="6463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x increases, the domain is therefore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sz="1400" dirty="0" smtClean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(remember that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=−2 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cannot be included, so neither can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764" y="5738947"/>
                <a:ext cx="4341225" cy="646331"/>
              </a:xfrm>
              <a:prstGeom prst="rect">
                <a:avLst/>
              </a:prstGeom>
              <a:blipFill>
                <a:blip r:embed="rId15"/>
                <a:stretch>
                  <a:fillRect t="-8491" b="-16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19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5" grpId="0"/>
      <p:bldP spid="26" grpId="0"/>
      <p:bldP spid="27" grpId="0" animBg="1"/>
      <p:bldP spid="30" grpId="0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 animBg="1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GB" sz="1600" b="1" dirty="0" smtClean="0">
                    <a:latin typeface="Comic Sans MS" pitchFamily="66" charset="0"/>
                  </a:rPr>
                  <a:t>You can define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 coordinates on a curve using separate functions,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600" b="1" dirty="0">
                    <a:latin typeface="Comic Sans MS" pitchFamily="66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𝒈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sz="16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b="1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r>
                  <a:rPr lang="en-US" sz="1600" dirty="0" smtClean="0">
                    <a:latin typeface="Comic Sans MS" pitchFamily="66" charset="0"/>
                  </a:rPr>
                  <a:t>A curve has parametric equations: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omic Sans MS" pitchFamily="66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&gt;−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1600" dirty="0">
                  <a:latin typeface="Comic Sans MS" pitchFamily="66" charset="0"/>
                </a:endParaRPr>
              </a:p>
              <a:p>
                <a:pPr marL="0" indent="0" algn="ctr">
                  <a:buFontTx/>
                  <a:buNone/>
                </a:pPr>
                <a:endParaRPr lang="en-US" sz="1600" dirty="0" smtClean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 smtClean="0">
                    <a:latin typeface="Comic Sans MS" pitchFamily="66" charset="0"/>
                  </a:rPr>
                  <a:t> is a constant to be found.</a:t>
                </a:r>
              </a:p>
              <a:p>
                <a:pPr marL="342900" indent="-342900" algn="ctr">
                  <a:buFontTx/>
                  <a:buAutoNum type="alphaLcParenR"/>
                </a:pPr>
                <a:endParaRPr lang="en-US" sz="1600" dirty="0">
                  <a:latin typeface="Comic Sans MS" pitchFamily="66" charset="0"/>
                </a:endParaRPr>
              </a:p>
              <a:p>
                <a:pPr marL="342900" indent="-342900" algn="ctr">
                  <a:buFontTx/>
                  <a:buAutoNum type="alphaLcParenR"/>
                </a:pPr>
                <a:r>
                  <a:rPr lang="en-US" sz="1600" dirty="0" smtClean="0">
                    <a:latin typeface="Comic Sans MS" pitchFamily="66" charset="0"/>
                  </a:rPr>
                  <a:t>Write down the range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00200"/>
                <a:ext cx="3653246" cy="4774474"/>
              </a:xfrm>
              <a:prstGeom prst="rect">
                <a:avLst/>
              </a:prstGeom>
              <a:blipFill>
                <a:blip r:embed="rId2"/>
                <a:stretch>
                  <a:fillRect l="-167" t="-766" r="-13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602524" y="129995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anose="030F0702030302020204" pitchFamily="66" charset="0"/>
              </a:rPr>
              <a:t>Parametric Equations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708571" y="6519446"/>
            <a:ext cx="510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8A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813" y="5011783"/>
                <a:ext cx="1006558" cy="4667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889" y="5133703"/>
                <a:ext cx="543418" cy="246221"/>
              </a:xfrm>
              <a:prstGeom prst="rect">
                <a:avLst/>
              </a:prstGeom>
              <a:blipFill>
                <a:blip r:embed="rId4"/>
                <a:stretch>
                  <a:fillRect l="-5618" r="-6742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275907" y="1598022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07" y="1598022"/>
                <a:ext cx="878959" cy="4667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/>
          <p:cNvSpPr/>
          <p:nvPr/>
        </p:nvSpPr>
        <p:spPr>
          <a:xfrm>
            <a:off x="5320936" y="1885406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497285" y="1870163"/>
                <a:ext cx="31851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We are given the limit of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GB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Sub this in to find the limit of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285" y="1870163"/>
                <a:ext cx="3185161" cy="523220"/>
              </a:xfrm>
              <a:prstGeom prst="rect">
                <a:avLst/>
              </a:prstGeom>
              <a:blipFill>
                <a:blip r:embed="rId6"/>
                <a:stretch>
                  <a:fillRect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284615" y="2198913"/>
                <a:ext cx="1059906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615" y="2198913"/>
                <a:ext cx="1059906" cy="4667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275906" y="2773679"/>
                <a:ext cx="54713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06" y="2773679"/>
                <a:ext cx="547136" cy="46262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c 55"/>
          <p:cNvSpPr/>
          <p:nvPr/>
        </p:nvSpPr>
        <p:spPr>
          <a:xfrm>
            <a:off x="5246913" y="2473234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532120" y="2610391"/>
            <a:ext cx="101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80262" y="3814353"/>
                <a:ext cx="878959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2" y="3814353"/>
                <a:ext cx="878959" cy="4667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Arc 58"/>
          <p:cNvSpPr/>
          <p:nvPr/>
        </p:nvSpPr>
        <p:spPr>
          <a:xfrm>
            <a:off x="5325291" y="4101737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562601" y="4182289"/>
                <a:ext cx="15087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1" y="4182289"/>
                <a:ext cx="1508760" cy="307777"/>
              </a:xfrm>
              <a:prstGeom prst="rect">
                <a:avLst/>
              </a:prstGeom>
              <a:blipFill>
                <a:blip r:embed="rId10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88970" y="4415244"/>
                <a:ext cx="1059906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970" y="4415244"/>
                <a:ext cx="1059906" cy="4667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280261" y="4990010"/>
                <a:ext cx="547136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261" y="4990010"/>
                <a:ext cx="547136" cy="4626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Arc 62"/>
          <p:cNvSpPr/>
          <p:nvPr/>
        </p:nvSpPr>
        <p:spPr>
          <a:xfrm>
            <a:off x="5251268" y="4689565"/>
            <a:ext cx="313510" cy="544285"/>
          </a:xfrm>
          <a:prstGeom prst="arc">
            <a:avLst>
              <a:gd name="adj1" fmla="val 16200000"/>
              <a:gd name="adj2" fmla="val 5396176"/>
            </a:avLst>
          </a:prstGeom>
          <a:noFill/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5536475" y="4826722"/>
            <a:ext cx="1016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Check what happens as </a:t>
                </a:r>
                <a14:m>
                  <m:oMath xmlns:m="http://schemas.openxmlformats.org/officeDocument/2006/math">
                    <m:r>
                      <a:rPr lang="en-GB" sz="16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increases…</a:t>
                </a:r>
                <a:endParaRPr lang="en-GB" sz="16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532" y="3381100"/>
                <a:ext cx="3886200" cy="338554"/>
              </a:xfrm>
              <a:prstGeom prst="rect">
                <a:avLst/>
              </a:prstGeom>
              <a:blipFill>
                <a:blip r:embed="rId13"/>
                <a:stretch>
                  <a:fillRect t="-3636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162698" y="5514698"/>
                <a:ext cx="4458788" cy="104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</a:rPr>
                  <a:t> will continue decreasing, but will never reach 0.</a:t>
                </a:r>
              </a:p>
              <a:p>
                <a:pPr algn="ctr"/>
                <a:endParaRPr lang="en-US" sz="1400" dirty="0" smtClean="0">
                  <a:solidFill>
                    <a:srgbClr val="FF0000"/>
                  </a:solidFill>
                  <a:latin typeface="Comic Sans MS" pitchFamily="66" charset="0"/>
                </a:endParaRPr>
              </a:p>
              <a:p>
                <a:pPr algn="ctr"/>
                <a:r>
                  <a:rPr lang="en-US" sz="1400" dirty="0" smtClean="0">
                    <a:solidFill>
                      <a:srgbClr val="FF0000"/>
                    </a:solidFill>
                    <a:latin typeface="Comic Sans MS" pitchFamily="66" charset="0"/>
                    <a:sym typeface="Wingdings" panose="05000000000000000000" pitchFamily="2" charset="2"/>
                  </a:rPr>
                  <a:t> Therefore, the range is </a:t>
                </a:r>
                <a14:m>
                  <m:oMath xmlns:m="http://schemas.openxmlformats.org/officeDocument/2006/math">
                    <m:r>
                      <a:rPr lang="en-US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0&lt;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&lt;</m:t>
                    </m:r>
                    <m:f>
                      <m:f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8" y="5514698"/>
                <a:ext cx="4458788" cy="1043940"/>
              </a:xfrm>
              <a:prstGeom prst="rect">
                <a:avLst/>
              </a:prstGeom>
              <a:blipFill>
                <a:blip r:embed="rId14"/>
                <a:stretch>
                  <a:fillRect t="-1170" b="-5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75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53" grpId="0"/>
      <p:bldP spid="54" grpId="0"/>
      <p:bldP spid="55" grpId="0"/>
      <p:bldP spid="56" grpId="0" animBg="1"/>
      <p:bldP spid="57" grpId="0"/>
      <p:bldP spid="58" grpId="0"/>
      <p:bldP spid="59" grpId="0" animBg="1"/>
      <p:bldP spid="60" grpId="0"/>
      <p:bldP spid="61" grpId="0"/>
      <p:bldP spid="62" grpId="0"/>
      <p:bldP spid="63" grpId="0" animBg="1"/>
      <p:bldP spid="64" grpId="0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E71645B3BAA49BECBEA529B755E1D" ma:contentTypeVersion="1" ma:contentTypeDescription="Create a new document." ma:contentTypeScope="" ma:versionID="64a4efe576e7f5395ca3a9d25fdec77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597A1D3-62A4-4FC8-9B92-B4491B8DDE83}"/>
</file>

<file path=customXml/itemProps2.xml><?xml version="1.0" encoding="utf-8"?>
<ds:datastoreItem xmlns:ds="http://schemas.openxmlformats.org/officeDocument/2006/customXml" ds:itemID="{6F4E3F25-43D9-41D4-B312-7E8F0BDB5AF0}"/>
</file>

<file path=customXml/itemProps3.xml><?xml version="1.0" encoding="utf-8"?>
<ds:datastoreItem xmlns:ds="http://schemas.openxmlformats.org/officeDocument/2006/customXml" ds:itemID="{C859E74A-C41D-40A9-AA21-07F0BA06143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2282</TotalTime>
  <Words>5124</Words>
  <Application>Microsoft Office PowerPoint</Application>
  <PresentationFormat>On-screen Show (4:3)</PresentationFormat>
  <Paragraphs>1257</Paragraphs>
  <Slides>52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Comic Sans MS</vt:lpstr>
      <vt:lpstr>Mesquito SF</vt:lpstr>
      <vt:lpstr>Wingdings</vt:lpstr>
      <vt:lpstr>Office Theme</vt:lpstr>
      <vt:lpstr>PowerPoint Presentation</vt:lpstr>
      <vt:lpstr>Prior Knowledge Check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Presentation</vt:lpstr>
      <vt:lpstr>Parametric Equations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PowerPoint Presentation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  <vt:lpstr>Parametric Equations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VMUSER</dc:creator>
  <cp:lastModifiedBy>SOE</cp:lastModifiedBy>
  <cp:revision>595</cp:revision>
  <dcterms:created xsi:type="dcterms:W3CDTF">2018-04-30T00:32:33Z</dcterms:created>
  <dcterms:modified xsi:type="dcterms:W3CDTF">2018-05-22T00:37:43Z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0x0101001F6E71645B3BAA49BECBEA529B755E1D</vt:lpwstr>
  </property>
</Properties>
</file>