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481" r:id="rId2"/>
    <p:sldId id="484" r:id="rId3"/>
    <p:sldId id="509" r:id="rId4"/>
    <p:sldId id="510" r:id="rId5"/>
    <p:sldId id="511" r:id="rId6"/>
    <p:sldId id="514" r:id="rId7"/>
    <p:sldId id="517" r:id="rId8"/>
    <p:sldId id="519" r:id="rId9"/>
    <p:sldId id="521" r:id="rId10"/>
    <p:sldId id="520" r:id="rId11"/>
    <p:sldId id="524" r:id="rId12"/>
    <p:sldId id="525" r:id="rId13"/>
    <p:sldId id="523" r:id="rId14"/>
    <p:sldId id="531" r:id="rId15"/>
    <p:sldId id="528" r:id="rId16"/>
    <p:sldId id="529" r:id="rId1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80" autoAdjust="0"/>
    <p:restoredTop sz="88534" autoAdjust="0"/>
  </p:normalViewPr>
  <p:slideViewPr>
    <p:cSldViewPr>
      <p:cViewPr varScale="1">
        <p:scale>
          <a:sx n="95" d="100"/>
          <a:sy n="95" d="100"/>
        </p:scale>
        <p:origin x="642" y="6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05/09/2019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05/09/2019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05/09/2019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05/09/2019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05/09/2019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05/09/2019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05/09/2019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05/09/2019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05/09/2019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05/09/2019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05/09/2019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05/09/2019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05/09/2019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062664" cy="1470025"/>
          </a:xfrm>
        </p:spPr>
        <p:txBody>
          <a:bodyPr/>
          <a:lstStyle/>
          <a:p>
            <a:r>
              <a:rPr lang="en-GB" b="1" dirty="0">
                <a:solidFill>
                  <a:srgbClr val="92D050"/>
                </a:solidFill>
              </a:rPr>
              <a:t>P2 Chapter 1 :: </a:t>
            </a:r>
            <a:r>
              <a:rPr lang="en-GB" dirty="0"/>
              <a:t>Algebraic Methods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E:\TiffinSchoolLogoSmal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12" y="111910"/>
            <a:ext cx="1008112" cy="1013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7504" y="6461720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Last modified: 4</a:t>
            </a:r>
            <a:r>
              <a:rPr lang="en-GB" baseline="30000" dirty="0"/>
              <a:t>th</a:t>
            </a:r>
            <a:r>
              <a:rPr lang="en-GB" dirty="0"/>
              <a:t> September 2019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FB1ECA4E-30FE-4705-94BF-DCAE3F0FE2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017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4D88AC8-FE97-4410-89EC-3639E5F9344C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F002B79B-18BD-4340-BAF8-EC7845CAE45B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Test Your Understanding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14DAFD49-D53F-402B-A2DA-DD201E48B8E8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CC4162DD-DD9C-4B73-BC03-2478E26618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412776"/>
            <a:ext cx="6982383" cy="1075142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28DCA73-0704-4B7B-8C02-71C88772695B}"/>
              </a:ext>
            </a:extLst>
          </p:cNvPr>
          <p:cNvSpPr txBox="1"/>
          <p:nvPr/>
        </p:nvSpPr>
        <p:spPr>
          <a:xfrm>
            <a:off x="539552" y="1043444"/>
            <a:ext cx="2520280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C4 June 2005 Q3a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B179448-A76C-4152-8CDB-46D9A677406D}"/>
              </a:ext>
            </a:extLst>
          </p:cNvPr>
          <p:cNvSpPr/>
          <p:nvPr/>
        </p:nvSpPr>
        <p:spPr>
          <a:xfrm>
            <a:off x="755576" y="2708920"/>
            <a:ext cx="50405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08278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Repeated linear factors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51410" y="764704"/>
                <a:ext cx="8892371" cy="7911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Suppose we wished to express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e>
                            </m:d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dirty="0"/>
                  <a:t> in partial fractions?</a:t>
                </a:r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10" y="764704"/>
                <a:ext cx="8892371" cy="791114"/>
              </a:xfrm>
              <a:prstGeom prst="rect">
                <a:avLst/>
              </a:prstGeom>
              <a:blipFill>
                <a:blip r:embed="rId2"/>
                <a:stretch>
                  <a:fillRect l="-5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27583" y="2571850"/>
                <a:ext cx="7767015" cy="55989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Split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11</m:t>
                        </m:r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+14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+5</m:t>
                        </m:r>
                      </m:num>
                      <m:den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e>
                            </m:d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den>
                    </m:f>
                  </m:oMath>
                </a14:m>
                <a:r>
                  <a:rPr lang="en-GB" dirty="0"/>
                  <a:t> into partial fractions.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3" y="2571850"/>
                <a:ext cx="7767015" cy="55989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395536" y="2571849"/>
            <a:ext cx="432048" cy="55989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Q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51410" y="3341796"/>
                <a:ext cx="7920989" cy="6873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11</m:t>
                          </m:r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+14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+5</m:t>
                          </m:r>
                        </m:num>
                        <m:den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num>
                        <m:den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10" y="3341796"/>
                <a:ext cx="7920989" cy="68736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1168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186871"/>
            <a:ext cx="6257925" cy="115252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323528" y="821285"/>
            <a:ext cx="1944216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C4 June 2011 Q1</a:t>
            </a:r>
          </a:p>
        </p:txBody>
      </p:sp>
    </p:spTree>
    <p:extLst>
      <p:ext uri="{BB962C8B-B14F-4D97-AF65-F5344CB8AC3E}">
        <p14:creationId xmlns:p14="http://schemas.microsoft.com/office/powerpoint/2010/main" val="815670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CFF99EA-A148-4974-891F-974A7E321A3C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442F20E0-0037-4900-8A8F-16DBFCBDF044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Reducing to Quotient and Remainder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3521A877-32C1-41B7-90B4-FEA5040AFF37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7662281-8C7D-4579-B69F-F572FA61248A}"/>
                  </a:ext>
                </a:extLst>
              </p:cNvPr>
              <p:cNvSpPr txBox="1"/>
              <p:nvPr/>
            </p:nvSpPr>
            <p:spPr>
              <a:xfrm>
                <a:off x="827584" y="908720"/>
                <a:ext cx="7200800" cy="17043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You know for example that as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7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÷3=2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𝑟𝑒𝑚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1</m:t>
                    </m:r>
                  </m:oMath>
                </a14:m>
                <a:r>
                  <a:rPr lang="en-GB" dirty="0"/>
                  <a:t>, we could write: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=2+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Similarly in general: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𝑑𝑖𝑣𝑖𝑠𝑜𝑟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𝑄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𝑟𝑒𝑚𝑎𝑖𝑛𝑑𝑒𝑟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𝑑𝑖𝑣𝑖𝑠𝑜𝑟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7662281-8C7D-4579-B69F-F572FA6124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908720"/>
                <a:ext cx="7200800" cy="1704377"/>
              </a:xfrm>
              <a:prstGeom prst="rect">
                <a:avLst/>
              </a:prstGeom>
              <a:blipFill>
                <a:blip r:embed="rId2"/>
                <a:stretch>
                  <a:fillRect l="-762" t="-17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FD75992-81B0-4900-81B1-895274421705}"/>
                  </a:ext>
                </a:extLst>
              </p:cNvPr>
              <p:cNvSpPr txBox="1"/>
              <p:nvPr/>
            </p:nvSpPr>
            <p:spPr>
              <a:xfrm>
                <a:off x="466972" y="2983235"/>
                <a:ext cx="8082483" cy="52418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b="0" dirty="0"/>
                  <a:t>If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+5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−9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𝐴𝑥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den>
                    </m:f>
                  </m:oMath>
                </a14:m>
                <a:r>
                  <a:rPr lang="en-GB" dirty="0"/>
                  <a:t>, determine the values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FD75992-81B0-4900-81B1-8952744217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972" y="2983235"/>
                <a:ext cx="8082483" cy="52418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>
            <a:extLst>
              <a:ext uri="{FF2B5EF4-FFF2-40B4-BE49-F238E27FC236}">
                <a16:creationId xmlns:a16="http://schemas.microsoft.com/office/drawing/2014/main" id="{73F59E0A-8E9E-4C96-904B-7BDF4D7EC3E2}"/>
              </a:ext>
            </a:extLst>
          </p:cNvPr>
          <p:cNvSpPr txBox="1"/>
          <p:nvPr/>
        </p:nvSpPr>
        <p:spPr>
          <a:xfrm>
            <a:off x="4098521" y="2589670"/>
            <a:ext cx="12145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Quotient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87BE2C04-0AF6-4AA7-BFE3-29B212251538}"/>
              </a:ext>
            </a:extLst>
          </p:cNvPr>
          <p:cNvCxnSpPr>
            <a:cxnSpLocks/>
          </p:cNvCxnSpPr>
          <p:nvPr/>
        </p:nvCxnSpPr>
        <p:spPr>
          <a:xfrm flipH="1" flipV="1">
            <a:off x="4356100" y="2482850"/>
            <a:ext cx="127001" cy="158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83407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2E2F8BA-744E-4141-9BE2-AC9B51D02C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744" y="1136070"/>
            <a:ext cx="6846354" cy="1788997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632DC24-A8CD-40FD-8756-D0397139C3EE}"/>
              </a:ext>
            </a:extLst>
          </p:cNvPr>
          <p:cNvSpPr txBox="1"/>
          <p:nvPr/>
        </p:nvSpPr>
        <p:spPr>
          <a:xfrm>
            <a:off x="416744" y="766739"/>
            <a:ext cx="2520280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C4 June 2013 Q1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582A935-E90B-4CC5-AA48-58899628B900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5" name="TextBox 32">
              <a:extLst>
                <a:ext uri="{FF2B5EF4-FFF2-40B4-BE49-F238E27FC236}">
                  <a16:creationId xmlns:a16="http://schemas.microsoft.com/office/drawing/2014/main" id="{7F78FCDF-FC83-47C8-822A-F9E19EBA9DF3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A1E7AF48-BC0C-4821-8D0C-3DE5E3C2FD9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228099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Dealing with Improper Fractions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27583" y="764705"/>
                <a:ext cx="7767015" cy="55989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Split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</m:den>
                    </m:f>
                  </m:oMath>
                </a14:m>
                <a:r>
                  <a:rPr lang="en-GB" dirty="0"/>
                  <a:t> into partial fractions.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3" y="764705"/>
                <a:ext cx="7767015" cy="55989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395536" y="764704"/>
            <a:ext cx="432048" cy="55989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35897722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175489"/>
            <a:ext cx="5512612" cy="93610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467544" y="817539"/>
            <a:ext cx="1944216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C4 Jan 2013 Q3</a:t>
            </a:r>
          </a:p>
        </p:txBody>
      </p:sp>
    </p:spTree>
    <p:extLst>
      <p:ext uri="{BB962C8B-B14F-4D97-AF65-F5344CB8AC3E}">
        <p14:creationId xmlns:p14="http://schemas.microsoft.com/office/powerpoint/2010/main" val="3860767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b="1" dirty="0">
                  <a:latin typeface="+mj-lt"/>
                </a:rPr>
                <a:t>1</a:t>
              </a:r>
              <a:r>
                <a:rPr lang="en-GB" sz="3200" dirty="0">
                  <a:latin typeface="+mj-lt"/>
                </a:rPr>
                <a:t> :: Proof By Contradiction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611560" y="908720"/>
            <a:ext cx="6912768" cy="147732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>
                <a:latin typeface="Wingdings" panose="05000000000000000000" pitchFamily="2" charset="2"/>
              </a:rPr>
              <a:t>!</a:t>
            </a:r>
            <a:r>
              <a:rPr lang="en-GB" dirty="0"/>
              <a:t> To prove a statement is true by contradiction: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Assume</a:t>
            </a:r>
            <a:r>
              <a:rPr lang="en-GB" dirty="0"/>
              <a:t> that the statement is in fact </a:t>
            </a:r>
            <a:r>
              <a:rPr lang="en-GB" b="1" dirty="0"/>
              <a:t>false</a:t>
            </a:r>
            <a:r>
              <a:rPr lang="en-GB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Prove that this would </a:t>
            </a:r>
            <a:r>
              <a:rPr lang="en-GB" b="1" dirty="0"/>
              <a:t>lead to a contradiction</a:t>
            </a:r>
            <a:r>
              <a:rPr lang="en-GB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Therefore we were wrong in assuming the statement was false, and therefore it must be true.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1DBE97-480B-475F-A5A7-D1A1FA54DDE1}"/>
              </a:ext>
            </a:extLst>
          </p:cNvPr>
          <p:cNvSpPr txBox="1"/>
          <p:nvPr/>
        </p:nvSpPr>
        <p:spPr>
          <a:xfrm>
            <a:off x="395536" y="2538192"/>
            <a:ext cx="6480720" cy="369332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dirty="0"/>
              <a:t>Prove that there is no greatest odd integer.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E227593-1664-45C8-BFF3-1489CFB19E6D}"/>
              </a:ext>
            </a:extLst>
          </p:cNvPr>
          <p:cNvSpPr txBox="1"/>
          <p:nvPr/>
        </p:nvSpPr>
        <p:spPr>
          <a:xfrm>
            <a:off x="6588224" y="3429000"/>
            <a:ext cx="2304256" cy="175432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200" b="1" dirty="0"/>
              <a:t>How to structure/word proof:</a:t>
            </a:r>
          </a:p>
          <a:p>
            <a:pPr marL="342900" indent="-342900">
              <a:buAutoNum type="arabicPeriod"/>
            </a:pPr>
            <a:r>
              <a:rPr lang="en-GB" sz="1200" dirty="0"/>
              <a:t>“Assume that </a:t>
            </a:r>
            <a:r>
              <a:rPr lang="en-GB" sz="1200" i="1" dirty="0"/>
              <a:t>[negation of statement]</a:t>
            </a:r>
            <a:r>
              <a:rPr lang="en-GB" sz="1200" dirty="0"/>
              <a:t>.”</a:t>
            </a:r>
          </a:p>
          <a:p>
            <a:pPr marL="342900" indent="-342900">
              <a:buAutoNum type="arabicPeriod"/>
            </a:pPr>
            <a:r>
              <a:rPr lang="en-GB" sz="1200" dirty="0"/>
              <a:t>[</a:t>
            </a:r>
            <a:r>
              <a:rPr lang="en-GB" sz="1200" i="1" dirty="0"/>
              <a:t>Reasoning followed by…</a:t>
            </a:r>
            <a:r>
              <a:rPr lang="en-GB" sz="1200" dirty="0"/>
              <a:t>] “</a:t>
            </a:r>
            <a:r>
              <a:rPr lang="en-GB" sz="1200" i="1" dirty="0"/>
              <a:t>This contradicts the assumption that</a:t>
            </a:r>
            <a:r>
              <a:rPr lang="en-GB" sz="1200" dirty="0"/>
              <a:t>…” or “</a:t>
            </a:r>
            <a:r>
              <a:rPr lang="en-GB" sz="1200" i="1" dirty="0"/>
              <a:t>This is a contradiction</a:t>
            </a:r>
            <a:r>
              <a:rPr lang="en-GB" sz="1200" dirty="0"/>
              <a:t>”.</a:t>
            </a:r>
          </a:p>
          <a:p>
            <a:pPr marL="342900" indent="-342900">
              <a:buAutoNum type="arabicPeriod"/>
            </a:pPr>
            <a:r>
              <a:rPr lang="en-GB" sz="1200" dirty="0"/>
              <a:t>“Therefore [</a:t>
            </a:r>
            <a:r>
              <a:rPr lang="en-GB" sz="1200" i="1" dirty="0"/>
              <a:t>restate original statement</a:t>
            </a:r>
            <a:r>
              <a:rPr lang="en-GB" sz="1200" dirty="0"/>
              <a:t>].”</a:t>
            </a:r>
          </a:p>
        </p:txBody>
      </p:sp>
    </p:spTree>
    <p:extLst>
      <p:ext uri="{BB962C8B-B14F-4D97-AF65-F5344CB8AC3E}">
        <p14:creationId xmlns:p14="http://schemas.microsoft.com/office/powerpoint/2010/main" val="3617830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E04023D-3FDD-46D2-83F5-BD476B1B5DE5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40257B13-FA9A-4F8B-A7BC-1E65130AFEAD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More Examples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3FD1B62A-9750-4D59-A89E-113D98F0D3E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F67F44B-586A-4FA6-97AF-B89F43643ED5}"/>
                  </a:ext>
                </a:extLst>
              </p:cNvPr>
              <p:cNvSpPr txBox="1"/>
              <p:nvPr/>
            </p:nvSpPr>
            <p:spPr>
              <a:xfrm>
                <a:off x="395536" y="806157"/>
                <a:ext cx="6480720" cy="36933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Prove by contradiction that 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/>
                  <a:t> is even, then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dirty="0"/>
                  <a:t> must be even.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F67F44B-586A-4FA6-97AF-B89F43643E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806157"/>
                <a:ext cx="6480720" cy="369332"/>
              </a:xfrm>
              <a:prstGeom prst="rect">
                <a:avLst/>
              </a:prstGeom>
              <a:blipFill>
                <a:blip r:embed="rId2"/>
                <a:stretch>
                  <a:fillRect b="-3529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943924E8-24E3-4A0D-BDC9-DCD8796D67F2}"/>
              </a:ext>
            </a:extLst>
          </p:cNvPr>
          <p:cNvSpPr txBox="1"/>
          <p:nvPr/>
        </p:nvSpPr>
        <p:spPr>
          <a:xfrm>
            <a:off x="5905690" y="1426515"/>
            <a:ext cx="2592288" cy="52322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dirty="0"/>
              <a:t>Remember the negation of “if A then B” is “if A, then not B”.</a:t>
            </a:r>
          </a:p>
        </p:txBody>
      </p:sp>
    </p:spTree>
    <p:extLst>
      <p:ext uri="{BB962C8B-B14F-4D97-AF65-F5344CB8AC3E}">
        <p14:creationId xmlns:p14="http://schemas.microsoft.com/office/powerpoint/2010/main" val="1808939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5F4CCC9-9DA0-42F2-8793-F728804555E8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0F758901-0966-41D7-8F13-D5D544D8EB19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More Examples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EFBAA5B4-77D4-444D-A849-8E0564453F3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3D9225C-76E0-4030-A364-C0A545827F21}"/>
                  </a:ext>
                </a:extLst>
              </p:cNvPr>
              <p:cNvSpPr txBox="1"/>
              <p:nvPr/>
            </p:nvSpPr>
            <p:spPr>
              <a:xfrm>
                <a:off x="395536" y="806157"/>
                <a:ext cx="6480720" cy="39632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Prove by contradiction that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dirty="0"/>
                  <a:t> is an irrational number.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3D9225C-76E0-4030-A364-C0A545827F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806157"/>
                <a:ext cx="6480720" cy="396327"/>
              </a:xfrm>
              <a:prstGeom prst="rect">
                <a:avLst/>
              </a:prstGeom>
              <a:blipFill>
                <a:blip r:embed="rId2"/>
                <a:stretch>
                  <a:fillRect b="-4494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BEE6D0E-3D62-493C-A0C1-BB50AD0614CF}"/>
                  </a:ext>
                </a:extLst>
              </p:cNvPr>
              <p:cNvSpPr txBox="1"/>
              <p:nvPr/>
            </p:nvSpPr>
            <p:spPr>
              <a:xfrm>
                <a:off x="6372200" y="1409514"/>
                <a:ext cx="2592288" cy="2555315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A </a:t>
                </a:r>
                <a:r>
                  <a:rPr lang="en-GB" sz="1400" b="1" dirty="0"/>
                  <a:t>rational number </a:t>
                </a:r>
                <a:r>
                  <a:rPr lang="en-GB" sz="1400" dirty="0"/>
                  <a:t>is one that can be expressed in the form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GB" sz="1400" dirty="0"/>
                  <a:t> where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400" dirty="0"/>
                  <a:t>,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400" dirty="0"/>
                  <a:t> are integers.</a:t>
                </a:r>
              </a:p>
              <a:p>
                <a:endParaRPr lang="en-GB" sz="1400" dirty="0"/>
              </a:p>
              <a:p>
                <a:r>
                  <a:rPr lang="en-GB" sz="1400" dirty="0"/>
                  <a:t>An </a:t>
                </a:r>
                <a:r>
                  <a:rPr lang="en-GB" sz="1400" b="1" dirty="0"/>
                  <a:t>irrational</a:t>
                </a:r>
                <a:r>
                  <a:rPr lang="en-GB" sz="1400" dirty="0"/>
                  <a:t> number cannot be expressed in this form, e.g.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, </m:t>
                    </m:r>
                    <m:rad>
                      <m:radPr>
                        <m:degHide m:val="on"/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GB" sz="1400" dirty="0"/>
                  <a:t>.</a:t>
                </a:r>
              </a:p>
              <a:p>
                <a:endParaRPr lang="en-GB" sz="1400" dirty="0"/>
              </a:p>
              <a:p>
                <a:r>
                  <a:rPr lang="en-GB" sz="1400" dirty="0"/>
                  <a:t>The set of all rational numbers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ℚ</m:t>
                    </m:r>
                  </m:oMath>
                </a14:m>
                <a:r>
                  <a:rPr lang="en-GB" sz="1400" dirty="0"/>
                  <a:t> (real numbers: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sz="1400" dirty="0"/>
                  <a:t>, natural numbers: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ℕ</m:t>
                    </m:r>
                  </m:oMath>
                </a14:m>
                <a:r>
                  <a:rPr lang="en-GB" sz="1400" dirty="0"/>
                  <a:t>, integers: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ℤ</m:t>
                    </m:r>
                  </m:oMath>
                </a14:m>
                <a:r>
                  <a:rPr lang="en-GB" sz="1400" dirty="0"/>
                  <a:t>).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BEE6D0E-3D62-493C-A0C1-BB50AD0614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200" y="1409514"/>
                <a:ext cx="2592288" cy="2555315"/>
              </a:xfrm>
              <a:prstGeom prst="rect">
                <a:avLst/>
              </a:prstGeom>
              <a:blipFill>
                <a:blip r:embed="rId3"/>
                <a:stretch>
                  <a:fillRect l="-233" b="-14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0110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7AE8ACE-743E-447D-A82B-E10F75F0F686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AEB1E8B5-84A5-4EB4-88B2-FAB6EC77CEDB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More Examples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D077625C-6C2B-4A38-8704-914AC97F944F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4E979063-6E24-42CD-8159-FCE1EFA75824}"/>
              </a:ext>
            </a:extLst>
          </p:cNvPr>
          <p:cNvSpPr txBox="1"/>
          <p:nvPr/>
        </p:nvSpPr>
        <p:spPr>
          <a:xfrm>
            <a:off x="395536" y="806157"/>
            <a:ext cx="6840760" cy="369332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dirty="0"/>
              <a:t>Prove by contradiction that there are infinitely many prime numbers.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51F2747-6213-4246-AE90-B779EF052408}"/>
              </a:ext>
            </a:extLst>
          </p:cNvPr>
          <p:cNvSpPr txBox="1"/>
          <p:nvPr/>
        </p:nvSpPr>
        <p:spPr>
          <a:xfrm>
            <a:off x="6372200" y="1409514"/>
            <a:ext cx="2160240" cy="73866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dirty="0"/>
              <a:t>This proof is courtesy of Euclid, and is one of the earliest known proofs.</a:t>
            </a:r>
          </a:p>
        </p:txBody>
      </p:sp>
    </p:spTree>
    <p:extLst>
      <p:ext uri="{BB962C8B-B14F-4D97-AF65-F5344CB8AC3E}">
        <p14:creationId xmlns:p14="http://schemas.microsoft.com/office/powerpoint/2010/main" val="1595955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69ABD34-DE3A-4C72-B753-8715D09AEDA8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FC8395C1-FD53-4728-80E4-28DED49206E8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Multiplying and Dividing: Test Your Understanding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5E74563-6CF2-4AD7-BFC4-4402D80C9AE3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6125581-FB62-4883-9F66-72365E8F617C}"/>
                  </a:ext>
                </a:extLst>
              </p:cNvPr>
              <p:cNvSpPr txBox="1"/>
              <p:nvPr/>
            </p:nvSpPr>
            <p:spPr>
              <a:xfrm>
                <a:off x="443118" y="1185083"/>
                <a:ext cx="8280920" cy="23909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−9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              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b="1" dirty="0"/>
              </a:p>
              <a:p>
                <a:endParaRPr lang="en-GB" sz="2400" dirty="0"/>
              </a:p>
              <a:p>
                <a:endParaRPr lang="en-GB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÷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6125581-FB62-4883-9F66-72365E8F61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118" y="1185083"/>
                <a:ext cx="8280920" cy="239091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9802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D24B3A2-4CE7-49A8-A183-7F9AE5CAF32E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3B83F3B9-3A46-45BA-934D-40415CD8519B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Adding and Subtracting: Test Your Understanding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DB35004-33A8-4A93-AC30-A0F489CBCFEF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BB249AE9-2ABD-46A1-8EC4-DCFAFFA642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052736"/>
            <a:ext cx="2576084" cy="1185817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8EE6B37-CB66-4ECF-BA10-7E8219F4F7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2040" y="1052736"/>
            <a:ext cx="3744416" cy="1121083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BE9FBBA-2E9E-432E-8EDA-0D1751BE9CC4}"/>
              </a:ext>
            </a:extLst>
          </p:cNvPr>
          <p:cNvCxnSpPr>
            <a:cxnSpLocks/>
          </p:cNvCxnSpPr>
          <p:nvPr/>
        </p:nvCxnSpPr>
        <p:spPr>
          <a:xfrm>
            <a:off x="4355976" y="836712"/>
            <a:ext cx="0" cy="561662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3969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613CA69-BEF2-4B55-88A1-D702D690BFCD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9518DCB4-6F9D-406F-8906-DA3C1346392D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Partial Fractions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273A2639-7921-4C8B-A23A-CD57B96B98E3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69E61E05-7026-457C-946D-9C3BFB99983F}"/>
              </a:ext>
            </a:extLst>
          </p:cNvPr>
          <p:cNvSpPr txBox="1"/>
          <p:nvPr/>
        </p:nvSpPr>
        <p:spPr>
          <a:xfrm>
            <a:off x="323528" y="659844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If the </a:t>
            </a:r>
            <a:r>
              <a:rPr lang="en-GB" b="1" dirty="0"/>
              <a:t>denominator is a product of a linear terms</a:t>
            </a:r>
            <a:r>
              <a:rPr lang="en-GB" dirty="0"/>
              <a:t>, it can be split into the sum of ‘partial fractions’, where </a:t>
            </a:r>
            <a:r>
              <a:rPr lang="en-GB" b="1" dirty="0"/>
              <a:t>each denominator is a single linear term</a:t>
            </a:r>
            <a:r>
              <a:rPr lang="en-GB" dirty="0"/>
              <a:t>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C88E516-3D13-4402-B41E-93CF5A3692F3}"/>
                  </a:ext>
                </a:extLst>
              </p:cNvPr>
              <p:cNvSpPr txBox="1"/>
              <p:nvPr/>
            </p:nvSpPr>
            <p:spPr>
              <a:xfrm>
                <a:off x="1331640" y="1307469"/>
                <a:ext cx="4536504" cy="6519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C88E516-3D13-4402-B41E-93CF5A3692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1307469"/>
                <a:ext cx="4536504" cy="65197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2EF5EBF-8833-477F-BB00-5A784ED4196B}"/>
                  </a:ext>
                </a:extLst>
              </p:cNvPr>
              <p:cNvSpPr txBox="1"/>
              <p:nvPr/>
            </p:nvSpPr>
            <p:spPr>
              <a:xfrm>
                <a:off x="5736250" y="1353019"/>
                <a:ext cx="3309463" cy="73866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400" b="1" dirty="0"/>
                  <a:t>Notation reminder</a:t>
                </a:r>
                <a:r>
                  <a:rPr lang="en-GB" sz="1400" dirty="0"/>
                  <a:t>: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≡</m:t>
                    </m:r>
                  </m:oMath>
                </a14:m>
                <a:r>
                  <a:rPr lang="en-GB" sz="1400" dirty="0"/>
                  <a:t> means ‘equivalent/identical to’, and indicates that both sides are equal for </a:t>
                </a:r>
                <a:r>
                  <a:rPr lang="en-GB" sz="1400" b="1" u="sng" dirty="0"/>
                  <a:t>all</a:t>
                </a:r>
                <a:r>
                  <a:rPr lang="en-GB" sz="1400" dirty="0"/>
                  <a:t> values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/>
                  <a:t>.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2EF5EBF-8833-477F-BB00-5A784ED419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6250" y="1353019"/>
                <a:ext cx="3309463" cy="738664"/>
              </a:xfrm>
              <a:prstGeom prst="rect">
                <a:avLst/>
              </a:prstGeom>
              <a:blipFill>
                <a:blip r:embed="rId3"/>
                <a:stretch>
                  <a:fillRect l="-183" r="-183" b="-56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C1590B97-897B-453C-B8D4-7FBC6F3B2522}"/>
              </a:ext>
            </a:extLst>
          </p:cNvPr>
          <p:cNvSpPr txBox="1"/>
          <p:nvPr/>
        </p:nvSpPr>
        <p:spPr>
          <a:xfrm>
            <a:off x="130077" y="2912549"/>
            <a:ext cx="4309574" cy="369332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b="1" dirty="0"/>
              <a:t>Method 1</a:t>
            </a:r>
            <a:r>
              <a:rPr lang="en-GB" dirty="0"/>
              <a:t>: Substitution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B353A67-E0F8-47F2-B221-23996857026D}"/>
              </a:ext>
            </a:extLst>
          </p:cNvPr>
          <p:cNvSpPr txBox="1"/>
          <p:nvPr/>
        </p:nvSpPr>
        <p:spPr>
          <a:xfrm>
            <a:off x="4646511" y="2900517"/>
            <a:ext cx="4299769" cy="369332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b="1" dirty="0"/>
              <a:t>Method 2</a:t>
            </a:r>
            <a:r>
              <a:rPr lang="en-GB" dirty="0"/>
              <a:t>: Comparing Coefficients</a:t>
            </a:r>
          </a:p>
        </p:txBody>
      </p:sp>
    </p:spTree>
    <p:extLst>
      <p:ext uri="{BB962C8B-B14F-4D97-AF65-F5344CB8AC3E}">
        <p14:creationId xmlns:p14="http://schemas.microsoft.com/office/powerpoint/2010/main" val="2274459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7F1F75C-60FA-4D77-963C-AF39CFBE248D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EFEA9E64-65FA-4C3C-99AD-A4942BF5F7C9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Further Example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9C650E31-98B4-4A6D-AA9B-2AF5A33366E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A5F16B2-A5C3-4B0B-B756-28B95A328F2E}"/>
                  </a:ext>
                </a:extLst>
              </p:cNvPr>
              <p:cNvSpPr txBox="1"/>
              <p:nvPr/>
            </p:nvSpPr>
            <p:spPr>
              <a:xfrm>
                <a:off x="467544" y="908720"/>
                <a:ext cx="8064896" cy="55278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Given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+5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≡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r>
                  <a:rPr lang="en-GB" dirty="0"/>
                  <a:t>, find the values of the constants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A5F16B2-A5C3-4B0B-B756-28B95A328F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908720"/>
                <a:ext cx="8064896" cy="5527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6286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25014</TotalTime>
  <Words>333</Words>
  <Application>Microsoft Office PowerPoint</Application>
  <PresentationFormat>On-screen Show (4:3)</PresentationFormat>
  <Paragraphs>62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Cambria Math</vt:lpstr>
      <vt:lpstr>Wingdings</vt:lpstr>
      <vt:lpstr>Office Theme</vt:lpstr>
      <vt:lpstr>P2 Chapter 1 :: Algebraic Methods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Stef Smith</cp:lastModifiedBy>
  <cp:revision>694</cp:revision>
  <cp:lastPrinted>2019-09-05T07:51:54Z</cp:lastPrinted>
  <dcterms:created xsi:type="dcterms:W3CDTF">2013-02-28T07:36:55Z</dcterms:created>
  <dcterms:modified xsi:type="dcterms:W3CDTF">2019-09-05T07:51:59Z</dcterms:modified>
</cp:coreProperties>
</file>