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481" r:id="rId2"/>
    <p:sldId id="485" r:id="rId3"/>
    <p:sldId id="496" r:id="rId4"/>
    <p:sldId id="502" r:id="rId5"/>
    <p:sldId id="504" r:id="rId6"/>
    <p:sldId id="486" r:id="rId7"/>
    <p:sldId id="498" r:id="rId8"/>
    <p:sldId id="501" r:id="rId9"/>
    <p:sldId id="499" r:id="rId10"/>
    <p:sldId id="505" r:id="rId11"/>
    <p:sldId id="506" r:id="rId12"/>
    <p:sldId id="507" r:id="rId13"/>
    <p:sldId id="491" r:id="rId14"/>
    <p:sldId id="494" r:id="rId15"/>
    <p:sldId id="495" r:id="rId16"/>
    <p:sldId id="508" r:id="rId17"/>
    <p:sldId id="510" r:id="rId18"/>
    <p:sldId id="51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88534" autoAdjust="0"/>
  </p:normalViewPr>
  <p:slideViewPr>
    <p:cSldViewPr>
      <p:cViewPr varScale="1">
        <p:scale>
          <a:sx n="104" d="100"/>
          <a:sy n="104" d="100"/>
        </p:scale>
        <p:origin x="114" y="18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13/01/2020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F2399-CD51-4C4C-BC34-03B9F40F9CF8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0966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F2399-CD51-4C4C-BC34-03B9F40F9CF8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1027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13/01/2020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13/01/2020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13/01/2020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13/01/2020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13/01/2020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13/01/2020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13" Type="http://schemas.openxmlformats.org/officeDocument/2006/relationships/image" Target="../media/image47.png"/><Relationship Id="rId3" Type="http://schemas.openxmlformats.org/officeDocument/2006/relationships/image" Target="../media/image15.png"/><Relationship Id="rId7" Type="http://schemas.openxmlformats.org/officeDocument/2006/relationships/image" Target="../media/image56.png"/><Relationship Id="rId12" Type="http://schemas.openxmlformats.org/officeDocument/2006/relationships/image" Target="../media/image6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5.png"/><Relationship Id="rId11" Type="http://schemas.openxmlformats.org/officeDocument/2006/relationships/image" Target="../media/image60.png"/><Relationship Id="rId5" Type="http://schemas.openxmlformats.org/officeDocument/2006/relationships/image" Target="../media/image54.png"/><Relationship Id="rId10" Type="http://schemas.openxmlformats.org/officeDocument/2006/relationships/image" Target="../media/image59.png"/><Relationship Id="rId4" Type="http://schemas.openxmlformats.org/officeDocument/2006/relationships/image" Target="../media/image53.png"/><Relationship Id="rId9" Type="http://schemas.openxmlformats.org/officeDocument/2006/relationships/image" Target="../media/image5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16.png"/><Relationship Id="rId7" Type="http://schemas.openxmlformats.org/officeDocument/2006/relationships/image" Target="../media/image66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5.png"/><Relationship Id="rId5" Type="http://schemas.openxmlformats.org/officeDocument/2006/relationships/image" Target="../media/image64.png"/><Relationship Id="rId4" Type="http://schemas.openxmlformats.org/officeDocument/2006/relationships/image" Target="../media/image5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png"/><Relationship Id="rId7" Type="http://schemas.openxmlformats.org/officeDocument/2006/relationships/image" Target="../media/image90.png"/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9.png"/><Relationship Id="rId5" Type="http://schemas.openxmlformats.org/officeDocument/2006/relationships/image" Target="../media/image88.png"/><Relationship Id="rId4" Type="http://schemas.openxmlformats.org/officeDocument/2006/relationships/image" Target="../media/image8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9.png"/><Relationship Id="rId4" Type="http://schemas.openxmlformats.org/officeDocument/2006/relationships/image" Target="../media/image9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png"/><Relationship Id="rId13" Type="http://schemas.openxmlformats.org/officeDocument/2006/relationships/image" Target="../media/image116.png"/><Relationship Id="rId3" Type="http://schemas.openxmlformats.org/officeDocument/2006/relationships/image" Target="../media/image107.png"/><Relationship Id="rId7" Type="http://schemas.openxmlformats.org/officeDocument/2006/relationships/image" Target="../media/image110.png"/><Relationship Id="rId12" Type="http://schemas.openxmlformats.org/officeDocument/2006/relationships/image" Target="../media/image115.png"/><Relationship Id="rId2" Type="http://schemas.openxmlformats.org/officeDocument/2006/relationships/image" Target="../media/image10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9.png"/><Relationship Id="rId11" Type="http://schemas.openxmlformats.org/officeDocument/2006/relationships/image" Target="../media/image114.png"/><Relationship Id="rId5" Type="http://schemas.openxmlformats.org/officeDocument/2006/relationships/image" Target="../media/image108.png"/><Relationship Id="rId10" Type="http://schemas.openxmlformats.org/officeDocument/2006/relationships/image" Target="../media/image113.png"/><Relationship Id="rId4" Type="http://schemas.openxmlformats.org/officeDocument/2006/relationships/image" Target="../media/image18.png"/><Relationship Id="rId9" Type="http://schemas.openxmlformats.org/officeDocument/2006/relationships/image" Target="../media/image11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30.png"/><Relationship Id="rId2" Type="http://schemas.openxmlformats.org/officeDocument/2006/relationships/image" Target="../media/image8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0.png"/><Relationship Id="rId5" Type="http://schemas.openxmlformats.org/officeDocument/2006/relationships/image" Target="../media/image11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47.png"/><Relationship Id="rId12" Type="http://schemas.openxmlformats.org/officeDocument/2006/relationships/image" Target="../media/image44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5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0.png"/><Relationship Id="rId5" Type="http://schemas.openxmlformats.org/officeDocument/2006/relationships/image" Target="../media/image46.png"/><Relationship Id="rId15" Type="http://schemas.openxmlformats.org/officeDocument/2006/relationships/image" Target="../media/image50.png"/><Relationship Id="rId10" Type="http://schemas.openxmlformats.org/officeDocument/2006/relationships/image" Target="../media/image420.png"/><Relationship Id="rId4" Type="http://schemas.openxmlformats.org/officeDocument/2006/relationships/image" Target="../media/image360.png"/><Relationship Id="rId14" Type="http://schemas.openxmlformats.org/officeDocument/2006/relationships/image" Target="../media/image4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130425"/>
            <a:ext cx="8136904" cy="1470025"/>
          </a:xfrm>
        </p:spPr>
        <p:txBody>
          <a:bodyPr/>
          <a:lstStyle/>
          <a:p>
            <a:r>
              <a:rPr lang="en-GB" b="1" dirty="0">
                <a:solidFill>
                  <a:srgbClr val="92D050"/>
                </a:solidFill>
              </a:rPr>
              <a:t>P2 Chapter 10 :: </a:t>
            </a:r>
            <a:r>
              <a:rPr lang="en-GB" dirty="0"/>
              <a:t>Numerical Methods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612" y="3645024"/>
            <a:ext cx="6984776" cy="1417712"/>
          </a:xfrm>
        </p:spPr>
        <p:txBody>
          <a:bodyPr>
            <a:normAutofit/>
          </a:bodyPr>
          <a:lstStyle/>
          <a:p>
            <a:r>
              <a:rPr lang="en-GB" sz="2800" dirty="0" smtClean="0"/>
              <a:t>Pupil Notes</a:t>
            </a:r>
            <a:endParaRPr lang="en-GB" sz="20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E:\TiffinSchoolLogoSmal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12" y="111910"/>
            <a:ext cx="1008112" cy="1013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7504" y="6461720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Last modified</a:t>
            </a:r>
            <a:r>
              <a:rPr lang="en-GB"/>
              <a:t>: </a:t>
            </a:r>
            <a:r>
              <a:rPr lang="en-GB" smtClean="0"/>
              <a:t>13</a:t>
            </a:r>
            <a:r>
              <a:rPr lang="en-GB" baseline="30000" smtClean="0"/>
              <a:t>th</a:t>
            </a:r>
            <a:r>
              <a:rPr lang="en-GB" smtClean="0"/>
              <a:t> Jan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301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93A93542-C310-4ACD-B5BA-5FD449BE8B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102" y="1988152"/>
            <a:ext cx="7524750" cy="4429125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Cobweb Diagrams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 rot="19581784">
                <a:off x="6722838" y="1847802"/>
                <a:ext cx="15121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581784">
                <a:off x="6722838" y="1847802"/>
                <a:ext cx="151216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0672" y="1061734"/>
                <a:ext cx="8696376" cy="8207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b="1" dirty="0"/>
                  <a:t>We could also have rearranged </a:t>
                </a:r>
                <a:r>
                  <a:rPr lang="en-GB" sz="1600" dirty="0"/>
                  <a:t>differently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endParaRPr lang="en-GB" sz="1600" dirty="0"/>
              </a:p>
              <a:p>
                <a:r>
                  <a:rPr lang="en-GB" sz="1600" dirty="0"/>
                  <a:t>Therefore we use the recurrence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GB" sz="1600" dirty="0"/>
                  <a:t> . What happens this time?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672" y="1061734"/>
                <a:ext cx="8696376" cy="820738"/>
              </a:xfrm>
              <a:prstGeom prst="rect">
                <a:avLst/>
              </a:prstGeom>
              <a:blipFill>
                <a:blip r:embed="rId5"/>
                <a:stretch>
                  <a:fillRect l="-4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83176" y="2489778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176" y="2489778"/>
                <a:ext cx="648072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264552" y="4549141"/>
                <a:ext cx="1512168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en-GB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4552" y="4549141"/>
                <a:ext cx="1512168" cy="6127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>
            <a:cxnSpLocks/>
          </p:cNvCxnSpPr>
          <p:nvPr/>
        </p:nvCxnSpPr>
        <p:spPr>
          <a:xfrm flipV="1">
            <a:off x="1200150" y="2828925"/>
            <a:ext cx="0" cy="342900"/>
          </a:xfrm>
          <a:prstGeom prst="line">
            <a:avLst/>
          </a:prstGeom>
          <a:ln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702279" y="2470727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2279" y="2470727"/>
                <a:ext cx="648072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>
            <a:cxnSpLocks/>
          </p:cNvCxnSpPr>
          <p:nvPr/>
        </p:nvCxnSpPr>
        <p:spPr>
          <a:xfrm flipH="1">
            <a:off x="5295900" y="2817496"/>
            <a:ext cx="12230" cy="7924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997281" y="2470346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7281" y="2470346"/>
                <a:ext cx="648072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>
            <a:cxnSpLocks/>
          </p:cNvCxnSpPr>
          <p:nvPr/>
        </p:nvCxnSpPr>
        <p:spPr>
          <a:xfrm flipH="1">
            <a:off x="6010275" y="2822129"/>
            <a:ext cx="6137" cy="3401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643375D5-7AEB-4E53-9015-5FA045322440}"/>
                  </a:ext>
                </a:extLst>
              </p:cNvPr>
              <p:cNvSpPr/>
              <p:nvPr/>
            </p:nvSpPr>
            <p:spPr>
              <a:xfrm>
                <a:off x="4289148" y="5872288"/>
                <a:ext cx="3423204" cy="73866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r>
                  <a:rPr lang="en-GB" sz="1400" dirty="0"/>
                  <a:t>This is unsurprisingly called a </a:t>
                </a:r>
                <a:r>
                  <a:rPr lang="en-GB" sz="1400" b="1" dirty="0"/>
                  <a:t>cobweb diagram</a:t>
                </a:r>
                <a:r>
                  <a:rPr lang="en-GB" sz="1400" dirty="0"/>
                  <a:t>. Again we can see that we’re successfully converging towards the root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/>
                  <a:t>.</a:t>
                </a: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643375D5-7AEB-4E53-9015-5FA0453224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9148" y="5872288"/>
                <a:ext cx="3423204" cy="738664"/>
              </a:xfrm>
              <a:prstGeom prst="rect">
                <a:avLst/>
              </a:prstGeom>
              <a:blipFill>
                <a:blip r:embed="rId10"/>
                <a:stretch>
                  <a:fillRect l="-177" b="-64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00D2E84-209D-44C1-968B-55DFE694CBAF}"/>
              </a:ext>
            </a:extLst>
          </p:cNvPr>
          <p:cNvCxnSpPr>
            <a:cxnSpLocks/>
          </p:cNvCxnSpPr>
          <p:nvPr/>
        </p:nvCxnSpPr>
        <p:spPr>
          <a:xfrm flipH="1" flipV="1">
            <a:off x="1200151" y="3162301"/>
            <a:ext cx="4829174" cy="9524"/>
          </a:xfrm>
          <a:prstGeom prst="line">
            <a:avLst/>
          </a:prstGeom>
          <a:ln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15FBFB1-71BC-43B2-9CA9-67166FD74154}"/>
              </a:ext>
            </a:extLst>
          </p:cNvPr>
          <p:cNvCxnSpPr>
            <a:cxnSpLocks/>
          </p:cNvCxnSpPr>
          <p:nvPr/>
        </p:nvCxnSpPr>
        <p:spPr>
          <a:xfrm flipH="1">
            <a:off x="6000750" y="3171825"/>
            <a:ext cx="9525" cy="638175"/>
          </a:xfrm>
          <a:prstGeom prst="line">
            <a:avLst/>
          </a:prstGeom>
          <a:ln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9B2AB6A6-892A-4D89-BECC-29FAFE925C0C}"/>
              </a:ext>
            </a:extLst>
          </p:cNvPr>
          <p:cNvCxnSpPr>
            <a:cxnSpLocks/>
          </p:cNvCxnSpPr>
          <p:nvPr/>
        </p:nvCxnSpPr>
        <p:spPr>
          <a:xfrm flipV="1">
            <a:off x="4997450" y="3803650"/>
            <a:ext cx="1016000" cy="6350"/>
          </a:xfrm>
          <a:prstGeom prst="line">
            <a:avLst/>
          </a:prstGeom>
          <a:ln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B8CD0704-2F7C-4773-8EE4-F1C75BBAFD4D}"/>
              </a:ext>
            </a:extLst>
          </p:cNvPr>
          <p:cNvCxnSpPr>
            <a:cxnSpLocks/>
          </p:cNvCxnSpPr>
          <p:nvPr/>
        </p:nvCxnSpPr>
        <p:spPr>
          <a:xfrm flipH="1" flipV="1">
            <a:off x="4997450" y="3543300"/>
            <a:ext cx="204" cy="264582"/>
          </a:xfrm>
          <a:prstGeom prst="line">
            <a:avLst/>
          </a:prstGeom>
          <a:ln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71A31FAF-15EA-49B2-8A7F-19CE40E1D69A}"/>
                  </a:ext>
                </a:extLst>
              </p:cNvPr>
              <p:cNvSpPr txBox="1"/>
              <p:nvPr/>
            </p:nvSpPr>
            <p:spPr>
              <a:xfrm>
                <a:off x="4687095" y="2452797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71A31FAF-15EA-49B2-8A7F-19CE40E1D6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7095" y="2452797"/>
                <a:ext cx="648072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AAED1DCC-E68A-430C-A453-D95CF66F8C67}"/>
              </a:ext>
            </a:extLst>
          </p:cNvPr>
          <p:cNvCxnSpPr>
            <a:cxnSpLocks/>
          </p:cNvCxnSpPr>
          <p:nvPr/>
        </p:nvCxnSpPr>
        <p:spPr>
          <a:xfrm flipH="1">
            <a:off x="4997451" y="2832100"/>
            <a:ext cx="12699" cy="698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D6B7290-AD74-4A0F-9F0C-BFF877F9251E}"/>
              </a:ext>
            </a:extLst>
          </p:cNvPr>
          <p:cNvCxnSpPr>
            <a:cxnSpLocks/>
          </p:cNvCxnSpPr>
          <p:nvPr/>
        </p:nvCxnSpPr>
        <p:spPr>
          <a:xfrm flipV="1">
            <a:off x="4991100" y="3536950"/>
            <a:ext cx="431800" cy="6350"/>
          </a:xfrm>
          <a:prstGeom prst="line">
            <a:avLst/>
          </a:prstGeom>
          <a:ln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3F87AF34-70C6-4AED-9992-A93F0A63446E}"/>
              </a:ext>
            </a:extLst>
          </p:cNvPr>
          <p:cNvCxnSpPr>
            <a:cxnSpLocks/>
          </p:cNvCxnSpPr>
          <p:nvPr/>
        </p:nvCxnSpPr>
        <p:spPr>
          <a:xfrm flipV="1">
            <a:off x="5410200" y="3533775"/>
            <a:ext cx="0" cy="98425"/>
          </a:xfrm>
          <a:prstGeom prst="line">
            <a:avLst/>
          </a:prstGeom>
          <a:ln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72B125A1-01E4-4161-B13D-A5EB54B5E15A}"/>
                  </a:ext>
                </a:extLst>
              </p:cNvPr>
              <p:cNvSpPr txBox="1"/>
              <p:nvPr/>
            </p:nvSpPr>
            <p:spPr>
              <a:xfrm>
                <a:off x="5212040" y="2496194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72B125A1-01E4-4161-B13D-A5EB54B5E1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2040" y="2496194"/>
                <a:ext cx="648072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789C4175-0C4E-4E06-8144-5DF440516276}"/>
              </a:ext>
            </a:extLst>
          </p:cNvPr>
          <p:cNvCxnSpPr>
            <a:cxnSpLocks/>
          </p:cNvCxnSpPr>
          <p:nvPr/>
        </p:nvCxnSpPr>
        <p:spPr>
          <a:xfrm flipH="1">
            <a:off x="5427146" y="2837397"/>
            <a:ext cx="12699" cy="698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BFB06496-A866-43E2-8A74-8D05804A7489}"/>
                  </a:ext>
                </a:extLst>
              </p:cNvPr>
              <p:cNvSpPr txBox="1"/>
              <p:nvPr/>
            </p:nvSpPr>
            <p:spPr>
              <a:xfrm>
                <a:off x="1506524" y="554849"/>
                <a:ext cx="594066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b="0" dirty="0"/>
                  <a:t>Solve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GB" sz="2800" b="0" i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BFB06496-A866-43E2-8A74-8D05804A74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6524" y="554849"/>
                <a:ext cx="5940660" cy="523220"/>
              </a:xfrm>
              <a:prstGeom prst="rect">
                <a:avLst/>
              </a:prstGeom>
              <a:blipFill>
                <a:blip r:embed="rId13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5650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0" grpId="0"/>
      <p:bldP spid="27" grpId="0" animBg="1"/>
      <p:bldP spid="45" grpId="0"/>
      <p:bldP spid="5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D3B5C1E-7FE4-4F8A-8F38-95C0CC08BC36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8EE31C19-F609-4CD1-BEDB-BF48EF227B50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And when iteration fails…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24F253C0-0730-4E48-A8B3-C8BBFEDD8808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C97DE4A-BB88-4FF4-BF3F-005F37FD1968}"/>
                  </a:ext>
                </a:extLst>
              </p:cNvPr>
              <p:cNvSpPr txBox="1"/>
              <p:nvPr/>
            </p:nvSpPr>
            <p:spPr>
              <a:xfrm>
                <a:off x="212404" y="1093927"/>
                <a:ext cx="869637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But again, we could have rearranged differently!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GB" sz="1600" dirty="0"/>
              </a:p>
              <a:p>
                <a:r>
                  <a:rPr lang="en-GB" sz="1600" dirty="0"/>
                  <a:t>Therefore we use the recurrence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GB" sz="1600" dirty="0"/>
                  <a:t> . What happens this time?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C97DE4A-BB88-4FF4-BF3F-005F37FD19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404" y="1093927"/>
                <a:ext cx="8696376" cy="584775"/>
              </a:xfrm>
              <a:prstGeom prst="rect">
                <a:avLst/>
              </a:prstGeom>
              <a:blipFill>
                <a:blip r:embed="rId2"/>
                <a:stretch>
                  <a:fillRect l="-421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ADCC85D9-BA54-4ACF-B83B-5365735EF9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104" y="2048429"/>
            <a:ext cx="7200900" cy="4143375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3E885B0-7EA2-455C-8AFA-B562BF236B83}"/>
              </a:ext>
            </a:extLst>
          </p:cNvPr>
          <p:cNvCxnSpPr>
            <a:cxnSpLocks/>
          </p:cNvCxnSpPr>
          <p:nvPr/>
        </p:nvCxnSpPr>
        <p:spPr>
          <a:xfrm flipH="1">
            <a:off x="4107180" y="5448300"/>
            <a:ext cx="7620" cy="381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476A9F1-9DA0-4198-804B-9E61694AEA13}"/>
                  </a:ext>
                </a:extLst>
              </p:cNvPr>
              <p:cNvSpPr txBox="1"/>
              <p:nvPr/>
            </p:nvSpPr>
            <p:spPr>
              <a:xfrm>
                <a:off x="3778081" y="5731706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476A9F1-9DA0-4198-804B-9E61694AEA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8081" y="5731706"/>
                <a:ext cx="648072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ADA574F-52E2-45BA-8523-B10D754DA0FB}"/>
                  </a:ext>
                </a:extLst>
              </p:cNvPr>
              <p:cNvSpPr txBox="1"/>
              <p:nvPr/>
            </p:nvSpPr>
            <p:spPr>
              <a:xfrm>
                <a:off x="4647102" y="5764606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ADA574F-52E2-45BA-8523-B10D754DA0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7102" y="5764606"/>
                <a:ext cx="648072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A661425-4C1F-40FD-A1B7-CD08CC775900}"/>
              </a:ext>
            </a:extLst>
          </p:cNvPr>
          <p:cNvCxnSpPr>
            <a:cxnSpLocks/>
          </p:cNvCxnSpPr>
          <p:nvPr/>
        </p:nvCxnSpPr>
        <p:spPr>
          <a:xfrm flipV="1">
            <a:off x="4942810" y="5007935"/>
            <a:ext cx="11962" cy="800765"/>
          </a:xfrm>
          <a:prstGeom prst="line">
            <a:avLst/>
          </a:prstGeom>
          <a:ln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8190DFC-EBE6-48CC-BB16-E7902B6524EF}"/>
                  </a:ext>
                </a:extLst>
              </p:cNvPr>
              <p:cNvSpPr txBox="1"/>
              <p:nvPr/>
            </p:nvSpPr>
            <p:spPr>
              <a:xfrm>
                <a:off x="6733637" y="5724290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8190DFC-EBE6-48CC-BB16-E7902B6524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3637" y="5724290"/>
                <a:ext cx="648072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7C0CFC0-839C-44C8-AC91-0CCAC8E53511}"/>
              </a:ext>
            </a:extLst>
          </p:cNvPr>
          <p:cNvCxnSpPr>
            <a:cxnSpLocks/>
          </p:cNvCxnSpPr>
          <p:nvPr/>
        </p:nvCxnSpPr>
        <p:spPr>
          <a:xfrm flipH="1">
            <a:off x="7081284" y="5023068"/>
            <a:ext cx="9017" cy="8035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EBD47C3-CC50-412A-8E1A-A2145840C53E}"/>
              </a:ext>
            </a:extLst>
          </p:cNvPr>
          <p:cNvCxnSpPr>
            <a:cxnSpLocks/>
          </p:cNvCxnSpPr>
          <p:nvPr/>
        </p:nvCxnSpPr>
        <p:spPr>
          <a:xfrm flipH="1" flipV="1">
            <a:off x="4932180" y="5001734"/>
            <a:ext cx="2191634" cy="6201"/>
          </a:xfrm>
          <a:prstGeom prst="line">
            <a:avLst/>
          </a:prstGeom>
          <a:ln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D4227BB-8E63-44C9-8768-A92FAE395AEF}"/>
              </a:ext>
            </a:extLst>
          </p:cNvPr>
          <p:cNvCxnSpPr>
            <a:cxnSpLocks/>
          </p:cNvCxnSpPr>
          <p:nvPr/>
        </p:nvCxnSpPr>
        <p:spPr>
          <a:xfrm flipH="1">
            <a:off x="7117169" y="3317358"/>
            <a:ext cx="38543" cy="1683488"/>
          </a:xfrm>
          <a:prstGeom prst="line">
            <a:avLst/>
          </a:prstGeom>
          <a:ln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8B334A6-752C-409D-B0C3-1629B3EBF672}"/>
              </a:ext>
            </a:extLst>
          </p:cNvPr>
          <p:cNvCxnSpPr>
            <a:cxnSpLocks/>
          </p:cNvCxnSpPr>
          <p:nvPr/>
        </p:nvCxnSpPr>
        <p:spPr>
          <a:xfrm>
            <a:off x="7166492" y="3310270"/>
            <a:ext cx="999313" cy="28353"/>
          </a:xfrm>
          <a:prstGeom prst="line">
            <a:avLst/>
          </a:prstGeom>
          <a:ln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F6BAAED4-6962-4ED4-B34A-D083834AC572}"/>
                  </a:ext>
                </a:extLst>
              </p:cNvPr>
              <p:cNvSpPr/>
              <p:nvPr/>
            </p:nvSpPr>
            <p:spPr>
              <a:xfrm>
                <a:off x="3605014" y="1998384"/>
                <a:ext cx="3148211" cy="73866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r>
                  <a:rPr lang="en-GB" sz="1400" dirty="0"/>
                  <a:t>The root approximations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GB" sz="1400" dirty="0"/>
                  <a:t> are getting further away from the true root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/>
                  <a:t>, not closer, so our iterative method failed. </a:t>
                </a:r>
                <a:r>
                  <a:rPr lang="en-GB" sz="1400" dirty="0">
                    <a:sym typeface="Wingdings" panose="05000000000000000000" pitchFamily="2" charset="2"/>
                  </a:rPr>
                  <a:t></a:t>
                </a:r>
                <a:r>
                  <a:rPr lang="en-GB" sz="1400" dirty="0"/>
                  <a:t> </a:t>
                </a:r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F6BAAED4-6962-4ED4-B34A-D083834AC5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5014" y="1998384"/>
                <a:ext cx="3148211" cy="738664"/>
              </a:xfrm>
              <a:prstGeom prst="rect">
                <a:avLst/>
              </a:prstGeom>
              <a:blipFill>
                <a:blip r:embed="rId7"/>
                <a:stretch>
                  <a:fillRect l="-192" b="-64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B1622919-3CFA-4C0B-9798-C79E452FCF69}"/>
                  </a:ext>
                </a:extLst>
              </p:cNvPr>
              <p:cNvSpPr txBox="1"/>
              <p:nvPr/>
            </p:nvSpPr>
            <p:spPr>
              <a:xfrm>
                <a:off x="1506524" y="554849"/>
                <a:ext cx="594066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b="0" dirty="0"/>
                  <a:t>Solve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GB" sz="2800" b="0" i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B1622919-3CFA-4C0B-9798-C79E452FCF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6524" y="554849"/>
                <a:ext cx="5940660" cy="523220"/>
              </a:xfrm>
              <a:prstGeom prst="rect">
                <a:avLst/>
              </a:prstGeom>
              <a:blipFill>
                <a:blip r:embed="rId8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9496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3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D2C2975-DE31-4F52-8AA5-29AAF7882F34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727FD7F8-144C-4B65-B9A8-47B2EB3E4683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220A0EA-1FD3-488B-B91E-D0994CD94F51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4415A91-FBB3-4C42-BBC4-A1A01000713F}"/>
                  </a:ext>
                </a:extLst>
              </p:cNvPr>
              <p:cNvSpPr txBox="1"/>
              <p:nvPr/>
            </p:nvSpPr>
            <p:spPr>
              <a:xfrm>
                <a:off x="424001" y="792043"/>
                <a:ext cx="8064896" cy="128483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GB" dirty="0"/>
              </a:p>
              <a:p>
                <a:pPr marL="342900" indent="-342900">
                  <a:buAutoNum type="alphaLcParenBoth"/>
                </a:pPr>
                <a:r>
                  <a:rPr lang="en-GB" dirty="0"/>
                  <a:t>Show that the root of the equation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/>
                  <a:t> can be written as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rad>
                  </m:oMath>
                </a14:m>
                <a:endParaRPr lang="en-GB" dirty="0"/>
              </a:p>
              <a:p>
                <a:pPr marL="342900" indent="-342900">
                  <a:buAutoNum type="alphaLcParenBoth"/>
                </a:pPr>
                <a:r>
                  <a:rPr lang="en-GB" dirty="0"/>
                  <a:t>Using the iterative formula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sSub>
                          <m:sSub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rad>
                  </m:oMath>
                </a14:m>
                <a:r>
                  <a:rPr lang="en-GB" dirty="0"/>
                  <a:t>, and starting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dirty="0"/>
                  <a:t>, draw a staircase diagram, indicating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dirty="0"/>
                  <a:t> on your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-axis, as well as the root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4415A91-FBB3-4C42-BBC4-A1A0100071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001" y="792043"/>
                <a:ext cx="8064896" cy="1284839"/>
              </a:xfrm>
              <a:prstGeom prst="rect">
                <a:avLst/>
              </a:prstGeom>
              <a:blipFill>
                <a:blip r:embed="rId2"/>
                <a:stretch>
                  <a:fillRect b="-422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845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The Newton-Raphson Process 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5" name="Straight Arrow Connector 4"/>
          <p:cNvCxnSpPr/>
          <p:nvPr/>
        </p:nvCxnSpPr>
        <p:spPr>
          <a:xfrm flipV="1">
            <a:off x="827584" y="1196752"/>
            <a:ext cx="0" cy="532859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cxnSpLocks/>
          </p:cNvCxnSpPr>
          <p:nvPr/>
        </p:nvCxnSpPr>
        <p:spPr>
          <a:xfrm flipV="1">
            <a:off x="827584" y="5511800"/>
            <a:ext cx="4036516" cy="543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771504" y="5288508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1504" y="5288508"/>
                <a:ext cx="360040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683568" y="83671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</a:t>
            </a:r>
          </a:p>
        </p:txBody>
      </p:sp>
      <p:sp>
        <p:nvSpPr>
          <p:cNvPr id="9" name="Freeform 8"/>
          <p:cNvSpPr/>
          <p:nvPr/>
        </p:nvSpPr>
        <p:spPr>
          <a:xfrm>
            <a:off x="827301" y="764704"/>
            <a:ext cx="3456667" cy="5564534"/>
          </a:xfrm>
          <a:custGeom>
            <a:avLst/>
            <a:gdLst>
              <a:gd name="connsiteX0" fmla="*/ 0 w 3323645"/>
              <a:gd name="connsiteY0" fmla="*/ 4826441 h 4826441"/>
              <a:gd name="connsiteX1" fmla="*/ 723568 w 3323645"/>
              <a:gd name="connsiteY1" fmla="*/ 4572000 h 4826441"/>
              <a:gd name="connsiteX2" fmla="*/ 1335819 w 3323645"/>
              <a:gd name="connsiteY2" fmla="*/ 4253947 h 4826441"/>
              <a:gd name="connsiteX3" fmla="*/ 1844702 w 3323645"/>
              <a:gd name="connsiteY3" fmla="*/ 3768918 h 4826441"/>
              <a:gd name="connsiteX4" fmla="*/ 2528514 w 3323645"/>
              <a:gd name="connsiteY4" fmla="*/ 2639833 h 4826441"/>
              <a:gd name="connsiteX5" fmla="*/ 3029446 w 3323645"/>
              <a:gd name="connsiteY5" fmla="*/ 1319916 h 4826441"/>
              <a:gd name="connsiteX6" fmla="*/ 3323645 w 3323645"/>
              <a:gd name="connsiteY6" fmla="*/ 0 h 4826441"/>
              <a:gd name="connsiteX0" fmla="*/ 0 w 3456667"/>
              <a:gd name="connsiteY0" fmla="*/ 5564534 h 5564534"/>
              <a:gd name="connsiteX1" fmla="*/ 723568 w 3456667"/>
              <a:gd name="connsiteY1" fmla="*/ 5310093 h 5564534"/>
              <a:gd name="connsiteX2" fmla="*/ 1335819 w 3456667"/>
              <a:gd name="connsiteY2" fmla="*/ 4992040 h 5564534"/>
              <a:gd name="connsiteX3" fmla="*/ 1844702 w 3456667"/>
              <a:gd name="connsiteY3" fmla="*/ 4507011 h 5564534"/>
              <a:gd name="connsiteX4" fmla="*/ 2528514 w 3456667"/>
              <a:gd name="connsiteY4" fmla="*/ 3377926 h 5564534"/>
              <a:gd name="connsiteX5" fmla="*/ 3029446 w 3456667"/>
              <a:gd name="connsiteY5" fmla="*/ 2058009 h 5564534"/>
              <a:gd name="connsiteX6" fmla="*/ 3456667 w 3456667"/>
              <a:gd name="connsiteY6" fmla="*/ 0 h 556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56667" h="5564534">
                <a:moveTo>
                  <a:pt x="0" y="5564534"/>
                </a:moveTo>
                <a:cubicBezTo>
                  <a:pt x="250466" y="5485021"/>
                  <a:pt x="500932" y="5405509"/>
                  <a:pt x="723568" y="5310093"/>
                </a:cubicBezTo>
                <a:cubicBezTo>
                  <a:pt x="946204" y="5214677"/>
                  <a:pt x="1148963" y="5125887"/>
                  <a:pt x="1335819" y="4992040"/>
                </a:cubicBezTo>
                <a:cubicBezTo>
                  <a:pt x="1522675" y="4858193"/>
                  <a:pt x="1645920" y="4776030"/>
                  <a:pt x="1844702" y="4507011"/>
                </a:cubicBezTo>
                <a:cubicBezTo>
                  <a:pt x="2043485" y="4237992"/>
                  <a:pt x="2331057" y="3786093"/>
                  <a:pt x="2528514" y="3377926"/>
                </a:cubicBezTo>
                <a:cubicBezTo>
                  <a:pt x="2725971" y="2969759"/>
                  <a:pt x="2874754" y="2620997"/>
                  <a:pt x="3029446" y="2058009"/>
                </a:cubicBezTo>
                <a:cubicBezTo>
                  <a:pt x="3184138" y="1495021"/>
                  <a:pt x="3375828" y="439972"/>
                  <a:pt x="3456667" y="0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 rot="17311517">
                <a:off x="3224266" y="1815623"/>
                <a:ext cx="126736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b="1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b="1" i="1" dirty="0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 dirty="0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</m:oMath>
                  </m:oMathPara>
                </a14:m>
                <a:endParaRPr lang="en-GB" b="1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7311517">
                <a:off x="3224266" y="1815623"/>
                <a:ext cx="1267369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851920" y="5517232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 baseline="-25000" dirty="0" err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GB" baseline="-25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5517232"/>
                <a:ext cx="43204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/>
          <p:nvPr/>
        </p:nvCxnSpPr>
        <p:spPr>
          <a:xfrm flipV="1">
            <a:off x="3995936" y="2186609"/>
            <a:ext cx="43691" cy="3330624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3212692" y="818985"/>
            <a:ext cx="1160890" cy="470717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059832" y="5517232"/>
                <a:ext cx="576064" cy="362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b="0" i="1" dirty="0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</m:oMath>
                  </m:oMathPara>
                </a14:m>
                <a:endParaRPr lang="en-GB" baseline="-25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5517232"/>
                <a:ext cx="576064" cy="362984"/>
              </a:xfrm>
              <a:prstGeom prst="rect">
                <a:avLst/>
              </a:prstGeom>
              <a:blipFill>
                <a:blip r:embed="rId5"/>
                <a:stretch>
                  <a:fillRect r="-4255" b="-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5220072" y="980728"/>
            <a:ext cx="3714378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Formula: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292080" y="1628800"/>
                <a:ext cx="3456384" cy="27469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Using Year 1 coordinate geometry:</a:t>
                </a:r>
              </a:p>
              <a:p>
                <a:endParaRPr lang="en-GB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b>
                          </m:sSub>
                        </m:e>
                      </m:d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b="1" dirty="0"/>
              </a:p>
              <a:p>
                <a:endParaRPr lang="en-GB" dirty="0"/>
              </a:p>
              <a:p>
                <a:r>
                  <a:rPr lang="en-GB" dirty="0"/>
                  <a:t>But we’re interested when </a:t>
                </a: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dirty="0"/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b>
                          </m:sSub>
                        </m:e>
                      </m:d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b="1" dirty="0"/>
              </a:p>
              <a:p>
                <a:endParaRPr lang="en-GB" sz="1000" dirty="0"/>
              </a:p>
              <a:p>
                <a:r>
                  <a:rPr lang="en-GB" dirty="0"/>
                  <a:t>which rearranges to give:</a:t>
                </a: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1628800"/>
                <a:ext cx="3456384" cy="2746906"/>
              </a:xfrm>
              <a:prstGeom prst="rect">
                <a:avLst/>
              </a:prstGeom>
              <a:blipFill>
                <a:blip r:embed="rId6"/>
                <a:stretch>
                  <a:fillRect l="-1411" t="-1109" b="-2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887194" y="4400153"/>
                <a:ext cx="3047256" cy="95545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latin typeface="Wingdings" panose="05000000000000000000" pitchFamily="2" charset="2"/>
                  </a:rPr>
                  <a:t>!</a:t>
                </a:r>
                <a:r>
                  <a:rPr lang="en-GB" b="1" dirty="0"/>
                  <a:t> Newton-Raphson Process: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7194" y="4400153"/>
                <a:ext cx="3047256" cy="955454"/>
              </a:xfrm>
              <a:prstGeom prst="rect">
                <a:avLst/>
              </a:prstGeom>
              <a:blipFill>
                <a:blip r:embed="rId7"/>
                <a:stretch>
                  <a:fillRect l="-1389" t="-31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8838FA9B-BC25-45B8-8282-834E51549E98}"/>
              </a:ext>
            </a:extLst>
          </p:cNvPr>
          <p:cNvSpPr txBox="1"/>
          <p:nvPr/>
        </p:nvSpPr>
        <p:spPr>
          <a:xfrm>
            <a:off x="6082317" y="5497129"/>
            <a:ext cx="256819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Exam Note</a:t>
            </a:r>
            <a:r>
              <a:rPr lang="en-GB" sz="1400" dirty="0"/>
              <a:t>: Pearson didn’t include the above proof in their own textbook, so I can only presume you won’t be tested on the proof.</a:t>
            </a:r>
          </a:p>
        </p:txBody>
      </p:sp>
    </p:spTree>
    <p:extLst>
      <p:ext uri="{BB962C8B-B14F-4D97-AF65-F5344CB8AC3E}">
        <p14:creationId xmlns:p14="http://schemas.microsoft.com/office/powerpoint/2010/main" val="392645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Quickfire Questions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85725" y="803945"/>
            <a:ext cx="8980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Using the Newton-Raphson process, state the recurrence relation for the following functions: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47886" y="2085231"/>
                <a:ext cx="210001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886" y="2085231"/>
                <a:ext cx="2100014" cy="461665"/>
              </a:xfrm>
              <a:prstGeom prst="rect">
                <a:avLst/>
              </a:prstGeom>
              <a:blipFill>
                <a:blip r:embed="rId2"/>
                <a:stretch>
                  <a:fillRect l="-580"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>
            <a:off x="395536" y="1484784"/>
            <a:ext cx="820891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4424F8A-2CD6-49E8-BC1C-F59612EEABEA}"/>
                  </a:ext>
                </a:extLst>
              </p:cNvPr>
              <p:cNvSpPr txBox="1"/>
              <p:nvPr/>
            </p:nvSpPr>
            <p:spPr>
              <a:xfrm>
                <a:off x="41264" y="2900560"/>
                <a:ext cx="210001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4424F8A-2CD6-49E8-BC1C-F59612EEAB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64" y="2900560"/>
                <a:ext cx="2100014" cy="461665"/>
              </a:xfrm>
              <a:prstGeom prst="rect">
                <a:avLst/>
              </a:prstGeom>
              <a:blipFill>
                <a:blip r:embed="rId4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6EA564F-8EDB-4DFE-B79A-FF7962B7EEC5}"/>
                  </a:ext>
                </a:extLst>
              </p:cNvPr>
              <p:cNvSpPr txBox="1"/>
              <p:nvPr/>
            </p:nvSpPr>
            <p:spPr>
              <a:xfrm>
                <a:off x="22213" y="3833529"/>
                <a:ext cx="274956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6EA564F-8EDB-4DFE-B79A-FF7962B7EE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13" y="3833529"/>
                <a:ext cx="2749561" cy="461665"/>
              </a:xfrm>
              <a:prstGeom prst="rect">
                <a:avLst/>
              </a:prstGeom>
              <a:blipFill>
                <a:blip r:embed="rId6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047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Example Exam Question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367010" y="775336"/>
            <a:ext cx="3196877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FP1 June 2013(R) Q3c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9895281-804A-4FE4-8A2B-4F97BF55ED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011" y="1147516"/>
            <a:ext cx="6848475" cy="193357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964194"/>
            <a:ext cx="1638300" cy="5238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8450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367CF54-51EE-4C25-94F2-745B5655CF55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04EA9FFC-ECA0-4780-A0CD-C183A69B0E57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87BA3C9-1E72-4AE6-BB24-4E804A175D6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7C381CA6-509E-4923-B312-DA7639400D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290" y="1184050"/>
            <a:ext cx="8296275" cy="152400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F8569D2-DE3F-48B8-B514-E22F5A066093}"/>
              </a:ext>
            </a:extLst>
          </p:cNvPr>
          <p:cNvSpPr txBox="1"/>
          <p:nvPr/>
        </p:nvSpPr>
        <p:spPr>
          <a:xfrm>
            <a:off x="367011" y="775336"/>
            <a:ext cx="2620814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FP1 Jan 2010 Q2c</a:t>
            </a:r>
          </a:p>
        </p:txBody>
      </p:sp>
    </p:spTree>
    <p:extLst>
      <p:ext uri="{BB962C8B-B14F-4D97-AF65-F5344CB8AC3E}">
        <p14:creationId xmlns:p14="http://schemas.microsoft.com/office/powerpoint/2010/main" val="102617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A4CB055-A386-4748-9E22-EB219266B446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7911969C-C58D-4C26-B4BB-9F7CAEF12665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When does Newton-Raphson fail?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F03B24B-540C-4269-856E-EEE2630157B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B2F4B41-48D7-4014-AD1D-90543A7871B4}"/>
              </a:ext>
            </a:extLst>
          </p:cNvPr>
          <p:cNvCxnSpPr>
            <a:cxnSpLocks/>
          </p:cNvCxnSpPr>
          <p:nvPr/>
        </p:nvCxnSpPr>
        <p:spPr>
          <a:xfrm flipV="1">
            <a:off x="1466850" y="1134541"/>
            <a:ext cx="15986" cy="23611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5A81106-D78A-4029-9BF3-271225160B9B}"/>
              </a:ext>
            </a:extLst>
          </p:cNvPr>
          <p:cNvCxnSpPr>
            <a:cxnSpLocks/>
          </p:cNvCxnSpPr>
          <p:nvPr/>
        </p:nvCxnSpPr>
        <p:spPr>
          <a:xfrm>
            <a:off x="895350" y="3143250"/>
            <a:ext cx="2595059" cy="2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1C424A4-DF63-47BB-A1ED-3C593A61DB1F}"/>
                  </a:ext>
                </a:extLst>
              </p:cNvPr>
              <p:cNvSpPr txBox="1"/>
              <p:nvPr/>
            </p:nvSpPr>
            <p:spPr>
              <a:xfrm>
                <a:off x="3447879" y="2953586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1C424A4-DF63-47BB-A1ED-3C593A61DB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7879" y="2953586"/>
                <a:ext cx="432048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975244B-B209-414F-A946-A988A179FFFE}"/>
                  </a:ext>
                </a:extLst>
              </p:cNvPr>
              <p:cNvSpPr txBox="1"/>
              <p:nvPr/>
            </p:nvSpPr>
            <p:spPr>
              <a:xfrm>
                <a:off x="1266812" y="765209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975244B-B209-414F-A946-A988A179FF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6812" y="765209"/>
                <a:ext cx="432048" cy="369332"/>
              </a:xfrm>
              <a:prstGeom prst="rect">
                <a:avLst/>
              </a:prstGeom>
              <a:blipFill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8226E1B-0C71-4DC5-8BEA-192D57687D35}"/>
              </a:ext>
            </a:extLst>
          </p:cNvPr>
          <p:cNvSpPr/>
          <p:nvPr/>
        </p:nvSpPr>
        <p:spPr>
          <a:xfrm>
            <a:off x="956488" y="1346126"/>
            <a:ext cx="2222204" cy="1414160"/>
          </a:xfrm>
          <a:custGeom>
            <a:avLst/>
            <a:gdLst>
              <a:gd name="connsiteX0" fmla="*/ 0 w 2222204"/>
              <a:gd name="connsiteY0" fmla="*/ 0 h 1414160"/>
              <a:gd name="connsiteX1" fmla="*/ 1275907 w 2222204"/>
              <a:gd name="connsiteY1" fmla="*/ 1414130 h 1414160"/>
              <a:gd name="connsiteX2" fmla="*/ 2222204 w 2222204"/>
              <a:gd name="connsiteY2" fmla="*/ 31898 h 1414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22204" h="1414160">
                <a:moveTo>
                  <a:pt x="0" y="0"/>
                </a:moveTo>
                <a:cubicBezTo>
                  <a:pt x="452770" y="704407"/>
                  <a:pt x="905540" y="1408814"/>
                  <a:pt x="1275907" y="1414130"/>
                </a:cubicBezTo>
                <a:cubicBezTo>
                  <a:pt x="1646274" y="1419446"/>
                  <a:pt x="1934239" y="725672"/>
                  <a:pt x="2222204" y="31898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3">
            <a:extLst>
              <a:ext uri="{FF2B5EF4-FFF2-40B4-BE49-F238E27FC236}">
                <a16:creationId xmlns:a16="http://schemas.microsoft.com/office/drawing/2014/main" id="{5C45B5FA-A31B-42C9-B3BA-8B1D460EEE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54241" y="1061467"/>
            <a:ext cx="1638300" cy="5238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066B825-01D8-4D5D-8458-A8AB9036B85F}"/>
                  </a:ext>
                </a:extLst>
              </p:cNvPr>
              <p:cNvSpPr txBox="1"/>
              <p:nvPr/>
            </p:nvSpPr>
            <p:spPr>
              <a:xfrm>
                <a:off x="2007265" y="3068918"/>
                <a:ext cx="4359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066B825-01D8-4D5D-8458-A8AB9036B8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7265" y="3068918"/>
                <a:ext cx="435972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D05288E-00EC-473C-ABC7-435A17A61FF0}"/>
              </a:ext>
            </a:extLst>
          </p:cNvPr>
          <p:cNvCxnSpPr>
            <a:cxnSpLocks/>
            <a:stCxn id="12" idx="1"/>
          </p:cNvCxnSpPr>
          <p:nvPr/>
        </p:nvCxnSpPr>
        <p:spPr>
          <a:xfrm flipH="1">
            <a:off x="2232025" y="2760256"/>
            <a:ext cx="370" cy="386169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372DF3F-E01A-44B6-8142-94792ED4063F}"/>
              </a:ext>
            </a:extLst>
          </p:cNvPr>
          <p:cNvCxnSpPr/>
          <p:nvPr/>
        </p:nvCxnSpPr>
        <p:spPr>
          <a:xfrm flipV="1">
            <a:off x="1266812" y="2759075"/>
            <a:ext cx="1971688" cy="11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99E46CA-0242-45FB-B654-3B500023B9DA}"/>
              </a:ext>
            </a:extLst>
          </p:cNvPr>
          <p:cNvSpPr txBox="1"/>
          <p:nvPr/>
        </p:nvSpPr>
        <p:spPr>
          <a:xfrm>
            <a:off x="2545978" y="2538611"/>
            <a:ext cx="7433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tangent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F95BED9-A36B-4992-B3E0-135C6B138D08}"/>
                  </a:ext>
                </a:extLst>
              </p:cNvPr>
              <p:cNvSpPr txBox="1"/>
              <p:nvPr/>
            </p:nvSpPr>
            <p:spPr>
              <a:xfrm>
                <a:off x="4397548" y="1668348"/>
                <a:ext cx="4374312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If the starting value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GB" b="1" dirty="0"/>
                  <a:t> was the stationary point</a:t>
                </a:r>
                <a:r>
                  <a:rPr lang="en-GB" dirty="0"/>
                  <a:t>, then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/>
                  <a:t>, resulting in a division by 0 in the above formula.</a:t>
                </a:r>
              </a:p>
              <a:p>
                <a:endParaRPr lang="en-GB" dirty="0"/>
              </a:p>
              <a:p>
                <a:r>
                  <a:rPr lang="en-GB" dirty="0"/>
                  <a:t>Graphically, it is because the tangent will never reach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-axis.</a:t>
                </a: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F95BED9-A36B-4992-B3E0-135C6B138D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7548" y="1668348"/>
                <a:ext cx="4374312" cy="1754326"/>
              </a:xfrm>
              <a:prstGeom prst="rect">
                <a:avLst/>
              </a:prstGeom>
              <a:blipFill>
                <a:blip r:embed="rId6"/>
                <a:stretch>
                  <a:fillRect l="-1114" t="-2091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DFF9E57F-5193-4E4D-809D-7434692D6157}"/>
              </a:ext>
            </a:extLst>
          </p:cNvPr>
          <p:cNvCxnSpPr>
            <a:cxnSpLocks/>
          </p:cNvCxnSpPr>
          <p:nvPr/>
        </p:nvCxnSpPr>
        <p:spPr>
          <a:xfrm>
            <a:off x="870496" y="4871286"/>
            <a:ext cx="2749004" cy="55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4C94C173-460F-4598-85ED-8CE5BD2E2416}"/>
                  </a:ext>
                </a:extLst>
              </p:cNvPr>
              <p:cNvSpPr txBox="1"/>
              <p:nvPr/>
            </p:nvSpPr>
            <p:spPr>
              <a:xfrm>
                <a:off x="3722086" y="469551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4C94C173-460F-4598-85ED-8CE5BD2E24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2086" y="4695510"/>
                <a:ext cx="432048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4464F9A-F2CC-4D8C-95E7-8464F04C2F4B}"/>
              </a:ext>
            </a:extLst>
          </p:cNvPr>
          <p:cNvCxnSpPr>
            <a:cxnSpLocks/>
          </p:cNvCxnSpPr>
          <p:nvPr/>
        </p:nvCxnSpPr>
        <p:spPr>
          <a:xfrm flipV="1">
            <a:off x="2179320" y="4351119"/>
            <a:ext cx="14305" cy="11974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CBC2433-FCD4-4A99-943F-84B573DDF96F}"/>
                  </a:ext>
                </a:extLst>
              </p:cNvPr>
              <p:cNvSpPr txBox="1"/>
              <p:nvPr/>
            </p:nvSpPr>
            <p:spPr>
              <a:xfrm>
                <a:off x="1992025" y="3981787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CBC2433-FCD4-4A99-943F-84B573DDF9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2025" y="3981787"/>
                <a:ext cx="432048" cy="369332"/>
              </a:xfrm>
              <a:prstGeom prst="rect">
                <a:avLst/>
              </a:prstGeom>
              <a:blipFill>
                <a:blip r:embed="rId8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BDD36CBC-E804-4272-A924-EA67C4032E33}"/>
              </a:ext>
            </a:extLst>
          </p:cNvPr>
          <p:cNvSpPr/>
          <p:nvPr/>
        </p:nvSpPr>
        <p:spPr>
          <a:xfrm>
            <a:off x="835502" y="4161933"/>
            <a:ext cx="2525945" cy="1272373"/>
          </a:xfrm>
          <a:custGeom>
            <a:avLst/>
            <a:gdLst>
              <a:gd name="connsiteX0" fmla="*/ 0 w 2148840"/>
              <a:gd name="connsiteY0" fmla="*/ 2057400 h 2057400"/>
              <a:gd name="connsiteX1" fmla="*/ 1112520 w 2148840"/>
              <a:gd name="connsiteY1" fmla="*/ 1028700 h 2057400"/>
              <a:gd name="connsiteX2" fmla="*/ 2148840 w 2148840"/>
              <a:gd name="connsiteY2" fmla="*/ 0 h 2057400"/>
              <a:gd name="connsiteX0" fmla="*/ 0 w 2148840"/>
              <a:gd name="connsiteY0" fmla="*/ 2058342 h 2058342"/>
              <a:gd name="connsiteX1" fmla="*/ 1112520 w 2148840"/>
              <a:gd name="connsiteY1" fmla="*/ 1029642 h 2058342"/>
              <a:gd name="connsiteX2" fmla="*/ 2148840 w 2148840"/>
              <a:gd name="connsiteY2" fmla="*/ 942 h 2058342"/>
              <a:gd name="connsiteX0" fmla="*/ 0 w 2148840"/>
              <a:gd name="connsiteY0" fmla="*/ 2058342 h 2058342"/>
              <a:gd name="connsiteX1" fmla="*/ 1112520 w 2148840"/>
              <a:gd name="connsiteY1" fmla="*/ 1029642 h 2058342"/>
              <a:gd name="connsiteX2" fmla="*/ 2148840 w 2148840"/>
              <a:gd name="connsiteY2" fmla="*/ 942 h 2058342"/>
              <a:gd name="connsiteX0" fmla="*/ 0 w 2148840"/>
              <a:gd name="connsiteY0" fmla="*/ 2058415 h 2058415"/>
              <a:gd name="connsiteX1" fmla="*/ 1112520 w 2148840"/>
              <a:gd name="connsiteY1" fmla="*/ 1029715 h 2058415"/>
              <a:gd name="connsiteX2" fmla="*/ 2148840 w 2148840"/>
              <a:gd name="connsiteY2" fmla="*/ 1015 h 2058415"/>
              <a:gd name="connsiteX0" fmla="*/ 0 w 2148840"/>
              <a:gd name="connsiteY0" fmla="*/ 2058446 h 2058446"/>
              <a:gd name="connsiteX1" fmla="*/ 1112520 w 2148840"/>
              <a:gd name="connsiteY1" fmla="*/ 1029746 h 2058446"/>
              <a:gd name="connsiteX2" fmla="*/ 2148840 w 2148840"/>
              <a:gd name="connsiteY2" fmla="*/ 1046 h 2058446"/>
              <a:gd name="connsiteX0" fmla="*/ 0 w 2148840"/>
              <a:gd name="connsiteY0" fmla="*/ 2058386 h 2058386"/>
              <a:gd name="connsiteX1" fmla="*/ 1112520 w 2148840"/>
              <a:gd name="connsiteY1" fmla="*/ 1029686 h 2058386"/>
              <a:gd name="connsiteX2" fmla="*/ 2148840 w 2148840"/>
              <a:gd name="connsiteY2" fmla="*/ 986 h 2058386"/>
              <a:gd name="connsiteX0" fmla="*/ 0 w 2148840"/>
              <a:gd name="connsiteY0" fmla="*/ 2057400 h 2057400"/>
              <a:gd name="connsiteX1" fmla="*/ 1112520 w 2148840"/>
              <a:gd name="connsiteY1" fmla="*/ 1028700 h 2057400"/>
              <a:gd name="connsiteX2" fmla="*/ 2148840 w 2148840"/>
              <a:gd name="connsiteY2" fmla="*/ 0 h 2057400"/>
              <a:gd name="connsiteX0" fmla="*/ 0 w 2148840"/>
              <a:gd name="connsiteY0" fmla="*/ 2057499 h 2057499"/>
              <a:gd name="connsiteX1" fmla="*/ 1112520 w 2148840"/>
              <a:gd name="connsiteY1" fmla="*/ 1028799 h 2057499"/>
              <a:gd name="connsiteX2" fmla="*/ 2148840 w 2148840"/>
              <a:gd name="connsiteY2" fmla="*/ 99 h 2057499"/>
              <a:gd name="connsiteX0" fmla="*/ 0 w 2336958"/>
              <a:gd name="connsiteY0" fmla="*/ 2092960 h 2092961"/>
              <a:gd name="connsiteX1" fmla="*/ 1300638 w 2336958"/>
              <a:gd name="connsiteY1" fmla="*/ 1028797 h 2092961"/>
              <a:gd name="connsiteX2" fmla="*/ 2336958 w 2336958"/>
              <a:gd name="connsiteY2" fmla="*/ 97 h 2092961"/>
              <a:gd name="connsiteX0" fmla="*/ 0 w 2336958"/>
              <a:gd name="connsiteY0" fmla="*/ 2092960 h 2092959"/>
              <a:gd name="connsiteX1" fmla="*/ 1300638 w 2336958"/>
              <a:gd name="connsiteY1" fmla="*/ 1028797 h 2092959"/>
              <a:gd name="connsiteX2" fmla="*/ 2336958 w 2336958"/>
              <a:gd name="connsiteY2" fmla="*/ 97 h 2092959"/>
              <a:gd name="connsiteX0" fmla="*/ 0 w 2336958"/>
              <a:gd name="connsiteY0" fmla="*/ 2092972 h 2092972"/>
              <a:gd name="connsiteX1" fmla="*/ 1300638 w 2336958"/>
              <a:gd name="connsiteY1" fmla="*/ 1028809 h 2092972"/>
              <a:gd name="connsiteX2" fmla="*/ 2336958 w 2336958"/>
              <a:gd name="connsiteY2" fmla="*/ 109 h 2092972"/>
              <a:gd name="connsiteX0" fmla="*/ 0 w 3172046"/>
              <a:gd name="connsiteY0" fmla="*/ 2092972 h 2092972"/>
              <a:gd name="connsiteX1" fmla="*/ 2135726 w 3172046"/>
              <a:gd name="connsiteY1" fmla="*/ 1028809 h 2092972"/>
              <a:gd name="connsiteX2" fmla="*/ 3172046 w 3172046"/>
              <a:gd name="connsiteY2" fmla="*/ 109 h 2092972"/>
              <a:gd name="connsiteX0" fmla="*/ 0 w 3172046"/>
              <a:gd name="connsiteY0" fmla="*/ 2092972 h 2092972"/>
              <a:gd name="connsiteX1" fmla="*/ 2135726 w 3172046"/>
              <a:gd name="connsiteY1" fmla="*/ 1028809 h 2092972"/>
              <a:gd name="connsiteX2" fmla="*/ 3172046 w 3172046"/>
              <a:gd name="connsiteY2" fmla="*/ 109 h 2092972"/>
              <a:gd name="connsiteX0" fmla="*/ 0 w 3844756"/>
              <a:gd name="connsiteY0" fmla="*/ 2105578 h 2105578"/>
              <a:gd name="connsiteX1" fmla="*/ 2135726 w 3844756"/>
              <a:gd name="connsiteY1" fmla="*/ 1041415 h 2105578"/>
              <a:gd name="connsiteX2" fmla="*/ 3844756 w 3844756"/>
              <a:gd name="connsiteY2" fmla="*/ 106 h 2105578"/>
              <a:gd name="connsiteX0" fmla="*/ 0 w 3844756"/>
              <a:gd name="connsiteY0" fmla="*/ 2105472 h 2105472"/>
              <a:gd name="connsiteX1" fmla="*/ 2135726 w 3844756"/>
              <a:gd name="connsiteY1" fmla="*/ 1041309 h 2105472"/>
              <a:gd name="connsiteX2" fmla="*/ 3844756 w 3844756"/>
              <a:gd name="connsiteY2" fmla="*/ 0 h 2105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44756" h="2105472">
                <a:moveTo>
                  <a:pt x="0" y="2105472"/>
                </a:moveTo>
                <a:cubicBezTo>
                  <a:pt x="1678446" y="2004053"/>
                  <a:pt x="1836721" y="1480750"/>
                  <a:pt x="2135726" y="1041309"/>
                </a:cubicBezTo>
                <a:cubicBezTo>
                  <a:pt x="2453781" y="613691"/>
                  <a:pt x="2323712" y="217502"/>
                  <a:pt x="3844756" y="0"/>
                </a:cubicBezTo>
              </a:path>
            </a:pathLst>
          </a:cu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81C57422-04CE-4840-BA55-5B1B7DB54130}"/>
                  </a:ext>
                </a:extLst>
              </p:cNvPr>
              <p:cNvSpPr txBox="1"/>
              <p:nvPr/>
            </p:nvSpPr>
            <p:spPr>
              <a:xfrm>
                <a:off x="3132972" y="3776047"/>
                <a:ext cx="1368632" cy="4431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81C57422-04CE-4840-BA55-5B1B7DB541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2972" y="3776047"/>
                <a:ext cx="1368632" cy="44313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C176142-1B48-4B94-B0E0-58F4DD6763F6}"/>
              </a:ext>
            </a:extLst>
          </p:cNvPr>
          <p:cNvCxnSpPr>
            <a:cxnSpLocks/>
          </p:cNvCxnSpPr>
          <p:nvPr/>
        </p:nvCxnSpPr>
        <p:spPr>
          <a:xfrm flipV="1">
            <a:off x="1365250" y="4146550"/>
            <a:ext cx="1720850" cy="7175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28702CF2-3194-4F79-89FD-97DB66D0EC65}"/>
              </a:ext>
            </a:extLst>
          </p:cNvPr>
          <p:cNvCxnSpPr>
            <a:cxnSpLocks/>
          </p:cNvCxnSpPr>
          <p:nvPr/>
        </p:nvCxnSpPr>
        <p:spPr>
          <a:xfrm flipV="1">
            <a:off x="977900" y="4883150"/>
            <a:ext cx="2438400" cy="584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8BEED8DA-7D42-4AFA-B919-C366AB5E06A9}"/>
              </a:ext>
            </a:extLst>
          </p:cNvPr>
          <p:cNvCxnSpPr>
            <a:cxnSpLocks/>
          </p:cNvCxnSpPr>
          <p:nvPr/>
        </p:nvCxnSpPr>
        <p:spPr>
          <a:xfrm flipV="1">
            <a:off x="727075" y="5457825"/>
            <a:ext cx="542925" cy="730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6B5168F3-0E83-4E63-A6E7-2DF67CF4DD24}"/>
                  </a:ext>
                </a:extLst>
              </p:cNvPr>
              <p:cNvSpPr txBox="1"/>
              <p:nvPr/>
            </p:nvSpPr>
            <p:spPr>
              <a:xfrm>
                <a:off x="2562647" y="4790031"/>
                <a:ext cx="247228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05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sz="105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6B5168F3-0E83-4E63-A6E7-2DF67CF4DD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2647" y="4790031"/>
                <a:ext cx="247228" cy="261610"/>
              </a:xfrm>
              <a:prstGeom prst="rect">
                <a:avLst/>
              </a:prstGeom>
              <a:blipFill>
                <a:blip r:embed="rId10"/>
                <a:stretch>
                  <a:fillRect r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7CDFFD7C-07F4-4763-BEFA-A4CDFA3144C9}"/>
                  </a:ext>
                </a:extLst>
              </p:cNvPr>
              <p:cNvSpPr txBox="1"/>
              <p:nvPr/>
            </p:nvSpPr>
            <p:spPr>
              <a:xfrm>
                <a:off x="1154590" y="4783596"/>
                <a:ext cx="247228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05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sz="105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7CDFFD7C-07F4-4763-BEFA-A4CDFA3144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4590" y="4783596"/>
                <a:ext cx="247228" cy="2616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1C6348F4-3105-418D-9C85-E23C8DE78FEF}"/>
              </a:ext>
            </a:extLst>
          </p:cNvPr>
          <p:cNvCxnSpPr>
            <a:cxnSpLocks/>
          </p:cNvCxnSpPr>
          <p:nvPr/>
        </p:nvCxnSpPr>
        <p:spPr>
          <a:xfrm flipH="1">
            <a:off x="2714625" y="4314825"/>
            <a:ext cx="9525" cy="555625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F35B709E-A8A1-454E-8F1C-C1F763ACECD3}"/>
              </a:ext>
            </a:extLst>
          </p:cNvPr>
          <p:cNvCxnSpPr>
            <a:cxnSpLocks/>
          </p:cNvCxnSpPr>
          <p:nvPr/>
        </p:nvCxnSpPr>
        <p:spPr>
          <a:xfrm flipH="1">
            <a:off x="1362075" y="4864101"/>
            <a:ext cx="4947" cy="501649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C2836B1E-C40C-4ECD-A6D5-284FEC02BF58}"/>
                  </a:ext>
                </a:extLst>
              </p:cNvPr>
              <p:cNvSpPr txBox="1"/>
              <p:nvPr/>
            </p:nvSpPr>
            <p:spPr>
              <a:xfrm>
                <a:off x="3257709" y="4871286"/>
                <a:ext cx="247228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05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05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C2836B1E-C40C-4ECD-A6D5-284FEC02BF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7709" y="4871286"/>
                <a:ext cx="247228" cy="261610"/>
              </a:xfrm>
              <a:prstGeom prst="rect">
                <a:avLst/>
              </a:prstGeom>
              <a:blipFill>
                <a:blip r:embed="rId12"/>
                <a:stretch>
                  <a:fillRect r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C91B7B28-A1FE-4F56-BAD9-E95B44470785}"/>
                  </a:ext>
                </a:extLst>
              </p:cNvPr>
              <p:cNvSpPr txBox="1"/>
              <p:nvPr/>
            </p:nvSpPr>
            <p:spPr>
              <a:xfrm>
                <a:off x="4665590" y="3934444"/>
                <a:ext cx="4066954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Newton-Raphson also suffers from the same drawbacks as solving by iteration, in that it’s possible for the values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GB" dirty="0"/>
                  <a:t> to </a:t>
                </a:r>
                <a:r>
                  <a:rPr lang="en-GB" b="1" dirty="0"/>
                  <a:t>diverge</a:t>
                </a:r>
                <a:r>
                  <a:rPr lang="en-GB" dirty="0"/>
                  <a:t>.</a:t>
                </a:r>
              </a:p>
              <a:p>
                <a:r>
                  <a:rPr lang="en-GB" dirty="0"/>
                  <a:t>In this example,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GB" dirty="0"/>
                  <a:t> oscillate either side of 0, but gradually getting further away from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C91B7B28-A1FE-4F56-BAD9-E95B444707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5590" y="3934444"/>
                <a:ext cx="4066954" cy="2031325"/>
              </a:xfrm>
              <a:prstGeom prst="rect">
                <a:avLst/>
              </a:prstGeom>
              <a:blipFill>
                <a:blip r:embed="rId13"/>
                <a:stretch>
                  <a:fillRect l="-1198" t="-1497" r="-299" b="-35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9C217DA8-FB1A-4094-AEF6-3F637139FC37}"/>
              </a:ext>
            </a:extLst>
          </p:cNvPr>
          <p:cNvCxnSpPr/>
          <p:nvPr/>
        </p:nvCxnSpPr>
        <p:spPr>
          <a:xfrm>
            <a:off x="0" y="3645024"/>
            <a:ext cx="914285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905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9" grpId="0"/>
      <p:bldP spid="30" grpId="0" animBg="1"/>
      <p:bldP spid="32" grpId="0"/>
      <p:bldP spid="52" grpId="0"/>
      <p:bldP spid="66" grpId="0"/>
      <p:bldP spid="74" grpId="0"/>
      <p:bldP spid="7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EACBA51-E724-4DDC-B3A6-64379BF6EA64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9DEB12B-B058-4C25-AAEE-778A98A8F0BD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Application to Modelling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38AAD27A-2BA2-4153-B085-4FD3E838B758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FB22FAD-31EB-4ABB-8A0C-657F9445C7E3}"/>
                  </a:ext>
                </a:extLst>
              </p:cNvPr>
              <p:cNvSpPr txBox="1"/>
              <p:nvPr/>
            </p:nvSpPr>
            <p:spPr>
              <a:xfrm>
                <a:off x="339953" y="781129"/>
                <a:ext cx="7848872" cy="2585323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[Textbook] The price of a car in £s,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/>
                  <a:t> years after purchase, is modelled by the function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=15 000 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0.85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−1000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1600" dirty="0"/>
              </a:p>
              <a:p>
                <a:pPr marL="342900" indent="-342900">
                  <a:buAutoNum type="alphaLcParenBoth"/>
                </a:pPr>
                <a:r>
                  <a:rPr lang="en-GB" sz="1600" dirty="0"/>
                  <a:t>Use the model to find the value, to the nearest hundred £s, of the car 10 years after purchase.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/>
                  <a:t>Show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600" dirty="0"/>
                  <a:t> has a root between 19 and 20.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/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sz="1600" dirty="0"/>
              </a:p>
              <a:p>
                <a:pPr marL="342900" indent="-342900">
                  <a:buAutoNum type="alphaLcParenBoth"/>
                </a:pPr>
                <a:r>
                  <a:rPr lang="en-GB" sz="1600" dirty="0"/>
                  <a:t>Taking 19.5 as a first approximation, apply the Newton-Raphson method once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/>
                  <a:t> to obtain a second approximation for the time when the value of the car is zero. Give your answer to 3 decimal places.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/>
                  <a:t>Criticise this model with respect to the value of the car as it gets older.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FB22FAD-31EB-4ABB-8A0C-657F9445C7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953" y="781129"/>
                <a:ext cx="7848872" cy="258532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6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Proving a solution lies in a range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27584" y="990823"/>
                <a:ext cx="6984776" cy="36933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Show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en-GB" dirty="0"/>
                  <a:t> has a root between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=0.5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=0.6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990823"/>
                <a:ext cx="6984776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4762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Graph Pl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51851"/>
            <a:ext cx="4392488" cy="2713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463494" y="4083200"/>
            <a:ext cx="2301742" cy="230832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/>
              <a:t>Exam </a:t>
            </a:r>
            <a:r>
              <a:rPr lang="en-GB" b="1" dirty="0"/>
              <a:t>Tip: </a:t>
            </a:r>
            <a:r>
              <a:rPr lang="en-GB" dirty="0"/>
              <a:t>In the mark scheme they’re looking for:</a:t>
            </a:r>
          </a:p>
          <a:p>
            <a:pPr marL="342900" indent="-342900">
              <a:buAutoNum type="arabicPeriod"/>
            </a:pPr>
            <a:r>
              <a:rPr lang="en-GB" dirty="0"/>
              <a:t>Finding the function output for the two values.</a:t>
            </a:r>
          </a:p>
          <a:p>
            <a:pPr marL="342900" indent="-342900">
              <a:buAutoNum type="arabicPeriod"/>
            </a:pPr>
            <a:r>
              <a:rPr lang="en-GB" dirty="0"/>
              <a:t>Referring to a ‘change in sign’.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539552" y="4653136"/>
            <a:ext cx="4878542" cy="1917319"/>
            <a:chOff x="539552" y="4653136"/>
            <a:chExt cx="4878542" cy="1917319"/>
          </a:xfrm>
        </p:grpSpPr>
        <p:cxnSp>
          <p:nvCxnSpPr>
            <p:cNvPr id="10" name="Straight Arrow Connector 9"/>
            <p:cNvCxnSpPr/>
            <p:nvPr/>
          </p:nvCxnSpPr>
          <p:spPr>
            <a:xfrm>
              <a:off x="539552" y="5751840"/>
              <a:ext cx="338437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V="1">
              <a:off x="1043608" y="4653136"/>
              <a:ext cx="0" cy="183736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Oval 13"/>
            <p:cNvSpPr/>
            <p:nvPr/>
          </p:nvSpPr>
          <p:spPr>
            <a:xfrm>
              <a:off x="2123728" y="5949280"/>
              <a:ext cx="216024" cy="21602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Oval 15"/>
            <p:cNvSpPr/>
            <p:nvPr/>
          </p:nvSpPr>
          <p:spPr>
            <a:xfrm>
              <a:off x="2759355" y="5317312"/>
              <a:ext cx="216024" cy="21602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1475656" y="6201123"/>
                  <a:ext cx="128369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0.5,−0.351</m:t>
                            </m:r>
                          </m:e>
                        </m:d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75656" y="6201123"/>
                  <a:ext cx="1283699" cy="369332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r="-805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2596767" y="4868030"/>
                  <a:ext cx="128369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0.6, 0.022</m:t>
                            </m:r>
                          </m:e>
                        </m:d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96767" y="4868030"/>
                  <a:ext cx="1283699" cy="369332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4013938" y="4780309"/>
                  <a:ext cx="1404156" cy="13849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200" dirty="0"/>
                    <a:t>If the </a:t>
                  </a:r>
                  <a14:m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a14:m>
                  <a:r>
                    <a:rPr lang="en-GB" sz="1200" dirty="0"/>
                    <a:t> value goes from negative to positive or vice versa, then clearly the </a:t>
                  </a:r>
                  <a14:m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a14:m>
                  <a:r>
                    <a:rPr lang="en-GB" sz="1200" dirty="0"/>
                    <a:t> values must pass 0 somewhere in between.</a:t>
                  </a:r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13938" y="4780309"/>
                  <a:ext cx="1404156" cy="1384995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b="-264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713493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5612A98-B9D7-4B07-B623-8B1C223B22D2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56D4F97-90AB-405E-822F-A34422A188EF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…but only if the function is continuous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D8AF5CF-FD40-4D98-BD3B-471E7A4734F7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7" name="Group 6"/>
          <p:cNvGrpSpPr/>
          <p:nvPr/>
        </p:nvGrpSpPr>
        <p:grpSpPr>
          <a:xfrm>
            <a:off x="683568" y="675286"/>
            <a:ext cx="7495248" cy="2520280"/>
            <a:chOff x="519749" y="3443587"/>
            <a:chExt cx="8215328" cy="3053412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1B712866-AEA8-4898-A66E-0387C2B8AD19}"/>
                </a:ext>
              </a:extLst>
            </p:cNvPr>
            <p:cNvCxnSpPr/>
            <p:nvPr/>
          </p:nvCxnSpPr>
          <p:spPr>
            <a:xfrm>
              <a:off x="519749" y="5229200"/>
              <a:ext cx="302433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4FC5EDB5-611C-446B-AABC-0E669172033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031917" y="3753322"/>
              <a:ext cx="0" cy="273630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E86E138-7042-42ED-8424-91081222F2C7}"/>
                </a:ext>
              </a:extLst>
            </p:cNvPr>
            <p:cNvSpPr/>
            <p:nvPr/>
          </p:nvSpPr>
          <p:spPr>
            <a:xfrm>
              <a:off x="663101" y="5327417"/>
              <a:ext cx="1318437" cy="1169582"/>
            </a:xfrm>
            <a:custGeom>
              <a:avLst/>
              <a:gdLst>
                <a:gd name="connsiteX0" fmla="*/ 0 w 1318437"/>
                <a:gd name="connsiteY0" fmla="*/ 0 h 1169582"/>
                <a:gd name="connsiteX1" fmla="*/ 882502 w 1318437"/>
                <a:gd name="connsiteY1" fmla="*/ 297712 h 1169582"/>
                <a:gd name="connsiteX2" fmla="*/ 1318437 w 1318437"/>
                <a:gd name="connsiteY2" fmla="*/ 1169582 h 1169582"/>
                <a:gd name="connsiteX0" fmla="*/ 0 w 1318437"/>
                <a:gd name="connsiteY0" fmla="*/ 0 h 1169582"/>
                <a:gd name="connsiteX1" fmla="*/ 882502 w 1318437"/>
                <a:gd name="connsiteY1" fmla="*/ 297712 h 1169582"/>
                <a:gd name="connsiteX2" fmla="*/ 1318437 w 1318437"/>
                <a:gd name="connsiteY2" fmla="*/ 1169582 h 1169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18437" h="1169582">
                  <a:moveTo>
                    <a:pt x="0" y="0"/>
                  </a:moveTo>
                  <a:cubicBezTo>
                    <a:pt x="331381" y="51391"/>
                    <a:pt x="662762" y="102782"/>
                    <a:pt x="882502" y="297712"/>
                  </a:cubicBezTo>
                  <a:cubicBezTo>
                    <a:pt x="1102242" y="492642"/>
                    <a:pt x="1263501" y="714154"/>
                    <a:pt x="1318437" y="1169582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DDD9F6-59A7-4E82-9849-2A553666459C}"/>
                </a:ext>
              </a:extLst>
            </p:cNvPr>
            <p:cNvSpPr/>
            <p:nvPr/>
          </p:nvSpPr>
          <p:spPr>
            <a:xfrm rot="10800000">
              <a:off x="2100037" y="3972847"/>
              <a:ext cx="1318437" cy="1169582"/>
            </a:xfrm>
            <a:custGeom>
              <a:avLst/>
              <a:gdLst>
                <a:gd name="connsiteX0" fmla="*/ 0 w 1318437"/>
                <a:gd name="connsiteY0" fmla="*/ 0 h 1169582"/>
                <a:gd name="connsiteX1" fmla="*/ 882502 w 1318437"/>
                <a:gd name="connsiteY1" fmla="*/ 297712 h 1169582"/>
                <a:gd name="connsiteX2" fmla="*/ 1318437 w 1318437"/>
                <a:gd name="connsiteY2" fmla="*/ 1169582 h 1169582"/>
                <a:gd name="connsiteX0" fmla="*/ 0 w 1318437"/>
                <a:gd name="connsiteY0" fmla="*/ 0 h 1169582"/>
                <a:gd name="connsiteX1" fmla="*/ 882502 w 1318437"/>
                <a:gd name="connsiteY1" fmla="*/ 297712 h 1169582"/>
                <a:gd name="connsiteX2" fmla="*/ 1318437 w 1318437"/>
                <a:gd name="connsiteY2" fmla="*/ 1169582 h 1169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18437" h="1169582">
                  <a:moveTo>
                    <a:pt x="0" y="0"/>
                  </a:moveTo>
                  <a:cubicBezTo>
                    <a:pt x="331381" y="51391"/>
                    <a:pt x="662762" y="102782"/>
                    <a:pt x="882502" y="297712"/>
                  </a:cubicBezTo>
                  <a:cubicBezTo>
                    <a:pt x="1102242" y="492642"/>
                    <a:pt x="1263501" y="714154"/>
                    <a:pt x="1318437" y="1169582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DEAEF6CF-ED8D-494B-BE59-14B028FB9F26}"/>
                </a:ext>
              </a:extLst>
            </p:cNvPr>
            <p:cNvSpPr/>
            <p:nvPr/>
          </p:nvSpPr>
          <p:spPr>
            <a:xfrm>
              <a:off x="1562178" y="5636163"/>
              <a:ext cx="128736" cy="12918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2B6DD9D9-0A4F-426A-BF8A-81D21E4F8129}"/>
                </a:ext>
              </a:extLst>
            </p:cNvPr>
            <p:cNvSpPr/>
            <p:nvPr/>
          </p:nvSpPr>
          <p:spPr>
            <a:xfrm>
              <a:off x="2426274" y="4742223"/>
              <a:ext cx="128736" cy="12918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70A584B4-2D64-42F3-89CE-48B8CEA11048}"/>
                    </a:ext>
                  </a:extLst>
                </p:cNvPr>
                <p:cNvSpPr txBox="1"/>
                <p:nvPr/>
              </p:nvSpPr>
              <p:spPr>
                <a:xfrm>
                  <a:off x="2297835" y="4474510"/>
                  <a:ext cx="116740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(1,1)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70A584B4-2D64-42F3-89CE-48B8CEA1104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97835" y="4474510"/>
                  <a:ext cx="1167408" cy="369332"/>
                </a:xfrm>
                <a:prstGeom prst="rect">
                  <a:avLst/>
                </a:prstGeom>
                <a:blipFill>
                  <a:blip r:embed="rId2"/>
                  <a:stretch>
                    <a:fillRect b="-380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174500A3-1CD7-4D0B-ADF7-CA041408ADD0}"/>
                    </a:ext>
                  </a:extLst>
                </p:cNvPr>
                <p:cNvSpPr txBox="1"/>
                <p:nvPr/>
              </p:nvSpPr>
              <p:spPr>
                <a:xfrm>
                  <a:off x="596426" y="5746296"/>
                  <a:ext cx="116740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(−1,−1)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174500A3-1CD7-4D0B-ADF7-CA041408ADD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6426" y="5746296"/>
                  <a:ext cx="1167408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1149" r="-1724" b="-360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99A171B-5DF0-4152-A8E8-8C23FD7B03B8}"/>
                </a:ext>
              </a:extLst>
            </p:cNvPr>
            <p:cNvSpPr txBox="1"/>
            <p:nvPr/>
          </p:nvSpPr>
          <p:spPr>
            <a:xfrm>
              <a:off x="4126565" y="4147471"/>
              <a:ext cx="4608512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A function is </a:t>
              </a:r>
              <a:r>
                <a:rPr lang="en-GB" b="1" dirty="0"/>
                <a:t>continuous</a:t>
              </a:r>
              <a:r>
                <a:rPr lang="en-GB" dirty="0"/>
                <a:t> if the line </a:t>
              </a:r>
              <a:r>
                <a:rPr lang="en-GB" b="1" dirty="0"/>
                <a:t>does not ‘jump’</a:t>
              </a:r>
              <a:r>
                <a:rPr lang="en-GB" dirty="0"/>
                <a:t>. A root is only guaranteed with a sign change if the function is continuous, as otherwise the line can skip past 0 (in this case due to a vertical asymptote.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A80E711C-F6E9-4963-A13F-E69B42303100}"/>
                    </a:ext>
                  </a:extLst>
                </p:cNvPr>
                <p:cNvSpPr txBox="1"/>
                <p:nvPr/>
              </p:nvSpPr>
              <p:spPr>
                <a:xfrm>
                  <a:off x="3544675" y="5015458"/>
                  <a:ext cx="33064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A80E711C-F6E9-4963-A13F-E69B4230310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44675" y="5015458"/>
                  <a:ext cx="330640" cy="369332"/>
                </a:xfrm>
                <a:prstGeom prst="rect">
                  <a:avLst/>
                </a:prstGeom>
                <a:blipFill>
                  <a:blip r:embed="rId4"/>
                  <a:stretch>
                    <a:fillRect b="-40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EA6A2DA9-6C41-4945-A81C-AF4211BBE411}"/>
                    </a:ext>
                  </a:extLst>
                </p:cNvPr>
                <p:cNvSpPr txBox="1"/>
                <p:nvPr/>
              </p:nvSpPr>
              <p:spPr>
                <a:xfrm>
                  <a:off x="1887862" y="3443587"/>
                  <a:ext cx="33064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EA6A2DA9-6C41-4945-A81C-AF4211BBE41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87862" y="3443587"/>
                  <a:ext cx="330640" cy="369332"/>
                </a:xfrm>
                <a:prstGeom prst="rect">
                  <a:avLst/>
                </a:prstGeom>
                <a:blipFill>
                  <a:blip r:embed="rId5"/>
                  <a:stretch>
                    <a:fillRect r="-2041" b="-280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483096B-073E-455D-9A4E-80164491779C}"/>
              </a:ext>
            </a:extLst>
          </p:cNvPr>
          <p:cNvGrpSpPr/>
          <p:nvPr/>
        </p:nvGrpSpPr>
        <p:grpSpPr>
          <a:xfrm>
            <a:off x="-218" y="3444320"/>
            <a:ext cx="9144000" cy="599127"/>
            <a:chOff x="0" y="13335"/>
            <a:chExt cx="9144218" cy="599127"/>
          </a:xfrm>
        </p:grpSpPr>
        <p:sp>
          <p:nvSpPr>
            <p:cNvPr id="24" name="TextBox 32">
              <a:extLst>
                <a:ext uri="{FF2B5EF4-FFF2-40B4-BE49-F238E27FC236}">
                  <a16:creationId xmlns:a16="http://schemas.microsoft.com/office/drawing/2014/main" id="{AFF98FE4-9E36-43AA-BF0F-EDF3E5880DB9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…and no sign change doesn’t mean there isn’t a root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19D4FDEC-E39C-4822-B430-29629BF2F348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1043608" y="4188503"/>
            <a:ext cx="7505193" cy="1995770"/>
            <a:chOff x="1089577" y="860044"/>
            <a:chExt cx="7452622" cy="3279652"/>
          </a:xfrm>
        </p:grpSpPr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18A42699-EA68-4F8D-A899-CA9B949C3194}"/>
                </a:ext>
              </a:extLst>
            </p:cNvPr>
            <p:cNvCxnSpPr/>
            <p:nvPr/>
          </p:nvCxnSpPr>
          <p:spPr>
            <a:xfrm>
              <a:off x="1092557" y="2830013"/>
              <a:ext cx="302433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3906D8D4-4877-4B0F-8991-43A19CA6FC4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58104" y="1237934"/>
              <a:ext cx="0" cy="273630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C035D720-90D7-4C09-9DC3-EC5AEA1ABC26}"/>
                </a:ext>
              </a:extLst>
            </p:cNvPr>
            <p:cNvSpPr/>
            <p:nvPr/>
          </p:nvSpPr>
          <p:spPr>
            <a:xfrm>
              <a:off x="1750863" y="3473534"/>
              <a:ext cx="128736" cy="12918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98524F55-0FDA-4456-AB25-6751189711FE}"/>
                </a:ext>
              </a:extLst>
            </p:cNvPr>
            <p:cNvSpPr/>
            <p:nvPr/>
          </p:nvSpPr>
          <p:spPr>
            <a:xfrm>
              <a:off x="2915816" y="3087182"/>
              <a:ext cx="128736" cy="12918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FD099167-2663-4F1B-8EBD-D59139068090}"/>
                    </a:ext>
                  </a:extLst>
                </p:cNvPr>
                <p:cNvSpPr txBox="1"/>
                <p:nvPr/>
              </p:nvSpPr>
              <p:spPr>
                <a:xfrm>
                  <a:off x="4096218" y="2606086"/>
                  <a:ext cx="33064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FD099167-2663-4F1B-8EBD-D5913906809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96218" y="2606086"/>
                  <a:ext cx="330640" cy="369332"/>
                </a:xfrm>
                <a:prstGeom prst="rect">
                  <a:avLst/>
                </a:prstGeom>
                <a:blipFill>
                  <a:blip r:embed="rId6"/>
                  <a:stretch>
                    <a:fillRect b="-4324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2D0165F0-A4A0-4B8E-9F5C-5FB3654D4FDB}"/>
                    </a:ext>
                  </a:extLst>
                </p:cNvPr>
                <p:cNvSpPr txBox="1"/>
                <p:nvPr/>
              </p:nvSpPr>
              <p:spPr>
                <a:xfrm>
                  <a:off x="1089577" y="860044"/>
                  <a:ext cx="33064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2D0165F0-A4A0-4B8E-9F5C-5FB3654D4FD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89577" y="860044"/>
                  <a:ext cx="330640" cy="369332"/>
                </a:xfrm>
                <a:prstGeom prst="rect">
                  <a:avLst/>
                </a:prstGeom>
                <a:blipFill>
                  <a:blip r:embed="rId7"/>
                  <a:stretch>
                    <a:fillRect b="-75676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3" name="Freeform: Shape 15">
              <a:extLst>
                <a:ext uri="{FF2B5EF4-FFF2-40B4-BE49-F238E27FC236}">
                  <a16:creationId xmlns:a16="http://schemas.microsoft.com/office/drawing/2014/main" id="{9CB784DA-A757-4535-A888-7DF37C128EEF}"/>
                </a:ext>
              </a:extLst>
            </p:cNvPr>
            <p:cNvSpPr/>
            <p:nvPr/>
          </p:nvSpPr>
          <p:spPr>
            <a:xfrm>
              <a:off x="1721228" y="2130676"/>
              <a:ext cx="1573515" cy="1846238"/>
            </a:xfrm>
            <a:custGeom>
              <a:avLst/>
              <a:gdLst>
                <a:gd name="connsiteX0" fmla="*/ 5972 w 1573515"/>
                <a:gd name="connsiteY0" fmla="*/ 1846238 h 1846238"/>
                <a:gd name="connsiteX1" fmla="*/ 78543 w 1573515"/>
                <a:gd name="connsiteY1" fmla="*/ 1381781 h 1846238"/>
                <a:gd name="connsiteX2" fmla="*/ 557515 w 1573515"/>
                <a:gd name="connsiteY2" fmla="*/ 2924 h 1846238"/>
                <a:gd name="connsiteX3" fmla="*/ 1283229 w 1573515"/>
                <a:gd name="connsiteY3" fmla="*/ 1033438 h 1846238"/>
                <a:gd name="connsiteX4" fmla="*/ 1573515 w 1573515"/>
                <a:gd name="connsiteY4" fmla="*/ 1599495 h 1846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73515" h="1846238">
                  <a:moveTo>
                    <a:pt x="5972" y="1846238"/>
                  </a:moveTo>
                  <a:cubicBezTo>
                    <a:pt x="-3705" y="1767619"/>
                    <a:pt x="-13381" y="1689000"/>
                    <a:pt x="78543" y="1381781"/>
                  </a:cubicBezTo>
                  <a:cubicBezTo>
                    <a:pt x="170467" y="1074562"/>
                    <a:pt x="356734" y="60981"/>
                    <a:pt x="557515" y="2924"/>
                  </a:cubicBezTo>
                  <a:cubicBezTo>
                    <a:pt x="758296" y="-55133"/>
                    <a:pt x="1113896" y="767343"/>
                    <a:pt x="1283229" y="1033438"/>
                  </a:cubicBezTo>
                  <a:cubicBezTo>
                    <a:pt x="1452562" y="1299533"/>
                    <a:pt x="1513038" y="1449514"/>
                    <a:pt x="1573515" y="1599495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896FD86E-0916-401D-9A98-3FE14DB045EF}"/>
                </a:ext>
              </a:extLst>
            </p:cNvPr>
            <p:cNvSpPr txBox="1"/>
            <p:nvPr/>
          </p:nvSpPr>
          <p:spPr>
            <a:xfrm>
              <a:off x="4797783" y="1543247"/>
              <a:ext cx="374441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/>
                <a:t>Beware! </a:t>
              </a:r>
              <a:r>
                <a:rPr lang="en-GB" sz="2000" dirty="0"/>
                <a:t>Just because there isn’t a sign change, doesn’t mean there’s no root in that interval.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F1E54BF4-6943-4911-9F61-8CC6B814BB7A}"/>
                </a:ext>
              </a:extLst>
            </p:cNvPr>
            <p:cNvSpPr txBox="1"/>
            <p:nvPr/>
          </p:nvSpPr>
          <p:spPr>
            <a:xfrm>
              <a:off x="1763117" y="2597010"/>
              <a:ext cx="45938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/>
                <a:t>root</a:t>
              </a:r>
              <a:endParaRPr lang="en-GB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A836274F-7FC9-4896-AAF0-BF00E7B19BE9}"/>
                </a:ext>
              </a:extLst>
            </p:cNvPr>
            <p:cNvSpPr txBox="1"/>
            <p:nvPr/>
          </p:nvSpPr>
          <p:spPr>
            <a:xfrm>
              <a:off x="2563302" y="2617043"/>
              <a:ext cx="45938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/>
                <a:t>root</a:t>
              </a:r>
              <a:endParaRPr lang="en-GB" dirty="0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E4F7660-5E34-4BD5-A86F-CFFE854259F7}"/>
                </a:ext>
              </a:extLst>
            </p:cNvPr>
            <p:cNvSpPr txBox="1"/>
            <p:nvPr/>
          </p:nvSpPr>
          <p:spPr>
            <a:xfrm>
              <a:off x="4797783" y="3216366"/>
              <a:ext cx="366264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The sign change method fails to detect a root if there were an </a:t>
              </a:r>
              <a:r>
                <a:rPr lang="en-GB" b="1" dirty="0"/>
                <a:t>even number of roots</a:t>
              </a:r>
              <a:r>
                <a:rPr lang="en-GB" dirty="0"/>
                <a:t> in that interval.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6699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Proving a solution to a given accuracy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395536" y="764704"/>
            <a:ext cx="2304256" cy="41078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Edexcel C3 Jan 2013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186871"/>
            <a:ext cx="7248525" cy="123825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611560" y="2636912"/>
                <a:ext cx="7704856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Thinking back to lower school, if the root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2.307</m:t>
                    </m:r>
                  </m:oMath>
                </a14:m>
                <a:r>
                  <a:rPr lang="en-GB" dirty="0"/>
                  <a:t> is correct to 3dp, what’s the smallest and greatest value it could be?</a:t>
                </a:r>
              </a:p>
              <a:p>
                <a:endParaRPr lang="en-GB" dirty="0"/>
              </a:p>
              <a:p>
                <a:r>
                  <a:rPr lang="en-GB" b="1" dirty="0"/>
                  <a:t>Smallest: 	</a:t>
                </a:r>
                <a:endParaRPr lang="en-GB" b="1" dirty="0" smtClean="0"/>
              </a:p>
              <a:p>
                <a:r>
                  <a:rPr lang="en-GB" b="1" dirty="0" smtClean="0"/>
                  <a:t>Greatest</a:t>
                </a:r>
                <a:r>
                  <a:rPr lang="en-GB" b="1" dirty="0"/>
                  <a:t>:	 	</a:t>
                </a:r>
                <a:endParaRPr lang="en-GB" b="1" dirty="0" smtClean="0"/>
              </a:p>
              <a:p>
                <a:endParaRPr lang="en-GB" dirty="0"/>
              </a:p>
              <a:p>
                <a:r>
                  <a:rPr lang="en-GB" dirty="0"/>
                  <a:t>If there was a sign change between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2.3065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=2.3075</m:t>
                    </m:r>
                  </m:oMath>
                </a14:m>
                <a:r>
                  <a:rPr lang="en-GB" dirty="0"/>
                  <a:t>, then we know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2.3065&lt;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&lt;2.3075</m:t>
                    </m:r>
                  </m:oMath>
                </a14:m>
                <a:r>
                  <a:rPr lang="en-GB" dirty="0"/>
                  <a:t>. But if the value is in this range, then we know it is 2.307 to 3 decimal places!</a:t>
                </a:r>
              </a:p>
              <a:p>
                <a:endParaRPr lang="en-GB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636912"/>
                <a:ext cx="7704856" cy="2862322"/>
              </a:xfrm>
              <a:prstGeom prst="rect">
                <a:avLst/>
              </a:prstGeom>
              <a:blipFill>
                <a:blip r:embed="rId3"/>
                <a:stretch>
                  <a:fillRect l="-633" t="-1279" r="-1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0445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1205E5B-6D95-4F20-AFF6-9B045F6DAAF9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E4B141C9-3372-42E2-982D-C4059EA1AC6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Example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CE93D69-5054-4DC7-A96B-0B81A79378AC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E09D60B-0037-41FD-B801-D3A982DC13DF}"/>
                  </a:ext>
                </a:extLst>
              </p:cNvPr>
              <p:cNvSpPr txBox="1"/>
              <p:nvPr/>
            </p:nvSpPr>
            <p:spPr>
              <a:xfrm>
                <a:off x="323528" y="908720"/>
                <a:ext cx="8424936" cy="143154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(a) Using the same axes, sketch the graphs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dirty="0"/>
                  <a:t>. Explain how your diagrams shows that the function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dirty="0"/>
                  <a:t> has only one root.</a:t>
                </a:r>
              </a:p>
              <a:p>
                <a:r>
                  <a:rPr lang="en-GB" dirty="0"/>
                  <a:t>(b) Show that this root lies in the interval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1.7&lt;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&lt;1.8</m:t>
                    </m:r>
                  </m:oMath>
                </a14:m>
                <a:endParaRPr lang="en-GB" dirty="0"/>
              </a:p>
              <a:p>
                <a:r>
                  <a:rPr lang="en-GB" dirty="0"/>
                  <a:t>(c) Given that the root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dirty="0"/>
                  <a:t>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dirty="0"/>
                  <a:t>, show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=1.763</m:t>
                    </m:r>
                  </m:oMath>
                </a14:m>
                <a:r>
                  <a:rPr lang="en-GB" dirty="0"/>
                  <a:t> correct to 3 decimal places.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E09D60B-0037-41FD-B801-D3A982DC13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908720"/>
                <a:ext cx="8424936" cy="1431546"/>
              </a:xfrm>
              <a:prstGeom prst="rect">
                <a:avLst/>
              </a:prstGeom>
              <a:blipFill>
                <a:blip r:embed="rId2"/>
                <a:stretch>
                  <a:fillRect b="-383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8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Using iteration to approximate a root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186871"/>
            <a:ext cx="6149877" cy="382551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7" name="Rectangle 6"/>
          <p:cNvSpPr/>
          <p:nvPr/>
        </p:nvSpPr>
        <p:spPr>
          <a:xfrm>
            <a:off x="395536" y="764704"/>
            <a:ext cx="2304256" cy="41078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Edexcel C3 Jan 2013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5220072" y="764704"/>
                <a:ext cx="3406347" cy="73866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Wingdings" panose="05000000000000000000" pitchFamily="2" charset="2"/>
                  </a:rPr>
                  <a:t>!</a:t>
                </a:r>
                <a:r>
                  <a:rPr lang="en-GB" sz="1400" dirty="0"/>
                  <a:t> To solve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/>
                  <a:t> by an iterative method, rearrange into a form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/>
                  <a:t> and use the iterative formula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endParaRPr lang="en-GB" sz="1400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764704"/>
                <a:ext cx="3406347" cy="738664"/>
              </a:xfrm>
              <a:prstGeom prst="rect">
                <a:avLst/>
              </a:prstGeom>
              <a:blipFill>
                <a:blip r:embed="rId3"/>
                <a:stretch>
                  <a:fillRect l="-178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993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B289278-A1DD-4636-AA20-8FB90A7CDE82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4B3B5B3A-C552-47AD-BB7F-0AAD32395717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/>
                    <a:t>Does the starting value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a14:m>
                  <a:r>
                    <a:rPr lang="en-GB" sz="3200" dirty="0"/>
                    <a:t> matter?</a:t>
                  </a:r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4B3B5B3A-C552-47AD-BB7F-0AAD3239571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D8BEC9A-87E1-465D-923E-261FB4B72D12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4F35F4CA-F4B2-4E80-A42F-B76ED804E3F6}"/>
              </a:ext>
            </a:extLst>
          </p:cNvPr>
          <p:cNvSpPr txBox="1"/>
          <p:nvPr/>
        </p:nvSpPr>
        <p:spPr>
          <a:xfrm>
            <a:off x="337477" y="749626"/>
            <a:ext cx="88053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Yes</a:t>
            </a:r>
            <a:r>
              <a:rPr lang="en-GB" dirty="0"/>
              <a:t>! We’ll see why in a bit when we look at staircase and cobweb diagrams.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If there are a multiple roots, iteration might converge to (i.e. approach) a different root.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Or we may not converge to a root at all, and </a:t>
            </a:r>
            <a:r>
              <a:rPr lang="en-GB" b="1" dirty="0"/>
              <a:t>diverge</a:t>
            </a:r>
            <a:r>
              <a:rPr lang="en-GB" dirty="0"/>
              <a:t> (i.e. approach infinity).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6B1F82-1AC2-4060-823F-C0810A16C2BA}"/>
                  </a:ext>
                </a:extLst>
              </p:cNvPr>
              <p:cNvSpPr txBox="1"/>
              <p:nvPr/>
            </p:nvSpPr>
            <p:spPr>
              <a:xfrm>
                <a:off x="467544" y="1812415"/>
                <a:ext cx="7848872" cy="176400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−3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endParaRPr lang="en-GB" dirty="0"/>
              </a:p>
              <a:p>
                <a:pPr marL="342900" indent="-342900">
                  <a:buAutoNum type="alphaLcParenBoth"/>
                </a:pPr>
                <a:r>
                  <a:rPr lang="en-GB" dirty="0"/>
                  <a:t>Show that the equation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/>
                  <a:t> has a root in the interval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3&lt;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&lt;4</m:t>
                    </m:r>
                  </m:oMath>
                </a14:m>
                <a:r>
                  <a:rPr lang="en-GB" dirty="0"/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dirty="0"/>
                  <a:t>Use the iterative formula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  <m:sup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b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  <m:sSub>
                              <m:sSub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+5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rad>
                  </m:oMath>
                </a14:m>
                <a:r>
                  <a:rPr lang="en-GB" dirty="0"/>
                  <a:t> to calculate the values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GB" dirty="0"/>
                  <a:t>, giving your answers to 4 decimal places, and taking:</a:t>
                </a:r>
                <a:br>
                  <a:rPr lang="en-GB" dirty="0"/>
                </a:br>
                <a:r>
                  <a:rPr lang="en-GB" dirty="0"/>
                  <a:t>(</a:t>
                </a:r>
                <a:r>
                  <a:rPr lang="en-GB" dirty="0" err="1"/>
                  <a:t>i</a:t>
                </a:r>
                <a:r>
                  <a:rPr lang="en-GB" dirty="0"/>
                  <a:t>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=1.5</m:t>
                    </m:r>
                  </m:oMath>
                </a14:m>
                <a:r>
                  <a:rPr lang="en-GB" dirty="0"/>
                  <a:t>      (ii)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6B1F82-1AC2-4060-823F-C0810A16C2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812415"/>
                <a:ext cx="7848872" cy="176400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897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D424B93-1237-47B1-9E55-4C7B17461E8D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601EA435-CB2A-423B-873E-1F5E23998CE1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2D285862-94FC-4225-87A5-03A0E5E31E71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60056A91-2F19-4299-B423-7A12569709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869" y="1188368"/>
            <a:ext cx="5588744" cy="3739231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6B074AC-270F-401F-BB8A-AF327C08A0A6}"/>
              </a:ext>
            </a:extLst>
          </p:cNvPr>
          <p:cNvSpPr/>
          <p:nvPr/>
        </p:nvSpPr>
        <p:spPr>
          <a:xfrm>
            <a:off x="395536" y="764704"/>
            <a:ext cx="2592288" cy="41078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Edexcel C3 June 2012 Q2</a:t>
            </a:r>
          </a:p>
        </p:txBody>
      </p:sp>
    </p:spTree>
    <p:extLst>
      <p:ext uri="{BB962C8B-B14F-4D97-AF65-F5344CB8AC3E}">
        <p14:creationId xmlns:p14="http://schemas.microsoft.com/office/powerpoint/2010/main" val="425629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Why does this method work?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773295"/>
            <a:ext cx="6768752" cy="418070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 rot="18984554">
                <a:off x="4202830" y="2126678"/>
                <a:ext cx="15121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984554">
                <a:off x="4202830" y="2126678"/>
                <a:ext cx="1512168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01772" y="998234"/>
                <a:ext cx="8696376" cy="6578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Recall we put in the form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600" dirty="0"/>
                  <a:t>: in this case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rad>
                  </m:oMath>
                </a14:m>
                <a:r>
                  <a:rPr lang="en-GB" sz="1600" dirty="0"/>
                  <a:t> is one possible rearrangement.</a:t>
                </a:r>
              </a:p>
              <a:p>
                <a:r>
                  <a:rPr lang="en-GB" sz="1600" dirty="0"/>
                  <a:t>We can then use the recurrence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>
                          <m:sSub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rad>
                  </m:oMath>
                </a14:m>
                <a:r>
                  <a:rPr lang="en-GB" sz="1600" dirty="0"/>
                  <a:t> . Why does this recurrence work?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772" y="998234"/>
                <a:ext cx="8696376" cy="657872"/>
              </a:xfrm>
              <a:prstGeom prst="rect">
                <a:avLst/>
              </a:prstGeom>
              <a:blipFill>
                <a:blip r:embed="rId5"/>
                <a:stretch>
                  <a:fillRect l="-350" b="-92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123456" y="5059623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3456" y="5059623"/>
                <a:ext cx="648072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506524" y="554849"/>
                <a:ext cx="594066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b="0" dirty="0"/>
                  <a:t>Solve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GB" sz="2800" b="0" i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6524" y="554849"/>
                <a:ext cx="5940660" cy="523220"/>
              </a:xfrm>
              <a:prstGeom prst="rect">
                <a:avLst/>
              </a:prstGeom>
              <a:blipFill>
                <a:blip r:embed="rId7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 rot="20885241">
                <a:off x="5359267" y="2375985"/>
                <a:ext cx="1512168" cy="401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rad>
                    </m:oMath>
                  </m:oMathPara>
                </a14:m>
                <a:endParaRPr lang="en-GB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885241">
                <a:off x="5359267" y="2375985"/>
                <a:ext cx="1512168" cy="40197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 flipV="1">
            <a:off x="3447492" y="3501008"/>
            <a:ext cx="0" cy="1440160"/>
          </a:xfrm>
          <a:prstGeom prst="line">
            <a:avLst/>
          </a:prstGeom>
          <a:ln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3429001" y="3505200"/>
            <a:ext cx="441959" cy="7621"/>
          </a:xfrm>
          <a:prstGeom prst="line">
            <a:avLst/>
          </a:prstGeom>
          <a:ln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549629" y="4832927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29" y="4832927"/>
                <a:ext cx="648072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>
            <a:off x="3888905" y="3512821"/>
            <a:ext cx="0" cy="13797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888581" y="3350419"/>
            <a:ext cx="1" cy="161925"/>
          </a:xfrm>
          <a:prstGeom prst="line">
            <a:avLst/>
          </a:prstGeom>
          <a:ln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3881437" y="3367087"/>
            <a:ext cx="164306" cy="0"/>
          </a:xfrm>
          <a:prstGeom prst="line">
            <a:avLst/>
          </a:prstGeom>
          <a:ln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816181" y="4870646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6181" y="4870646"/>
                <a:ext cx="648072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/>
          <p:nvPr/>
        </p:nvCxnSpPr>
        <p:spPr>
          <a:xfrm>
            <a:off x="4111412" y="3279329"/>
            <a:ext cx="0" cy="16618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223642" y="3707023"/>
                <a:ext cx="180885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This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/>
                  <a:t> is the root of the original equation.</a:t>
                </a: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3642" y="3707023"/>
                <a:ext cx="1808858" cy="830997"/>
              </a:xfrm>
              <a:prstGeom prst="rect">
                <a:avLst/>
              </a:prstGeom>
              <a:blipFill>
                <a:blip r:embed="rId15"/>
                <a:stretch>
                  <a:fillRect l="-2020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Arrow Connector 39"/>
          <p:cNvCxnSpPr/>
          <p:nvPr/>
        </p:nvCxnSpPr>
        <p:spPr>
          <a:xfrm flipH="1">
            <a:off x="4228182" y="4552542"/>
            <a:ext cx="298595" cy="2803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643375D5-7AEB-4E53-9015-5FA045322440}"/>
                  </a:ext>
                </a:extLst>
              </p:cNvPr>
              <p:cNvSpPr/>
              <p:nvPr/>
            </p:nvSpPr>
            <p:spPr>
              <a:xfrm>
                <a:off x="236234" y="2110133"/>
                <a:ext cx="2970046" cy="73866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r>
                  <a:rPr lang="en-GB" sz="1400" dirty="0"/>
                  <a:t>This is called a </a:t>
                </a:r>
                <a:r>
                  <a:rPr lang="en-GB" sz="1400" b="1" dirty="0"/>
                  <a:t>staircase diagram</a:t>
                </a:r>
                <a:r>
                  <a:rPr lang="en-GB" sz="1400" dirty="0"/>
                  <a:t> due to its shape. We can see that we’re converging towards the root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/>
                  <a:t>.</a:t>
                </a: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643375D5-7AEB-4E53-9015-5FA0453224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34" y="2110133"/>
                <a:ext cx="2970046" cy="738664"/>
              </a:xfrm>
              <a:prstGeom prst="rect">
                <a:avLst/>
              </a:prstGeom>
              <a:blipFill>
                <a:blip r:embed="rId16"/>
                <a:stretch>
                  <a:fillRect l="-204" b="-64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4189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0" grpId="0"/>
      <p:bldP spid="35" grpId="0"/>
      <p:bldP spid="38" grpId="0"/>
      <p:bldP spid="2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56897</TotalTime>
  <Words>1733</Words>
  <Application>Microsoft Office PowerPoint</Application>
  <PresentationFormat>On-screen Show (4:3)</PresentationFormat>
  <Paragraphs>138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Cambria Math</vt:lpstr>
      <vt:lpstr>Wingdings</vt:lpstr>
      <vt:lpstr>Office Theme</vt:lpstr>
      <vt:lpstr>P2 Chapter 10 :: Numerical Methods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Stef Smith</cp:lastModifiedBy>
  <cp:revision>1228</cp:revision>
  <dcterms:created xsi:type="dcterms:W3CDTF">2013-02-28T07:36:55Z</dcterms:created>
  <dcterms:modified xsi:type="dcterms:W3CDTF">2020-01-13T14:39:05Z</dcterms:modified>
</cp:coreProperties>
</file>