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481" r:id="rId2"/>
    <p:sldId id="486" r:id="rId3"/>
    <p:sldId id="490" r:id="rId4"/>
    <p:sldId id="492" r:id="rId5"/>
    <p:sldId id="591" r:id="rId6"/>
    <p:sldId id="495" r:id="rId7"/>
    <p:sldId id="496" r:id="rId8"/>
    <p:sldId id="546" r:id="rId9"/>
    <p:sldId id="547" r:id="rId10"/>
    <p:sldId id="548" r:id="rId11"/>
    <p:sldId id="549" r:id="rId12"/>
    <p:sldId id="550" r:id="rId13"/>
    <p:sldId id="595" r:id="rId14"/>
    <p:sldId id="551" r:id="rId15"/>
    <p:sldId id="552" r:id="rId16"/>
    <p:sldId id="596" r:id="rId17"/>
    <p:sldId id="597" r:id="rId18"/>
    <p:sldId id="594" r:id="rId19"/>
    <p:sldId id="554" r:id="rId20"/>
    <p:sldId id="555" r:id="rId21"/>
    <p:sldId id="556" r:id="rId22"/>
    <p:sldId id="557" r:id="rId23"/>
    <p:sldId id="558" r:id="rId24"/>
    <p:sldId id="559" r:id="rId25"/>
    <p:sldId id="560" r:id="rId26"/>
    <p:sldId id="563" r:id="rId27"/>
    <p:sldId id="498" r:id="rId28"/>
    <p:sldId id="499" r:id="rId29"/>
    <p:sldId id="545" r:id="rId30"/>
    <p:sldId id="566" r:id="rId31"/>
    <p:sldId id="567" r:id="rId32"/>
    <p:sldId id="568" r:id="rId33"/>
    <p:sldId id="569" r:id="rId34"/>
    <p:sldId id="570" r:id="rId35"/>
    <p:sldId id="575" r:id="rId36"/>
    <p:sldId id="576" r:id="rId37"/>
    <p:sldId id="524" r:id="rId38"/>
    <p:sldId id="525" r:id="rId39"/>
    <p:sldId id="583" r:id="rId40"/>
    <p:sldId id="586" r:id="rId41"/>
    <p:sldId id="584" r:id="rId42"/>
    <p:sldId id="585" r:id="rId43"/>
    <p:sldId id="590" r:id="rId44"/>
    <p:sldId id="532" r:id="rId45"/>
    <p:sldId id="533" r:id="rId46"/>
    <p:sldId id="535" r:id="rId47"/>
    <p:sldId id="573" r:id="rId48"/>
    <p:sldId id="536" r:id="rId49"/>
    <p:sldId id="534" r:id="rId50"/>
    <p:sldId id="580" r:id="rId51"/>
    <p:sldId id="579" r:id="rId52"/>
    <p:sldId id="539" r:id="rId53"/>
    <p:sldId id="540" r:id="rId54"/>
    <p:sldId id="541" r:id="rId5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7" autoAdjust="0"/>
    <p:restoredTop sz="88534" autoAdjust="0"/>
  </p:normalViewPr>
  <p:slideViewPr>
    <p:cSldViewPr>
      <p:cViewPr varScale="1">
        <p:scale>
          <a:sx n="108" d="100"/>
          <a:sy n="108" d="100"/>
        </p:scale>
        <p:origin x="14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82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1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7" Type="http://schemas.openxmlformats.org/officeDocument/2006/relationships/image" Target="../media/image5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411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312.png"/><Relationship Id="rId4" Type="http://schemas.openxmlformats.org/officeDocument/2006/relationships/image" Target="../media/image1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1.png"/><Relationship Id="rId4" Type="http://schemas.openxmlformats.org/officeDocument/2006/relationships/image" Target="../media/image9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4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5.png"/><Relationship Id="rId7" Type="http://schemas.openxmlformats.org/officeDocument/2006/relationships/image" Target="../media/image12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19.png"/><Relationship Id="rId4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21.png"/><Relationship Id="rId3" Type="http://schemas.openxmlformats.org/officeDocument/2006/relationships/image" Target="../media/image132.png"/><Relationship Id="rId7" Type="http://schemas.openxmlformats.org/officeDocument/2006/relationships/image" Target="../media/image137.png"/><Relationship Id="rId12" Type="http://schemas.openxmlformats.org/officeDocument/2006/relationships/image" Target="../media/image11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5" Type="http://schemas.openxmlformats.org/officeDocument/2006/relationships/image" Target="../media/image143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0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0.png"/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34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4.pn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9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1.png"/><Relationship Id="rId3" Type="http://schemas.openxmlformats.org/officeDocument/2006/relationships/image" Target="../media/image1920.png"/><Relationship Id="rId7" Type="http://schemas.openxmlformats.org/officeDocument/2006/relationships/image" Target="../media/image1900.png"/><Relationship Id="rId2" Type="http://schemas.openxmlformats.org/officeDocument/2006/relationships/image" Target="../media/image1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0.png"/><Relationship Id="rId5" Type="http://schemas.openxmlformats.org/officeDocument/2006/relationships/image" Target="../media/image18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0.png"/><Relationship Id="rId7" Type="http://schemas.openxmlformats.org/officeDocument/2006/relationships/image" Target="../media/image2020.png"/><Relationship Id="rId2" Type="http://schemas.openxmlformats.org/officeDocument/2006/relationships/image" Target="../media/image19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0.png"/><Relationship Id="rId4" Type="http://schemas.openxmlformats.org/officeDocument/2006/relationships/image" Target="../media/image194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2" Type="http://schemas.openxmlformats.org/officeDocument/2006/relationships/image" Target="../media/image120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5" Type="http://schemas.openxmlformats.org/officeDocument/2006/relationships/image" Target="../media/image1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10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0.png"/><Relationship Id="rId5" Type="http://schemas.openxmlformats.org/officeDocument/2006/relationships/image" Target="../media/image9.png"/><Relationship Id="rId4" Type="http://schemas.openxmlformats.org/officeDocument/2006/relationships/image" Target="../media/image260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11 :: </a:t>
            </a:r>
            <a:r>
              <a:rPr lang="en-GB" dirty="0"/>
              <a:t>Integration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Student Notes</a:t>
            </a:r>
            <a:endParaRPr lang="en-GB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smtClean="0"/>
              <a:t>3</a:t>
            </a:r>
            <a:r>
              <a:rPr lang="en-GB" baseline="30000" smtClean="0"/>
              <a:t>rd</a:t>
            </a:r>
            <a:r>
              <a:rPr lang="en-GB" smtClean="0"/>
              <a:t> 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Another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936321"/>
                <a:ext cx="7560840" cy="44788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Use the substitution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unc>
                                  <m:func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36321"/>
                <a:ext cx="7560840" cy="447880"/>
              </a:xfrm>
              <a:prstGeom prst="rect">
                <a:avLst/>
              </a:prstGeom>
              <a:blipFill rotWithShape="0">
                <a:blip r:embed="rId2"/>
                <a:stretch>
                  <a:fillRect t="-93814" b="-13917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23528" y="924489"/>
            <a:ext cx="432048" cy="48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1628800"/>
                <a:ext cx="225255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1: </a:t>
                </a:r>
                <a:r>
                  <a:rPr lang="en-GB" dirty="0"/>
                  <a:t>Using substitution, work 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dirty="0"/>
                  <a:t> (or variant)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28800"/>
                <a:ext cx="2252558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604" t="-1923" r="-3476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7848" y="3933056"/>
            <a:ext cx="225823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2: </a:t>
            </a:r>
            <a:r>
              <a:rPr lang="en-GB" dirty="0"/>
              <a:t>Substitute these into expression.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848" y="5041900"/>
            <a:ext cx="225823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3: </a:t>
            </a:r>
            <a:r>
              <a:rPr lang="en-GB" dirty="0"/>
              <a:t>Integrate simplified expression.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7848" y="5769931"/>
                <a:ext cx="225823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4: </a:t>
                </a:r>
                <a:r>
                  <a:rPr lang="en-GB" dirty="0"/>
                  <a:t>Write answer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48" y="5769931"/>
                <a:ext cx="2258238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600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8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substitutions involving implicit differentiation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759873"/>
                <a:ext cx="8208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When a root is involved, it makes thing much tidier if we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59873"/>
                <a:ext cx="8208912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742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1344641"/>
                <a:ext cx="7560840" cy="4783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Use the substitution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rad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44641"/>
                <a:ext cx="7560840" cy="478336"/>
              </a:xfrm>
              <a:prstGeom prst="rect">
                <a:avLst/>
              </a:prstGeom>
              <a:blipFill rotWithShape="0">
                <a:blip r:embed="rId3"/>
                <a:stretch>
                  <a:fillRect t="-84314" b="-13235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95536" y="1332809"/>
            <a:ext cx="432048" cy="48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7516" y="2024647"/>
                <a:ext cx="225255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1: </a:t>
                </a:r>
                <a:r>
                  <a:rPr lang="en-GB" dirty="0"/>
                  <a:t>Using substitution, work 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dirty="0"/>
                  <a:t> (or variant)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16" y="2024647"/>
                <a:ext cx="2252558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877" t="-1923" r="-3485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1836" y="3359824"/>
            <a:ext cx="225823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2: </a:t>
            </a:r>
            <a:r>
              <a:rPr lang="en-GB" dirty="0"/>
              <a:t>Substitute these into expression.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836" y="4390860"/>
            <a:ext cx="225823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3: </a:t>
            </a:r>
            <a:r>
              <a:rPr lang="en-GB" dirty="0"/>
              <a:t>Integrate simplified expression.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1836" y="5118891"/>
                <a:ext cx="225823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4: </a:t>
                </a:r>
                <a:r>
                  <a:rPr lang="en-GB" dirty="0"/>
                  <a:t>Write answer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36" y="5118891"/>
                <a:ext cx="2258238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872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3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86871"/>
            <a:ext cx="7315200" cy="1781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817770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Jan 2012 Q6c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2968046"/>
            <a:ext cx="316835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Hint: </a:t>
            </a:r>
            <a:r>
              <a:rPr lang="en-GB" dirty="0"/>
              <a:t>You might want to use your double angle formula first.</a:t>
            </a:r>
          </a:p>
        </p:txBody>
      </p:sp>
    </p:spTree>
    <p:extLst>
      <p:ext uri="{BB962C8B-B14F-4D97-AF65-F5344CB8AC3E}">
        <p14:creationId xmlns:p14="http://schemas.microsoft.com/office/powerpoint/2010/main" val="9959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Starter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9188" y="861107"/>
                <a:ext cx="2880320" cy="6587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8" y="861107"/>
                <a:ext cx="2880320" cy="6587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47864" y="861107"/>
                <a:ext cx="4392488" cy="7104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𝑐𝑜𝑠𝑒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  <m:func>
                                        <m:func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b="0" i="0" smtClean="0">
                                              <a:latin typeface="Cambria Math" panose="02040503050406030204" pitchFamily="18" charset="0"/>
                                            </a:rPr>
                                            <m:t>cot</m:t>
                                          </m:r>
                                        </m:fName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861107"/>
                <a:ext cx="4392488" cy="7104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71730" y="4042350"/>
                <a:ext cx="3759454" cy="6587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730" y="4042350"/>
                <a:ext cx="3759454" cy="6587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4055050"/>
                <a:ext cx="2419796" cy="7104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55050"/>
                <a:ext cx="2419796" cy="710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565A4C-21DB-4060-8C07-578DFFF22B5D}"/>
                  </a:ext>
                </a:extLst>
              </p:cNvPr>
              <p:cNvSpPr txBox="1"/>
              <p:nvPr/>
            </p:nvSpPr>
            <p:spPr>
              <a:xfrm>
                <a:off x="2699792" y="4055049"/>
                <a:ext cx="2354808" cy="6587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565A4C-21DB-4060-8C07-578DFFF22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055049"/>
                <a:ext cx="2354808" cy="6587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7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Definite Integration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83671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Now 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7828" y="1412776"/>
                <a:ext cx="7560840" cy="5790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Calculate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rad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28" y="1412776"/>
                <a:ext cx="7560840" cy="5790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05780" y="1400943"/>
            <a:ext cx="432048" cy="5909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106243"/>
            <a:ext cx="7859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substitution</a:t>
            </a:r>
            <a:r>
              <a:rPr lang="en-GB" dirty="0" smtClean="0"/>
              <a:t>:</a:t>
            </a: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4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23528" y="817539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2011 Q4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39427"/>
            <a:ext cx="6237511" cy="3278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833767"/>
            <a:ext cx="4752528" cy="104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SKILL #4</a:t>
              </a:r>
              <a:r>
                <a:rPr lang="en-GB" sz="3200" dirty="0"/>
                <a:t>: Reverse Chain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836712"/>
                <a:ext cx="8333556" cy="18106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:r>
                  <a:rPr lang="en-GB" b="1" dirty="0"/>
                  <a:t>Integration by Inspection/Reverse Chain Rule</a:t>
                </a:r>
                <a:r>
                  <a:rPr lang="en-GB" dirty="0"/>
                  <a:t>: Use common sense to </a:t>
                </a:r>
                <a:r>
                  <a:rPr lang="en-GB" b="1" dirty="0"/>
                  <a:t>consider some expression </a:t>
                </a:r>
                <a:r>
                  <a:rPr lang="en-GB" dirty="0"/>
                  <a:t>that would differentiate to the expression given. Then </a:t>
                </a:r>
                <a:r>
                  <a:rPr lang="en-GB" b="1" dirty="0"/>
                  <a:t>scale</a:t>
                </a:r>
                <a:r>
                  <a:rPr lang="en-GB" dirty="0"/>
                  <a:t> appropriately.</a:t>
                </a:r>
              </a:p>
              <a:p>
                <a:r>
                  <a:rPr lang="en-GB" dirty="0"/>
                  <a:t>Common patterns: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𝑇𝑟𝑦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𝑇𝑟𝑦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36712"/>
                <a:ext cx="8333556" cy="1810688"/>
              </a:xfrm>
              <a:prstGeom prst="rect">
                <a:avLst/>
              </a:prstGeom>
              <a:blipFill>
                <a:blip r:embed="rId2"/>
                <a:stretch>
                  <a:fillRect l="-511" t="-1329" r="-875" b="-26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3068960"/>
                <a:ext cx="2880320" cy="9164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68960"/>
                <a:ext cx="2880320" cy="9164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4221088"/>
                <a:ext cx="2880320" cy="2345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Consider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⁡|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+1|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21088"/>
                <a:ext cx="2880320" cy="2345257"/>
              </a:xfrm>
              <a:prstGeom prst="rect">
                <a:avLst/>
              </a:prstGeom>
              <a:blipFill rotWithShape="0">
                <a:blip r:embed="rId6"/>
                <a:stretch>
                  <a:fillRect l="-1907" t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300192" y="1476267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In words: “If the bottom of a fraction differentiates to give the top (forgetting scaling), try ln of the bottom”.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5940152" y="1891766"/>
            <a:ext cx="360040" cy="1690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44159" y="3068960"/>
                <a:ext cx="2976614" cy="84760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159" y="3068960"/>
                <a:ext cx="2976614" cy="847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07904" y="4221087"/>
                <a:ext cx="2880320" cy="1792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Consider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221087"/>
                <a:ext cx="2880320" cy="1792798"/>
              </a:xfrm>
              <a:prstGeom prst="rect">
                <a:avLst/>
              </a:prstGeom>
              <a:blipFill rotWithShape="0">
                <a:blip r:embed="rId8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7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SKILL #4</a:t>
              </a:r>
              <a:r>
                <a:rPr lang="en-GB" sz="3200" dirty="0"/>
                <a:t>: Reverse Chain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90872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There’s certain more complicated expressions which look like the result of having applied the chain rule. I call this process ‘</a:t>
            </a:r>
            <a:r>
              <a:rPr lang="en-GB" b="1" u="sng" dirty="0"/>
              <a:t>consider then scale</a:t>
            </a:r>
            <a:r>
              <a:rPr lang="en-GB" dirty="0"/>
              <a:t>’:</a:t>
            </a:r>
          </a:p>
          <a:p>
            <a:pPr marL="342900" indent="-342900">
              <a:buAutoNum type="arabicPeriod"/>
            </a:pPr>
            <a:r>
              <a:rPr lang="en-GB" b="1" u="sng" dirty="0"/>
              <a:t>Consider</a:t>
            </a:r>
            <a:r>
              <a:rPr lang="en-GB" b="1" dirty="0"/>
              <a:t> some expression that will differentiate to something similar to it.</a:t>
            </a:r>
          </a:p>
          <a:p>
            <a:pPr marL="342900" indent="-342900">
              <a:buAutoNum type="arabicPeriod"/>
            </a:pPr>
            <a:r>
              <a:rPr lang="en-GB" b="1" dirty="0"/>
              <a:t>Differentiate, and adjust for any </a:t>
            </a:r>
            <a:r>
              <a:rPr lang="en-GB" b="1" u="sng" dirty="0"/>
              <a:t>scale</a:t>
            </a:r>
            <a:r>
              <a:rPr lang="en-GB" b="1" dirty="0"/>
              <a:t> difference.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394582"/>
                <a:ext cx="2736304" cy="87671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94582"/>
                <a:ext cx="2736304" cy="8767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3429000"/>
                <a:ext cx="2672263" cy="327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first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looks like it arose from differentiating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inside the brackets.</a:t>
                </a:r>
              </a:p>
              <a:p>
                <a:r>
                  <a:rPr lang="en-GB" sz="1600" b="1" dirty="0" smtClean="0"/>
                  <a:t>Consider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GB" sz="1600" b="1" dirty="0"/>
              </a:p>
              <a:p>
                <a:endParaRPr lang="en-GB" sz="16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  <a:p>
                <a:endParaRPr lang="en-GB" sz="1600" b="1" dirty="0"/>
              </a:p>
              <a:p>
                <a:pPr/>
                <a:r>
                  <a:rPr lang="en-GB" sz="1600" b="1" dirty="0"/>
                  <a:t>Thus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16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GB" sz="1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1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6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d>
                          </m:e>
                          <m:sup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GB" sz="1600" b="1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429000"/>
                <a:ext cx="2672263" cy="3271024"/>
              </a:xfrm>
              <a:prstGeom prst="rect">
                <a:avLst/>
              </a:prstGeom>
              <a:blipFill>
                <a:blip r:embed="rId3"/>
                <a:stretch>
                  <a:fillRect l="-1370" t="-560" b="-61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75856" y="2427997"/>
                <a:ext cx="2736304" cy="87671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427997"/>
                <a:ext cx="2736304" cy="8767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19872" y="3428999"/>
                <a:ext cx="2736304" cy="304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probably arose from differentiating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Consider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1" i="0" smtClean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sz="1600" b="1" dirty="0"/>
              </a:p>
              <a:p>
                <a:endParaRPr lang="en-GB" sz="16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600" b="1" dirty="0"/>
              </a:p>
              <a:p>
                <a:endParaRPr lang="en-GB" sz="1600" b="1" dirty="0"/>
              </a:p>
              <a:p>
                <a:endParaRPr lang="en-GB" sz="1600" b="1" dirty="0" smtClean="0"/>
              </a:p>
              <a:p>
                <a:pPr/>
                <a:r>
                  <a:rPr lang="en-GB" sz="1600" b="1" dirty="0" smtClean="0"/>
                  <a:t>Thus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16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1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func>
                          <m:funcPr>
                            <m:ctrlPr>
                              <a:rPr lang="en-GB" sz="1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1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GB" sz="1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GB" sz="1600" b="1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428999"/>
                <a:ext cx="2736304" cy="3042628"/>
              </a:xfrm>
              <a:prstGeom prst="rect">
                <a:avLst/>
              </a:prstGeom>
              <a:blipFill>
                <a:blip r:embed="rId5"/>
                <a:stretch>
                  <a:fillRect l="-1114" t="-400" r="-1336" b="-6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56176" y="2449318"/>
                <a:ext cx="2736304" cy="87671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449318"/>
                <a:ext cx="2736304" cy="8767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56176" y="3431039"/>
                <a:ext cx="2965790" cy="2680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probably arose from differentiating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b="1" dirty="0"/>
              </a:p>
              <a:p>
                <a:r>
                  <a:rPr lang="en-GB" sz="1600" b="1" dirty="0"/>
                  <a:t>Consider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GB" sz="1600" b="1" dirty="0"/>
              </a:p>
              <a:p>
                <a:endParaRPr lang="en-GB" sz="16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1600" b="1" dirty="0"/>
              </a:p>
              <a:p>
                <a:endParaRPr lang="en-GB" sz="1600" b="1" dirty="0"/>
              </a:p>
              <a:p>
                <a:pPr/>
                <a:r>
                  <a:rPr lang="en-GB" sz="1600" b="1" dirty="0"/>
                  <a:t>Thus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16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GB" sz="1600" b="1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431039"/>
                <a:ext cx="2965790" cy="2680734"/>
              </a:xfrm>
              <a:prstGeom prst="rect">
                <a:avLst/>
              </a:prstGeom>
              <a:blipFill>
                <a:blip r:embed="rId7"/>
                <a:stretch>
                  <a:fillRect l="-1235" t="-682" b="-13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AC665D-3778-46C3-A0C1-E1B4C4D11647}"/>
              </a:ext>
            </a:extLst>
          </p:cNvPr>
          <p:cNvGrpSpPr/>
          <p:nvPr/>
        </p:nvGrpSpPr>
        <p:grpSpPr>
          <a:xfrm>
            <a:off x="0" y="0"/>
            <a:ext cx="9144000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FB2EC281-E28B-4C14-A70B-F884B83E3636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3200" b="0" i="0" smtClean="0">
                                    <a:latin typeface="Cambria Math" panose="02040503050406030204" pitchFamily="18" charset="0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FB2EC281-E28B-4C14-A70B-F884B83E36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B8342EA-54DA-4DE3-B3BD-10A0AB4F0D2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ECC1FE-A48C-4CA1-8217-4A2C2820CB0B}"/>
                  </a:ext>
                </a:extLst>
              </p:cNvPr>
              <p:cNvSpPr txBox="1"/>
              <p:nvPr/>
            </p:nvSpPr>
            <p:spPr>
              <a:xfrm>
                <a:off x="2230790" y="764704"/>
                <a:ext cx="5616624" cy="93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ECC1FE-A48C-4CA1-8217-4A2C2820C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790" y="764704"/>
                <a:ext cx="5616624" cy="935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82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SKILL #6</a:t>
              </a:r>
              <a:r>
                <a:rPr lang="en-GB" sz="3200" dirty="0"/>
                <a:t>: Integration by Parts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59423" y="178082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Just as the Product </a:t>
            </a:r>
            <a:r>
              <a:rPr lang="en-GB" sz="2000" dirty="0"/>
              <a:t>Rule was used to </a:t>
            </a:r>
            <a:r>
              <a:rPr lang="en-GB" sz="2000" b="1" dirty="0"/>
              <a:t>differentiate the product </a:t>
            </a:r>
            <a:r>
              <a:rPr lang="en-GB" sz="2000" dirty="0"/>
              <a:t>of two expressions, we can often use ‘Integration by Parts’ to </a:t>
            </a:r>
            <a:r>
              <a:rPr lang="en-GB" sz="2000" b="1" dirty="0"/>
              <a:t>integrate a product.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11760" y="916529"/>
                <a:ext cx="4032448" cy="847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916529"/>
                <a:ext cx="4032448" cy="8476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0591" y="2584398"/>
                <a:ext cx="6336704" cy="12459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Wingdings" panose="05000000000000000000" pitchFamily="2" charset="2"/>
                  </a:rPr>
                  <a:t>!</a:t>
                </a:r>
                <a:r>
                  <a:rPr lang="en-GB" sz="2400" dirty="0"/>
                  <a:t> To integrate by parts: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91" y="2584398"/>
                <a:ext cx="6336704" cy="1245919"/>
              </a:xfrm>
              <a:prstGeom prst="rect">
                <a:avLst/>
              </a:prstGeom>
              <a:blipFill rotWithShape="0">
                <a:blip r:embed="rId4"/>
                <a:stretch>
                  <a:fillRect l="-1245" t="-3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2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SKILL #1</a:t>
              </a:r>
              <a:r>
                <a:rPr lang="en-GB" sz="3200" dirty="0"/>
                <a:t>: Integrating Standard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8367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There’s certain results you should be able to integrate straight off, by just thinking about the opposite of differentiation.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87624" y="1772816"/>
              <a:ext cx="4248472" cy="419023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841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∫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𝒅𝒙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</m:func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sec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𝑐𝑜𝑠𝑒𝑐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𝑐𝑜𝑠𝑒𝑐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𝑐𝑜𝑠𝑒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sec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sec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827294"/>
                  </p:ext>
                </p:extLst>
              </p:nvPr>
            </p:nvGraphicFramePr>
            <p:xfrm>
              <a:off x="1187624" y="1772816"/>
              <a:ext cx="4248472" cy="419023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84176"/>
                    <a:gridCol w="2664296"/>
                  </a:tblGrid>
                  <a:tr h="3761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85" t="-1613" r="-170000" b="-10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9589" t="-1613" r="-913" b="-1014516"/>
                          </a:stretch>
                        </a:blipFill>
                      </a:tcPr>
                    </a:tc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85" t="-63000" r="-170000" b="-52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9589" t="-63000" r="-913" b="-529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85" t="-267213" r="-170000" b="-7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9589" t="-267213" r="-913" b="-767213"/>
                          </a:stretch>
                        </a:blipFill>
                      </a:tcPr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85" t="-224000" r="-170000" b="-3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9589" t="-224000" r="-913" b="-368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85" t="-531148" r="-170000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9589" t="-531148" r="-913" b="-5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85" t="-631148" r="-17000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9589" t="-631148" r="-913" b="-4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85" t="-731148" r="-17000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9589" t="-731148" r="-913" b="-3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85" t="-831148" r="-1700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9589" t="-831148" r="-913" b="-2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85" t="-931148" r="-1700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9589" t="-931148" r="-913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85" t="-1031148" r="-17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9589" t="-1031148" r="-913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1" name="Group 10"/>
          <p:cNvGrpSpPr/>
          <p:nvPr/>
        </p:nvGrpSpPr>
        <p:grpSpPr>
          <a:xfrm>
            <a:off x="5541484" y="2708920"/>
            <a:ext cx="3278988" cy="830997"/>
            <a:chOff x="5541484" y="2708920"/>
            <a:chExt cx="3278988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940152" y="2708920"/>
                  <a:ext cx="2880320" cy="830997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The </a:t>
                  </a:r>
                  <a14:m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GB" sz="1600" dirty="0"/>
                    <a:t> has to do with problems when </a:t>
                  </a:r>
                  <a14:m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1600" dirty="0"/>
                    <a:t> is negative (when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a14:m>
                  <a:r>
                    <a:rPr lang="en-GB" sz="1600" dirty="0"/>
                    <a:t> is not defined)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2708920"/>
                  <a:ext cx="2880320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629" t="-709" r="-419" b="-63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5541484" y="3124419"/>
              <a:ext cx="398668" cy="1806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08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SKILL #6</a:t>
              </a:r>
              <a:r>
                <a:rPr lang="en-GB" sz="3200" dirty="0"/>
                <a:t>: Integration by Parts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3096344" cy="847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3096344" cy="8476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16016" y="748577"/>
                <a:ext cx="4019391" cy="876587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748577"/>
                <a:ext cx="4019391" cy="8765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96136" y="2276872"/>
                <a:ext cx="2664296" cy="6931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STEP 1</a:t>
                </a:r>
                <a:r>
                  <a:rPr lang="en-GB" sz="1600" dirty="0"/>
                  <a:t>: Decide which thing will be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600" dirty="0"/>
                  <a:t> (and which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).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276872"/>
                <a:ext cx="2664296" cy="693138"/>
              </a:xfrm>
              <a:prstGeom prst="rect">
                <a:avLst/>
              </a:prstGeom>
              <a:blipFill rotWithShape="0">
                <a:blip r:embed="rId5"/>
                <a:stretch>
                  <a:fillRect l="-907" t="-855" b="-2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5976" y="2982710"/>
                <a:ext cx="4752528" cy="1570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You’re about to differentiate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600" dirty="0"/>
                  <a:t> and integrate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, so the idea is to pick them so differentiating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600" dirty="0"/>
                  <a:t> makes it ‘simpler’,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can be integrated easily.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600" dirty="0"/>
                  <a:t> will always be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600" dirty="0"/>
                  <a:t> term </a:t>
                </a:r>
                <a:r>
                  <a:rPr lang="en-GB" sz="1600" b="1" dirty="0"/>
                  <a:t>UNLESS</a:t>
                </a:r>
                <a:r>
                  <a:rPr lang="en-GB" sz="1600" dirty="0"/>
                  <a:t> one term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982710"/>
                <a:ext cx="4752528" cy="1570943"/>
              </a:xfrm>
              <a:prstGeom prst="rect">
                <a:avLst/>
              </a:prstGeom>
              <a:blipFill rotWithShape="0">
                <a:blip r:embed="rId6"/>
                <a:stretch>
                  <a:fillRect l="-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96136" y="5184316"/>
            <a:ext cx="2664296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STEP 3</a:t>
            </a:r>
            <a:r>
              <a:rPr lang="en-GB" sz="1600" dirty="0"/>
              <a:t>: Use the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92079" y="5611758"/>
                <a:ext cx="34433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 just remember it as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GB" dirty="0"/>
                  <a:t> minus the integral of the two new things </a:t>
                </a:r>
                <a:r>
                  <a:rPr lang="en-GB" dirty="0" err="1"/>
                  <a:t>timesed</a:t>
                </a:r>
                <a:r>
                  <a:rPr lang="en-GB" dirty="0"/>
                  <a:t> together”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79" y="5611758"/>
                <a:ext cx="3443327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1416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96136" y="4418937"/>
                <a:ext cx="2664296" cy="44691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STEP 2</a:t>
                </a:r>
                <a:r>
                  <a:rPr lang="en-GB" sz="1600" dirty="0"/>
                  <a:t>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418937"/>
                <a:ext cx="2664296" cy="446917"/>
              </a:xfrm>
              <a:prstGeom prst="rect">
                <a:avLst/>
              </a:prstGeom>
              <a:blipFill rotWithShape="0">
                <a:blip r:embed="rId8"/>
                <a:stretch>
                  <a:fillRect l="-907" b="-3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-218" y="184482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9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Another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836712"/>
                <a:ext cx="7560840" cy="4476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36712"/>
                <a:ext cx="7560840" cy="447687"/>
              </a:xfrm>
              <a:prstGeom prst="rect">
                <a:avLst/>
              </a:prstGeom>
              <a:blipFill rotWithShape="0">
                <a:blip r:embed="rId2"/>
                <a:stretch>
                  <a:fillRect t="-92857" b="-1367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23528" y="824880"/>
            <a:ext cx="432048" cy="48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2120" y="1486712"/>
                <a:ext cx="2664296" cy="6931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STEP 1</a:t>
                </a:r>
                <a:r>
                  <a:rPr lang="en-GB" sz="1600" dirty="0"/>
                  <a:t>: Decide which thing will be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600" dirty="0"/>
                  <a:t> (and which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).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486712"/>
                <a:ext cx="2664296" cy="693138"/>
              </a:xfrm>
              <a:prstGeom prst="rect">
                <a:avLst/>
              </a:prstGeom>
              <a:blipFill rotWithShape="0">
                <a:blip r:embed="rId4"/>
                <a:stretch>
                  <a:fillRect l="-680" t="-847"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52120" y="3247854"/>
            <a:ext cx="2664296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STEP 3</a:t>
            </a:r>
            <a:r>
              <a:rPr lang="en-GB" sz="1600" dirty="0"/>
              <a:t>: Use the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24636" y="2360109"/>
                <a:ext cx="2664296" cy="44691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STEP 2</a:t>
                </a:r>
                <a:r>
                  <a:rPr lang="en-GB" sz="1600" dirty="0"/>
                  <a:t>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636" y="2360109"/>
                <a:ext cx="2664296" cy="446917"/>
              </a:xfrm>
              <a:prstGeom prst="rect">
                <a:avLst/>
              </a:prstGeom>
              <a:blipFill rotWithShape="0">
                <a:blip r:embed="rId5"/>
                <a:stretch>
                  <a:fillRect l="-907" b="-3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IBP twice! </a:t>
              </a:r>
              <a:r>
                <a:rPr lang="en-GB" sz="3200" dirty="0">
                  <a:sym typeface="Wingdings" panose="05000000000000000000" pitchFamily="2" charset="2"/>
                </a:rPr>
                <a:t>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3568" y="836712"/>
                <a:ext cx="7560840" cy="4476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836712"/>
                <a:ext cx="7560840" cy="447687"/>
              </a:xfrm>
              <a:prstGeom prst="rect">
                <a:avLst/>
              </a:prstGeom>
              <a:blipFill rotWithShape="0">
                <a:blip r:embed="rId2"/>
                <a:stretch>
                  <a:fillRect t="-92857" b="-1367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51520" y="824880"/>
            <a:ext cx="432048" cy="48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248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836712"/>
                <a:ext cx="7560840" cy="4476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836712"/>
                <a:ext cx="7560840" cy="447687"/>
              </a:xfrm>
              <a:prstGeom prst="rect">
                <a:avLst/>
              </a:prstGeom>
              <a:blipFill rotWithShape="0">
                <a:blip r:embed="rId2"/>
                <a:stretch>
                  <a:fillRect t="-92857" b="-1367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1520" y="824880"/>
            <a:ext cx="432048" cy="48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0463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Integrating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a14:m>
                  <a:r>
                    <a:rPr lang="en-GB" sz="3200" dirty="0"/>
                    <a:t> and definite integration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9868" y="3295387"/>
                <a:ext cx="7560840" cy="50840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2000" dirty="0"/>
                  <a:t>, leaving your answer in terms of natural logarithms.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8" y="3295387"/>
                <a:ext cx="7560840" cy="5084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7820" y="3283555"/>
            <a:ext cx="432048" cy="48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9868" y="921284"/>
                <a:ext cx="7560840" cy="4476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2000" dirty="0"/>
                  <a:t>, leaving your answer in terms of natural logarithms.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8" y="921284"/>
                <a:ext cx="7560840" cy="447687"/>
              </a:xfrm>
              <a:prstGeom prst="rect">
                <a:avLst/>
              </a:prstGeom>
              <a:blipFill rotWithShape="0">
                <a:blip r:embed="rId4"/>
                <a:stretch>
                  <a:fillRect t="-92857" b="-1367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57820" y="909452"/>
            <a:ext cx="432048" cy="48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47332" y="5396489"/>
                <a:ext cx="3331468" cy="89704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general: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𝑢𝑣</m:t>
                              </m:r>
                            </m:e>
                          </m:d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332" y="5396489"/>
                <a:ext cx="3331468" cy="897040"/>
              </a:xfrm>
              <a:prstGeom prst="rect">
                <a:avLst/>
              </a:prstGeom>
              <a:blipFill rotWithShape="0">
                <a:blip r:embed="rId7"/>
                <a:stretch>
                  <a:fillRect l="-544" t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1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9868" y="921284"/>
                <a:ext cx="7547296" cy="57714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8" y="921284"/>
                <a:ext cx="7547296" cy="5771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7820" y="909452"/>
            <a:ext cx="432048" cy="48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3869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BA9F01-88EA-489D-8796-658B14B4E41E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200D566-4BAC-4402-90CD-908F9EBB68A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One final </a:t>
              </a:r>
              <a:r>
                <a:rPr lang="en-GB" sz="3200" dirty="0" smtClean="0"/>
                <a:t>one… A Challenge…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BE02E74-AE86-4C4D-BEBB-7AB8CD1890B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FA3B67-E63F-499B-9D2B-1E73A0A3B97B}"/>
                  </a:ext>
                </a:extLst>
              </p:cNvPr>
              <p:cNvSpPr txBox="1"/>
              <p:nvPr/>
            </p:nvSpPr>
            <p:spPr>
              <a:xfrm>
                <a:off x="340544" y="951136"/>
                <a:ext cx="2115999" cy="658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FA3B67-E63F-499B-9D2B-1E73A0A3B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44" y="951136"/>
                <a:ext cx="2115999" cy="6587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0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SKILL #7</a:t>
              </a:r>
              <a:r>
                <a:rPr lang="en-GB" sz="3200" dirty="0"/>
                <a:t>: Using Partial Fractions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saw earlier that we can split some expressions into partial fractions. This allows us to differentiate some expressions with more complicated denominators.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833881"/>
                <a:ext cx="6120680" cy="61587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33881"/>
                <a:ext cx="6120680" cy="6158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9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9" y="852100"/>
                <a:ext cx="3960440" cy="66954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den>
                        </m:f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852100"/>
                <a:ext cx="3960440" cy="6695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852100"/>
                <a:ext cx="3960440" cy="7160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−19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852100"/>
                <a:ext cx="3960440" cy="7160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5C808-26CF-462F-8D39-B9189083BA4E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DBA7CCE-3B0D-4CAC-9215-E276EFFF5C4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DC396E1-3A0B-4DB8-8779-E7EC7CB38A1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9B9DEF6-31AE-482F-A97F-D893FBFA4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53537"/>
            <a:ext cx="6572250" cy="2152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2294C-7842-4FBC-8CC3-2183A295A7E7}"/>
              </a:ext>
            </a:extLst>
          </p:cNvPr>
          <p:cNvSpPr txBox="1"/>
          <p:nvPr/>
        </p:nvSpPr>
        <p:spPr>
          <a:xfrm>
            <a:off x="323528" y="760512"/>
            <a:ext cx="259228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2009 Q3</a:t>
            </a:r>
          </a:p>
        </p:txBody>
      </p:sp>
    </p:spTree>
    <p:extLst>
      <p:ext uri="{BB962C8B-B14F-4D97-AF65-F5344CB8AC3E}">
        <p14:creationId xmlns:p14="http://schemas.microsoft.com/office/powerpoint/2010/main" val="32183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7178" y="915676"/>
                <a:ext cx="8893097" cy="122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8" y="915676"/>
                <a:ext cx="8893097" cy="12225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178" y="2283828"/>
                <a:ext cx="8217676" cy="122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8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8" y="2283828"/>
                <a:ext cx="8217676" cy="1222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11F416-F773-4014-A35B-2A6BDBF3DC6E}"/>
                  </a:ext>
                </a:extLst>
              </p:cNvPr>
              <p:cNvSpPr txBox="1"/>
              <p:nvPr/>
            </p:nvSpPr>
            <p:spPr>
              <a:xfrm>
                <a:off x="365726" y="4213001"/>
                <a:ext cx="8217676" cy="53341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[Textbook] Given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func>
                  </m:oMath>
                </a14:m>
                <a:r>
                  <a:rPr lang="en-GB" sz="2000" dirty="0"/>
                  <a:t>, find the exact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11F416-F773-4014-A35B-2A6BDBF3D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26" y="4213001"/>
                <a:ext cx="8217676" cy="5334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AD7747B-F6F4-433C-B1D6-9889DB564B0E}"/>
              </a:ext>
            </a:extLst>
          </p:cNvPr>
          <p:cNvSpPr txBox="1"/>
          <p:nvPr/>
        </p:nvSpPr>
        <p:spPr>
          <a:xfrm>
            <a:off x="827584" y="5157192"/>
            <a:ext cx="4032448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563324-7358-4E04-BB79-68B9E60F5F53}"/>
                  </a:ext>
                </a:extLst>
              </p:cNvPr>
              <p:cNvSpPr txBox="1"/>
              <p:nvPr/>
            </p:nvSpPr>
            <p:spPr>
              <a:xfrm>
                <a:off x="6258912" y="4917344"/>
                <a:ext cx="2644403" cy="186653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Important Notes: </a:t>
                </a:r>
              </a:p>
              <a:p>
                <a:r>
                  <a:rPr lang="en-GB" sz="1200" dirty="0"/>
                  <a:t>We can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≡1+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However it is </a:t>
                </a:r>
                <a:r>
                  <a:rPr lang="en-GB" sz="1200" b="1" dirty="0"/>
                  <a:t>NOT</a:t>
                </a:r>
                <a:r>
                  <a:rPr lang="en-GB" sz="1200" dirty="0"/>
                  <a:t> true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In my experience students often fail to spot when they can split up a fraction to then integrate.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563324-7358-4E04-BB79-68B9E60F5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912" y="4917344"/>
                <a:ext cx="2644403" cy="1866537"/>
              </a:xfrm>
              <a:prstGeom prst="rect">
                <a:avLst/>
              </a:prstGeom>
              <a:blipFill>
                <a:blip r:embed="rId5"/>
                <a:stretch>
                  <a:fillRect b="-1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9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Integrating </a:t>
              </a:r>
              <a:r>
                <a:rPr lang="en-GB" sz="3200" dirty="0"/>
                <a:t>top-heavy algebraic fractions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99792" y="1228760"/>
                <a:ext cx="2880320" cy="105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228760"/>
                <a:ext cx="2880320" cy="10537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1560" y="249289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would we deal with this? (the clue’s in the title)</a:t>
            </a:r>
          </a:p>
        </p:txBody>
      </p:sp>
    </p:spTree>
    <p:extLst>
      <p:ext uri="{BB962C8B-B14F-4D97-AF65-F5344CB8AC3E}">
        <p14:creationId xmlns:p14="http://schemas.microsoft.com/office/powerpoint/2010/main" val="34484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8428" y="1108838"/>
                <a:ext cx="4208171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GB" sz="2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sz="2000" b="0" i="1" dirty="0" smtClean="0">
                    <a:latin typeface="Cambria Math" panose="02040503050406030204" pitchFamily="18" charset="0"/>
                  </a:rPr>
                </a:br>
                <a:endParaRPr lang="en-GB" sz="2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28" y="1108838"/>
                <a:ext cx="4208171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56317" y="969138"/>
                <a:ext cx="3888432" cy="91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GB" sz="24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sz="2400" b="0" i="1" dirty="0" smtClean="0">
                    <a:latin typeface="Cambria Math" panose="02040503050406030204" pitchFamily="18" charset="0"/>
                  </a:rPr>
                </a:br>
                <a:endParaRPr lang="en-GB" sz="1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17" y="969138"/>
                <a:ext cx="3888432" cy="916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9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FF63A61-16D0-44EA-A82E-C9B38FCD5C0E}"/>
                  </a:ext>
                </a:extLst>
              </p:cNvPr>
              <p:cNvSpPr/>
              <p:nvPr/>
            </p:nvSpPr>
            <p:spPr>
              <a:xfrm>
                <a:off x="7232650" y="2381250"/>
                <a:ext cx="1063625" cy="1117600"/>
              </a:xfrm>
              <a:custGeom>
                <a:avLst/>
                <a:gdLst>
                  <a:gd name="connsiteX0" fmla="*/ 0 w 1063625"/>
                  <a:gd name="connsiteY0" fmla="*/ 0 h 1117600"/>
                  <a:gd name="connsiteX1" fmla="*/ 184150 w 1063625"/>
                  <a:gd name="connsiteY1" fmla="*/ 149225 h 1117600"/>
                  <a:gd name="connsiteX2" fmla="*/ 352425 w 1063625"/>
                  <a:gd name="connsiteY2" fmla="*/ 273050 h 1117600"/>
                  <a:gd name="connsiteX3" fmla="*/ 463550 w 1063625"/>
                  <a:gd name="connsiteY3" fmla="*/ 349250 h 1117600"/>
                  <a:gd name="connsiteX4" fmla="*/ 593725 w 1063625"/>
                  <a:gd name="connsiteY4" fmla="*/ 419100 h 1117600"/>
                  <a:gd name="connsiteX5" fmla="*/ 720725 w 1063625"/>
                  <a:gd name="connsiteY5" fmla="*/ 466725 h 1117600"/>
                  <a:gd name="connsiteX6" fmla="*/ 844550 w 1063625"/>
                  <a:gd name="connsiteY6" fmla="*/ 504825 h 1117600"/>
                  <a:gd name="connsiteX7" fmla="*/ 984250 w 1063625"/>
                  <a:gd name="connsiteY7" fmla="*/ 530225 h 1117600"/>
                  <a:gd name="connsiteX8" fmla="*/ 1063625 w 1063625"/>
                  <a:gd name="connsiteY8" fmla="*/ 539750 h 1117600"/>
                  <a:gd name="connsiteX9" fmla="*/ 1057275 w 1063625"/>
                  <a:gd name="connsiteY9" fmla="*/ 1114425 h 1117600"/>
                  <a:gd name="connsiteX10" fmla="*/ 6350 w 1063625"/>
                  <a:gd name="connsiteY10" fmla="*/ 1117600 h 1117600"/>
                  <a:gd name="connsiteX11" fmla="*/ 0 w 1063625"/>
                  <a:gd name="connsiteY11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3625" h="1117600">
                    <a:moveTo>
                      <a:pt x="0" y="0"/>
                    </a:moveTo>
                    <a:lnTo>
                      <a:pt x="184150" y="149225"/>
                    </a:lnTo>
                    <a:lnTo>
                      <a:pt x="352425" y="273050"/>
                    </a:lnTo>
                    <a:lnTo>
                      <a:pt x="463550" y="349250"/>
                    </a:lnTo>
                    <a:lnTo>
                      <a:pt x="593725" y="419100"/>
                    </a:lnTo>
                    <a:lnTo>
                      <a:pt x="720725" y="466725"/>
                    </a:lnTo>
                    <a:lnTo>
                      <a:pt x="844550" y="504825"/>
                    </a:lnTo>
                    <a:lnTo>
                      <a:pt x="984250" y="530225"/>
                    </a:lnTo>
                    <a:lnTo>
                      <a:pt x="1063625" y="539750"/>
                    </a:lnTo>
                    <a:cubicBezTo>
                      <a:pt x="1061508" y="731308"/>
                      <a:pt x="1059392" y="922867"/>
                      <a:pt x="1057275" y="1114425"/>
                    </a:cubicBezTo>
                    <a:lnTo>
                      <a:pt x="6350" y="1117600"/>
                    </a:lnTo>
                    <a:cubicBezTo>
                      <a:pt x="4233" y="745067"/>
                      <a:pt x="2117" y="372533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FF63A61-16D0-44EA-A82E-C9B38FCD5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650" y="2381250"/>
                <a:ext cx="1063625" cy="1117600"/>
              </a:xfrm>
              <a:custGeom>
                <a:avLst/>
                <a:gdLst>
                  <a:gd name="connsiteX0" fmla="*/ 0 w 1063625"/>
                  <a:gd name="connsiteY0" fmla="*/ 0 h 1117600"/>
                  <a:gd name="connsiteX1" fmla="*/ 184150 w 1063625"/>
                  <a:gd name="connsiteY1" fmla="*/ 149225 h 1117600"/>
                  <a:gd name="connsiteX2" fmla="*/ 352425 w 1063625"/>
                  <a:gd name="connsiteY2" fmla="*/ 273050 h 1117600"/>
                  <a:gd name="connsiteX3" fmla="*/ 463550 w 1063625"/>
                  <a:gd name="connsiteY3" fmla="*/ 349250 h 1117600"/>
                  <a:gd name="connsiteX4" fmla="*/ 593725 w 1063625"/>
                  <a:gd name="connsiteY4" fmla="*/ 419100 h 1117600"/>
                  <a:gd name="connsiteX5" fmla="*/ 720725 w 1063625"/>
                  <a:gd name="connsiteY5" fmla="*/ 466725 h 1117600"/>
                  <a:gd name="connsiteX6" fmla="*/ 844550 w 1063625"/>
                  <a:gd name="connsiteY6" fmla="*/ 504825 h 1117600"/>
                  <a:gd name="connsiteX7" fmla="*/ 984250 w 1063625"/>
                  <a:gd name="connsiteY7" fmla="*/ 530225 h 1117600"/>
                  <a:gd name="connsiteX8" fmla="*/ 1063625 w 1063625"/>
                  <a:gd name="connsiteY8" fmla="*/ 539750 h 1117600"/>
                  <a:gd name="connsiteX9" fmla="*/ 1057275 w 1063625"/>
                  <a:gd name="connsiteY9" fmla="*/ 1114425 h 1117600"/>
                  <a:gd name="connsiteX10" fmla="*/ 6350 w 1063625"/>
                  <a:gd name="connsiteY10" fmla="*/ 1117600 h 1117600"/>
                  <a:gd name="connsiteX11" fmla="*/ 0 w 1063625"/>
                  <a:gd name="connsiteY11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3625" h="1117600">
                    <a:moveTo>
                      <a:pt x="0" y="0"/>
                    </a:moveTo>
                    <a:lnTo>
                      <a:pt x="184150" y="149225"/>
                    </a:lnTo>
                    <a:lnTo>
                      <a:pt x="352425" y="273050"/>
                    </a:lnTo>
                    <a:lnTo>
                      <a:pt x="463550" y="349250"/>
                    </a:lnTo>
                    <a:lnTo>
                      <a:pt x="593725" y="419100"/>
                    </a:lnTo>
                    <a:lnTo>
                      <a:pt x="720725" y="466725"/>
                    </a:lnTo>
                    <a:lnTo>
                      <a:pt x="844550" y="504825"/>
                    </a:lnTo>
                    <a:lnTo>
                      <a:pt x="984250" y="530225"/>
                    </a:lnTo>
                    <a:lnTo>
                      <a:pt x="1063625" y="539750"/>
                    </a:lnTo>
                    <a:cubicBezTo>
                      <a:pt x="1061508" y="731308"/>
                      <a:pt x="1059392" y="922867"/>
                      <a:pt x="1057275" y="1114425"/>
                    </a:cubicBezTo>
                    <a:lnTo>
                      <a:pt x="6350" y="1117600"/>
                    </a:lnTo>
                    <a:cubicBezTo>
                      <a:pt x="4233" y="745067"/>
                      <a:pt x="2117" y="372533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1D87AD65-BFE2-4495-BA9A-82056C3BAA3F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F5CE405-984A-4810-BF72-1B2B2D96865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Finding Areas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A491E9C-DC19-4675-982E-5F0B55719F3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F1FC74-8980-4B58-946C-9110DCE9B17F}"/>
                  </a:ext>
                </a:extLst>
              </p:cNvPr>
              <p:cNvSpPr txBox="1"/>
              <p:nvPr/>
            </p:nvSpPr>
            <p:spPr>
              <a:xfrm>
                <a:off x="310828" y="760512"/>
                <a:ext cx="74888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You’re already familiar with the idea that definite integration gives you the (signed) area bound between the curve and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-axis.</a:t>
                </a:r>
              </a:p>
              <a:p>
                <a:r>
                  <a:rPr lang="en-GB" dirty="0"/>
                  <a:t>Given your expanded integration skills, you can now find the area under a greater variety of curves.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F1FC74-8980-4B58-946C-9110DCE9B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28" y="760512"/>
                <a:ext cx="7488832" cy="1200329"/>
              </a:xfrm>
              <a:prstGeom prst="rect">
                <a:avLst/>
              </a:prstGeom>
              <a:blipFill>
                <a:blip r:embed="rId3"/>
                <a:stretch>
                  <a:fillRect l="-733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03DCD-C781-4587-A456-DCC5C57A4C9E}"/>
                  </a:ext>
                </a:extLst>
              </p:cNvPr>
              <p:cNvSpPr txBox="1"/>
              <p:nvPr/>
            </p:nvSpPr>
            <p:spPr>
              <a:xfrm>
                <a:off x="429444" y="2162572"/>
                <a:ext cx="6086772" cy="13326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diagram shows part of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4+3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The region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is bounded by the curve,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 and the lines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, as shown in the diagram. Use integration to find the area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03DCD-C781-4587-A456-DCC5C57A4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44" y="2162572"/>
                <a:ext cx="6086772" cy="1332673"/>
              </a:xfrm>
              <a:prstGeom prst="rect">
                <a:avLst/>
              </a:prstGeom>
              <a:blipFill>
                <a:blip r:embed="rId4"/>
                <a:stretch>
                  <a:fillRect b="-82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E34EF0-71BB-4073-8B55-486DA6953E88}"/>
              </a:ext>
            </a:extLst>
          </p:cNvPr>
          <p:cNvCxnSpPr/>
          <p:nvPr/>
        </p:nvCxnSpPr>
        <p:spPr>
          <a:xfrm flipV="1">
            <a:off x="7236296" y="2162572"/>
            <a:ext cx="0" cy="1332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88E31C-4155-4E42-A720-AD481A1D0707}"/>
              </a:ext>
            </a:extLst>
          </p:cNvPr>
          <p:cNvCxnSpPr>
            <a:cxnSpLocks/>
          </p:cNvCxnSpPr>
          <p:nvPr/>
        </p:nvCxnSpPr>
        <p:spPr>
          <a:xfrm>
            <a:off x="7236296" y="3495245"/>
            <a:ext cx="13681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FC5263-6423-446D-B0A6-22100ACE4418}"/>
                  </a:ext>
                </a:extLst>
              </p:cNvPr>
              <p:cNvSpPr txBox="1"/>
              <p:nvPr/>
            </p:nvSpPr>
            <p:spPr>
              <a:xfrm>
                <a:off x="8509198" y="3318892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FC5263-6423-446D-B0A6-22100ACE4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198" y="3318892"/>
                <a:ext cx="43204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BAE2B7-5AA2-4418-8774-F0470C9A9C9B}"/>
                  </a:ext>
                </a:extLst>
              </p:cNvPr>
              <p:cNvSpPr txBox="1"/>
              <p:nvPr/>
            </p:nvSpPr>
            <p:spPr>
              <a:xfrm>
                <a:off x="7020272" y="189329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BAE2B7-5AA2-4418-8774-F0470C9A9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893297"/>
                <a:ext cx="432048" cy="307777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1C050B6-73BD-4F86-A3E2-7B60C7086BC3}"/>
              </a:ext>
            </a:extLst>
          </p:cNvPr>
          <p:cNvSpPr/>
          <p:nvPr/>
        </p:nvSpPr>
        <p:spPr>
          <a:xfrm>
            <a:off x="7239000" y="2381250"/>
            <a:ext cx="1266825" cy="552450"/>
          </a:xfrm>
          <a:custGeom>
            <a:avLst/>
            <a:gdLst>
              <a:gd name="connsiteX0" fmla="*/ 0 w 1266825"/>
              <a:gd name="connsiteY0" fmla="*/ 0 h 552450"/>
              <a:gd name="connsiteX1" fmla="*/ 609600 w 1266825"/>
              <a:gd name="connsiteY1" fmla="*/ 428625 h 552450"/>
              <a:gd name="connsiteX2" fmla="*/ 1266825 w 1266825"/>
              <a:gd name="connsiteY2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825" h="552450">
                <a:moveTo>
                  <a:pt x="0" y="0"/>
                </a:moveTo>
                <a:cubicBezTo>
                  <a:pt x="199231" y="168275"/>
                  <a:pt x="398463" y="336550"/>
                  <a:pt x="609600" y="428625"/>
                </a:cubicBezTo>
                <a:cubicBezTo>
                  <a:pt x="820737" y="520700"/>
                  <a:pt x="1043781" y="536575"/>
                  <a:pt x="1266825" y="5524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D0D083-6509-4B14-BBF2-897BB29BF248}"/>
              </a:ext>
            </a:extLst>
          </p:cNvPr>
          <p:cNvCxnSpPr/>
          <p:nvPr/>
        </p:nvCxnSpPr>
        <p:spPr>
          <a:xfrm>
            <a:off x="8290128" y="2926080"/>
            <a:ext cx="0" cy="56154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9E6911-1D2D-4516-AFA5-4F872808B10A}"/>
                  </a:ext>
                </a:extLst>
              </p:cNvPr>
              <p:cNvSpPr txBox="1"/>
              <p:nvPr/>
            </p:nvSpPr>
            <p:spPr>
              <a:xfrm>
                <a:off x="6865590" y="2244923"/>
                <a:ext cx="432048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9E6911-1D2D-4516-AFA5-4F872808B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590" y="2244923"/>
                <a:ext cx="432048" cy="49564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1A6C3D-2550-42B2-8833-AF465B9A0703}"/>
                  </a:ext>
                </a:extLst>
              </p:cNvPr>
              <p:cNvSpPr txBox="1"/>
              <p:nvPr/>
            </p:nvSpPr>
            <p:spPr>
              <a:xfrm>
                <a:off x="8058427" y="3451788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1A6C3D-2550-42B2-8833-AF465B9A0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427" y="3451788"/>
                <a:ext cx="43204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6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09C506C-AD45-4067-AE8D-7DFD059F5C6E}"/>
                  </a:ext>
                </a:extLst>
              </p:cNvPr>
              <p:cNvSpPr/>
              <p:nvPr/>
            </p:nvSpPr>
            <p:spPr>
              <a:xfrm>
                <a:off x="6262688" y="4124325"/>
                <a:ext cx="1885950" cy="1343025"/>
              </a:xfrm>
              <a:custGeom>
                <a:avLst/>
                <a:gdLst>
                  <a:gd name="connsiteX0" fmla="*/ 0 w 1885950"/>
                  <a:gd name="connsiteY0" fmla="*/ 1343025 h 1343025"/>
                  <a:gd name="connsiteX1" fmla="*/ 123825 w 1885950"/>
                  <a:gd name="connsiteY1" fmla="*/ 1176338 h 1343025"/>
                  <a:gd name="connsiteX2" fmla="*/ 223837 w 1885950"/>
                  <a:gd name="connsiteY2" fmla="*/ 1028700 h 1343025"/>
                  <a:gd name="connsiteX3" fmla="*/ 371475 w 1885950"/>
                  <a:gd name="connsiteY3" fmla="*/ 871538 h 1343025"/>
                  <a:gd name="connsiteX4" fmla="*/ 504825 w 1885950"/>
                  <a:gd name="connsiteY4" fmla="*/ 757238 h 1343025"/>
                  <a:gd name="connsiteX5" fmla="*/ 671512 w 1885950"/>
                  <a:gd name="connsiteY5" fmla="*/ 690563 h 1343025"/>
                  <a:gd name="connsiteX6" fmla="*/ 809625 w 1885950"/>
                  <a:gd name="connsiteY6" fmla="*/ 719138 h 1343025"/>
                  <a:gd name="connsiteX7" fmla="*/ 981075 w 1885950"/>
                  <a:gd name="connsiteY7" fmla="*/ 828675 h 1343025"/>
                  <a:gd name="connsiteX8" fmla="*/ 1157287 w 1885950"/>
                  <a:gd name="connsiteY8" fmla="*/ 981075 h 1343025"/>
                  <a:gd name="connsiteX9" fmla="*/ 1343025 w 1885950"/>
                  <a:gd name="connsiteY9" fmla="*/ 1090613 h 1343025"/>
                  <a:gd name="connsiteX10" fmla="*/ 1547812 w 1885950"/>
                  <a:gd name="connsiteY10" fmla="*/ 1195388 h 1343025"/>
                  <a:gd name="connsiteX11" fmla="*/ 1781175 w 1885950"/>
                  <a:gd name="connsiteY11" fmla="*/ 1285875 h 1343025"/>
                  <a:gd name="connsiteX12" fmla="*/ 1885950 w 1885950"/>
                  <a:gd name="connsiteY12" fmla="*/ 1319213 h 1343025"/>
                  <a:gd name="connsiteX13" fmla="*/ 1800225 w 1885950"/>
                  <a:gd name="connsiteY13" fmla="*/ 1133475 h 1343025"/>
                  <a:gd name="connsiteX14" fmla="*/ 1724025 w 1885950"/>
                  <a:gd name="connsiteY14" fmla="*/ 952500 h 1343025"/>
                  <a:gd name="connsiteX15" fmla="*/ 1652587 w 1885950"/>
                  <a:gd name="connsiteY15" fmla="*/ 790575 h 1343025"/>
                  <a:gd name="connsiteX16" fmla="*/ 1547812 w 1885950"/>
                  <a:gd name="connsiteY16" fmla="*/ 595313 h 1343025"/>
                  <a:gd name="connsiteX17" fmla="*/ 1457325 w 1885950"/>
                  <a:gd name="connsiteY17" fmla="*/ 428625 h 1343025"/>
                  <a:gd name="connsiteX18" fmla="*/ 1371600 w 1885950"/>
                  <a:gd name="connsiteY18" fmla="*/ 290513 h 1343025"/>
                  <a:gd name="connsiteX19" fmla="*/ 1252537 w 1885950"/>
                  <a:gd name="connsiteY19" fmla="*/ 133350 h 1343025"/>
                  <a:gd name="connsiteX20" fmla="*/ 1152525 w 1885950"/>
                  <a:gd name="connsiteY20" fmla="*/ 38100 h 1343025"/>
                  <a:gd name="connsiteX21" fmla="*/ 1033462 w 1885950"/>
                  <a:gd name="connsiteY21" fmla="*/ 0 h 1343025"/>
                  <a:gd name="connsiteX22" fmla="*/ 904875 w 1885950"/>
                  <a:gd name="connsiteY22" fmla="*/ 9525 h 1343025"/>
                  <a:gd name="connsiteX23" fmla="*/ 823912 w 1885950"/>
                  <a:gd name="connsiteY23" fmla="*/ 42863 h 1343025"/>
                  <a:gd name="connsiteX24" fmla="*/ 690562 w 1885950"/>
                  <a:gd name="connsiteY24" fmla="*/ 166688 h 1343025"/>
                  <a:gd name="connsiteX25" fmla="*/ 566737 w 1885950"/>
                  <a:gd name="connsiteY25" fmla="*/ 319088 h 1343025"/>
                  <a:gd name="connsiteX26" fmla="*/ 481012 w 1885950"/>
                  <a:gd name="connsiteY26" fmla="*/ 447675 h 1343025"/>
                  <a:gd name="connsiteX27" fmla="*/ 400050 w 1885950"/>
                  <a:gd name="connsiteY27" fmla="*/ 576263 h 1343025"/>
                  <a:gd name="connsiteX28" fmla="*/ 295275 w 1885950"/>
                  <a:gd name="connsiteY28" fmla="*/ 747713 h 1343025"/>
                  <a:gd name="connsiteX29" fmla="*/ 185737 w 1885950"/>
                  <a:gd name="connsiteY29" fmla="*/ 952500 h 1343025"/>
                  <a:gd name="connsiteX30" fmla="*/ 104775 w 1885950"/>
                  <a:gd name="connsiteY30" fmla="*/ 1114425 h 1343025"/>
                  <a:gd name="connsiteX31" fmla="*/ 0 w 1885950"/>
                  <a:gd name="connsiteY31" fmla="*/ 1343025 h 134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85950" h="1343025">
                    <a:moveTo>
                      <a:pt x="0" y="1343025"/>
                    </a:moveTo>
                    <a:lnTo>
                      <a:pt x="123825" y="1176338"/>
                    </a:lnTo>
                    <a:lnTo>
                      <a:pt x="223837" y="1028700"/>
                    </a:lnTo>
                    <a:lnTo>
                      <a:pt x="371475" y="871538"/>
                    </a:lnTo>
                    <a:lnTo>
                      <a:pt x="504825" y="757238"/>
                    </a:lnTo>
                    <a:lnTo>
                      <a:pt x="671512" y="690563"/>
                    </a:lnTo>
                    <a:lnTo>
                      <a:pt x="809625" y="719138"/>
                    </a:lnTo>
                    <a:lnTo>
                      <a:pt x="981075" y="828675"/>
                    </a:lnTo>
                    <a:lnTo>
                      <a:pt x="1157287" y="981075"/>
                    </a:lnTo>
                    <a:lnTo>
                      <a:pt x="1343025" y="1090613"/>
                    </a:lnTo>
                    <a:lnTo>
                      <a:pt x="1547812" y="1195388"/>
                    </a:lnTo>
                    <a:lnTo>
                      <a:pt x="1781175" y="1285875"/>
                    </a:lnTo>
                    <a:lnTo>
                      <a:pt x="1885950" y="1319213"/>
                    </a:lnTo>
                    <a:lnTo>
                      <a:pt x="1800225" y="1133475"/>
                    </a:lnTo>
                    <a:lnTo>
                      <a:pt x="1724025" y="952500"/>
                    </a:lnTo>
                    <a:lnTo>
                      <a:pt x="1652587" y="790575"/>
                    </a:lnTo>
                    <a:lnTo>
                      <a:pt x="1547812" y="595313"/>
                    </a:lnTo>
                    <a:lnTo>
                      <a:pt x="1457325" y="428625"/>
                    </a:lnTo>
                    <a:lnTo>
                      <a:pt x="1371600" y="290513"/>
                    </a:lnTo>
                    <a:lnTo>
                      <a:pt x="1252537" y="133350"/>
                    </a:lnTo>
                    <a:lnTo>
                      <a:pt x="1152525" y="38100"/>
                    </a:lnTo>
                    <a:lnTo>
                      <a:pt x="1033462" y="0"/>
                    </a:lnTo>
                    <a:lnTo>
                      <a:pt x="904875" y="9525"/>
                    </a:lnTo>
                    <a:lnTo>
                      <a:pt x="823912" y="42863"/>
                    </a:lnTo>
                    <a:lnTo>
                      <a:pt x="690562" y="166688"/>
                    </a:lnTo>
                    <a:lnTo>
                      <a:pt x="566737" y="319088"/>
                    </a:lnTo>
                    <a:lnTo>
                      <a:pt x="481012" y="447675"/>
                    </a:lnTo>
                    <a:lnTo>
                      <a:pt x="400050" y="576263"/>
                    </a:lnTo>
                    <a:lnTo>
                      <a:pt x="295275" y="747713"/>
                    </a:lnTo>
                    <a:lnTo>
                      <a:pt x="185737" y="952500"/>
                    </a:lnTo>
                    <a:lnTo>
                      <a:pt x="104775" y="1114425"/>
                    </a:lnTo>
                    <a:lnTo>
                      <a:pt x="0" y="134302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09C506C-AD45-4067-AE8D-7DFD059F5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688" y="4124325"/>
                <a:ext cx="1885950" cy="1343025"/>
              </a:xfrm>
              <a:custGeom>
                <a:avLst/>
                <a:gdLst>
                  <a:gd name="connsiteX0" fmla="*/ 0 w 1885950"/>
                  <a:gd name="connsiteY0" fmla="*/ 1343025 h 1343025"/>
                  <a:gd name="connsiteX1" fmla="*/ 123825 w 1885950"/>
                  <a:gd name="connsiteY1" fmla="*/ 1176338 h 1343025"/>
                  <a:gd name="connsiteX2" fmla="*/ 223837 w 1885950"/>
                  <a:gd name="connsiteY2" fmla="*/ 1028700 h 1343025"/>
                  <a:gd name="connsiteX3" fmla="*/ 371475 w 1885950"/>
                  <a:gd name="connsiteY3" fmla="*/ 871538 h 1343025"/>
                  <a:gd name="connsiteX4" fmla="*/ 504825 w 1885950"/>
                  <a:gd name="connsiteY4" fmla="*/ 757238 h 1343025"/>
                  <a:gd name="connsiteX5" fmla="*/ 671512 w 1885950"/>
                  <a:gd name="connsiteY5" fmla="*/ 690563 h 1343025"/>
                  <a:gd name="connsiteX6" fmla="*/ 809625 w 1885950"/>
                  <a:gd name="connsiteY6" fmla="*/ 719138 h 1343025"/>
                  <a:gd name="connsiteX7" fmla="*/ 981075 w 1885950"/>
                  <a:gd name="connsiteY7" fmla="*/ 828675 h 1343025"/>
                  <a:gd name="connsiteX8" fmla="*/ 1157287 w 1885950"/>
                  <a:gd name="connsiteY8" fmla="*/ 981075 h 1343025"/>
                  <a:gd name="connsiteX9" fmla="*/ 1343025 w 1885950"/>
                  <a:gd name="connsiteY9" fmla="*/ 1090613 h 1343025"/>
                  <a:gd name="connsiteX10" fmla="*/ 1547812 w 1885950"/>
                  <a:gd name="connsiteY10" fmla="*/ 1195388 h 1343025"/>
                  <a:gd name="connsiteX11" fmla="*/ 1781175 w 1885950"/>
                  <a:gd name="connsiteY11" fmla="*/ 1285875 h 1343025"/>
                  <a:gd name="connsiteX12" fmla="*/ 1885950 w 1885950"/>
                  <a:gd name="connsiteY12" fmla="*/ 1319213 h 1343025"/>
                  <a:gd name="connsiteX13" fmla="*/ 1800225 w 1885950"/>
                  <a:gd name="connsiteY13" fmla="*/ 1133475 h 1343025"/>
                  <a:gd name="connsiteX14" fmla="*/ 1724025 w 1885950"/>
                  <a:gd name="connsiteY14" fmla="*/ 952500 h 1343025"/>
                  <a:gd name="connsiteX15" fmla="*/ 1652587 w 1885950"/>
                  <a:gd name="connsiteY15" fmla="*/ 790575 h 1343025"/>
                  <a:gd name="connsiteX16" fmla="*/ 1547812 w 1885950"/>
                  <a:gd name="connsiteY16" fmla="*/ 595313 h 1343025"/>
                  <a:gd name="connsiteX17" fmla="*/ 1457325 w 1885950"/>
                  <a:gd name="connsiteY17" fmla="*/ 428625 h 1343025"/>
                  <a:gd name="connsiteX18" fmla="*/ 1371600 w 1885950"/>
                  <a:gd name="connsiteY18" fmla="*/ 290513 h 1343025"/>
                  <a:gd name="connsiteX19" fmla="*/ 1252537 w 1885950"/>
                  <a:gd name="connsiteY19" fmla="*/ 133350 h 1343025"/>
                  <a:gd name="connsiteX20" fmla="*/ 1152525 w 1885950"/>
                  <a:gd name="connsiteY20" fmla="*/ 38100 h 1343025"/>
                  <a:gd name="connsiteX21" fmla="*/ 1033462 w 1885950"/>
                  <a:gd name="connsiteY21" fmla="*/ 0 h 1343025"/>
                  <a:gd name="connsiteX22" fmla="*/ 904875 w 1885950"/>
                  <a:gd name="connsiteY22" fmla="*/ 9525 h 1343025"/>
                  <a:gd name="connsiteX23" fmla="*/ 823912 w 1885950"/>
                  <a:gd name="connsiteY23" fmla="*/ 42863 h 1343025"/>
                  <a:gd name="connsiteX24" fmla="*/ 690562 w 1885950"/>
                  <a:gd name="connsiteY24" fmla="*/ 166688 h 1343025"/>
                  <a:gd name="connsiteX25" fmla="*/ 566737 w 1885950"/>
                  <a:gd name="connsiteY25" fmla="*/ 319088 h 1343025"/>
                  <a:gd name="connsiteX26" fmla="*/ 481012 w 1885950"/>
                  <a:gd name="connsiteY26" fmla="*/ 447675 h 1343025"/>
                  <a:gd name="connsiteX27" fmla="*/ 400050 w 1885950"/>
                  <a:gd name="connsiteY27" fmla="*/ 576263 h 1343025"/>
                  <a:gd name="connsiteX28" fmla="*/ 295275 w 1885950"/>
                  <a:gd name="connsiteY28" fmla="*/ 747713 h 1343025"/>
                  <a:gd name="connsiteX29" fmla="*/ 185737 w 1885950"/>
                  <a:gd name="connsiteY29" fmla="*/ 952500 h 1343025"/>
                  <a:gd name="connsiteX30" fmla="*/ 104775 w 1885950"/>
                  <a:gd name="connsiteY30" fmla="*/ 1114425 h 1343025"/>
                  <a:gd name="connsiteX31" fmla="*/ 0 w 1885950"/>
                  <a:gd name="connsiteY31" fmla="*/ 1343025 h 134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85950" h="1343025">
                    <a:moveTo>
                      <a:pt x="0" y="1343025"/>
                    </a:moveTo>
                    <a:lnTo>
                      <a:pt x="123825" y="1176338"/>
                    </a:lnTo>
                    <a:lnTo>
                      <a:pt x="223837" y="1028700"/>
                    </a:lnTo>
                    <a:lnTo>
                      <a:pt x="371475" y="871538"/>
                    </a:lnTo>
                    <a:lnTo>
                      <a:pt x="504825" y="757238"/>
                    </a:lnTo>
                    <a:lnTo>
                      <a:pt x="671512" y="690563"/>
                    </a:lnTo>
                    <a:lnTo>
                      <a:pt x="809625" y="719138"/>
                    </a:lnTo>
                    <a:lnTo>
                      <a:pt x="981075" y="828675"/>
                    </a:lnTo>
                    <a:lnTo>
                      <a:pt x="1157287" y="981075"/>
                    </a:lnTo>
                    <a:lnTo>
                      <a:pt x="1343025" y="1090613"/>
                    </a:lnTo>
                    <a:lnTo>
                      <a:pt x="1547812" y="1195388"/>
                    </a:lnTo>
                    <a:lnTo>
                      <a:pt x="1781175" y="1285875"/>
                    </a:lnTo>
                    <a:lnTo>
                      <a:pt x="1885950" y="1319213"/>
                    </a:lnTo>
                    <a:lnTo>
                      <a:pt x="1800225" y="1133475"/>
                    </a:lnTo>
                    <a:lnTo>
                      <a:pt x="1724025" y="952500"/>
                    </a:lnTo>
                    <a:lnTo>
                      <a:pt x="1652587" y="790575"/>
                    </a:lnTo>
                    <a:lnTo>
                      <a:pt x="1547812" y="595313"/>
                    </a:lnTo>
                    <a:lnTo>
                      <a:pt x="1457325" y="428625"/>
                    </a:lnTo>
                    <a:lnTo>
                      <a:pt x="1371600" y="290513"/>
                    </a:lnTo>
                    <a:lnTo>
                      <a:pt x="1252537" y="133350"/>
                    </a:lnTo>
                    <a:lnTo>
                      <a:pt x="1152525" y="38100"/>
                    </a:lnTo>
                    <a:lnTo>
                      <a:pt x="1033462" y="0"/>
                    </a:lnTo>
                    <a:lnTo>
                      <a:pt x="904875" y="9525"/>
                    </a:lnTo>
                    <a:lnTo>
                      <a:pt x="823912" y="42863"/>
                    </a:lnTo>
                    <a:lnTo>
                      <a:pt x="690562" y="166688"/>
                    </a:lnTo>
                    <a:lnTo>
                      <a:pt x="566737" y="319088"/>
                    </a:lnTo>
                    <a:lnTo>
                      <a:pt x="481012" y="447675"/>
                    </a:lnTo>
                    <a:lnTo>
                      <a:pt x="400050" y="576263"/>
                    </a:lnTo>
                    <a:lnTo>
                      <a:pt x="295275" y="747713"/>
                    </a:lnTo>
                    <a:lnTo>
                      <a:pt x="185737" y="952500"/>
                    </a:lnTo>
                    <a:lnTo>
                      <a:pt x="104775" y="1114425"/>
                    </a:lnTo>
                    <a:lnTo>
                      <a:pt x="0" y="1343025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E1C02C0-B295-4BB3-AFB1-74F6CA3418CD}"/>
                  </a:ext>
                </a:extLst>
              </p:cNvPr>
              <p:cNvSpPr/>
              <p:nvPr/>
            </p:nvSpPr>
            <p:spPr>
              <a:xfrm>
                <a:off x="1228725" y="1247775"/>
                <a:ext cx="1581150" cy="1038225"/>
              </a:xfrm>
              <a:custGeom>
                <a:avLst/>
                <a:gdLst>
                  <a:gd name="connsiteX0" fmla="*/ 28575 w 1581150"/>
                  <a:gd name="connsiteY0" fmla="*/ 38100 h 1038225"/>
                  <a:gd name="connsiteX1" fmla="*/ 0 w 1581150"/>
                  <a:gd name="connsiteY1" fmla="*/ 1038225 h 1038225"/>
                  <a:gd name="connsiteX2" fmla="*/ 533400 w 1581150"/>
                  <a:gd name="connsiteY2" fmla="*/ 923925 h 1038225"/>
                  <a:gd name="connsiteX3" fmla="*/ 962025 w 1581150"/>
                  <a:gd name="connsiteY3" fmla="*/ 790575 h 1038225"/>
                  <a:gd name="connsiteX4" fmla="*/ 1428750 w 1581150"/>
                  <a:gd name="connsiteY4" fmla="*/ 552450 h 1038225"/>
                  <a:gd name="connsiteX5" fmla="*/ 1581150 w 1581150"/>
                  <a:gd name="connsiteY5" fmla="*/ 466725 h 1038225"/>
                  <a:gd name="connsiteX6" fmla="*/ 1571625 w 1581150"/>
                  <a:gd name="connsiteY6" fmla="*/ 85725 h 1038225"/>
                  <a:gd name="connsiteX7" fmla="*/ 1200150 w 1581150"/>
                  <a:gd name="connsiteY7" fmla="*/ 238125 h 1038225"/>
                  <a:gd name="connsiteX8" fmla="*/ 1009650 w 1581150"/>
                  <a:gd name="connsiteY8" fmla="*/ 323850 h 1038225"/>
                  <a:gd name="connsiteX9" fmla="*/ 876300 w 1581150"/>
                  <a:gd name="connsiteY9" fmla="*/ 333375 h 1038225"/>
                  <a:gd name="connsiteX10" fmla="*/ 723900 w 1581150"/>
                  <a:gd name="connsiteY10" fmla="*/ 342900 h 1038225"/>
                  <a:gd name="connsiteX11" fmla="*/ 485775 w 1581150"/>
                  <a:gd name="connsiteY11" fmla="*/ 209550 h 1038225"/>
                  <a:gd name="connsiteX12" fmla="*/ 352425 w 1581150"/>
                  <a:gd name="connsiteY12" fmla="*/ 66675 h 1038225"/>
                  <a:gd name="connsiteX13" fmla="*/ 219075 w 1581150"/>
                  <a:gd name="connsiteY13" fmla="*/ 0 h 1038225"/>
                  <a:gd name="connsiteX14" fmla="*/ 104775 w 1581150"/>
                  <a:gd name="connsiteY14" fmla="*/ 19050 h 1038225"/>
                  <a:gd name="connsiteX15" fmla="*/ 28575 w 1581150"/>
                  <a:gd name="connsiteY15" fmla="*/ 38100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81150" h="1038225">
                    <a:moveTo>
                      <a:pt x="28575" y="38100"/>
                    </a:moveTo>
                    <a:lnTo>
                      <a:pt x="0" y="1038225"/>
                    </a:lnTo>
                    <a:lnTo>
                      <a:pt x="533400" y="923925"/>
                    </a:lnTo>
                    <a:lnTo>
                      <a:pt x="962025" y="790575"/>
                    </a:lnTo>
                    <a:lnTo>
                      <a:pt x="1428750" y="552450"/>
                    </a:lnTo>
                    <a:lnTo>
                      <a:pt x="1581150" y="466725"/>
                    </a:lnTo>
                    <a:lnTo>
                      <a:pt x="1571625" y="85725"/>
                    </a:lnTo>
                    <a:lnTo>
                      <a:pt x="1200150" y="238125"/>
                    </a:lnTo>
                    <a:lnTo>
                      <a:pt x="1009650" y="323850"/>
                    </a:lnTo>
                    <a:lnTo>
                      <a:pt x="876300" y="333375"/>
                    </a:lnTo>
                    <a:lnTo>
                      <a:pt x="723900" y="342900"/>
                    </a:lnTo>
                    <a:lnTo>
                      <a:pt x="485775" y="209550"/>
                    </a:lnTo>
                    <a:lnTo>
                      <a:pt x="352425" y="66675"/>
                    </a:lnTo>
                    <a:lnTo>
                      <a:pt x="219075" y="0"/>
                    </a:lnTo>
                    <a:lnTo>
                      <a:pt x="104775" y="19050"/>
                    </a:lnTo>
                    <a:lnTo>
                      <a:pt x="28575" y="3810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E1C02C0-B295-4BB3-AFB1-74F6CA341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1247775"/>
                <a:ext cx="1581150" cy="1038225"/>
              </a:xfrm>
              <a:custGeom>
                <a:avLst/>
                <a:gdLst>
                  <a:gd name="connsiteX0" fmla="*/ 28575 w 1581150"/>
                  <a:gd name="connsiteY0" fmla="*/ 38100 h 1038225"/>
                  <a:gd name="connsiteX1" fmla="*/ 0 w 1581150"/>
                  <a:gd name="connsiteY1" fmla="*/ 1038225 h 1038225"/>
                  <a:gd name="connsiteX2" fmla="*/ 533400 w 1581150"/>
                  <a:gd name="connsiteY2" fmla="*/ 923925 h 1038225"/>
                  <a:gd name="connsiteX3" fmla="*/ 962025 w 1581150"/>
                  <a:gd name="connsiteY3" fmla="*/ 790575 h 1038225"/>
                  <a:gd name="connsiteX4" fmla="*/ 1428750 w 1581150"/>
                  <a:gd name="connsiteY4" fmla="*/ 552450 h 1038225"/>
                  <a:gd name="connsiteX5" fmla="*/ 1581150 w 1581150"/>
                  <a:gd name="connsiteY5" fmla="*/ 466725 h 1038225"/>
                  <a:gd name="connsiteX6" fmla="*/ 1571625 w 1581150"/>
                  <a:gd name="connsiteY6" fmla="*/ 85725 h 1038225"/>
                  <a:gd name="connsiteX7" fmla="*/ 1200150 w 1581150"/>
                  <a:gd name="connsiteY7" fmla="*/ 238125 h 1038225"/>
                  <a:gd name="connsiteX8" fmla="*/ 1009650 w 1581150"/>
                  <a:gd name="connsiteY8" fmla="*/ 323850 h 1038225"/>
                  <a:gd name="connsiteX9" fmla="*/ 876300 w 1581150"/>
                  <a:gd name="connsiteY9" fmla="*/ 333375 h 1038225"/>
                  <a:gd name="connsiteX10" fmla="*/ 723900 w 1581150"/>
                  <a:gd name="connsiteY10" fmla="*/ 342900 h 1038225"/>
                  <a:gd name="connsiteX11" fmla="*/ 485775 w 1581150"/>
                  <a:gd name="connsiteY11" fmla="*/ 209550 h 1038225"/>
                  <a:gd name="connsiteX12" fmla="*/ 352425 w 1581150"/>
                  <a:gd name="connsiteY12" fmla="*/ 66675 h 1038225"/>
                  <a:gd name="connsiteX13" fmla="*/ 219075 w 1581150"/>
                  <a:gd name="connsiteY13" fmla="*/ 0 h 1038225"/>
                  <a:gd name="connsiteX14" fmla="*/ 104775 w 1581150"/>
                  <a:gd name="connsiteY14" fmla="*/ 19050 h 1038225"/>
                  <a:gd name="connsiteX15" fmla="*/ 28575 w 1581150"/>
                  <a:gd name="connsiteY15" fmla="*/ 38100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81150" h="1038225">
                    <a:moveTo>
                      <a:pt x="28575" y="38100"/>
                    </a:moveTo>
                    <a:lnTo>
                      <a:pt x="0" y="1038225"/>
                    </a:lnTo>
                    <a:lnTo>
                      <a:pt x="533400" y="923925"/>
                    </a:lnTo>
                    <a:lnTo>
                      <a:pt x="962025" y="790575"/>
                    </a:lnTo>
                    <a:lnTo>
                      <a:pt x="1428750" y="552450"/>
                    </a:lnTo>
                    <a:lnTo>
                      <a:pt x="1581150" y="466725"/>
                    </a:lnTo>
                    <a:lnTo>
                      <a:pt x="1571625" y="85725"/>
                    </a:lnTo>
                    <a:lnTo>
                      <a:pt x="1200150" y="238125"/>
                    </a:lnTo>
                    <a:lnTo>
                      <a:pt x="1009650" y="323850"/>
                    </a:lnTo>
                    <a:lnTo>
                      <a:pt x="876300" y="333375"/>
                    </a:lnTo>
                    <a:lnTo>
                      <a:pt x="723900" y="342900"/>
                    </a:lnTo>
                    <a:lnTo>
                      <a:pt x="485775" y="209550"/>
                    </a:lnTo>
                    <a:lnTo>
                      <a:pt x="352425" y="66675"/>
                    </a:lnTo>
                    <a:lnTo>
                      <a:pt x="219075" y="0"/>
                    </a:lnTo>
                    <a:lnTo>
                      <a:pt x="104775" y="19050"/>
                    </a:lnTo>
                    <a:lnTo>
                      <a:pt x="28575" y="3810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7C36A21-502F-4497-B660-5351EE65040C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8089987-E24C-4479-A6DE-1750A6A4B0E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Skill #9: Area between two curves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0ECBBA4-3DCD-42C3-AA8A-E35A68381B8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EE4192-FDFA-492C-A8FB-FBF95FCBD3F9}"/>
              </a:ext>
            </a:extLst>
          </p:cNvPr>
          <p:cNvCxnSpPr>
            <a:cxnSpLocks/>
          </p:cNvCxnSpPr>
          <p:nvPr/>
        </p:nvCxnSpPr>
        <p:spPr>
          <a:xfrm flipV="1">
            <a:off x="867393" y="1163111"/>
            <a:ext cx="0" cy="1625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538455-4D89-4E2F-9D00-12E581D949E8}"/>
                  </a:ext>
                </a:extLst>
              </p:cNvPr>
              <p:cNvSpPr txBox="1"/>
              <p:nvPr/>
            </p:nvSpPr>
            <p:spPr>
              <a:xfrm>
                <a:off x="2895206" y="246828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538455-4D89-4E2F-9D00-12E581D94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206" y="2468287"/>
                <a:ext cx="4320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F9DBDE-248B-4A74-B256-25D87FCB694E}"/>
              </a:ext>
            </a:extLst>
          </p:cNvPr>
          <p:cNvCxnSpPr>
            <a:cxnSpLocks/>
          </p:cNvCxnSpPr>
          <p:nvPr/>
        </p:nvCxnSpPr>
        <p:spPr>
          <a:xfrm>
            <a:off x="811158" y="2644171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ED4058-9853-4BCF-B145-0429DD43644A}"/>
                  </a:ext>
                </a:extLst>
              </p:cNvPr>
              <p:cNvSpPr txBox="1"/>
              <p:nvPr/>
            </p:nvSpPr>
            <p:spPr>
              <a:xfrm>
                <a:off x="651369" y="867471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ED4058-9853-4BCF-B145-0429DD43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69" y="867471"/>
                <a:ext cx="43204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70C131-A1AF-4B33-9A23-8192E051B3EE}"/>
              </a:ext>
            </a:extLst>
          </p:cNvPr>
          <p:cNvSpPr/>
          <p:nvPr/>
        </p:nvSpPr>
        <p:spPr>
          <a:xfrm>
            <a:off x="723014" y="1520456"/>
            <a:ext cx="2445488" cy="818707"/>
          </a:xfrm>
          <a:custGeom>
            <a:avLst/>
            <a:gdLst>
              <a:gd name="connsiteX0" fmla="*/ 0 w 2445488"/>
              <a:gd name="connsiteY0" fmla="*/ 818707 h 818707"/>
              <a:gd name="connsiteX1" fmla="*/ 1244009 w 2445488"/>
              <a:gd name="connsiteY1" fmla="*/ 584791 h 818707"/>
              <a:gd name="connsiteX2" fmla="*/ 2445488 w 2445488"/>
              <a:gd name="connsiteY2" fmla="*/ 0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5488" h="818707">
                <a:moveTo>
                  <a:pt x="0" y="818707"/>
                </a:moveTo>
                <a:cubicBezTo>
                  <a:pt x="418214" y="769974"/>
                  <a:pt x="836428" y="721242"/>
                  <a:pt x="1244009" y="584791"/>
                </a:cubicBezTo>
                <a:cubicBezTo>
                  <a:pt x="1651590" y="448340"/>
                  <a:pt x="2048539" y="224170"/>
                  <a:pt x="244548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A00F20B-A829-450D-A631-3565DEEA4E20}"/>
              </a:ext>
            </a:extLst>
          </p:cNvPr>
          <p:cNvSpPr/>
          <p:nvPr/>
        </p:nvSpPr>
        <p:spPr>
          <a:xfrm>
            <a:off x="786809" y="1190847"/>
            <a:ext cx="2275368" cy="648586"/>
          </a:xfrm>
          <a:custGeom>
            <a:avLst/>
            <a:gdLst>
              <a:gd name="connsiteX0" fmla="*/ 0 w 2275368"/>
              <a:gd name="connsiteY0" fmla="*/ 648586 h 648586"/>
              <a:gd name="connsiteX1" fmla="*/ 595424 w 2275368"/>
              <a:gd name="connsiteY1" fmla="*/ 53162 h 648586"/>
              <a:gd name="connsiteX2" fmla="*/ 1265275 w 2275368"/>
              <a:gd name="connsiteY2" fmla="*/ 404037 h 648586"/>
              <a:gd name="connsiteX3" fmla="*/ 2275368 w 2275368"/>
              <a:gd name="connsiteY3" fmla="*/ 0 h 64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368" h="648586">
                <a:moveTo>
                  <a:pt x="0" y="648586"/>
                </a:moveTo>
                <a:cubicBezTo>
                  <a:pt x="192272" y="371253"/>
                  <a:pt x="384545" y="93920"/>
                  <a:pt x="595424" y="53162"/>
                </a:cubicBezTo>
                <a:cubicBezTo>
                  <a:pt x="806303" y="12404"/>
                  <a:pt x="985285" y="412897"/>
                  <a:pt x="1265275" y="404037"/>
                </a:cubicBezTo>
                <a:cubicBezTo>
                  <a:pt x="1545265" y="395177"/>
                  <a:pt x="1910316" y="197588"/>
                  <a:pt x="227536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811195-5424-4071-AB8E-E38EF9831028}"/>
                  </a:ext>
                </a:extLst>
              </p:cNvPr>
              <p:cNvSpPr txBox="1"/>
              <p:nvPr/>
            </p:nvSpPr>
            <p:spPr>
              <a:xfrm>
                <a:off x="2577454" y="2621683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811195-5424-4071-AB8E-E38EF9831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454" y="2621683"/>
                <a:ext cx="4320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671F19-582A-47FE-ADDF-3166E648074C}"/>
              </a:ext>
            </a:extLst>
          </p:cNvPr>
          <p:cNvCxnSpPr>
            <a:cxnSpLocks/>
          </p:cNvCxnSpPr>
          <p:nvPr/>
        </p:nvCxnSpPr>
        <p:spPr>
          <a:xfrm flipH="1">
            <a:off x="2800350" y="1362075"/>
            <a:ext cx="9525" cy="128587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13003C-803B-4565-A2E1-28E3401FD572}"/>
              </a:ext>
            </a:extLst>
          </p:cNvPr>
          <p:cNvCxnSpPr>
            <a:cxnSpLocks/>
          </p:cNvCxnSpPr>
          <p:nvPr/>
        </p:nvCxnSpPr>
        <p:spPr>
          <a:xfrm flipH="1">
            <a:off x="1228725" y="1292183"/>
            <a:ext cx="19051" cy="136529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07DBB1-9886-4F95-AC78-2F6F978FBBA9}"/>
                  </a:ext>
                </a:extLst>
              </p:cNvPr>
              <p:cNvSpPr txBox="1"/>
              <p:nvPr/>
            </p:nvSpPr>
            <p:spPr>
              <a:xfrm>
                <a:off x="1011773" y="2583952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07DBB1-9886-4F95-AC78-2F6F978FB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73" y="2583952"/>
                <a:ext cx="43204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F6F5EA-3CE4-4973-B92A-06C6AA60E1DD}"/>
                  </a:ext>
                </a:extLst>
              </p:cNvPr>
              <p:cNvSpPr txBox="1"/>
              <p:nvPr/>
            </p:nvSpPr>
            <p:spPr>
              <a:xfrm>
                <a:off x="2971402" y="1029494"/>
                <a:ext cx="9144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F6F5EA-3CE4-4973-B92A-06C6AA60E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402" y="1029494"/>
                <a:ext cx="914426" cy="276999"/>
              </a:xfrm>
              <a:prstGeom prst="rect">
                <a:avLst/>
              </a:prstGeom>
              <a:blipFill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E51908-B130-48A3-8067-FD69B839595A}"/>
                  </a:ext>
                </a:extLst>
              </p:cNvPr>
              <p:cNvSpPr txBox="1"/>
              <p:nvPr/>
            </p:nvSpPr>
            <p:spPr>
              <a:xfrm>
                <a:off x="3111230" y="1396266"/>
                <a:ext cx="9144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E51908-B130-48A3-8067-FD69B8395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230" y="1396266"/>
                <a:ext cx="914426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3F02BF-3056-4536-BDF3-581D9E40D5F9}"/>
                  </a:ext>
                </a:extLst>
              </p:cNvPr>
              <p:cNvSpPr txBox="1"/>
              <p:nvPr/>
            </p:nvSpPr>
            <p:spPr>
              <a:xfrm>
                <a:off x="4448066" y="858044"/>
                <a:ext cx="3816533" cy="2718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/>
                  <a:t>(This was presented in my Year 1 slides as an ‘alternative method’)</a:t>
                </a:r>
              </a:p>
              <a:p>
                <a:r>
                  <a:rPr lang="en-GB" sz="1600" dirty="0"/>
                  <a:t>The areas under the two curves are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600" dirty="0"/>
                  <a:t>. It therefore follows the area between them (provided the curves don’t overlap)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3F02BF-3056-4536-BDF3-581D9E40D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066" y="858044"/>
                <a:ext cx="3816533" cy="2718116"/>
              </a:xfrm>
              <a:prstGeom prst="rect">
                <a:avLst/>
              </a:prstGeom>
              <a:blipFill>
                <a:blip r:embed="rId10"/>
                <a:stretch>
                  <a:fillRect l="-9265" t="-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008C823-C698-46B4-9124-33281D847739}"/>
              </a:ext>
            </a:extLst>
          </p:cNvPr>
          <p:cNvSpPr txBox="1"/>
          <p:nvPr/>
        </p:nvSpPr>
        <p:spPr>
          <a:xfrm>
            <a:off x="1114426" y="2956942"/>
            <a:ext cx="246012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Ensure you have top curve minus bottom curve.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01C7EF9-77DE-4A15-890C-E853FE1C0270}"/>
              </a:ext>
            </a:extLst>
          </p:cNvPr>
          <p:cNvCxnSpPr>
            <a:cxnSpLocks/>
          </p:cNvCxnSpPr>
          <p:nvPr/>
        </p:nvCxnSpPr>
        <p:spPr>
          <a:xfrm flipV="1">
            <a:off x="3581400" y="3067050"/>
            <a:ext cx="790575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F156B8D-815F-4823-A6F5-7E6959166005}"/>
                  </a:ext>
                </a:extLst>
              </p:cNvPr>
              <p:cNvSpPr txBox="1"/>
              <p:nvPr/>
            </p:nvSpPr>
            <p:spPr>
              <a:xfrm>
                <a:off x="467545" y="3789040"/>
                <a:ext cx="4968552" cy="80900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The diagram shows part of the curves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/>
                  <a:t>. The region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/>
                  <a:t> is bounded by the two curves. Use integration to find the area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F156B8D-815F-4823-A6F5-7E6959166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3789040"/>
                <a:ext cx="4968552" cy="8090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40978B6-838E-4ABC-922A-FEF1853FE4A5}"/>
              </a:ext>
            </a:extLst>
          </p:cNvPr>
          <p:cNvCxnSpPr>
            <a:cxnSpLocks/>
          </p:cNvCxnSpPr>
          <p:nvPr/>
        </p:nvCxnSpPr>
        <p:spPr>
          <a:xfrm>
            <a:off x="6260951" y="5452095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48A0CD0-9BEE-4187-8322-5FED360026AB}"/>
              </a:ext>
            </a:extLst>
          </p:cNvPr>
          <p:cNvCxnSpPr>
            <a:cxnSpLocks/>
          </p:cNvCxnSpPr>
          <p:nvPr/>
        </p:nvCxnSpPr>
        <p:spPr>
          <a:xfrm flipV="1">
            <a:off x="6260951" y="4005064"/>
            <a:ext cx="0" cy="1447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5E91B9E-4E8B-44D5-819C-9275A95D113F}"/>
                  </a:ext>
                </a:extLst>
              </p:cNvPr>
              <p:cNvSpPr txBox="1"/>
              <p:nvPr/>
            </p:nvSpPr>
            <p:spPr>
              <a:xfrm>
                <a:off x="8270671" y="5298206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5E91B9E-4E8B-44D5-819C-9275A95D1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671" y="5298206"/>
                <a:ext cx="432048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A6785A1-3758-408B-B9E4-7AB8756C185E}"/>
                  </a:ext>
                </a:extLst>
              </p:cNvPr>
              <p:cNvSpPr txBox="1"/>
              <p:nvPr/>
            </p:nvSpPr>
            <p:spPr>
              <a:xfrm>
                <a:off x="6044927" y="369728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A6785A1-3758-408B-B9E4-7AB8756C1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927" y="3697287"/>
                <a:ext cx="432048" cy="307777"/>
              </a:xfrm>
              <a:prstGeom prst="rect">
                <a:avLst/>
              </a:prstGeom>
              <a:blipFill>
                <a:blip r:embed="rId1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7463FF4-4663-43CD-8FD9-8DBF3346ADD3}"/>
              </a:ext>
            </a:extLst>
          </p:cNvPr>
          <p:cNvSpPr/>
          <p:nvPr/>
        </p:nvSpPr>
        <p:spPr>
          <a:xfrm>
            <a:off x="6257925" y="4824879"/>
            <a:ext cx="1914525" cy="642471"/>
          </a:xfrm>
          <a:custGeom>
            <a:avLst/>
            <a:gdLst>
              <a:gd name="connsiteX0" fmla="*/ 0 w 1914525"/>
              <a:gd name="connsiteY0" fmla="*/ 642471 h 642471"/>
              <a:gd name="connsiteX1" fmla="*/ 647700 w 1914525"/>
              <a:gd name="connsiteY1" fmla="*/ 4296 h 642471"/>
              <a:gd name="connsiteX2" fmla="*/ 1314450 w 1914525"/>
              <a:gd name="connsiteY2" fmla="*/ 375771 h 642471"/>
              <a:gd name="connsiteX3" fmla="*/ 1914525 w 1914525"/>
              <a:gd name="connsiteY3" fmla="*/ 623421 h 64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525" h="642471">
                <a:moveTo>
                  <a:pt x="0" y="642471"/>
                </a:moveTo>
                <a:cubicBezTo>
                  <a:pt x="214312" y="345608"/>
                  <a:pt x="428625" y="48746"/>
                  <a:pt x="647700" y="4296"/>
                </a:cubicBezTo>
                <a:cubicBezTo>
                  <a:pt x="866775" y="-40154"/>
                  <a:pt x="1103312" y="272583"/>
                  <a:pt x="1314450" y="375771"/>
                </a:cubicBezTo>
                <a:cubicBezTo>
                  <a:pt x="1525588" y="478959"/>
                  <a:pt x="1720056" y="551190"/>
                  <a:pt x="1914525" y="6234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813D1B4-4B06-4787-9F5A-3F69CD27F6E3}"/>
              </a:ext>
            </a:extLst>
          </p:cNvPr>
          <p:cNvSpPr/>
          <p:nvPr/>
        </p:nvSpPr>
        <p:spPr>
          <a:xfrm>
            <a:off x="6248400" y="4114798"/>
            <a:ext cx="1905000" cy="1352552"/>
          </a:xfrm>
          <a:custGeom>
            <a:avLst/>
            <a:gdLst>
              <a:gd name="connsiteX0" fmla="*/ 0 w 1905000"/>
              <a:gd name="connsiteY0" fmla="*/ 1352552 h 1352552"/>
              <a:gd name="connsiteX1" fmla="*/ 1000125 w 1905000"/>
              <a:gd name="connsiteY1" fmla="*/ 2 h 1352552"/>
              <a:gd name="connsiteX2" fmla="*/ 1905000 w 1905000"/>
              <a:gd name="connsiteY2" fmla="*/ 1343027 h 135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0" h="1352552">
                <a:moveTo>
                  <a:pt x="0" y="1352552"/>
                </a:moveTo>
                <a:cubicBezTo>
                  <a:pt x="341312" y="677071"/>
                  <a:pt x="682625" y="1590"/>
                  <a:pt x="1000125" y="2"/>
                </a:cubicBezTo>
                <a:cubicBezTo>
                  <a:pt x="1317625" y="-1586"/>
                  <a:pt x="1611312" y="670720"/>
                  <a:pt x="1905000" y="1343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8495F3E-828E-42F6-97D4-D61FEACC35B1}"/>
                  </a:ext>
                </a:extLst>
              </p:cNvPr>
              <p:cNvSpPr txBox="1"/>
              <p:nvPr/>
            </p:nvSpPr>
            <p:spPr>
              <a:xfrm>
                <a:off x="7503694" y="4084223"/>
                <a:ext cx="9144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8495F3E-828E-42F6-97D4-D61FEACC3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94" y="4084223"/>
                <a:ext cx="914426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BE8A40D-5271-4598-9F84-19B36A5C4E4E}"/>
                  </a:ext>
                </a:extLst>
              </p:cNvPr>
              <p:cNvSpPr txBox="1"/>
              <p:nvPr/>
            </p:nvSpPr>
            <p:spPr>
              <a:xfrm>
                <a:off x="6637306" y="4900682"/>
                <a:ext cx="12945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BE8A40D-5271-4598-9F84-19B36A5C4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306" y="4900682"/>
                <a:ext cx="1294581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7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373F23-DE7E-4532-AE01-C024DBDBB874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3575D1B-D1FF-4597-A2CF-329B235DA28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358E765-B359-4A93-8981-BCA88E8422D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75D8A64-AC50-45A9-9430-B4D0EC0F1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12" y="1121336"/>
            <a:ext cx="6000750" cy="3162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8A832-0A0E-4776-A0CF-2D0C217BF4AE}"/>
              </a:ext>
            </a:extLst>
          </p:cNvPr>
          <p:cNvSpPr txBox="1"/>
          <p:nvPr/>
        </p:nvSpPr>
        <p:spPr>
          <a:xfrm>
            <a:off x="302568" y="752004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Jan 2009 Q2</a:t>
            </a:r>
          </a:p>
        </p:txBody>
      </p:sp>
    </p:spTree>
    <p:extLst>
      <p:ext uri="{BB962C8B-B14F-4D97-AF65-F5344CB8AC3E}">
        <p14:creationId xmlns:p14="http://schemas.microsoft.com/office/powerpoint/2010/main" val="16940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Trapezium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677887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general: </a:t>
            </a:r>
            <a:r>
              <a:rPr lang="en-GB" sz="2400" dirty="0">
                <a:latin typeface="Wingdings" panose="05000000000000000000" pitchFamily="2" charset="2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1484784"/>
                <a:ext cx="7344816" cy="930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nary>
                      <m:r>
                        <a:rPr lang="en-GB" sz="2400" b="0" i="1" smtClean="0">
                          <a:latin typeface="Cambria Math"/>
                        </a:rPr>
                        <m:t>𝑑𝑥</m:t>
                      </m:r>
                      <m:r>
                        <a:rPr lang="en-GB" sz="2400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GB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400" i="1">
                              <a:latin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484784"/>
                <a:ext cx="7344816" cy="9300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15916" y="95488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width of each trapezium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19872" y="1324218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2" y="2822972"/>
            <a:ext cx="180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Area under curve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7172" y="3192304"/>
            <a:ext cx="180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approximately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1720" y="2414847"/>
            <a:ext cx="215452" cy="484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059832" y="2204864"/>
            <a:ext cx="0" cy="987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0471091"/>
                  </p:ext>
                </p:extLst>
              </p:nvPr>
            </p:nvGraphicFramePr>
            <p:xfrm>
              <a:off x="1406898" y="4869160"/>
              <a:ext cx="6096000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0471091"/>
                  </p:ext>
                </p:extLst>
              </p:nvPr>
            </p:nvGraphicFramePr>
            <p:xfrm>
              <a:off x="1406898" y="4869160"/>
              <a:ext cx="6096000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8065" r="-50059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09836" r="-50059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93851" y="3882628"/>
                <a:ext cx="61894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We’re approximating the region bounded between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/>
                  <a:t>, the x-axis 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, using 4 strips.</a:t>
                </a:r>
                <a:endParaRPr lang="en-GB" sz="2000" baseline="30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51" y="3882628"/>
                <a:ext cx="6189438" cy="707886"/>
              </a:xfrm>
              <a:prstGeom prst="rect">
                <a:avLst/>
              </a:prstGeom>
              <a:blipFill>
                <a:blip r:embed="rId4"/>
                <a:stretch>
                  <a:fillRect l="-1084" t="-5172" r="-1281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0313" y="3946733"/>
            <a:ext cx="108012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448625-10F5-4CBE-A4C0-92A490803122}"/>
                  </a:ext>
                </a:extLst>
              </p:cNvPr>
              <p:cNvSpPr txBox="1"/>
              <p:nvPr/>
            </p:nvSpPr>
            <p:spPr>
              <a:xfrm>
                <a:off x="1285775" y="5828704"/>
                <a:ext cx="5550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448625-10F5-4CBE-A4C0-92A490803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775" y="5828704"/>
                <a:ext cx="555074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B69A344-4DD2-4C59-9BB6-E91C9E568D56}"/>
              </a:ext>
            </a:extLst>
          </p:cNvPr>
          <p:cNvSpPr txBox="1"/>
          <p:nvPr/>
        </p:nvSpPr>
        <p:spPr>
          <a:xfrm>
            <a:off x="7632340" y="4590514"/>
            <a:ext cx="1435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Dividing a gap of 2 into 4 strips means each strip will be width 0.5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340B50-BF23-4A3A-AF42-897571311ADB}"/>
              </a:ext>
            </a:extLst>
          </p:cNvPr>
          <p:cNvCxnSpPr/>
          <p:nvPr/>
        </p:nvCxnSpPr>
        <p:spPr>
          <a:xfrm flipH="1">
            <a:off x="7277100" y="4653136"/>
            <a:ext cx="349932" cy="128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3809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2344093"/>
                <a:ext cx="8784976" cy="2923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300" b="1" dirty="0" err="1"/>
                  <a:t>Fro</a:t>
                </a:r>
                <a:r>
                  <a:rPr lang="en-GB" sz="1300" b="1" dirty="0"/>
                  <a:t> Tip</a:t>
                </a:r>
                <a:r>
                  <a:rPr lang="en-GB" sz="1300" dirty="0"/>
                  <a:t>: You can generate table with Casio </a:t>
                </a:r>
                <a:r>
                  <a:rPr lang="en-GB" sz="1300" dirty="0" err="1"/>
                  <a:t>calcs</a:t>
                </a:r>
                <a:r>
                  <a:rPr lang="en-GB" sz="1300" dirty="0"/>
                  <a:t> .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/>
                      </a:rPr>
                      <m:t>𝑀𝑜𝑑𝑒</m:t>
                    </m:r>
                    <m:r>
                      <a:rPr lang="en-GB" sz="1300" b="0" i="1" smtClean="0">
                        <a:latin typeface="Cambria Math"/>
                      </a:rPr>
                      <m:t>→3 (</m:t>
                    </m:r>
                    <m:r>
                      <a:rPr lang="en-GB" sz="1300" b="0" i="1" smtClean="0">
                        <a:latin typeface="Cambria Math"/>
                      </a:rPr>
                      <m:t>𝑇𝑎𝑏𝑙𝑒</m:t>
                    </m:r>
                    <m:r>
                      <a:rPr lang="en-GB" sz="13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300" dirty="0"/>
                  <a:t>. Use ‘Alpha’ button to key in X within the function. Press =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44093"/>
                <a:ext cx="8784976" cy="292388"/>
              </a:xfrm>
              <a:prstGeom prst="rect">
                <a:avLst/>
              </a:prstGeom>
              <a:blipFill>
                <a:blip r:embed="rId3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9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Trapezium Rule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00968" y="803990"/>
            <a:ext cx="28216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May 2013 (R) Q2</a:t>
            </a:r>
          </a:p>
        </p:txBody>
      </p:sp>
    </p:spTree>
    <p:extLst>
      <p:ext uri="{BB962C8B-B14F-4D97-AF65-F5344CB8AC3E}">
        <p14:creationId xmlns:p14="http://schemas.microsoft.com/office/powerpoint/2010/main" val="10996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2876" y="1603781"/>
                <a:ext cx="7951588" cy="181017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Given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000" b="0" dirty="0"/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the exact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Use the trapezium rule with two strips to estimate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Use the trapezium rule with four strips to find a second estimate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the percentage error in using each estimate.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6" y="1603781"/>
                <a:ext cx="7951588" cy="1810176"/>
              </a:xfrm>
              <a:prstGeom prst="rect">
                <a:avLst/>
              </a:prstGeom>
              <a:blipFill>
                <a:blip r:embed="rId2"/>
                <a:stretch>
                  <a:fillRect b="-61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10828" y="1591949"/>
            <a:ext cx="432048" cy="18220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565531"/>
                <a:ext cx="9144000" cy="49353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b="0" dirty="0"/>
                  <a:t>Trapezium Rule: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5531"/>
                <a:ext cx="9144000" cy="493533"/>
              </a:xfrm>
              <a:prstGeom prst="rect">
                <a:avLst/>
              </a:prstGeom>
              <a:blipFill rotWithShape="0">
                <a:blip r:embed="rId3"/>
                <a:stretch>
                  <a:fillRect t="-91765" b="-147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1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BCB640B-4C8E-421B-A7AC-1CEEED5CE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5241545" cy="60932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30B5C4-7AC1-4D31-BA1D-29793B5773CF}"/>
              </a:ext>
            </a:extLst>
          </p:cNvPr>
          <p:cNvSpPr txBox="1"/>
          <p:nvPr/>
        </p:nvSpPr>
        <p:spPr>
          <a:xfrm>
            <a:off x="175568" y="702390"/>
            <a:ext cx="180414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2014(R) Q2</a:t>
            </a:r>
          </a:p>
        </p:txBody>
      </p:sp>
    </p:spTree>
    <p:extLst>
      <p:ext uri="{BB962C8B-B14F-4D97-AF65-F5344CB8AC3E}">
        <p14:creationId xmlns:p14="http://schemas.microsoft.com/office/powerpoint/2010/main" val="13262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Integration with Parametric Equations 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2111" y="2608132"/>
                <a:ext cx="4968552" cy="62427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0" dirty="0" smtClean="0"/>
                  <a:t>Area:        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11" y="2608132"/>
                <a:ext cx="4968552" cy="624273"/>
              </a:xfrm>
              <a:prstGeom prst="rect">
                <a:avLst/>
              </a:prstGeom>
              <a:blipFill>
                <a:blip r:embed="rId2"/>
                <a:stretch>
                  <a:fillRect l="-1587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764704"/>
                <a:ext cx="7704856" cy="1797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Suppose we have the following parametric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To find the area under the curve, we want to determine to determine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dirty="0" smtClean="0"/>
                  <a:t>. The problem however is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/>
                  <a:t> is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 smtClean="0"/>
                  <a:t>, not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7704856" cy="1797159"/>
              </a:xfrm>
              <a:prstGeom prst="rect">
                <a:avLst/>
              </a:prstGeom>
              <a:blipFill>
                <a:blip r:embed="rId3"/>
                <a:stretch>
                  <a:fillRect l="-633" t="-1695" b="-28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72174" y="2587656"/>
                <a:ext cx="3240360" cy="84394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b="1" dirty="0" smtClean="0"/>
                  <a:t>Tip : </a:t>
                </a:r>
                <a:r>
                  <a:rPr lang="en-GB" sz="1100" dirty="0" smtClean="0"/>
                  <a:t>No need to remember the whole new formulae. Just remember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100" dirty="0" smtClean="0"/>
                  <a:t>  , which follows from the chain rule (and </a:t>
                </a:r>
                <a:r>
                  <a:rPr lang="en-GB" sz="1100" u="sng" dirty="0" smtClean="0"/>
                  <a:t>very</a:t>
                </a:r>
                <a:r>
                  <a:rPr lang="en-GB" sz="1100" dirty="0" smtClean="0"/>
                  <a:t> informally, you can see holds as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GB" sz="1100" dirty="0" smtClean="0"/>
                  <a:t>’s cancel)</a:t>
                </a:r>
                <a:endParaRPr lang="en-GB" sz="11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174" y="2587656"/>
                <a:ext cx="3240360" cy="843949"/>
              </a:xfrm>
              <a:prstGeom prst="rect">
                <a:avLst/>
              </a:prstGeom>
              <a:blipFill>
                <a:blip r:embed="rId4"/>
                <a:stretch>
                  <a:fillRect b="-20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8044" y="4187528"/>
                <a:ext cx="7003779" cy="806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b="0" i="0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44" y="4187528"/>
                <a:ext cx="7003779" cy="806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3551499"/>
                <a:ext cx="8352928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Determine the area bound between the curve with parametric equations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 smtClean="0"/>
                  <a:t>,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/>
                  <a:t>-axis, and the lines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 smtClean="0"/>
                  <a:t>.</a:t>
                </a:r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51499"/>
                <a:ext cx="835292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83291" y="4310948"/>
                <a:ext cx="2002273" cy="119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STEP 1: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endParaRPr lang="en-GB" sz="1600" b="1" dirty="0" smtClean="0"/>
              </a:p>
              <a:p>
                <a:r>
                  <a:rPr lang="en-GB" sz="1600" b="1" dirty="0" smtClean="0"/>
                  <a:t>STEP 2: Change limits</a:t>
                </a:r>
              </a:p>
              <a:p>
                <a:endParaRPr lang="en-GB" sz="1600" b="1" dirty="0"/>
              </a:p>
              <a:p>
                <a:r>
                  <a:rPr lang="en-GB" sz="1600" b="1" dirty="0" smtClean="0"/>
                  <a:t>STEP 3: Integrate</a:t>
                </a:r>
                <a:endParaRPr lang="en-GB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291" y="4310948"/>
                <a:ext cx="2002273" cy="1190390"/>
              </a:xfrm>
              <a:prstGeom prst="rect">
                <a:avLst/>
              </a:prstGeom>
              <a:blipFill rotWithShape="0">
                <a:blip r:embed="rId8"/>
                <a:stretch>
                  <a:fillRect l="-1520"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228184" y="28974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(We’re on the home straight!)</a:t>
            </a:r>
          </a:p>
        </p:txBody>
      </p:sp>
    </p:spTree>
    <p:extLst>
      <p:ext uri="{BB962C8B-B14F-4D97-AF65-F5344CB8AC3E}">
        <p14:creationId xmlns:p14="http://schemas.microsoft.com/office/powerpoint/2010/main" val="36010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b="1" dirty="0"/>
                    <a:t>SKILL #2</a:t>
                  </a:r>
                  <a:r>
                    <a:rPr lang="en-GB" sz="3200" dirty="0"/>
                    <a:t>: Integrating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08720"/>
                <a:ext cx="8568952" cy="1477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568952" cy="1477969"/>
              </a:xfrm>
              <a:prstGeom prst="rect">
                <a:avLst/>
              </a:prstGeom>
              <a:blipFill>
                <a:blip r:embed="rId3"/>
                <a:stretch>
                  <a:fillRect l="-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2636912"/>
                <a:ext cx="8280920" cy="95205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For any expression where inner function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integrate as before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36912"/>
                <a:ext cx="8280920" cy="952056"/>
              </a:xfrm>
              <a:prstGeom prst="rect">
                <a:avLst/>
              </a:prstGeom>
              <a:blipFill rotWithShape="0">
                <a:blip r:embed="rId4"/>
                <a:stretch>
                  <a:fillRect l="-514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7544" y="3933056"/>
            <a:ext cx="187220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/>
              <a:t>Quickfire</a:t>
            </a:r>
            <a:r>
              <a:rPr lang="en-GB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4509120"/>
                <a:ext cx="4248472" cy="1840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09120"/>
                <a:ext cx="4248472" cy="18405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19677" y="4509120"/>
                <a:ext cx="4248472" cy="240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1−5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677" y="4509120"/>
                <a:ext cx="4248472" cy="24069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47B9FA-DC3E-4251-8C7C-37193B3EB707}"/>
                  </a:ext>
                </a:extLst>
              </p:cNvPr>
              <p:cNvSpPr txBox="1"/>
              <p:nvPr/>
            </p:nvSpPr>
            <p:spPr>
              <a:xfrm>
                <a:off x="581844" y="6324224"/>
                <a:ext cx="3365392" cy="5313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Fro Tip: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400" dirty="0"/>
                  <a:t>, ensure you divide by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1400" dirty="0"/>
                  <a:t> </a:t>
                </a:r>
                <a:r>
                  <a:rPr lang="en-GB" sz="1400" u="sng" dirty="0"/>
                  <a:t>and</a:t>
                </a:r>
                <a:r>
                  <a:rPr lang="en-GB" sz="1400" dirty="0"/>
                  <a:t>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47B9FA-DC3E-4251-8C7C-37193B3EB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44" y="6324224"/>
                <a:ext cx="3365392" cy="531364"/>
              </a:xfrm>
              <a:prstGeom prst="rect">
                <a:avLst/>
              </a:prstGeom>
              <a:blipFill>
                <a:blip r:embed="rId9"/>
                <a:stretch>
                  <a:fillRect l="-180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C5D51A-8DA8-4570-82A4-00C90BF2A41C}"/>
              </a:ext>
            </a:extLst>
          </p:cNvPr>
          <p:cNvCxnSpPr>
            <a:stCxn id="19" idx="3"/>
          </p:cNvCxnSpPr>
          <p:nvPr/>
        </p:nvCxnSpPr>
        <p:spPr>
          <a:xfrm>
            <a:off x="3947236" y="6589906"/>
            <a:ext cx="619078" cy="7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reeform 15"/>
              <p:cNvSpPr/>
              <p:nvPr/>
            </p:nvSpPr>
            <p:spPr>
              <a:xfrm>
                <a:off x="7019925" y="1057275"/>
                <a:ext cx="885825" cy="933450"/>
              </a:xfrm>
              <a:custGeom>
                <a:avLst/>
                <a:gdLst>
                  <a:gd name="connsiteX0" fmla="*/ 885825 w 885825"/>
                  <a:gd name="connsiteY0" fmla="*/ 509588 h 933450"/>
                  <a:gd name="connsiteX1" fmla="*/ 876300 w 885825"/>
                  <a:gd name="connsiteY1" fmla="*/ 933450 h 933450"/>
                  <a:gd name="connsiteX2" fmla="*/ 9525 w 885825"/>
                  <a:gd name="connsiteY2" fmla="*/ 933450 h 933450"/>
                  <a:gd name="connsiteX3" fmla="*/ 0 w 885825"/>
                  <a:gd name="connsiteY3" fmla="*/ 0 h 933450"/>
                  <a:gd name="connsiteX4" fmla="*/ 138113 w 885825"/>
                  <a:gd name="connsiteY4" fmla="*/ 119063 h 933450"/>
                  <a:gd name="connsiteX5" fmla="*/ 247650 w 885825"/>
                  <a:gd name="connsiteY5" fmla="*/ 223838 h 933450"/>
                  <a:gd name="connsiteX6" fmla="*/ 361950 w 885825"/>
                  <a:gd name="connsiteY6" fmla="*/ 309563 h 933450"/>
                  <a:gd name="connsiteX7" fmla="*/ 538163 w 885825"/>
                  <a:gd name="connsiteY7" fmla="*/ 414338 h 933450"/>
                  <a:gd name="connsiteX8" fmla="*/ 671513 w 885825"/>
                  <a:gd name="connsiteY8" fmla="*/ 457200 h 933450"/>
                  <a:gd name="connsiteX9" fmla="*/ 771525 w 885825"/>
                  <a:gd name="connsiteY9" fmla="*/ 485775 h 933450"/>
                  <a:gd name="connsiteX10" fmla="*/ 885825 w 885825"/>
                  <a:gd name="connsiteY10" fmla="*/ 509588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5825" h="933450">
                    <a:moveTo>
                      <a:pt x="885825" y="509588"/>
                    </a:moveTo>
                    <a:lnTo>
                      <a:pt x="876300" y="933450"/>
                    </a:lnTo>
                    <a:lnTo>
                      <a:pt x="9525" y="933450"/>
                    </a:lnTo>
                    <a:lnTo>
                      <a:pt x="0" y="0"/>
                    </a:lnTo>
                    <a:lnTo>
                      <a:pt x="138113" y="119063"/>
                    </a:lnTo>
                    <a:lnTo>
                      <a:pt x="247650" y="223838"/>
                    </a:lnTo>
                    <a:lnTo>
                      <a:pt x="361950" y="309563"/>
                    </a:lnTo>
                    <a:lnTo>
                      <a:pt x="538163" y="414338"/>
                    </a:lnTo>
                    <a:lnTo>
                      <a:pt x="671513" y="457200"/>
                    </a:lnTo>
                    <a:lnTo>
                      <a:pt x="771525" y="485775"/>
                    </a:lnTo>
                    <a:lnTo>
                      <a:pt x="885825" y="509588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Freeform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25" y="1057275"/>
                <a:ext cx="885825" cy="933450"/>
              </a:xfrm>
              <a:custGeom>
                <a:avLst/>
                <a:gdLst>
                  <a:gd name="connsiteX0" fmla="*/ 885825 w 885825"/>
                  <a:gd name="connsiteY0" fmla="*/ 509588 h 933450"/>
                  <a:gd name="connsiteX1" fmla="*/ 876300 w 885825"/>
                  <a:gd name="connsiteY1" fmla="*/ 933450 h 933450"/>
                  <a:gd name="connsiteX2" fmla="*/ 9525 w 885825"/>
                  <a:gd name="connsiteY2" fmla="*/ 933450 h 933450"/>
                  <a:gd name="connsiteX3" fmla="*/ 0 w 885825"/>
                  <a:gd name="connsiteY3" fmla="*/ 0 h 933450"/>
                  <a:gd name="connsiteX4" fmla="*/ 138113 w 885825"/>
                  <a:gd name="connsiteY4" fmla="*/ 119063 h 933450"/>
                  <a:gd name="connsiteX5" fmla="*/ 247650 w 885825"/>
                  <a:gd name="connsiteY5" fmla="*/ 223838 h 933450"/>
                  <a:gd name="connsiteX6" fmla="*/ 361950 w 885825"/>
                  <a:gd name="connsiteY6" fmla="*/ 309563 h 933450"/>
                  <a:gd name="connsiteX7" fmla="*/ 538163 w 885825"/>
                  <a:gd name="connsiteY7" fmla="*/ 414338 h 933450"/>
                  <a:gd name="connsiteX8" fmla="*/ 671513 w 885825"/>
                  <a:gd name="connsiteY8" fmla="*/ 457200 h 933450"/>
                  <a:gd name="connsiteX9" fmla="*/ 771525 w 885825"/>
                  <a:gd name="connsiteY9" fmla="*/ 485775 h 933450"/>
                  <a:gd name="connsiteX10" fmla="*/ 885825 w 885825"/>
                  <a:gd name="connsiteY10" fmla="*/ 509588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5825" h="933450">
                    <a:moveTo>
                      <a:pt x="885825" y="509588"/>
                    </a:moveTo>
                    <a:lnTo>
                      <a:pt x="876300" y="933450"/>
                    </a:lnTo>
                    <a:lnTo>
                      <a:pt x="9525" y="933450"/>
                    </a:lnTo>
                    <a:lnTo>
                      <a:pt x="0" y="0"/>
                    </a:lnTo>
                    <a:lnTo>
                      <a:pt x="138113" y="119063"/>
                    </a:lnTo>
                    <a:lnTo>
                      <a:pt x="247650" y="223838"/>
                    </a:lnTo>
                    <a:lnTo>
                      <a:pt x="361950" y="309563"/>
                    </a:lnTo>
                    <a:lnTo>
                      <a:pt x="538163" y="414338"/>
                    </a:lnTo>
                    <a:lnTo>
                      <a:pt x="671513" y="457200"/>
                    </a:lnTo>
                    <a:lnTo>
                      <a:pt x="771525" y="485775"/>
                    </a:lnTo>
                    <a:lnTo>
                      <a:pt x="885825" y="509588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427" y="836712"/>
                <a:ext cx="5976773" cy="12977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[Textbook]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 smtClean="0"/>
                  <a:t> has parametric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600" dirty="0" smtClean="0"/>
              </a:p>
              <a:p>
                <a:r>
                  <a:rPr lang="en-GB" sz="1600" dirty="0" smtClean="0"/>
                  <a:t>Find the exact area of the region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 smtClean="0"/>
                  <a:t>, bounded by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 smtClean="0"/>
                  <a:t>,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/>
                  <a:t>-axis and the lines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 smtClean="0"/>
                  <a:t>.</a:t>
                </a:r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7" y="836712"/>
                <a:ext cx="5976773" cy="1297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7026449" y="836712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26449" y="1988840"/>
            <a:ext cx="1650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7029450" y="1057275"/>
            <a:ext cx="1466850" cy="581025"/>
          </a:xfrm>
          <a:custGeom>
            <a:avLst/>
            <a:gdLst>
              <a:gd name="connsiteX0" fmla="*/ 0 w 1466850"/>
              <a:gd name="connsiteY0" fmla="*/ 0 h 581025"/>
              <a:gd name="connsiteX1" fmla="*/ 428625 w 1466850"/>
              <a:gd name="connsiteY1" fmla="*/ 361950 h 581025"/>
              <a:gd name="connsiteX2" fmla="*/ 876300 w 1466850"/>
              <a:gd name="connsiteY2" fmla="*/ 514350 h 581025"/>
              <a:gd name="connsiteX3" fmla="*/ 1466850 w 1466850"/>
              <a:gd name="connsiteY3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50" h="581025">
                <a:moveTo>
                  <a:pt x="0" y="0"/>
                </a:moveTo>
                <a:cubicBezTo>
                  <a:pt x="141287" y="138112"/>
                  <a:pt x="282575" y="276225"/>
                  <a:pt x="428625" y="361950"/>
                </a:cubicBezTo>
                <a:cubicBezTo>
                  <a:pt x="574675" y="447675"/>
                  <a:pt x="703263" y="477838"/>
                  <a:pt x="876300" y="514350"/>
                </a:cubicBezTo>
                <a:cubicBezTo>
                  <a:pt x="1049337" y="550862"/>
                  <a:pt x="1258093" y="565943"/>
                  <a:pt x="1466850" y="58102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stCxn id="12" idx="2"/>
          </p:cNvCxnSpPr>
          <p:nvPr/>
        </p:nvCxnSpPr>
        <p:spPr>
          <a:xfrm flipH="1">
            <a:off x="7900988" y="1571625"/>
            <a:ext cx="4762" cy="4143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75252" y="1970088"/>
            <a:ext cx="248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74068" y="1376935"/>
                <a:ext cx="3633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068" y="1376935"/>
                <a:ext cx="36335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9569" y="2334954"/>
                <a:ext cx="7268616" cy="1449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GB" dirty="0" smtClean="0"/>
                  <a:t> </a:t>
                </a:r>
              </a:p>
              <a:p>
                <a:r>
                  <a:rPr lang="en-GB" dirty="0" smtClean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 smtClean="0"/>
                  <a:t>, </a:t>
                </a:r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69" y="2334954"/>
                <a:ext cx="7268616" cy="1449243"/>
              </a:xfrm>
              <a:prstGeom prst="rect">
                <a:avLst/>
              </a:prstGeom>
              <a:blipFill>
                <a:blip r:embed="rId5"/>
                <a:stretch>
                  <a:fillRect l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0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95536" y="836712"/>
            <a:ext cx="237626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Edexcel C4 Jan 2013 Q5</a:t>
            </a:r>
            <a:endParaRPr lang="en-GB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80" y="706786"/>
            <a:ext cx="378038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06" y="2615303"/>
            <a:ext cx="5701519" cy="1991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60232" y="2780928"/>
                <a:ext cx="2376264" cy="11799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Helping Hand: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780928"/>
                <a:ext cx="2376264" cy="1179938"/>
              </a:xfrm>
              <a:prstGeom prst="rect">
                <a:avLst/>
              </a:prstGeom>
              <a:blipFill>
                <a:blip r:embed="rId6"/>
                <a:stretch>
                  <a:fillRect l="-11450" t="-18182" b="-10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?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7" y="1274093"/>
            <a:ext cx="5215422" cy="26502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8" y="4045075"/>
            <a:ext cx="4379723" cy="23493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763" y="3944703"/>
            <a:ext cx="4689019" cy="25500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703" y="678979"/>
            <a:ext cx="7056784" cy="52322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This exercise is not in the current version of the Pearson textbooks as the content was added later. I have temporarily included the exercise subsequently produced by Pearson.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76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764704"/>
            <a:ext cx="3193397" cy="2304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7" y="2996952"/>
            <a:ext cx="381697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SKILL #11</a:t>
              </a:r>
              <a:r>
                <a:rPr lang="en-GB" sz="3200" dirty="0"/>
                <a:t>: Differential Equations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908720"/>
                <a:ext cx="7632848" cy="117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Differential equations are equations involving a mix of variables and derivatives, e.g.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GB" b="1" dirty="0" smtClean="0"/>
                  <a:t>.  We can solve these by “separating the variables”.</a:t>
                </a:r>
                <a:endParaRPr lang="en-GB" b="1" dirty="0"/>
              </a:p>
              <a:p>
                <a:r>
                  <a:rPr lang="en-GB" dirty="0"/>
                  <a:t>‘</a:t>
                </a:r>
                <a:r>
                  <a:rPr lang="en-GB" u="sng" dirty="0"/>
                  <a:t>Solving</a:t>
                </a:r>
                <a:r>
                  <a:rPr lang="en-GB" dirty="0"/>
                  <a:t>’ these equations means to get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(with no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).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7632848" cy="1172629"/>
              </a:xfrm>
              <a:prstGeom prst="rect">
                <a:avLst/>
              </a:prstGeom>
              <a:blipFill>
                <a:blip r:embed="rId2"/>
                <a:stretch>
                  <a:fillRect l="-719" t="-2604" r="-160" b="-2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2409468"/>
                <a:ext cx="4824536" cy="53565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general solution to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09468"/>
                <a:ext cx="4824536" cy="5356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83568" y="2397636"/>
            <a:ext cx="432048" cy="5474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1891" y="3090995"/>
                <a:ext cx="4314934" cy="95295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1: </a:t>
                </a:r>
                <a:r>
                  <a:rPr lang="en-GB" dirty="0"/>
                  <a:t>Get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to the side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by dividing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to the other side.</a:t>
                </a:r>
              </a:p>
              <a:p>
                <a:r>
                  <a:rPr lang="en-GB" sz="1200" dirty="0"/>
                  <a:t>(you may need to factorise to separate 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 first)</a:t>
                </a:r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891" y="3090995"/>
                <a:ext cx="4314934" cy="952953"/>
              </a:xfrm>
              <a:prstGeom prst="rect">
                <a:avLst/>
              </a:prstGeom>
              <a:blipFill>
                <a:blip r:embed="rId5"/>
                <a:stretch>
                  <a:fillRect l="-983"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52644" y="4229261"/>
                <a:ext cx="4176464" cy="118134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2: </a:t>
                </a:r>
                <a:r>
                  <a:rPr lang="en-GB" dirty="0"/>
                  <a:t>Integrate both sides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dirty="0"/>
                  <a:t> simplifies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GB" dirty="0"/>
                  <a:t> </a:t>
                </a:r>
                <a:r>
                  <a:rPr lang="en-GB" sz="1100" dirty="0"/>
                  <a:t>(recall that (implicitly) differentiating an expression in terms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100" dirty="0"/>
                  <a:t> with respect to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 introduces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100" dirty="0"/>
                  <a:t>, so integrating similarly would get rid of it)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644" y="4229261"/>
                <a:ext cx="4176464" cy="1181349"/>
              </a:xfrm>
              <a:prstGeom prst="rect">
                <a:avLst/>
              </a:prstGeom>
              <a:blipFill>
                <a:blip r:embed="rId6"/>
                <a:stretch>
                  <a:fillRect l="-1016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07791" y="5608880"/>
                <a:ext cx="417646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3: </a:t>
                </a:r>
                <a:r>
                  <a:rPr lang="en-GB" dirty="0"/>
                  <a:t>Make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the subject, if the question asks.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791" y="5608880"/>
                <a:ext cx="4176464" cy="646331"/>
              </a:xfrm>
              <a:prstGeom prst="rect">
                <a:avLst/>
              </a:prstGeom>
              <a:blipFill>
                <a:blip r:embed="rId7"/>
                <a:stretch>
                  <a:fillRect l="-871" t="-2727" r="-188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2B27A4-FA77-403F-8EA0-94D04BCEE6AA}"/>
                  </a:ext>
                </a:extLst>
              </p:cNvPr>
              <p:cNvSpPr txBox="1"/>
              <p:nvPr/>
            </p:nvSpPr>
            <p:spPr>
              <a:xfrm>
                <a:off x="4621276" y="6265844"/>
                <a:ext cx="4536504" cy="47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Tip</a:t>
                </a:r>
                <a:r>
                  <a:rPr lang="en-GB" sz="1200" dirty="0"/>
                  <a:t>: When you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sz="1200" dirty="0"/>
                  <a:t>, it’s typical to write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sz="1200" dirty="0"/>
                  <a:t> where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sz="1200" dirty="0"/>
                  <a:t> (noting that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200" dirty="0"/>
                  <a:t> is any positive constant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200" dirty="0"/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2B27A4-FA77-403F-8EA0-94D04BCEE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276" y="6265844"/>
                <a:ext cx="4536504" cy="474169"/>
              </a:xfrm>
              <a:prstGeom prst="rect">
                <a:avLst/>
              </a:prstGeom>
              <a:blipFill>
                <a:blip r:embed="rId8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4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Another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907659"/>
                <a:ext cx="6552728" cy="53565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general solution to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07659"/>
                <a:ext cx="6552728" cy="5356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23528" y="895827"/>
            <a:ext cx="432048" cy="5474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6016" y="1682514"/>
                <a:ext cx="4176464" cy="95295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1: </a:t>
                </a:r>
                <a:r>
                  <a:rPr lang="en-GB" dirty="0"/>
                  <a:t>Get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to the side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by dividing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to the other side.</a:t>
                </a:r>
              </a:p>
              <a:p>
                <a:r>
                  <a:rPr lang="en-GB" sz="1200" dirty="0"/>
                  <a:t>(you may need to factorise to separate out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 first)</a:t>
                </a:r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682514"/>
                <a:ext cx="4176464" cy="952953"/>
              </a:xfrm>
              <a:prstGeom prst="rect">
                <a:avLst/>
              </a:prstGeom>
              <a:blipFill>
                <a:blip r:embed="rId3"/>
                <a:stretch>
                  <a:fillRect l="-1016"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16016" y="2855159"/>
                <a:ext cx="345638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2: </a:t>
                </a:r>
                <a:r>
                  <a:rPr lang="en-GB" dirty="0"/>
                  <a:t>Integrate both sides with respect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855159"/>
                <a:ext cx="3456384" cy="646331"/>
              </a:xfrm>
              <a:prstGeom prst="rect">
                <a:avLst/>
              </a:prstGeom>
              <a:blipFill>
                <a:blip r:embed="rId4"/>
                <a:stretch>
                  <a:fillRect l="-1226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16016" y="4881852"/>
                <a:ext cx="417646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3: </a:t>
                </a:r>
                <a:r>
                  <a:rPr lang="en-GB" dirty="0"/>
                  <a:t>Make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the subject, if the question asks.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881852"/>
                <a:ext cx="4176464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016" t="-3636" r="-1742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6016" y="4031254"/>
                <a:ext cx="4176464" cy="86177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2b: </a:t>
                </a:r>
                <a:r>
                  <a:rPr lang="en-GB" dirty="0"/>
                  <a:t>If possible, try to combine your constant of integration with other terms</a:t>
                </a:r>
              </a:p>
              <a:p>
                <a:r>
                  <a:rPr lang="en-GB" sz="1400" dirty="0"/>
                  <a:t>(e.g. by letting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GB" sz="1400" dirty="0"/>
                  <a:t>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/>
                  <a:t> is another constant)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031254"/>
                <a:ext cx="4176464" cy="861774"/>
              </a:xfrm>
              <a:prstGeom prst="rect">
                <a:avLst/>
              </a:prstGeom>
              <a:blipFill rotWithShape="0">
                <a:blip r:embed="rId7"/>
                <a:stretch>
                  <a:fillRect l="-1016" t="-2055" b="-47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2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Differential Equations with Boundary Conditions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907659"/>
                <a:ext cx="8208912" cy="8904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[Textbook] Find the general solution to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</m:oMath>
                </a14:m>
                <a:endParaRPr lang="en-GB" sz="2000" dirty="0"/>
              </a:p>
              <a:p>
                <a:r>
                  <a:rPr lang="en-GB" sz="2000" dirty="0"/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000" dirty="0"/>
                  <a:t>. Leave your answer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07659"/>
                <a:ext cx="8208912" cy="890437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23528" y="895827"/>
            <a:ext cx="432048" cy="5474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8540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3C8FC5-0490-4F88-B62E-C18BDFDF7825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EE21353-86DA-47D5-A012-337056B447F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8882B79-1D8A-4F65-B3CA-6030F4229EE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407FD4F-380F-48DB-93D5-00A15DDC0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68" y="1121335"/>
            <a:ext cx="6859082" cy="1462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74CE3B-D8D1-4726-A158-D5E0CECA0172}"/>
              </a:ext>
            </a:extLst>
          </p:cNvPr>
          <p:cNvSpPr txBox="1"/>
          <p:nvPr/>
        </p:nvSpPr>
        <p:spPr>
          <a:xfrm>
            <a:off x="302568" y="752004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Jan 2012 Q4</a:t>
            </a:r>
          </a:p>
        </p:txBody>
      </p:sp>
    </p:spTree>
    <p:extLst>
      <p:ext uri="{BB962C8B-B14F-4D97-AF65-F5344CB8AC3E}">
        <p14:creationId xmlns:p14="http://schemas.microsoft.com/office/powerpoint/2010/main" val="3534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Key Points on Differential Equations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908720"/>
                <a:ext cx="8136904" cy="424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Get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on to LHS by dividing (possibly factorising first).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If after integrating you have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sz="2400" dirty="0"/>
                  <a:t> on the RHS, make your constant of integration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GB" sz="24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Be sure to combine all your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sz="2400" dirty="0"/>
                  <a:t>’s together just as you did in C2.</a:t>
                </a:r>
                <a:br>
                  <a:rPr lang="en-GB" sz="2400" dirty="0"/>
                </a:br>
                <a:r>
                  <a:rPr lang="en-GB" sz="2400" dirty="0"/>
                  <a:t>E.g.: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    →  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sz="2400" dirty="0"/>
                  <a:t/>
                </a:r>
                <a:br>
                  <a:rPr lang="en-GB" sz="2400" dirty="0"/>
                </a:b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Sub in boundary conditions to work out your constant – better to do sooner rather than later.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Exam questions </a:t>
                </a:r>
                <a:r>
                  <a:rPr lang="en-GB" sz="2400" dirty="0">
                    <a:sym typeface="Symbol" panose="05050102010706020507" pitchFamily="18" charset="2"/>
                  </a:rPr>
                  <a:t></a:t>
                </a:r>
                <a:r>
                  <a:rPr lang="en-GB" sz="2400" dirty="0"/>
                  <a:t> partial fractions combined with differential equations.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08720"/>
                <a:ext cx="8136904" cy="4249625"/>
              </a:xfrm>
              <a:prstGeom prst="rect">
                <a:avLst/>
              </a:prstGeom>
              <a:blipFill>
                <a:blip r:embed="rId2"/>
                <a:stretch>
                  <a:fillRect l="-974" t="-1148" r="-1124" b="-2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Forming differential equations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0976" y="1517259"/>
                <a:ext cx="792088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rate of increase of a rabbit population (with population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000" dirty="0"/>
                  <a:t>, where time is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dirty="0"/>
                  <a:t>) is </a:t>
                </a:r>
                <a:r>
                  <a:rPr lang="en-GB" sz="2000" b="1" dirty="0"/>
                  <a:t>proportional to </a:t>
                </a:r>
                <a:r>
                  <a:rPr lang="en-GB" sz="2000" dirty="0"/>
                  <a:t>the current population.</a:t>
                </a:r>
              </a:p>
              <a:p>
                <a:r>
                  <a:rPr lang="en-GB" sz="2000" dirty="0"/>
                  <a:t>Form a differential equation, and find its general solution.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76" y="1517259"/>
                <a:ext cx="7920880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48928" y="1505427"/>
            <a:ext cx="432048" cy="10274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566B8A-1500-44DA-A9C3-E3691D0E8983}"/>
              </a:ext>
            </a:extLst>
          </p:cNvPr>
          <p:cNvSpPr txBox="1"/>
          <p:nvPr/>
        </p:nvSpPr>
        <p:spPr>
          <a:xfrm>
            <a:off x="271736" y="63906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Differential equations are useful because regularly in real-life, the rate of change of a variable is based on its current value. For example in Year 1, we saw a property of exponential growth is that the </a:t>
            </a:r>
            <a:r>
              <a:rPr lang="en-GB" sz="1600" b="1" dirty="0"/>
              <a:t>rate of change is proportional to the current value</a:t>
            </a:r>
            <a:r>
              <a:rPr lang="en-GB" sz="1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337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Check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7664" y="1340768"/>
                <a:ext cx="6336704" cy="3642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4−3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⁡(3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340768"/>
                <a:ext cx="6336704" cy="36420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7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C5F811-2B79-43E5-AAB4-A3DD3D474206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D2F0247-FD5E-47D5-B30B-D8DA4965A04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5370936-2938-46BA-80A6-7CEAC2202FF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5101D5-1E59-46C2-81E6-B38C19C9C4EA}"/>
                  </a:ext>
                </a:extLst>
              </p:cNvPr>
              <p:cNvSpPr txBox="1"/>
              <p:nvPr/>
            </p:nvSpPr>
            <p:spPr>
              <a:xfrm>
                <a:off x="272728" y="705520"/>
                <a:ext cx="8488436" cy="25072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Water in a manufacturing plant is held in a large cylindrical tank of diameter 20m. Water flows out of the bottom of the tank through a tap at a rate proportional to the cube root of the volume.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/>
                  <a:t> for some constant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Show that the general solution of this differential equation may be written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𝑄𝑡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 are constants.</a:t>
                </a:r>
              </a:p>
              <a:p>
                <a:r>
                  <a:rPr lang="en-GB" sz="1600" dirty="0"/>
                  <a:t>Initially the height of the water is 27m. 10 minutes later, the height is 8m.</a:t>
                </a:r>
              </a:p>
              <a:p>
                <a:r>
                  <a:rPr lang="en-GB" sz="1600" dirty="0"/>
                  <a:t>(c) Find the values of the constants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(d) Find the time in minutes when the water is at a depth of 1m.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5101D5-1E59-46C2-81E6-B38C19C9C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28" y="705520"/>
                <a:ext cx="8488436" cy="2507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ylinder 8">
            <a:extLst>
              <a:ext uri="{FF2B5EF4-FFF2-40B4-BE49-F238E27FC236}">
                <a16:creationId xmlns:a16="http://schemas.microsoft.com/office/drawing/2014/main" id="{4726AA8F-0F49-4282-AEE2-E5A685877341}"/>
              </a:ext>
            </a:extLst>
          </p:cNvPr>
          <p:cNvSpPr/>
          <p:nvPr/>
        </p:nvSpPr>
        <p:spPr>
          <a:xfrm>
            <a:off x="7154006" y="3130550"/>
            <a:ext cx="1157610" cy="712986"/>
          </a:xfrm>
          <a:prstGeom prst="can">
            <a:avLst>
              <a:gd name="adj" fmla="val 42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99B2BA48-80B0-47F6-AAE2-2401CD99E1CF}"/>
              </a:ext>
            </a:extLst>
          </p:cNvPr>
          <p:cNvSpPr/>
          <p:nvPr/>
        </p:nvSpPr>
        <p:spPr>
          <a:xfrm>
            <a:off x="7154540" y="2616200"/>
            <a:ext cx="1157610" cy="1219200"/>
          </a:xfrm>
          <a:prstGeom prst="can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402428-AF16-4A4E-BEEB-3CD8384BFA83}"/>
              </a:ext>
            </a:extLst>
          </p:cNvPr>
          <p:cNvCxnSpPr/>
          <p:nvPr/>
        </p:nvCxnSpPr>
        <p:spPr>
          <a:xfrm flipH="1" flipV="1">
            <a:off x="8388350" y="3244850"/>
            <a:ext cx="74" cy="4721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8E5DA5-AA3E-4E7F-B5C5-0E8A27B71FF0}"/>
                  </a:ext>
                </a:extLst>
              </p:cNvPr>
              <p:cNvSpPr txBox="1"/>
              <p:nvPr/>
            </p:nvSpPr>
            <p:spPr>
              <a:xfrm>
                <a:off x="8356066" y="3331838"/>
                <a:ext cx="2545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8E5DA5-AA3E-4E7F-B5C5-0E8A27B71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066" y="3331838"/>
                <a:ext cx="254534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F6429C-5448-41D3-AB4B-74B0C2F34EFD}"/>
                  </a:ext>
                </a:extLst>
              </p:cNvPr>
              <p:cNvSpPr txBox="1"/>
              <p:nvPr/>
            </p:nvSpPr>
            <p:spPr>
              <a:xfrm>
                <a:off x="7482160" y="3851923"/>
                <a:ext cx="5442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F6429C-5448-41D3-AB4B-74B0C2F34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160" y="3851923"/>
                <a:ext cx="54424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0B0544-2C81-4891-9EB0-AADDD5CDB556}"/>
              </a:ext>
            </a:extLst>
          </p:cNvPr>
          <p:cNvCxnSpPr>
            <a:cxnSpLocks/>
          </p:cNvCxnSpPr>
          <p:nvPr/>
        </p:nvCxnSpPr>
        <p:spPr>
          <a:xfrm flipH="1">
            <a:off x="7159822" y="3892550"/>
            <a:ext cx="1171378" cy="38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1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1F4FF8-EF46-43E1-8734-364022BBD924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8A835FC-737D-4FEE-9F81-4A65C543FF9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C82587-AC92-4E70-8F29-2A6B5979FC4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2AC5C4-3A27-4432-B021-30E5B1BB0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40" y="1016287"/>
            <a:ext cx="5690203" cy="34308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29D51-0AA1-4680-B881-42DFA6CADB84}"/>
              </a:ext>
            </a:extLst>
          </p:cNvPr>
          <p:cNvSpPr txBox="1"/>
          <p:nvPr/>
        </p:nvSpPr>
        <p:spPr>
          <a:xfrm>
            <a:off x="110232" y="644533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2005 Q8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BBE12A-E284-469B-8E5E-33B5A6E317F1}"/>
              </a:ext>
            </a:extLst>
          </p:cNvPr>
          <p:cNvSpPr txBox="1"/>
          <p:nvPr/>
        </p:nvSpPr>
        <p:spPr>
          <a:xfrm>
            <a:off x="6407413" y="3333009"/>
            <a:ext cx="2286374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Teachers/Students</a:t>
            </a:r>
            <a:r>
              <a:rPr lang="en-GB" sz="1400" dirty="0"/>
              <a:t>: I recommend also looking at Edexcel Jan 2008 Q8 which has a part (a) similar to the previous example.</a:t>
            </a:r>
          </a:p>
        </p:txBody>
      </p:sp>
    </p:spTree>
    <p:extLst>
      <p:ext uri="{BB962C8B-B14F-4D97-AF65-F5344CB8AC3E}">
        <p14:creationId xmlns:p14="http://schemas.microsoft.com/office/powerpoint/2010/main" val="28390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059405"/>
                  </p:ext>
                </p:extLst>
              </p:nvPr>
            </p:nvGraphicFramePr>
            <p:xfrm>
              <a:off x="675184" y="709712"/>
              <a:ext cx="7506653" cy="614697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686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173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793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13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How to deal with it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GB" sz="1400">
                                      <a:effectLst/>
                                      <a:latin typeface="Cambria Math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>
                                          <a:effectLst/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GB" sz="1400">
                                      <a:effectLst/>
                                      <a:latin typeface="Cambria Math"/>
                                    </a:rPr>
                                    <m:t>𝒅𝒙</m:t>
                                  </m:r>
                                </m:e>
                              </m:nary>
                            </m:oMath>
                          </a14:m>
                          <a:r>
                            <a:rPr lang="en-GB" sz="1400">
                              <a:effectLst/>
                            </a:rPr>
                            <a:t> (+constant)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Formula booklet?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44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𝒔𝒊𝒏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Standard result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No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40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𝒄𝒐𝒔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Standard result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No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𝒕𝒂𝒏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In formula booklet, but use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den>
                                  </m:f>
                                  <m:r>
                                    <a:rPr lang="en-GB" sz="1400">
                                      <a:effectLst/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oMath>
                          </a14:m>
                          <a:r>
                            <a:rPr lang="en-GB" sz="1400" dirty="0">
                              <a:effectLst/>
                            </a:rPr>
                            <a:t> which is of the form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>
                                          <a:effectLst/>
                                          <a:latin typeface="Cambria Math"/>
                                        </a:rPr>
                                        <m:t>𝑘</m:t>
                                      </m:r>
                                      <m:sSup>
                                        <m:sSup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GB" sz="1400">
                                          <a:effectLst/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nary>
                              <m:r>
                                <a:rPr lang="en-GB" sz="1400">
                                  <a:effectLst/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GB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400">
                                                <a:effectLst/>
                                                <a:latin typeface="Cambria Math"/>
                                              </a:rPr>
                                              <m:t>sec</m:t>
                                            </m:r>
                                          </m:fName>
                                          <m:e>
                                            <m:r>
                                              <a:rPr lang="en-GB" sz="1400">
                                                <a:effectLst/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Yes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𝒔𝒊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For both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effectLst/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sz="1400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4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1400">
                                  <a:effectLst/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400" dirty="0">
                              <a:effectLst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effectLst/>
                                          <a:latin typeface="Cambria Math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GB" sz="1400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4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sz="1400" dirty="0">
                              <a:effectLst/>
                            </a:rPr>
                            <a:t> use identities for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4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sz="1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=1−2</m:t>
                                </m:r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No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𝒄𝒐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=2</m:t>
                                </m:r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−1</m:t>
                                </m:r>
                              </m:oMath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No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𝒕𝒂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1+</m:t>
                                </m:r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≡</m:t>
                                </m:r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sec</m:t>
                                        </m:r>
                                      </m:e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≡</m:t>
                                </m:r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sec</m:t>
                                        </m:r>
                                      </m:e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No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𝒄𝒐𝒔𝒆𝒄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Would use substitution </a:t>
                          </a:r>
                          <a14:m>
                            <m:oMath xmlns:m="http://schemas.openxmlformats.org/officeDocument/2006/math">
                              <m:r>
                                <a:rPr lang="en-GB" sz="1400">
                                  <a:effectLst/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sz="1400">
                                  <a:effectLst/>
                                  <a:latin typeface="Cambria Math"/>
                                </a:rPr>
                                <m:t>𝑐𝑜𝑠𝑒𝑐</m:t>
                              </m:r>
                              <m:r>
                                <a:rPr lang="en-GB" sz="14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4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>
                                  <a:effectLst/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GB" sz="14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sz="1400">
                              <a:effectLst/>
                            </a:rPr>
                            <a:t>, but too hard for exam.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𝑐𝑜𝑠𝑒𝑐</m:t>
                                        </m:r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GB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400">
                                                <a:effectLst/>
                                                <a:latin typeface="Cambria Math"/>
                                              </a:rPr>
                                              <m:t>cot</m:t>
                                            </m:r>
                                          </m:fName>
                                          <m:e>
                                            <m:r>
                                              <a:rPr lang="en-GB" sz="1400">
                                                <a:effectLst/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Yes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𝒔𝒆𝒄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Would use substitution </a:t>
                          </a:r>
                          <a14:m>
                            <m:oMath xmlns:m="http://schemas.openxmlformats.org/officeDocument/2006/math">
                              <m:r>
                                <a:rPr lang="en-GB" sz="1400">
                                  <a:effectLst/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sz="14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1400">
                                  <a:effectLst/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sz="14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sz="1400">
                              <a:effectLst/>
                            </a:rPr>
                            <a:t>, but too hard for exam.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GB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400">
                                                <a:effectLst/>
                                                <a:latin typeface="Cambria Math"/>
                                              </a:rPr>
                                              <m:t>sec</m:t>
                                            </m:r>
                                          </m:fName>
                                          <m:e>
                                            <m:r>
                                              <a:rPr lang="en-GB" sz="1400">
                                                <a:effectLst/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func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GB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400">
                                                <a:effectLst/>
                                                <a:latin typeface="Cambria Math"/>
                                              </a:rPr>
                                              <m:t>tan</m:t>
                                            </m:r>
                                          </m:fName>
                                          <m:e>
                                            <m:r>
                                              <a:rPr lang="en-GB" sz="1400">
                                                <a:effectLst/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Yes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𝒄𝒐𝒕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den>
                                  </m:f>
                                  <m:r>
                                    <a:rPr lang="en-GB" sz="1400">
                                      <a:effectLst/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oMath>
                          </a14:m>
                          <a:r>
                            <a:rPr lang="en-GB" sz="1400">
                              <a:effectLst/>
                            </a:rPr>
                            <a:t> which is of the form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GB" sz="1400">
                                          <a:effectLst/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nary>
                              <m:r>
                                <a:rPr lang="en-GB" sz="1400">
                                  <a:effectLst/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GB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en-GB" sz="1400">
                                                <a:effectLst/>
                                                <a:latin typeface="Cambria Math"/>
                                              </a:rPr>
                                              <m:t>𝑠𝑖𝑛</m:t>
                                            </m:r>
                                          </m:fName>
                                          <m:e>
                                            <m:r>
                                              <a:rPr lang="en-GB" sz="1400">
                                                <a:effectLst/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Yes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059405"/>
                  </p:ext>
                </p:extLst>
              </p:nvPr>
            </p:nvGraphicFramePr>
            <p:xfrm>
              <a:off x="675184" y="709712"/>
              <a:ext cx="7506653" cy="612621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686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173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793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13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63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1" t="-160465" r="-544271" b="-246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How to deal with it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2987" t="-160465" r="-88961" b="-246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Formula booklet?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44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1" t="-177778" r="-544271" b="-1584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Standard result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2987" t="-177778" r="-88961" b="-1584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No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4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1" t="-210843" r="-544271" b="-11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Standard result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2987" t="-210843" r="-88961" b="-11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No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419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1" t="-166452" r="-544271" b="-4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1685" t="-166452" r="-125702" b="-4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2987" t="-166452" r="-88961" b="-4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Yes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1122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1" t="-225683" r="-544271" b="-315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1685" t="-225683" r="-125702" b="-315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2987" t="-225683" r="-88961" b="-315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No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556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1" t="-557009" r="-544271" b="-439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1685" t="-557009" r="-125702" b="-439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2987" t="-557009" r="-88961" b="-439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No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65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1" t="-937333" r="-544271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1685" t="-937333" r="-125702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2987" t="-937333" r="-88961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No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747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1" t="-700901" r="-544271" b="-2558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1685" t="-700901" r="-125702" b="-2558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2987" t="-700901" r="-88961" b="-2558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Yes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45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1" t="-1217808" r="-544271" b="-289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1685" t="-1217808" r="-125702" b="-289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2987" t="-1217808" r="-88961" b="-289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Yes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6870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1" t="-851327" r="-544271" b="-867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1685" t="-851327" r="-125702" b="-867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2987" t="-851327" r="-88961" b="-867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Yes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Summary of Functions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00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Summary of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9512" y="764704"/>
              <a:ext cx="8784976" cy="601294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676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970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9933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08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873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How to deal with it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GB" sz="1800">
                                      <a:effectLst/>
                                      <a:latin typeface="Cambria Math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>
                                          <a:effectLst/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GB" sz="1800">
                                      <a:effectLst/>
                                      <a:latin typeface="Cambria Math"/>
                                    </a:rPr>
                                    <m:t>𝒅𝒙</m:t>
                                  </m:r>
                                </m:e>
                              </m:nary>
                            </m:oMath>
                          </a14:m>
                          <a:r>
                            <a:rPr lang="en-GB" sz="1800" dirty="0">
                              <a:effectLst/>
                            </a:rPr>
                            <a:t> (+constant)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Formula booklet?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228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𝒄𝒐𝒔𝒆</m:t>
                                </m:r>
                                <m:sSup>
                                  <m:sSup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By observation.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𝐜𝐨𝐭</m:t>
                                    </m:r>
                                  </m:fName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No!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873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𝒔𝒆</m:t>
                                </m:r>
                                <m:sSup>
                                  <m:sSup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By observation.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Yes 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(but memorise)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873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𝒄𝒐</m:t>
                                </m:r>
                                <m:sSup>
                                  <m:sSup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p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1+</m:t>
                                </m:r>
                                <m:func>
                                  <m:func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GB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>
                                            <a:effectLst/>
                                            <a:latin typeface="Cambria Math"/>
                                          </a:rPr>
                                          <m:t>cot</m:t>
                                        </m:r>
                                      </m:e>
                                      <m:sup>
                                        <m:r>
                                          <a:rPr lang="en-GB" sz="1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≡</m:t>
                                </m:r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𝑐𝑜𝑠𝑒</m:t>
                                </m:r>
                                <m:sSup>
                                  <m:sSup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No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94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𝒔𝒊𝒏</m:t>
                                </m:r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𝒄𝒐𝒔</m:t>
                                </m:r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For any product of sin and cos with same coefficient of </a:t>
                          </a:r>
                          <a14:m>
                            <m:oMath xmlns:m="http://schemas.openxmlformats.org/officeDocument/2006/math">
                              <m:r>
                                <a:rPr lang="en-GB" sz="1600">
                                  <a:effectLst/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600">
                              <a:effectLst/>
                            </a:rPr>
                            <a:t>, use double angle.</a:t>
                          </a:r>
                          <a:endParaRPr lang="en-GB" sz="180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≡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No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428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 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No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6388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𝐥𝐧</m:t>
                                    </m:r>
                                  </m:fName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Use IBP, where </a:t>
                          </a:r>
                          <a14:m>
                            <m:oMath xmlns:m="http://schemas.openxmlformats.org/officeDocument/2006/math">
                              <m:r>
                                <a:rPr lang="en-GB" sz="1600">
                                  <a:effectLst/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sz="16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effectLst/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GB" sz="16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1600">
                                  <a:effectLst/>
                                  <a:latin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>
                                      <a:effectLst/>
                                      <a:latin typeface="Cambria Math"/>
                                    </a:rPr>
                                    <m:t>𝑑𝑣</m:t>
                                  </m:r>
                                </m:num>
                                <m:den>
                                  <m:r>
                                    <a:rPr lang="en-GB" sz="1600">
                                      <a:effectLst/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GB" sz="16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effectLst/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GB" sz="16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func>
                                  <m:func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No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8693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Use algebraic division.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6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600">
                                      <a:effectLst/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GB" sz="1600">
                                  <a:effectLst/>
                                  <a:latin typeface="Cambria Math"/>
                                </a:rPr>
                                <m:t>≡1−</m:t>
                              </m:r>
                              <m:f>
                                <m:fPr>
                                  <m:ctrlPr>
                                    <a:rPr lang="en-GB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600">
                                      <a:effectLst/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GB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6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GB" sz="1600">
                                            <a:effectLst/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25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d>
                                      <m:dPr>
                                        <m:ctrlPr>
                                          <a:rPr lang="en-GB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600">
                                            <a:effectLst/>
                                            <a:latin typeface="Cambria Math"/>
                                          </a:rPr>
                                          <m:t>𝒙</m:t>
                                        </m:r>
                                        <m:r>
                                          <a:rPr lang="en-GB" sz="1600"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GB" sz="1600"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Use partial fractions.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GB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6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>
                                        <a:effectLst/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GB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6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GB" sz="1600">
                                            <a:effectLst/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4100322"/>
                  </p:ext>
                </p:extLst>
              </p:nvPr>
            </p:nvGraphicFramePr>
            <p:xfrm>
              <a:off x="179512" y="764704"/>
              <a:ext cx="8784976" cy="592321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67692"/>
                    <a:gridCol w="3297098"/>
                    <a:gridCol w="2199334"/>
                    <a:gridCol w="1920852"/>
                  </a:tblGrid>
                  <a:tr h="3389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46" t="-166071" r="-545536" b="-1641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How to deal with it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12465" t="-166071" r="-88366" b="-1641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Formula booklet?</a:t>
                          </a:r>
                          <a:endParaRPr lang="en-GB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14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446" t="-167416" r="-545536" b="-9325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By observation.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212465" t="-167416" r="-88366" b="-9325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No</a:t>
                          </a:r>
                          <a:r>
                            <a:rPr lang="en-GB" sz="1600" dirty="0" smtClean="0">
                              <a:effectLst/>
                            </a:rPr>
                            <a:t>!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</a:tr>
                  <a:tr h="5102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446" t="-286747" r="-545536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By observation.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212465" t="-286747" r="-88366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Yes </a:t>
                          </a:r>
                          <a:endParaRPr lang="en-GB" sz="1600" dirty="0" smtClean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</a:rPr>
                            <a:t>(</a:t>
                          </a:r>
                          <a:r>
                            <a:rPr lang="en-GB" sz="1600" dirty="0">
                              <a:effectLst/>
                            </a:rPr>
                            <a:t>but memorise)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</a:tr>
                  <a:tr h="5414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446" t="-360674" r="-545536" b="-739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41513" t="-360674" r="-125461" b="-739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212465" t="-360674" r="-88366" b="-739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</a:rPr>
                            <a:t>No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</a:tr>
                  <a:tr h="12712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446" t="-196172" r="-545536" b="-214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41513" t="-196172" r="-125461" b="-214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212465" t="-196172" r="-88366" b="-214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No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</a:tr>
                  <a:tr h="5414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446" t="-695506" r="-545536" b="-404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 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212465" t="-695506" r="-88366" b="-404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</a:rPr>
                            <a:t>No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</a:tr>
                  <a:tr h="5414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446" t="-795506" r="-545536" b="-304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41513" t="-795506" r="-125461" b="-304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212465" t="-795506" r="-88366" b="-304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 smtClean="0">
                              <a:effectLst/>
                            </a:rPr>
                            <a:t>No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</a:tr>
                  <a:tr h="8348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446" t="-581752" r="-545536" b="-97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41513" t="-581752" r="-125461" b="-97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212465" t="-581752" r="-88366" b="-97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 </a:t>
                          </a:r>
                          <a:endParaRPr lang="en-GB" sz="1600" dirty="0" smtClean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</a:tr>
                  <a:tr h="8023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446" t="-707576" r="-545536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Use partial fractions.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 rotWithShape="0">
                          <a:blip r:embed="rId2"/>
                          <a:stretch>
                            <a:fillRect l="-212465" t="-707576" r="-88366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 </a:t>
                          </a:r>
                          <a:endParaRPr lang="en-GB" sz="1600" dirty="0" smtClean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6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612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418392"/>
                  </p:ext>
                </p:extLst>
              </p:nvPr>
            </p:nvGraphicFramePr>
            <p:xfrm>
              <a:off x="467544" y="1052736"/>
              <a:ext cx="8064896" cy="453365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06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738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840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466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How to deal with it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e>
                              </m:nary>
                            </m:oMath>
                          </a14:m>
                          <a:r>
                            <a:rPr lang="en-GB" sz="1400" dirty="0">
                              <a:effectLst/>
                            </a:rPr>
                            <a:t> (+constant)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66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 smtClean="0">
                              <a:effectLst/>
                            </a:rPr>
                            <a:t>Substitution</a:t>
                          </a:r>
                          <a:r>
                            <a:rPr lang="en-GB" sz="1800" baseline="0" dirty="0" smtClean="0">
                              <a:effectLst/>
                            </a:rPr>
                            <a:t> or </a:t>
                          </a:r>
                          <a:r>
                            <a:rPr lang="en-GB" sz="1800" dirty="0" smtClean="0">
                              <a:effectLst/>
                            </a:rPr>
                            <a:t>Reverse </a:t>
                          </a:r>
                          <a:r>
                            <a:rPr lang="en-GB" sz="1800" dirty="0">
                              <a:effectLst/>
                            </a:rPr>
                            <a:t>chain rule. Of form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sSup>
                                        <m:sSupPr>
                                          <m:ctrlP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lang="en-GB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GB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nary>
                            </m:oMath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635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GB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𝟐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GB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 smtClean="0">
                              <a:effectLst/>
                            </a:rPr>
                            <a:t>Substitution or </a:t>
                          </a:r>
                          <a:endParaRPr lang="en-GB" sz="20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Reverse chain rule (i.e. “Consider </a:t>
                          </a:r>
                          <a14:m>
                            <m:oMath xmlns:m="http://schemas.openxmlformats.org/officeDocument/2006/math"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oMath>
                          </a14:m>
                          <a:r>
                            <a:rPr lang="en-GB" sz="1800" dirty="0">
                              <a:effectLst/>
                            </a:rPr>
                            <a:t> and differentiate)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872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For any function where ‘inner function’ is linear expression, divide by coefficient of </a:t>
                          </a:r>
                          <a14:m>
                            <m:oMath xmlns:m="http://schemas.openxmlformats.org/officeDocument/2006/math"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oMath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1−3</m:t>
                                        </m:r>
                                        <m: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640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IBP or</a:t>
                          </a:r>
                          <a:r>
                            <a:rPr lang="en-GB" sz="1800" baseline="0" dirty="0">
                              <a:effectLst/>
                            </a:rPr>
                            <a:t> u</a:t>
                          </a:r>
                          <a:r>
                            <a:rPr lang="en-GB" sz="1800" dirty="0">
                              <a:effectLst/>
                            </a:rPr>
                            <a:t>se sensible substitution. </a:t>
                          </a:r>
                          <a14:m>
                            <m:oMath xmlns:m="http://schemas.openxmlformats.org/officeDocument/2006/math"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800" dirty="0">
                              <a:effectLst/>
                            </a:rPr>
                            <a:t> or even better,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800">
                                  <a:effectLst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800" dirty="0">
                              <a:effectLst/>
                            </a:rPr>
                            <a:t>.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d>
                                  <m:d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42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𝐬𝐢𝐧</m:t>
                                        </m:r>
                                      </m:e>
                                      <m:sup>
                                        <m: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 smtClean="0">
                              <a:effectLst/>
                            </a:rPr>
                            <a:t>Substitution or Reverse </a:t>
                          </a:r>
                          <a:r>
                            <a:rPr lang="en-GB" sz="1800" dirty="0">
                              <a:effectLst/>
                            </a:rPr>
                            <a:t>chain rule.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GB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GB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418392"/>
                  </p:ext>
                </p:extLst>
              </p:nvPr>
            </p:nvGraphicFramePr>
            <p:xfrm>
              <a:off x="467544" y="1052736"/>
              <a:ext cx="8064896" cy="453365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069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738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840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46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79" t="-121053" r="-403030" b="-12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How to deal with it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2500" t="-121053" r="-943" b="-12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840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>
                          <a:blip r:embed="rId2"/>
                          <a:stretch>
                            <a:fillRect l="-379" t="-97674" r="-403030" b="-4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>
                          <a:blip r:embed="rId2"/>
                          <a:stretch>
                            <a:fillRect l="-41667" t="-97674" r="-67296" b="-4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>
                          <a:blip r:embed="rId2"/>
                          <a:stretch>
                            <a:fillRect l="-212500" t="-97674" r="-943" b="-4348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635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>
                          <a:blip r:embed="rId2"/>
                          <a:stretch>
                            <a:fillRect l="-379" t="-133508" r="-403030" b="-193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>
                          <a:blip r:embed="rId2"/>
                          <a:stretch>
                            <a:fillRect l="-41667" t="-133508" r="-67296" b="-193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>
                          <a:blip r:embed="rId2"/>
                          <a:stretch>
                            <a:fillRect l="-212500" t="-133508" r="-943" b="-1937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009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>
                          <a:blip r:embed="rId2"/>
                          <a:stretch>
                            <a:fillRect l="-379" t="-246409" r="-403030" b="-104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>
                          <a:blip r:embed="rId2"/>
                          <a:stretch>
                            <a:fillRect l="-41667" t="-246409" r="-67296" b="-1044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>
                          <a:blip r:embed="rId2"/>
                          <a:stretch>
                            <a:fillRect l="-212500" t="-246409" r="-943" b="-104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>
                          <a:blip r:embed="rId2"/>
                          <a:stretch>
                            <a:fillRect l="-379" t="-653125" r="-403030" b="-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>
                          <a:blip r:embed="rId2"/>
                          <a:stretch>
                            <a:fillRect l="-41667" t="-653125" r="-67296" b="-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>
                          <a:blip r:embed="rId2"/>
                          <a:stretch>
                            <a:fillRect l="-212500" t="-653125" r="-943" b="-96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514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>
                          <a:blip r:embed="rId2"/>
                          <a:stretch>
                            <a:fillRect l="-379" t="-794505" r="-403030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dirty="0" smtClean="0">
                              <a:effectLst/>
                            </a:rPr>
                            <a:t>Substitution or Reverse </a:t>
                          </a:r>
                          <a:r>
                            <a:rPr lang="en-GB" sz="1800" dirty="0">
                              <a:effectLst/>
                            </a:rPr>
                            <a:t>chain rule.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2671" marR="62671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671" marR="62671" marT="0" marB="0">
                        <a:blipFill>
                          <a:blip r:embed="rId2"/>
                          <a:stretch>
                            <a:fillRect l="-212500" t="-794505" r="-943" b="-2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Summary of Functions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34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SKILL #3</a:t>
              </a:r>
              <a:r>
                <a:rPr lang="en-GB" sz="3200" dirty="0"/>
                <a:t>: Integrating using Trig Identities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764704"/>
                <a:ext cx="8496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Some expressions, such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can’t be integrated directly, but we can use one of our trig identities to replace it with an expression we can easily integrate.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8496944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574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7584" y="1593433"/>
                <a:ext cx="3744416" cy="412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93433"/>
                <a:ext cx="3744416" cy="412164"/>
              </a:xfrm>
              <a:prstGeom prst="rect">
                <a:avLst/>
              </a:prstGeom>
              <a:blipFill rotWithShape="0">
                <a:blip r:embed="rId6"/>
                <a:stretch>
                  <a:fillRect t="-83696" b="-1293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95536" y="1593433"/>
            <a:ext cx="432048" cy="4121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7584" y="4410319"/>
                <a:ext cx="3744416" cy="412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410319"/>
                <a:ext cx="3744416" cy="412164"/>
              </a:xfrm>
              <a:prstGeom prst="rect">
                <a:avLst/>
              </a:prstGeom>
              <a:blipFill rotWithShape="0">
                <a:blip r:embed="rId8"/>
                <a:stretch>
                  <a:fillRect t="-83696" b="-1293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95536" y="4410319"/>
            <a:ext cx="432048" cy="4121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57937" y="1576612"/>
                <a:ext cx="3528392" cy="412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937" y="1576612"/>
                <a:ext cx="3528392" cy="412164"/>
              </a:xfrm>
              <a:prstGeom prst="rect">
                <a:avLst/>
              </a:prstGeom>
              <a:blipFill rotWithShape="0">
                <a:blip r:embed="rId15"/>
                <a:stretch>
                  <a:fillRect t="-85714" b="-13076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025889" y="1576612"/>
            <a:ext cx="432048" cy="4121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515A79-1FAD-446A-A16B-6E5BE7D1B6F5}"/>
                  </a:ext>
                </a:extLst>
              </p:cNvPr>
              <p:cNvSpPr txBox="1"/>
              <p:nvPr/>
            </p:nvSpPr>
            <p:spPr>
              <a:xfrm>
                <a:off x="5219083" y="4355264"/>
                <a:ext cx="3744416" cy="412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515A79-1FAD-446A-A16B-6E5BE7D1B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083" y="4355264"/>
                <a:ext cx="3744416" cy="412164"/>
              </a:xfrm>
              <a:prstGeom prst="rect">
                <a:avLst/>
              </a:prstGeom>
              <a:blipFill>
                <a:blip r:embed="rId16"/>
                <a:stretch>
                  <a:fillRect t="-83696" b="-1293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5793C42-9350-4B05-B508-0E838A7BA06E}"/>
              </a:ext>
            </a:extLst>
          </p:cNvPr>
          <p:cNvSpPr/>
          <p:nvPr/>
        </p:nvSpPr>
        <p:spPr>
          <a:xfrm>
            <a:off x="4787035" y="4355264"/>
            <a:ext cx="432048" cy="4121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4581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Check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556" y="1203574"/>
                <a:ext cx="3888432" cy="412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sec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1203574"/>
                <a:ext cx="3888432" cy="412164"/>
              </a:xfrm>
              <a:prstGeom prst="rect">
                <a:avLst/>
              </a:prstGeom>
              <a:blipFill>
                <a:blip r:embed="rId2"/>
                <a:stretch>
                  <a:fillRect t="-83696" b="-1293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43508" y="1203574"/>
            <a:ext cx="432048" cy="4121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99453" y="2228275"/>
                <a:ext cx="3888432" cy="67396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453" y="2228275"/>
                <a:ext cx="3888432" cy="6739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667405" y="2224068"/>
            <a:ext cx="432048" cy="6781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1404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SKILL #5</a:t>
              </a:r>
              <a:r>
                <a:rPr lang="en-GB" sz="3200" dirty="0"/>
                <a:t>: Integration by Substitution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51520" y="76470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some integrations involving a complicated expression, we can make a substitution to turn it into an equivalent integration that is simpler. We wouldn’t be able to use ‘reverse chain rule’ on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9547" y="1853611"/>
                <a:ext cx="7560840" cy="4783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Use the substitution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GB" sz="2000" dirty="0"/>
                  <a:t> to 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rad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47" y="1853611"/>
                <a:ext cx="7560840" cy="478336"/>
              </a:xfrm>
              <a:prstGeom prst="rect">
                <a:avLst/>
              </a:prstGeom>
              <a:blipFill rotWithShape="0">
                <a:blip r:embed="rId2"/>
                <a:stretch>
                  <a:fillRect t="-83495" b="-13009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27499" y="1841779"/>
            <a:ext cx="432048" cy="48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402" y="2369135"/>
                <a:ext cx="78849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aim is to completely remove any reference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and replace it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/>
                  <a:t>. We’ll have to work 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dirty="0"/>
                  <a:t> so that we can replace them.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2" y="2369135"/>
                <a:ext cx="7884985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18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4719" y="3058210"/>
                <a:ext cx="225255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1: </a:t>
                </a:r>
                <a:r>
                  <a:rPr lang="en-GB" dirty="0"/>
                  <a:t>Using substitution, work 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dirty="0"/>
                  <a:t> (or variant)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19" y="3058210"/>
                <a:ext cx="2252558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877" t="-2581" r="-3485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89039" y="4393387"/>
            <a:ext cx="225823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2: </a:t>
            </a:r>
            <a:r>
              <a:rPr lang="en-GB" dirty="0"/>
              <a:t>Substitute these into expression.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39" y="5424423"/>
            <a:ext cx="225823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3: </a:t>
            </a:r>
            <a:r>
              <a:rPr lang="en-GB" dirty="0"/>
              <a:t>Integrate simplified expression.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9039" y="6152454"/>
                <a:ext cx="225823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4: </a:t>
                </a:r>
                <a:r>
                  <a:rPr lang="en-GB" dirty="0"/>
                  <a:t>Write answer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39" y="6152454"/>
                <a:ext cx="2258238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872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3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How can we tell what substitution to use?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 Edexcel you will usually be given the substitution!</a:t>
            </a:r>
          </a:p>
          <a:p>
            <a:r>
              <a:rPr lang="en-GB" sz="2000" dirty="0"/>
              <a:t>However in some other exam boards, and in STEP, you often aren’t.</a:t>
            </a:r>
          </a:p>
          <a:p>
            <a:r>
              <a:rPr lang="en-GB" sz="2000" b="1" dirty="0"/>
              <a:t>There’s no hard and fast rule, but it’s often helpful to replace to replace expressions inside roots, powers or the denominator of a fraction.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3308038"/>
                <a:ext cx="3240360" cy="847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08038"/>
                <a:ext cx="3240360" cy="8476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71891" y="2708920"/>
            <a:ext cx="309645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Sensible substitution: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1891" y="3501008"/>
                <a:ext cx="2304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891" y="3501008"/>
                <a:ext cx="23043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8832" y="4108532"/>
                <a:ext cx="3240360" cy="847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32" y="4108532"/>
                <a:ext cx="3240360" cy="847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1889" y="4281252"/>
                <a:ext cx="230436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889" y="4281252"/>
                <a:ext cx="2304365" cy="47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812" y="4891943"/>
                <a:ext cx="3240360" cy="886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12" y="4891943"/>
                <a:ext cx="3240360" cy="886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1889" y="5121772"/>
                <a:ext cx="230436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889" y="5121772"/>
                <a:ext cx="2304365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8800" y="5778340"/>
                <a:ext cx="3240360" cy="85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00" y="5778340"/>
                <a:ext cx="3240360" cy="8522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1888" y="5778340"/>
                <a:ext cx="2304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888" y="5778340"/>
                <a:ext cx="230436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0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58555</TotalTime>
  <Words>5912</Words>
  <Application>Microsoft Office PowerPoint</Application>
  <PresentationFormat>On-screen Show (4:3)</PresentationFormat>
  <Paragraphs>467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P2 Chapter 11 ::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Stef Smith</cp:lastModifiedBy>
  <cp:revision>1309</cp:revision>
  <cp:lastPrinted>2019-03-18T10:48:22Z</cp:lastPrinted>
  <dcterms:created xsi:type="dcterms:W3CDTF">2013-02-28T07:36:55Z</dcterms:created>
  <dcterms:modified xsi:type="dcterms:W3CDTF">2020-03-03T10:27:42Z</dcterms:modified>
</cp:coreProperties>
</file>