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1" r:id="rId2"/>
    <p:sldId id="484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12" autoAdjust="0"/>
    <p:restoredTop sz="88534" autoAdjust="0"/>
  </p:normalViewPr>
  <p:slideViewPr>
    <p:cSldViewPr>
      <p:cViewPr varScale="1">
        <p:scale>
          <a:sx n="105" d="100"/>
          <a:sy n="105" d="100"/>
        </p:scale>
        <p:origin x="132" y="16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15/01/2020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12" Type="http://schemas.openxmlformats.org/officeDocument/2006/relationships/image" Target="../media/image19.png"/><Relationship Id="rId2" Type="http://schemas.openxmlformats.org/officeDocument/2006/relationships/image" Target="../media/image9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0.png"/><Relationship Id="rId7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5.png"/><Relationship Id="rId5" Type="http://schemas.openxmlformats.org/officeDocument/2006/relationships/image" Target="../media/image21.png"/><Relationship Id="rId10" Type="http://schemas.openxmlformats.org/officeDocument/2006/relationships/image" Target="../media/image4.png"/><Relationship Id="rId4" Type="http://schemas.openxmlformats.org/officeDocument/2006/relationships/image" Target="../media/image16.pn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3.png"/><Relationship Id="rId7" Type="http://schemas.openxmlformats.org/officeDocument/2006/relationships/image" Target="../media/image7.png"/><Relationship Id="rId12" Type="http://schemas.openxmlformats.org/officeDocument/2006/relationships/image" Target="../media/image2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35.png"/><Relationship Id="rId10" Type="http://schemas.openxmlformats.org/officeDocument/2006/relationships/image" Target="../media/image12.png"/><Relationship Id="rId4" Type="http://schemas.openxmlformats.org/officeDocument/2006/relationships/image" Target="../media/image3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813690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12 :: </a:t>
            </a:r>
            <a:r>
              <a:rPr lang="en-GB" dirty="0"/>
              <a:t>Vectors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Pupil Notes</a:t>
            </a:r>
            <a:endParaRPr lang="en-GB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E797862-EABA-445F-B14D-E4A2A59FB2D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5E65F306-EFD5-4B2F-8973-84C86365675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Comparing Coefficients</a:t>
              </a:r>
              <a:endParaRPr lang="en-GB" sz="32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A29131C-B85C-449F-AA34-C28FD495E3A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5D19D2-5922-4425-987C-F89131231CBC}"/>
                  </a:ext>
                </a:extLst>
              </p:cNvPr>
              <p:cNvSpPr txBox="1"/>
              <p:nvPr/>
            </p:nvSpPr>
            <p:spPr>
              <a:xfrm>
                <a:off x="251520" y="770497"/>
                <a:ext cx="8136904" cy="1500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There are many contexts in maths where we can ‘compare coefficients’, e.g.</a:t>
                </a:r>
              </a:p>
              <a:p>
                <a:endParaRPr lang="en-GB" sz="1100" dirty="0"/>
              </a:p>
              <a:p>
                <a:r>
                  <a:rPr lang="en-GB" sz="1600" b="0" dirty="0"/>
                  <a:t>   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        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 terms: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/>
              </a:p>
              <a:p>
                <a:endParaRPr lang="en-GB" sz="1050" dirty="0"/>
              </a:p>
              <a:p>
                <a:r>
                  <a:rPr lang="en-GB" dirty="0"/>
                  <a:t>We can do the same with vectors: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5D19D2-5922-4425-987C-F89131231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70497"/>
                <a:ext cx="8136904" cy="1500411"/>
              </a:xfrm>
              <a:prstGeom prst="rect">
                <a:avLst/>
              </a:prstGeom>
              <a:blipFill>
                <a:blip r:embed="rId2"/>
                <a:stretch>
                  <a:fillRect l="-599" t="-2024" b="-32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1A85D1-44E3-4987-870B-FD1EE943C2E5}"/>
                  </a:ext>
                </a:extLst>
              </p:cNvPr>
              <p:cNvSpPr txBox="1"/>
              <p:nvPr/>
            </p:nvSpPr>
            <p:spPr>
              <a:xfrm>
                <a:off x="314149" y="2522373"/>
                <a:ext cx="4034567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Given that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, 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1A85D1-44E3-4987-870B-FD1EE943C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9" y="2522373"/>
                <a:ext cx="403456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AB4FC0D-42AC-4A4F-8BB7-5084EBE696C5}"/>
                  </a:ext>
                </a:extLst>
              </p:cNvPr>
              <p:cNvSpPr txBox="1"/>
              <p:nvPr/>
            </p:nvSpPr>
            <p:spPr>
              <a:xfrm>
                <a:off x="4822342" y="1411729"/>
                <a:ext cx="4070138" cy="246221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diagram shows a cuboid whose vertices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sz="1400" dirty="0"/>
                  <a:t>. Vectors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/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/>
                  <a:t> respectively. Prove that the diagonals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400" dirty="0"/>
                  <a:t> bisect each other.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AB4FC0D-42AC-4A4F-8BB7-5084EBE69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342" y="1411729"/>
                <a:ext cx="4070138" cy="24622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073D00-58E8-4159-B06F-616EF7A3F93F}"/>
              </a:ext>
            </a:extLst>
          </p:cNvPr>
          <p:cNvCxnSpPr/>
          <p:nvPr/>
        </p:nvCxnSpPr>
        <p:spPr>
          <a:xfrm>
            <a:off x="6510883" y="3596258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898B91-2019-4F31-B034-03F8F61E9823}"/>
              </a:ext>
            </a:extLst>
          </p:cNvPr>
          <p:cNvCxnSpPr>
            <a:cxnSpLocks/>
          </p:cNvCxnSpPr>
          <p:nvPr/>
        </p:nvCxnSpPr>
        <p:spPr>
          <a:xfrm flipV="1">
            <a:off x="6510883" y="2915937"/>
            <a:ext cx="0" cy="680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7E946D-A720-4ED8-B7B8-8E9012BC178F}"/>
              </a:ext>
            </a:extLst>
          </p:cNvPr>
          <p:cNvCxnSpPr>
            <a:cxnSpLocks/>
          </p:cNvCxnSpPr>
          <p:nvPr/>
        </p:nvCxnSpPr>
        <p:spPr>
          <a:xfrm flipV="1">
            <a:off x="7308279" y="2915937"/>
            <a:ext cx="0" cy="680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BDEA620-1146-4DCA-BC09-6AD33E82A21C}"/>
              </a:ext>
            </a:extLst>
          </p:cNvPr>
          <p:cNvCxnSpPr/>
          <p:nvPr/>
        </p:nvCxnSpPr>
        <p:spPr>
          <a:xfrm>
            <a:off x="6510883" y="2915937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3AA6A9E-B567-490F-98AA-A20093582AB0}"/>
              </a:ext>
            </a:extLst>
          </p:cNvPr>
          <p:cNvCxnSpPr>
            <a:cxnSpLocks/>
          </p:cNvCxnSpPr>
          <p:nvPr/>
        </p:nvCxnSpPr>
        <p:spPr>
          <a:xfrm>
            <a:off x="6222851" y="2732162"/>
            <a:ext cx="288032" cy="183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187A65A-DA90-45BC-8159-578A5521D25C}"/>
              </a:ext>
            </a:extLst>
          </p:cNvPr>
          <p:cNvCxnSpPr>
            <a:cxnSpLocks/>
          </p:cNvCxnSpPr>
          <p:nvPr/>
        </p:nvCxnSpPr>
        <p:spPr>
          <a:xfrm>
            <a:off x="7021935" y="2731790"/>
            <a:ext cx="288032" cy="183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D44528-6D2F-46FD-AB99-C222A94828AE}"/>
              </a:ext>
            </a:extLst>
          </p:cNvPr>
          <p:cNvCxnSpPr>
            <a:cxnSpLocks/>
          </p:cNvCxnSpPr>
          <p:nvPr/>
        </p:nvCxnSpPr>
        <p:spPr>
          <a:xfrm>
            <a:off x="6222851" y="3409976"/>
            <a:ext cx="288032" cy="183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3CA952-6DCE-4665-B995-078B31857812}"/>
              </a:ext>
            </a:extLst>
          </p:cNvPr>
          <p:cNvCxnSpPr>
            <a:cxnSpLocks/>
          </p:cNvCxnSpPr>
          <p:nvPr/>
        </p:nvCxnSpPr>
        <p:spPr>
          <a:xfrm flipV="1">
            <a:off x="6222851" y="2731790"/>
            <a:ext cx="0" cy="680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2652C0B-496A-4A74-9D54-F029BD44B14A}"/>
              </a:ext>
            </a:extLst>
          </p:cNvPr>
          <p:cNvCxnSpPr/>
          <p:nvPr/>
        </p:nvCxnSpPr>
        <p:spPr>
          <a:xfrm>
            <a:off x="6229847" y="2731790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DA46389-2EAC-4E72-8FE5-A3740A2CA525}"/>
              </a:ext>
            </a:extLst>
          </p:cNvPr>
          <p:cNvCxnSpPr>
            <a:cxnSpLocks/>
          </p:cNvCxnSpPr>
          <p:nvPr/>
        </p:nvCxnSpPr>
        <p:spPr>
          <a:xfrm>
            <a:off x="7021935" y="3412297"/>
            <a:ext cx="288032" cy="1837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E9816D-A3E0-4743-8E39-654B58AE0E2B}"/>
              </a:ext>
            </a:extLst>
          </p:cNvPr>
          <p:cNvCxnSpPr/>
          <p:nvPr/>
        </p:nvCxnSpPr>
        <p:spPr>
          <a:xfrm>
            <a:off x="6229847" y="3400451"/>
            <a:ext cx="7920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F760E51-400C-4743-8940-16449A94DD25}"/>
              </a:ext>
            </a:extLst>
          </p:cNvPr>
          <p:cNvCxnSpPr>
            <a:cxnSpLocks/>
          </p:cNvCxnSpPr>
          <p:nvPr/>
        </p:nvCxnSpPr>
        <p:spPr>
          <a:xfrm flipH="1">
            <a:off x="7021935" y="2726256"/>
            <a:ext cx="5308" cy="67419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1DAB0CF-4E2B-4869-B000-DD0DBD5E03E6}"/>
              </a:ext>
            </a:extLst>
          </p:cNvPr>
          <p:cNvCxnSpPr>
            <a:cxnSpLocks/>
          </p:cNvCxnSpPr>
          <p:nvPr/>
        </p:nvCxnSpPr>
        <p:spPr>
          <a:xfrm flipH="1" flipV="1">
            <a:off x="6510883" y="3164211"/>
            <a:ext cx="47080" cy="552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E0441F2-B9C4-4DD8-BD35-FD21C344EF7C}"/>
              </a:ext>
            </a:extLst>
          </p:cNvPr>
          <p:cNvCxnSpPr>
            <a:cxnSpLocks/>
          </p:cNvCxnSpPr>
          <p:nvPr/>
        </p:nvCxnSpPr>
        <p:spPr>
          <a:xfrm flipV="1">
            <a:off x="6462713" y="3164682"/>
            <a:ext cx="47625" cy="40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98F2A3C-7209-45A0-A3A0-4212AE82D8A1}"/>
              </a:ext>
            </a:extLst>
          </p:cNvPr>
          <p:cNvCxnSpPr>
            <a:cxnSpLocks/>
          </p:cNvCxnSpPr>
          <p:nvPr/>
        </p:nvCxnSpPr>
        <p:spPr>
          <a:xfrm flipH="1" flipV="1">
            <a:off x="6329363" y="3479007"/>
            <a:ext cx="4762" cy="452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564A31D-1B6C-4F2F-9813-5E2A36D22801}"/>
              </a:ext>
            </a:extLst>
          </p:cNvPr>
          <p:cNvCxnSpPr>
            <a:cxnSpLocks/>
          </p:cNvCxnSpPr>
          <p:nvPr/>
        </p:nvCxnSpPr>
        <p:spPr>
          <a:xfrm flipV="1">
            <a:off x="6331744" y="3471863"/>
            <a:ext cx="38100" cy="7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BB06C42-3620-4B10-BD76-549C19F980A6}"/>
              </a:ext>
            </a:extLst>
          </p:cNvPr>
          <p:cNvCxnSpPr>
            <a:cxnSpLocks/>
          </p:cNvCxnSpPr>
          <p:nvPr/>
        </p:nvCxnSpPr>
        <p:spPr>
          <a:xfrm flipH="1" flipV="1">
            <a:off x="6855619" y="3555206"/>
            <a:ext cx="50006" cy="404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D8C7B81-4E86-4E6F-BE54-D61F08C4AF2B}"/>
              </a:ext>
            </a:extLst>
          </p:cNvPr>
          <p:cNvCxnSpPr>
            <a:cxnSpLocks/>
          </p:cNvCxnSpPr>
          <p:nvPr/>
        </p:nvCxnSpPr>
        <p:spPr>
          <a:xfrm flipH="1">
            <a:off x="6862763" y="3593306"/>
            <a:ext cx="35719" cy="33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5E26DE1-A92B-4BD3-BDB4-BA837238B35A}"/>
                  </a:ext>
                </a:extLst>
              </p:cNvPr>
              <p:cNvSpPr txBox="1"/>
              <p:nvPr/>
            </p:nvSpPr>
            <p:spPr>
              <a:xfrm>
                <a:off x="6905036" y="250190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5E26DE1-A92B-4BD3-BDB4-BA837238B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036" y="2501900"/>
                <a:ext cx="229189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7231EC3-D719-4F7D-85B0-F9B472B0D137}"/>
                  </a:ext>
                </a:extLst>
              </p:cNvPr>
              <p:cNvSpPr txBox="1"/>
              <p:nvPr/>
            </p:nvSpPr>
            <p:spPr>
              <a:xfrm>
                <a:off x="7241868" y="278476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7231EC3-D719-4F7D-85B0-F9B472B0D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1868" y="2784760"/>
                <a:ext cx="229189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E028081-C07F-4E7A-B9ED-8B33068BE9F2}"/>
                  </a:ext>
                </a:extLst>
              </p:cNvPr>
              <p:cNvSpPr txBox="1"/>
              <p:nvPr/>
            </p:nvSpPr>
            <p:spPr>
              <a:xfrm>
                <a:off x="6322882" y="2842228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E028081-C07F-4E7A-B9ED-8B33068BE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882" y="2842228"/>
                <a:ext cx="229189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2728041-9080-4A78-9F0E-82DD40B9E162}"/>
                  </a:ext>
                </a:extLst>
              </p:cNvPr>
              <p:cNvSpPr txBox="1"/>
              <p:nvPr/>
            </p:nvSpPr>
            <p:spPr>
              <a:xfrm>
                <a:off x="6031891" y="2623529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2728041-9080-4A78-9F0E-82DD40B9E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891" y="2623529"/>
                <a:ext cx="229189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9E41349-9A5B-461E-B17C-2FFDBCDB24EE}"/>
                  </a:ext>
                </a:extLst>
              </p:cNvPr>
              <p:cNvSpPr txBox="1"/>
              <p:nvPr/>
            </p:nvSpPr>
            <p:spPr>
              <a:xfrm>
                <a:off x="7231490" y="348736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9E41349-9A5B-461E-B17C-2FFDBCDB2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490" y="3487360"/>
                <a:ext cx="229189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6A35A75-BB69-4B05-9BA6-0F9A303EA74B}"/>
                  </a:ext>
                </a:extLst>
              </p:cNvPr>
              <p:cNvSpPr txBox="1"/>
              <p:nvPr/>
            </p:nvSpPr>
            <p:spPr>
              <a:xfrm>
                <a:off x="6951188" y="3223056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6A35A75-BB69-4B05-9BA6-0F9A303EA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188" y="3223056"/>
                <a:ext cx="229189" cy="261610"/>
              </a:xfrm>
              <a:prstGeom prst="rect">
                <a:avLst/>
              </a:prstGeom>
              <a:blipFill>
                <a:blip r:embed="rId11"/>
                <a:stretch>
                  <a:fillRect r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41F5FB9-212E-476F-8269-0E5F29DC9DF9}"/>
                  </a:ext>
                </a:extLst>
              </p:cNvPr>
              <p:cNvSpPr txBox="1"/>
              <p:nvPr/>
            </p:nvSpPr>
            <p:spPr>
              <a:xfrm>
                <a:off x="6363082" y="3557055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41F5FB9-212E-476F-8269-0E5F29DC9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082" y="3557055"/>
                <a:ext cx="229189" cy="261610"/>
              </a:xfrm>
              <a:prstGeom prst="rect">
                <a:avLst/>
              </a:prstGeom>
              <a:blipFill>
                <a:blip r:embed="rId12"/>
                <a:stretch>
                  <a:fillRect r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C7F59F1-E91C-4081-887C-249A62F0BBC4}"/>
                  </a:ext>
                </a:extLst>
              </p:cNvPr>
              <p:cNvSpPr txBox="1"/>
              <p:nvPr/>
            </p:nvSpPr>
            <p:spPr>
              <a:xfrm>
                <a:off x="6652683" y="3391984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C7F59F1-E91C-4081-887C-249A62F0B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683" y="3391984"/>
                <a:ext cx="229189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692912C-F2C5-4041-8105-85293B4DCE66}"/>
                  </a:ext>
                </a:extLst>
              </p:cNvPr>
              <p:cNvSpPr txBox="1"/>
              <p:nvPr/>
            </p:nvSpPr>
            <p:spPr>
              <a:xfrm>
                <a:off x="6454219" y="2973015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692912C-F2C5-4041-8105-85293B4DC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219" y="2973015"/>
                <a:ext cx="229189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F747091-7A72-464C-979D-BE653A63C7DC}"/>
                  </a:ext>
                </a:extLst>
              </p:cNvPr>
              <p:cNvSpPr txBox="1"/>
              <p:nvPr/>
            </p:nvSpPr>
            <p:spPr>
              <a:xfrm>
                <a:off x="6181320" y="344079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F747091-7A72-464C-979D-BE653A63C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320" y="3440790"/>
                <a:ext cx="229189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5D5A317-E79B-4EF6-BB07-87D21CB1DFA4}"/>
              </a:ext>
            </a:extLst>
          </p:cNvPr>
          <p:cNvCxnSpPr>
            <a:cxnSpLocks/>
          </p:cNvCxnSpPr>
          <p:nvPr/>
        </p:nvCxnSpPr>
        <p:spPr>
          <a:xfrm flipV="1">
            <a:off x="6510338" y="2724150"/>
            <a:ext cx="500062" cy="871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28A93FA-5D9D-4E80-A40A-A11E27A4A1F9}"/>
              </a:ext>
            </a:extLst>
          </p:cNvPr>
          <p:cNvCxnSpPr>
            <a:cxnSpLocks/>
          </p:cNvCxnSpPr>
          <p:nvPr/>
        </p:nvCxnSpPr>
        <p:spPr>
          <a:xfrm flipV="1">
            <a:off x="6219826" y="2919413"/>
            <a:ext cx="1090612" cy="49053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3359E3F-FFA8-4CC7-AAC0-76CB89402408}"/>
                  </a:ext>
                </a:extLst>
              </p:cNvPr>
              <p:cNvSpPr txBox="1"/>
              <p:nvPr/>
            </p:nvSpPr>
            <p:spPr>
              <a:xfrm>
                <a:off x="6023146" y="3304095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3359E3F-FFA8-4CC7-AAC0-76CB89402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146" y="3304095"/>
                <a:ext cx="229189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961B719-8EE4-4BB9-8596-1E9573A17C9F}"/>
                  </a:ext>
                </a:extLst>
              </p:cNvPr>
              <p:cNvSpPr txBox="1"/>
              <p:nvPr/>
            </p:nvSpPr>
            <p:spPr>
              <a:xfrm>
                <a:off x="6653823" y="3102032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961B719-8EE4-4BB9-8596-1E9573A17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823" y="3102032"/>
                <a:ext cx="229189" cy="261610"/>
              </a:xfrm>
              <a:prstGeom prst="rect">
                <a:avLst/>
              </a:prstGeom>
              <a:blipFill>
                <a:blip r:embed="rId18"/>
                <a:stretch>
                  <a:fillRect r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>
            <a:extLst>
              <a:ext uri="{FF2B5EF4-FFF2-40B4-BE49-F238E27FC236}">
                <a16:creationId xmlns:a16="http://schemas.microsoft.com/office/drawing/2014/main" id="{B27DF12E-C009-4614-BE06-345F3D2F115F}"/>
              </a:ext>
            </a:extLst>
          </p:cNvPr>
          <p:cNvSpPr txBox="1"/>
          <p:nvPr/>
        </p:nvSpPr>
        <p:spPr>
          <a:xfrm>
            <a:off x="7658563" y="2778432"/>
            <a:ext cx="1428875" cy="10156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00" dirty="0"/>
              <a:t>The strategy behind this type of question is to find the point of intersection in 2 ways, and compare coefficients.</a:t>
            </a:r>
          </a:p>
        </p:txBody>
      </p:sp>
    </p:spTree>
    <p:extLst>
      <p:ext uri="{BB962C8B-B14F-4D97-AF65-F5344CB8AC3E}">
        <p14:creationId xmlns:p14="http://schemas.microsoft.com/office/powerpoint/2010/main" val="31968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Distance from the origin and magnitude of a vector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CC8AC9-EC69-4666-94B9-6A770FE54F0A}"/>
              </a:ext>
            </a:extLst>
          </p:cNvPr>
          <p:cNvCxnSpPr/>
          <p:nvPr/>
        </p:nvCxnSpPr>
        <p:spPr>
          <a:xfrm flipV="1">
            <a:off x="1115616" y="1052736"/>
            <a:ext cx="0" cy="1512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645CAE9-7F4C-4EB6-94ED-89BB3B68D877}"/>
              </a:ext>
            </a:extLst>
          </p:cNvPr>
          <p:cNvCxnSpPr>
            <a:cxnSpLocks/>
          </p:cNvCxnSpPr>
          <p:nvPr/>
        </p:nvCxnSpPr>
        <p:spPr>
          <a:xfrm>
            <a:off x="1115616" y="2564904"/>
            <a:ext cx="18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3B1EC9D-E8F1-4568-AB10-37B33A8216B5}"/>
                  </a:ext>
                </a:extLst>
              </p:cNvPr>
              <p:cNvSpPr txBox="1"/>
              <p:nvPr/>
            </p:nvSpPr>
            <p:spPr>
              <a:xfrm>
                <a:off x="2883049" y="240183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3B1EC9D-E8F1-4568-AB10-37B33A821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049" y="2401838"/>
                <a:ext cx="28803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D139BEA-76F9-4DE0-A6FE-A11989DE28A6}"/>
                  </a:ext>
                </a:extLst>
              </p:cNvPr>
              <p:cNvSpPr txBox="1"/>
              <p:nvPr/>
            </p:nvSpPr>
            <p:spPr>
              <a:xfrm>
                <a:off x="971600" y="76369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D139BEA-76F9-4DE0-A6FE-A11989DE2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763690"/>
                <a:ext cx="28803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347AC750-7C0A-4175-9ED7-895F8A879B84}"/>
              </a:ext>
            </a:extLst>
          </p:cNvPr>
          <p:cNvSpPr/>
          <p:nvPr/>
        </p:nvSpPr>
        <p:spPr>
          <a:xfrm>
            <a:off x="1907704" y="1556792"/>
            <a:ext cx="73496" cy="688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F11C0E3-92CD-4D39-9206-535943975C07}"/>
                  </a:ext>
                </a:extLst>
              </p:cNvPr>
              <p:cNvSpPr txBox="1"/>
              <p:nvPr/>
            </p:nvSpPr>
            <p:spPr>
              <a:xfrm>
                <a:off x="1847508" y="1255408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3,4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F11C0E3-92CD-4D39-9206-535943975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08" y="1255408"/>
                <a:ext cx="72008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F38B08F-CFA7-4EF2-887E-3F2D3078930D}"/>
              </a:ext>
            </a:extLst>
          </p:cNvPr>
          <p:cNvCxnSpPr>
            <a:cxnSpLocks/>
          </p:cNvCxnSpPr>
          <p:nvPr/>
        </p:nvCxnSpPr>
        <p:spPr>
          <a:xfrm flipH="1">
            <a:off x="1117600" y="1593850"/>
            <a:ext cx="831850" cy="97155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7" name="TextBox 1026">
            <a:extLst>
              <a:ext uri="{FF2B5EF4-FFF2-40B4-BE49-F238E27FC236}">
                <a16:creationId xmlns:a16="http://schemas.microsoft.com/office/drawing/2014/main" id="{31308D3A-A951-439D-BFE7-99FF5D2CCD2D}"/>
              </a:ext>
            </a:extLst>
          </p:cNvPr>
          <p:cNvSpPr txBox="1"/>
          <p:nvPr/>
        </p:nvSpPr>
        <p:spPr>
          <a:xfrm>
            <a:off x="3776091" y="770213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2D, how did we find the distance from a point to the origin</a:t>
            </a:r>
            <a:r>
              <a:rPr lang="en-GB" dirty="0" smtClean="0"/>
              <a:t>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8" name="TextBox 1027">
                <a:extLst>
                  <a:ext uri="{FF2B5EF4-FFF2-40B4-BE49-F238E27FC236}">
                    <a16:creationId xmlns:a16="http://schemas.microsoft.com/office/drawing/2014/main" id="{A7D866B5-D7FE-4A7E-B19F-A802E54FCEBF}"/>
                  </a:ext>
                </a:extLst>
              </p:cNvPr>
              <p:cNvSpPr txBox="1"/>
              <p:nvPr/>
            </p:nvSpPr>
            <p:spPr>
              <a:xfrm>
                <a:off x="1270264" y="168533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28" name="TextBox 1027">
                <a:extLst>
                  <a:ext uri="{FF2B5EF4-FFF2-40B4-BE49-F238E27FC236}">
                    <a16:creationId xmlns:a16="http://schemas.microsoft.com/office/drawing/2014/main" id="{A7D866B5-D7FE-4A7E-B19F-A802E54FC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264" y="1685336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81AA67-17A6-4282-AD39-F047CF073B5B}"/>
              </a:ext>
            </a:extLst>
          </p:cNvPr>
          <p:cNvCxnSpPr>
            <a:cxnSpLocks/>
          </p:cNvCxnSpPr>
          <p:nvPr/>
        </p:nvCxnSpPr>
        <p:spPr>
          <a:xfrm flipH="1" flipV="1">
            <a:off x="1181100" y="2546350"/>
            <a:ext cx="768350" cy="635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0ECFF88-5BBF-4460-815F-EC8DE90748FD}"/>
              </a:ext>
            </a:extLst>
          </p:cNvPr>
          <p:cNvCxnSpPr>
            <a:cxnSpLocks/>
          </p:cNvCxnSpPr>
          <p:nvPr/>
        </p:nvCxnSpPr>
        <p:spPr>
          <a:xfrm flipH="1">
            <a:off x="1943100" y="1606550"/>
            <a:ext cx="6350" cy="90805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5" name="TextBox 1034">
            <a:extLst>
              <a:ext uri="{FF2B5EF4-FFF2-40B4-BE49-F238E27FC236}">
                <a16:creationId xmlns:a16="http://schemas.microsoft.com/office/drawing/2014/main" id="{604E5FC2-79D4-4C6E-AD88-1687735179B1}"/>
              </a:ext>
            </a:extLst>
          </p:cNvPr>
          <p:cNvSpPr txBox="1"/>
          <p:nvPr/>
        </p:nvSpPr>
        <p:spPr>
          <a:xfrm>
            <a:off x="1924720" y="1900879"/>
            <a:ext cx="269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F50A976-4715-4B42-AF2D-20128CC23113}"/>
              </a:ext>
            </a:extLst>
          </p:cNvPr>
          <p:cNvSpPr txBox="1"/>
          <p:nvPr/>
        </p:nvSpPr>
        <p:spPr>
          <a:xfrm>
            <a:off x="1399003" y="2514600"/>
            <a:ext cx="269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E2D8756-4A8F-4349-9E20-C31150216A39}"/>
              </a:ext>
            </a:extLst>
          </p:cNvPr>
          <p:cNvSpPr txBox="1"/>
          <p:nvPr/>
        </p:nvSpPr>
        <p:spPr>
          <a:xfrm>
            <a:off x="3771782" y="2266483"/>
            <a:ext cx="4697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about in 3D then</a:t>
            </a:r>
            <a:r>
              <a:rPr lang="en-GB" dirty="0" smtClean="0"/>
              <a:t>?</a:t>
            </a:r>
            <a:endParaRPr lang="en-GB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CA88717-7A79-438B-9E37-2C184A44E9FD}"/>
              </a:ext>
            </a:extLst>
          </p:cNvPr>
          <p:cNvCxnSpPr/>
          <p:nvPr/>
        </p:nvCxnSpPr>
        <p:spPr>
          <a:xfrm flipV="1">
            <a:off x="499117" y="2717237"/>
            <a:ext cx="0" cy="1512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2D58C82-9EB0-48F9-80EE-9DA98F3A26BC}"/>
              </a:ext>
            </a:extLst>
          </p:cNvPr>
          <p:cNvCxnSpPr>
            <a:cxnSpLocks/>
          </p:cNvCxnSpPr>
          <p:nvPr/>
        </p:nvCxnSpPr>
        <p:spPr>
          <a:xfrm flipV="1">
            <a:off x="514244" y="3362779"/>
            <a:ext cx="1259220" cy="850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CCBFC11-7CFB-42C0-B92D-5370D1123999}"/>
              </a:ext>
            </a:extLst>
          </p:cNvPr>
          <p:cNvCxnSpPr>
            <a:cxnSpLocks/>
          </p:cNvCxnSpPr>
          <p:nvPr/>
        </p:nvCxnSpPr>
        <p:spPr>
          <a:xfrm>
            <a:off x="554050" y="4213533"/>
            <a:ext cx="1390864" cy="285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6D11281-F621-43FA-BA7F-C9CF8413C8E6}"/>
                  </a:ext>
                </a:extLst>
              </p:cNvPr>
              <p:cNvSpPr txBox="1"/>
              <p:nvPr/>
            </p:nvSpPr>
            <p:spPr>
              <a:xfrm>
                <a:off x="1895171" y="426521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6D11281-F621-43FA-BA7F-C9CF8413C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171" y="4265217"/>
                <a:ext cx="28803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DED5E8F-5299-43D3-AC48-1EA467484E9F}"/>
                  </a:ext>
                </a:extLst>
              </p:cNvPr>
              <p:cNvSpPr txBox="1"/>
              <p:nvPr/>
            </p:nvSpPr>
            <p:spPr>
              <a:xfrm>
                <a:off x="1726731" y="313024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DED5E8F-5299-43D3-AC48-1EA467484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731" y="3130248"/>
                <a:ext cx="28803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5CEAC27-9AA1-4756-800B-9EBA4073966F}"/>
                  </a:ext>
                </a:extLst>
              </p:cNvPr>
              <p:cNvSpPr txBox="1"/>
              <p:nvPr/>
            </p:nvSpPr>
            <p:spPr>
              <a:xfrm>
                <a:off x="360122" y="241503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5CEAC27-9AA1-4756-800B-9EBA40739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22" y="2415034"/>
                <a:ext cx="28803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AEC5B6E-68B8-40B0-ACDA-19014680FF12}"/>
                  </a:ext>
                </a:extLst>
              </p:cNvPr>
              <p:cNvSpPr txBox="1"/>
              <p:nvPr/>
            </p:nvSpPr>
            <p:spPr>
              <a:xfrm>
                <a:off x="2034608" y="3250201"/>
                <a:ext cx="9199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3,4,12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AEC5B6E-68B8-40B0-ACDA-19014680F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608" y="3250201"/>
                <a:ext cx="91995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Oval 59">
            <a:extLst>
              <a:ext uri="{FF2B5EF4-FFF2-40B4-BE49-F238E27FC236}">
                <a16:creationId xmlns:a16="http://schemas.microsoft.com/office/drawing/2014/main" id="{C4D342E4-662C-4327-BE12-2DA83AF5CBB2}"/>
              </a:ext>
            </a:extLst>
          </p:cNvPr>
          <p:cNvSpPr/>
          <p:nvPr/>
        </p:nvSpPr>
        <p:spPr>
          <a:xfrm>
            <a:off x="1979182" y="3550725"/>
            <a:ext cx="73496" cy="688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3A29F31-89E3-47E0-8E1F-E069AE368593}"/>
              </a:ext>
            </a:extLst>
          </p:cNvPr>
          <p:cNvCxnSpPr>
            <a:cxnSpLocks/>
          </p:cNvCxnSpPr>
          <p:nvPr/>
        </p:nvCxnSpPr>
        <p:spPr>
          <a:xfrm flipH="1">
            <a:off x="494042" y="3582489"/>
            <a:ext cx="1532152" cy="64675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0069EDD-0B56-4C8D-B4CE-F2A5E522B594}"/>
              </a:ext>
            </a:extLst>
          </p:cNvPr>
          <p:cNvCxnSpPr>
            <a:cxnSpLocks/>
          </p:cNvCxnSpPr>
          <p:nvPr/>
        </p:nvCxnSpPr>
        <p:spPr>
          <a:xfrm flipV="1">
            <a:off x="1538514" y="3718379"/>
            <a:ext cx="19050" cy="71755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3B69B33-D84D-401A-B10C-DB45AF952F26}"/>
              </a:ext>
            </a:extLst>
          </p:cNvPr>
          <p:cNvCxnSpPr>
            <a:cxnSpLocks/>
          </p:cNvCxnSpPr>
          <p:nvPr/>
        </p:nvCxnSpPr>
        <p:spPr>
          <a:xfrm>
            <a:off x="490764" y="3553279"/>
            <a:ext cx="1066800" cy="17780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172F317-663F-4CDA-A754-20542DE14D6A}"/>
              </a:ext>
            </a:extLst>
          </p:cNvPr>
          <p:cNvCxnSpPr>
            <a:cxnSpLocks/>
          </p:cNvCxnSpPr>
          <p:nvPr/>
        </p:nvCxnSpPr>
        <p:spPr>
          <a:xfrm flipV="1">
            <a:off x="1563914" y="3572329"/>
            <a:ext cx="438150" cy="146051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8995180-E5EA-4324-ADB3-252670D878BE}"/>
              </a:ext>
            </a:extLst>
          </p:cNvPr>
          <p:cNvCxnSpPr>
            <a:cxnSpLocks/>
          </p:cNvCxnSpPr>
          <p:nvPr/>
        </p:nvCxnSpPr>
        <p:spPr>
          <a:xfrm flipV="1">
            <a:off x="1557564" y="4281521"/>
            <a:ext cx="438150" cy="146051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5E03940-E479-428B-AF94-943E06382382}"/>
              </a:ext>
            </a:extLst>
          </p:cNvPr>
          <p:cNvCxnSpPr>
            <a:cxnSpLocks/>
          </p:cNvCxnSpPr>
          <p:nvPr/>
        </p:nvCxnSpPr>
        <p:spPr>
          <a:xfrm flipV="1">
            <a:off x="1989312" y="3572329"/>
            <a:ext cx="19050" cy="71755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1344473-1CDE-4BBC-88E8-22634C9EF73B}"/>
              </a:ext>
            </a:extLst>
          </p:cNvPr>
          <p:cNvCxnSpPr>
            <a:cxnSpLocks/>
          </p:cNvCxnSpPr>
          <p:nvPr/>
        </p:nvCxnSpPr>
        <p:spPr>
          <a:xfrm>
            <a:off x="967808" y="3382324"/>
            <a:ext cx="1066800" cy="17780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33CE8A6-9A83-496C-97A7-C86CD45C0E8A}"/>
              </a:ext>
            </a:extLst>
          </p:cNvPr>
          <p:cNvCxnSpPr>
            <a:cxnSpLocks/>
          </p:cNvCxnSpPr>
          <p:nvPr/>
        </p:nvCxnSpPr>
        <p:spPr>
          <a:xfrm flipV="1">
            <a:off x="528709" y="3387453"/>
            <a:ext cx="438150" cy="146051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AA54FAF-CEE6-496C-9B7F-EAE949E6CFAF}"/>
              </a:ext>
            </a:extLst>
          </p:cNvPr>
          <p:cNvCxnSpPr>
            <a:cxnSpLocks/>
          </p:cNvCxnSpPr>
          <p:nvPr/>
        </p:nvCxnSpPr>
        <p:spPr>
          <a:xfrm>
            <a:off x="912382" y="4095364"/>
            <a:ext cx="1066800" cy="17780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51AB055-D652-4994-B85B-9A1BC5D17776}"/>
              </a:ext>
            </a:extLst>
          </p:cNvPr>
          <p:cNvCxnSpPr>
            <a:cxnSpLocks/>
          </p:cNvCxnSpPr>
          <p:nvPr/>
        </p:nvCxnSpPr>
        <p:spPr>
          <a:xfrm flipV="1">
            <a:off x="509697" y="4090431"/>
            <a:ext cx="438150" cy="146051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1DF990D-BD36-4CFF-9AEA-85B497DCECB4}"/>
              </a:ext>
            </a:extLst>
          </p:cNvPr>
          <p:cNvCxnSpPr>
            <a:cxnSpLocks/>
          </p:cNvCxnSpPr>
          <p:nvPr/>
        </p:nvCxnSpPr>
        <p:spPr>
          <a:xfrm flipV="1">
            <a:off x="947809" y="3369624"/>
            <a:ext cx="19050" cy="717550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8EA3292-8DA4-4B6E-9781-7B848D72BE2E}"/>
              </a:ext>
            </a:extLst>
          </p:cNvPr>
          <p:cNvSpPr/>
          <p:nvPr/>
        </p:nvSpPr>
        <p:spPr>
          <a:xfrm>
            <a:off x="509814" y="3574869"/>
            <a:ext cx="1493520" cy="716280"/>
          </a:xfrm>
          <a:custGeom>
            <a:avLst/>
            <a:gdLst>
              <a:gd name="connsiteX0" fmla="*/ 0 w 1493520"/>
              <a:gd name="connsiteY0" fmla="*/ 655320 h 716280"/>
              <a:gd name="connsiteX1" fmla="*/ 1493520 w 1493520"/>
              <a:gd name="connsiteY1" fmla="*/ 0 h 716280"/>
              <a:gd name="connsiteX2" fmla="*/ 1478280 w 1493520"/>
              <a:gd name="connsiteY2" fmla="*/ 716280 h 716280"/>
              <a:gd name="connsiteX3" fmla="*/ 0 w 1493520"/>
              <a:gd name="connsiteY3" fmla="*/ 65532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3520" h="716280">
                <a:moveTo>
                  <a:pt x="0" y="655320"/>
                </a:moveTo>
                <a:lnTo>
                  <a:pt x="1493520" y="0"/>
                </a:lnTo>
                <a:lnTo>
                  <a:pt x="1478280" y="716280"/>
                </a:lnTo>
                <a:lnTo>
                  <a:pt x="0" y="655320"/>
                </a:lnTo>
                <a:close/>
              </a:path>
            </a:pathLst>
          </a:custGeom>
          <a:solidFill>
            <a:schemeClr val="accent6">
              <a:alpha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A1ED65D-6209-4C0E-A4FB-1BF86C846513}"/>
                  </a:ext>
                </a:extLst>
              </p:cNvPr>
              <p:cNvSpPr txBox="1"/>
              <p:nvPr/>
            </p:nvSpPr>
            <p:spPr>
              <a:xfrm>
                <a:off x="344984" y="4577555"/>
                <a:ext cx="73448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From Year 1 you will be familiar with the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1600" dirty="0"/>
                  <a:t> of a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/>
                  <a:t> being its length. We can see from above that this nicely extends to 3D: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A1ED65D-6209-4C0E-A4FB-1BF86C846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84" y="4577555"/>
                <a:ext cx="7344816" cy="584775"/>
              </a:xfrm>
              <a:prstGeom prst="rect">
                <a:avLst/>
              </a:prstGeom>
              <a:blipFill>
                <a:blip r:embed="rId11"/>
                <a:stretch>
                  <a:fillRect l="-498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E08A902-1EA9-4A12-9199-B91183864CB7}"/>
                  </a:ext>
                </a:extLst>
              </p:cNvPr>
              <p:cNvSpPr txBox="1"/>
              <p:nvPr/>
            </p:nvSpPr>
            <p:spPr>
              <a:xfrm>
                <a:off x="1373867" y="5206234"/>
                <a:ext cx="6782891" cy="14478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The magnitude of a 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And the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from the origin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E08A902-1EA9-4A12-9199-B91183864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867" y="5206234"/>
                <a:ext cx="6782891" cy="1447897"/>
              </a:xfrm>
              <a:prstGeom prst="rect">
                <a:avLst/>
              </a:prstGeom>
              <a:blipFill>
                <a:blip r:embed="rId12"/>
                <a:stretch>
                  <a:fillRect l="-537"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2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/>
      <p:bldP spid="47" grpId="0"/>
      <p:bldP spid="32" grpId="0" animBg="1"/>
      <p:bldP spid="33" grpId="0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D1C810-9903-48EA-8B2E-4090FFE7CCF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6763D8F-728D-454B-A080-E5215E77652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Distance between two 3D points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2817607-9403-4676-8E00-96FBE530BA8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ACA3C7-DBBE-4209-A792-88CF12B553FA}"/>
              </a:ext>
            </a:extLst>
          </p:cNvPr>
          <p:cNvCxnSpPr>
            <a:cxnSpLocks/>
          </p:cNvCxnSpPr>
          <p:nvPr/>
        </p:nvCxnSpPr>
        <p:spPr>
          <a:xfrm flipH="1" flipV="1">
            <a:off x="1210317" y="1332937"/>
            <a:ext cx="15233" cy="2172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B32156-9208-4F2E-9CBC-E9E8202A8C01}"/>
              </a:ext>
            </a:extLst>
          </p:cNvPr>
          <p:cNvCxnSpPr>
            <a:cxnSpLocks/>
          </p:cNvCxnSpPr>
          <p:nvPr/>
        </p:nvCxnSpPr>
        <p:spPr>
          <a:xfrm flipV="1">
            <a:off x="952500" y="1978479"/>
            <a:ext cx="1532164" cy="1031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A63EE9A-8BC2-481B-84E1-69A0A404113F}"/>
              </a:ext>
            </a:extLst>
          </p:cNvPr>
          <p:cNvCxnSpPr>
            <a:cxnSpLocks/>
          </p:cNvCxnSpPr>
          <p:nvPr/>
        </p:nvCxnSpPr>
        <p:spPr>
          <a:xfrm>
            <a:off x="838200" y="2755900"/>
            <a:ext cx="1817914" cy="359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ABD25B-5A63-408A-A14C-36790C29E179}"/>
                  </a:ext>
                </a:extLst>
              </p:cNvPr>
              <p:cNvSpPr txBox="1"/>
              <p:nvPr/>
            </p:nvSpPr>
            <p:spPr>
              <a:xfrm>
                <a:off x="2606371" y="288091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ABD25B-5A63-408A-A14C-36790C29E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371" y="2880917"/>
                <a:ext cx="28803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E04A19-B8AE-42D7-B229-972B5FA53BC7}"/>
                  </a:ext>
                </a:extLst>
              </p:cNvPr>
              <p:cNvSpPr txBox="1"/>
              <p:nvPr/>
            </p:nvSpPr>
            <p:spPr>
              <a:xfrm>
                <a:off x="2437931" y="174594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E04A19-B8AE-42D7-B229-972B5FA53B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931" y="1745948"/>
                <a:ext cx="28803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3A93170-FA1B-45C5-A8DE-3547A428513A}"/>
                  </a:ext>
                </a:extLst>
              </p:cNvPr>
              <p:cNvSpPr txBox="1"/>
              <p:nvPr/>
            </p:nvSpPr>
            <p:spPr>
              <a:xfrm>
                <a:off x="1071322" y="103073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3A93170-FA1B-45C5-A8DE-3547A4285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322" y="1030734"/>
                <a:ext cx="28803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612E0D3-2BB4-4C88-A90E-9C5E5CB00AB1}"/>
                  </a:ext>
                </a:extLst>
              </p:cNvPr>
              <p:cNvSpPr txBox="1"/>
              <p:nvPr/>
            </p:nvSpPr>
            <p:spPr>
              <a:xfrm>
                <a:off x="2745808" y="1865901"/>
                <a:ext cx="9199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3,4,12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612E0D3-2BB4-4C88-A90E-9C5E5CB00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808" y="1865901"/>
                <a:ext cx="919956" cy="369332"/>
              </a:xfrm>
              <a:prstGeom prst="rect">
                <a:avLst/>
              </a:prstGeom>
              <a:blipFill>
                <a:blip r:embed="rId5"/>
                <a:stretch>
                  <a:fillRect r="-119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>
            <a:extLst>
              <a:ext uri="{FF2B5EF4-FFF2-40B4-BE49-F238E27FC236}">
                <a16:creationId xmlns:a16="http://schemas.microsoft.com/office/drawing/2014/main" id="{904CF179-EBF5-4728-8E1F-BED7332039F4}"/>
              </a:ext>
            </a:extLst>
          </p:cNvPr>
          <p:cNvSpPr/>
          <p:nvPr/>
        </p:nvSpPr>
        <p:spPr>
          <a:xfrm>
            <a:off x="2690382" y="2166425"/>
            <a:ext cx="73496" cy="688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E50B43A-78C0-4C2A-9A85-01377B201370}"/>
              </a:ext>
            </a:extLst>
          </p:cNvPr>
          <p:cNvSpPr/>
          <p:nvPr/>
        </p:nvSpPr>
        <p:spPr>
          <a:xfrm>
            <a:off x="1855054" y="3226827"/>
            <a:ext cx="73496" cy="688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7D643E5-58A7-4BF9-8530-97EAB585873B}"/>
                  </a:ext>
                </a:extLst>
              </p:cNvPr>
              <p:cNvSpPr txBox="1"/>
              <p:nvPr/>
            </p:nvSpPr>
            <p:spPr>
              <a:xfrm>
                <a:off x="1679393" y="3254296"/>
                <a:ext cx="16268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4,−1,7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7D643E5-58A7-4BF9-8530-97EAB5858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393" y="3254296"/>
                <a:ext cx="1626824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6EA10A1-AAA0-4304-A0A3-467E7C8B9823}"/>
              </a:ext>
            </a:extLst>
          </p:cNvPr>
          <p:cNvCxnSpPr>
            <a:cxnSpLocks/>
          </p:cNvCxnSpPr>
          <p:nvPr/>
        </p:nvCxnSpPr>
        <p:spPr>
          <a:xfrm flipV="1">
            <a:off x="1901825" y="2197100"/>
            <a:ext cx="815975" cy="10572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94E103-EE5F-4F6A-9621-061A75E38D1F}"/>
                  </a:ext>
                </a:extLst>
              </p:cNvPr>
              <p:cNvSpPr txBox="1"/>
              <p:nvPr/>
            </p:nvSpPr>
            <p:spPr>
              <a:xfrm>
                <a:off x="4046984" y="1095152"/>
                <a:ext cx="47353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How do we find the distance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/>
                  <a:t>?</a:t>
                </a:r>
              </a:p>
              <a:p>
                <a:endParaRPr lang="en-GB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A94E103-EE5F-4F6A-9621-061A75E38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984" y="1095152"/>
                <a:ext cx="4735388" cy="646331"/>
              </a:xfrm>
              <a:prstGeom prst="rect">
                <a:avLst/>
              </a:prstGeom>
              <a:blipFill>
                <a:blip r:embed="rId7"/>
                <a:stretch>
                  <a:fillRect l="-1158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066E0BA-C5B2-4C6F-AB2E-9DB8E43E70D3}"/>
                  </a:ext>
                </a:extLst>
              </p:cNvPr>
              <p:cNvSpPr txBox="1"/>
              <p:nvPr/>
            </p:nvSpPr>
            <p:spPr>
              <a:xfrm>
                <a:off x="4182430" y="2166425"/>
                <a:ext cx="4464496" cy="70474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The distance between two points is: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Δz</m:t>
                                </m:r>
                              </m:e>
                            </m:d>
                          </m:e>
                          <m:sup>
                            <m:r>
                              <a:rPr lang="en-GB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066E0BA-C5B2-4C6F-AB2E-9DB8E43E7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30" y="2166425"/>
                <a:ext cx="4464496" cy="704745"/>
              </a:xfrm>
              <a:prstGeom prst="rect">
                <a:avLst/>
              </a:prstGeom>
              <a:blipFill>
                <a:blip r:embed="rId8"/>
                <a:stretch>
                  <a:fillRect l="-815" t="-3333" b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1127497-4098-4C60-B4BD-3A83BEEE75C8}"/>
                  </a:ext>
                </a:extLst>
              </p:cNvPr>
              <p:cNvSpPr txBox="1"/>
              <p:nvPr/>
            </p:nvSpPr>
            <p:spPr>
              <a:xfrm>
                <a:off x="7401869" y="4102472"/>
                <a:ext cx="11833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1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chemeClr val="bg1"/>
                    </a:solidFill>
                  </a:rPr>
                  <a:t> means “change 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chemeClr val="bg1"/>
                    </a:solidFill>
                  </a:rPr>
                  <a:t>”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1127497-4098-4C60-B4BD-3A83BEEE7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869" y="4102472"/>
                <a:ext cx="1183332" cy="523220"/>
              </a:xfrm>
              <a:prstGeom prst="rect">
                <a:avLst/>
              </a:prstGeom>
              <a:blipFill>
                <a:blip r:embed="rId9"/>
                <a:stretch>
                  <a:fillRect l="-1546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323528" y="4115461"/>
            <a:ext cx="8707582" cy="2397974"/>
            <a:chOff x="392414" y="4732062"/>
            <a:chExt cx="8707582" cy="239797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459F390-052F-4395-84C0-841DF0EBA5EE}"/>
                </a:ext>
              </a:extLst>
            </p:cNvPr>
            <p:cNvSpPr txBox="1"/>
            <p:nvPr/>
          </p:nvSpPr>
          <p:spPr>
            <a:xfrm>
              <a:off x="392414" y="4732062"/>
              <a:ext cx="3198220" cy="369332"/>
            </a:xfrm>
            <a:prstGeom prst="rect">
              <a:avLst/>
            </a:prstGeo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/>
                <a:t>Quickfire Questions: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2E4FDE5-036A-4BA9-95C0-17CB68477215}"/>
                    </a:ext>
                  </a:extLst>
                </p:cNvPr>
                <p:cNvSpPr txBox="1"/>
                <p:nvPr/>
              </p:nvSpPr>
              <p:spPr>
                <a:xfrm>
                  <a:off x="539552" y="5229200"/>
                  <a:ext cx="3156148" cy="1434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 smtClean="0"/>
                    <a:t>1) Distance </a:t>
                  </a:r>
                  <a:r>
                    <a:rPr lang="en-GB" sz="1400" dirty="0"/>
                    <a:t>of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(4,0,−2)</m:t>
                      </m:r>
                    </m:oMath>
                  </a14:m>
                  <a:r>
                    <a:rPr lang="en-GB" sz="1400" dirty="0"/>
                    <a:t> from the origin:</a:t>
                  </a:r>
                </a:p>
                <a:p>
                  <a:endParaRPr lang="en-GB" b="1" dirty="0"/>
                </a:p>
                <a:p>
                  <a:endParaRPr lang="en-GB" dirty="0"/>
                </a:p>
                <a:p>
                  <a:r>
                    <a:rPr lang="en-GB" sz="1400" b="0" dirty="0" smtClean="0"/>
                    <a:t>2)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endParaRPr lang="en-GB" sz="1400" b="1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2E4FDE5-036A-4BA9-95C0-17CB684772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552" y="5229200"/>
                  <a:ext cx="3156148" cy="1434495"/>
                </a:xfrm>
                <a:prstGeom prst="rect">
                  <a:avLst/>
                </a:prstGeom>
                <a:blipFill>
                  <a:blip r:embed="rId10"/>
                  <a:stretch>
                    <a:fillRect l="-579" t="-85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22348D2-E5A4-4FF5-9CB0-A258AB177F13}"/>
                    </a:ext>
                  </a:extLst>
                </p:cNvPr>
                <p:cNvSpPr txBox="1"/>
                <p:nvPr/>
              </p:nvSpPr>
              <p:spPr>
                <a:xfrm>
                  <a:off x="4021460" y="4883267"/>
                  <a:ext cx="3790900" cy="2246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 smtClean="0"/>
                    <a:t>3) Distance </a:t>
                  </a:r>
                  <a:r>
                    <a:rPr lang="en-GB" sz="1400" dirty="0"/>
                    <a:t>between </a:t>
                  </a:r>
                  <a14:m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(0,4,3)</m:t>
                      </m:r>
                    </m:oMath>
                  </a14:m>
                  <a:r>
                    <a:rPr lang="en-GB" sz="1400" dirty="0"/>
                    <a:t> and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5,2,3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GB" sz="1400" b="0" dirty="0"/>
                </a:p>
                <a:p>
                  <a:endParaRPr lang="en-GB" sz="1400" b="1" dirty="0"/>
                </a:p>
                <a:p>
                  <a:endParaRPr lang="en-GB" sz="1400" dirty="0" smtClean="0"/>
                </a:p>
                <a:p>
                  <a:endParaRPr lang="en-GB" sz="1400" dirty="0"/>
                </a:p>
                <a:p>
                  <a:r>
                    <a:rPr lang="en-GB" sz="1400" dirty="0" smtClean="0"/>
                    <a:t>4) Distance </a:t>
                  </a:r>
                  <a:r>
                    <a:rPr lang="en-GB" sz="1400" dirty="0"/>
                    <a:t>between </a:t>
                  </a:r>
                  <a14:m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1,1,1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1400" dirty="0"/>
                    <a:t> and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2,1,0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GB" sz="1400" dirty="0"/>
                </a:p>
                <a:p>
                  <a:endParaRPr lang="en-GB" sz="1400" b="1" dirty="0" smtClean="0"/>
                </a:p>
                <a:p>
                  <a:endParaRPr lang="en-GB" sz="1400" b="1" dirty="0"/>
                </a:p>
                <a:p>
                  <a:endParaRPr lang="en-GB" sz="1400" dirty="0"/>
                </a:p>
                <a:p>
                  <a:r>
                    <a:rPr lang="en-GB" sz="1400" dirty="0" smtClean="0"/>
                    <a:t>5) Distance </a:t>
                  </a:r>
                  <a:r>
                    <a:rPr lang="en-GB" sz="1400" dirty="0"/>
                    <a:t>between </a:t>
                  </a:r>
                  <a14:m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−5,2,0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1400" dirty="0"/>
                    <a:t> and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−2,−3,−3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GB" sz="1400" dirty="0"/>
                </a:p>
                <a:p>
                  <a:endParaRPr lang="en-GB" sz="14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22348D2-E5A4-4FF5-9CB0-A258AB177F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1460" y="4883267"/>
                  <a:ext cx="3790900" cy="2246769"/>
                </a:xfrm>
                <a:prstGeom prst="rect">
                  <a:avLst/>
                </a:prstGeom>
                <a:blipFill>
                  <a:blip r:embed="rId11"/>
                  <a:stretch>
                    <a:fillRect l="-482" t="-5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E1A55B7-CBE6-4A3E-B755-10AC0184198F}"/>
                </a:ext>
              </a:extLst>
            </p:cNvPr>
            <p:cNvSpPr txBox="1"/>
            <p:nvPr/>
          </p:nvSpPr>
          <p:spPr>
            <a:xfrm>
              <a:off x="7251700" y="4966816"/>
              <a:ext cx="1848296" cy="83099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1200" b="1" dirty="0" smtClean="0"/>
                <a:t>Tip</a:t>
              </a:r>
              <a:r>
                <a:rPr lang="en-GB" sz="1200" dirty="0"/>
                <a:t>: Because we’re squaring, it doesn’t matter whether the change is negative or positive.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169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8478A8B-6492-46E4-AA8E-CE33FC483E8D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8A5E1EE-B48D-403B-A1E7-5D570C5AC03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 So Far…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2C0C2B5-D5E3-47AC-82B6-A82774B05DE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74293A-A647-4EFE-9652-62BA11D22C10}"/>
                  </a:ext>
                </a:extLst>
              </p:cNvPr>
              <p:cNvSpPr txBox="1"/>
              <p:nvPr/>
            </p:nvSpPr>
            <p:spPr>
              <a:xfrm>
                <a:off x="395536" y="980728"/>
                <a:ext cx="7488832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Find the distance from the origin to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(7,7,7)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74293A-A647-4EFE-9652-62BA11D22C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0728"/>
                <a:ext cx="7488832" cy="369332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D82B9D9-BECE-4B30-8DC8-7FAB4B5BE705}"/>
                  </a:ext>
                </a:extLst>
              </p:cNvPr>
              <p:cNvSpPr txBox="1"/>
              <p:nvPr/>
            </p:nvSpPr>
            <p:spPr>
              <a:xfrm>
                <a:off x="443384" y="2747392"/>
                <a:ext cx="8136904" cy="6724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coordinates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(5,3,−8)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,−3</m:t>
                        </m:r>
                      </m:e>
                    </m:d>
                  </m:oMath>
                </a14:m>
                <a:r>
                  <a:rPr lang="en-GB" dirty="0"/>
                  <a:t> respectively. Given that the distance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units, find the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D82B9D9-BECE-4B30-8DC8-7FAB4B5BE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84" y="2747392"/>
                <a:ext cx="8136904" cy="672428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0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52B10EC-098B-4B0A-8CE2-8725D98FB92F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D0A63E3-68E4-488B-8F1E-E9E246E9758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a14:m>
                  <a:r>
                    <a:rPr lang="en-GB" sz="3200" dirty="0"/>
                    <a:t>, </a:t>
                  </a:r>
                  <a14:m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a14:m>
                  <a:r>
                    <a:rPr lang="en-GB" sz="3200" dirty="0"/>
                    <a:t> notation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9D0A63E3-68E4-488B-8F1E-E9E246E975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1A815F7-A766-4197-BA86-66861231564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5C2D1AD-D6A8-4F1D-BEF6-FD7C0C33ACD8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640960" cy="1570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In 2D you were previously introduced to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as unit vectors in each of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directions.</a:t>
                </a:r>
              </a:p>
              <a:p>
                <a:endParaRPr lang="en-GB" dirty="0"/>
              </a:p>
              <a:p>
                <a:r>
                  <a:rPr lang="en-GB" dirty="0"/>
                  <a:t>It meant for example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could be written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since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5C2D1AD-D6A8-4F1D-BEF6-FD7C0C33A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640960" cy="1570173"/>
              </a:xfrm>
              <a:prstGeom prst="rect">
                <a:avLst/>
              </a:prstGeom>
              <a:blipFill>
                <a:blip r:embed="rId3"/>
                <a:stretch>
                  <a:fillRect l="-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5A6F7B-A762-46A8-A004-057EDA53E0AF}"/>
                  </a:ext>
                </a:extLst>
              </p:cNvPr>
              <p:cNvSpPr txBox="1"/>
              <p:nvPr/>
            </p:nvSpPr>
            <p:spPr>
              <a:xfrm>
                <a:off x="323528" y="2708920"/>
                <a:ext cx="7632848" cy="1101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Unsurprisingly, in 3D: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5A6F7B-A762-46A8-A004-057EDA53E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7632848" cy="1101905"/>
              </a:xfrm>
              <a:prstGeom prst="rect">
                <a:avLst/>
              </a:prstGeom>
              <a:blipFill>
                <a:blip r:embed="rId4"/>
                <a:stretch>
                  <a:fillRect l="-639" t="-2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D651AA1-E8CC-4845-9806-DB9E23337C99}"/>
              </a:ext>
            </a:extLst>
          </p:cNvPr>
          <p:cNvSpPr txBox="1"/>
          <p:nvPr/>
        </p:nvSpPr>
        <p:spPr>
          <a:xfrm>
            <a:off x="361752" y="4140696"/>
            <a:ext cx="2118588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Quickfire Questions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644ED6-0F72-4012-BAF3-FDB11E8D6069}"/>
                  </a:ext>
                </a:extLst>
              </p:cNvPr>
              <p:cNvSpPr txBox="1"/>
              <p:nvPr/>
            </p:nvSpPr>
            <p:spPr>
              <a:xfrm>
                <a:off x="314382" y="4559692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Put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notation: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644ED6-0F72-4012-BAF3-FDB11E8D6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82" y="4559692"/>
                <a:ext cx="2448272" cy="369332"/>
              </a:xfrm>
              <a:prstGeom prst="rect">
                <a:avLst/>
              </a:prstGeom>
              <a:blipFill>
                <a:blip r:embed="rId5"/>
                <a:stretch>
                  <a:fillRect l="-2244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4902374-43A1-4CF8-95CB-B84F4167DBBD}"/>
                  </a:ext>
                </a:extLst>
              </p:cNvPr>
              <p:cNvSpPr/>
              <p:nvPr/>
            </p:nvSpPr>
            <p:spPr>
              <a:xfrm>
                <a:off x="251903" y="4992692"/>
                <a:ext cx="805925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4902374-43A1-4CF8-95CB-B84F4167D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03" y="4992692"/>
                <a:ext cx="805925" cy="743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7B5C54C-E379-4C06-8829-065E213B5B64}"/>
                  </a:ext>
                </a:extLst>
              </p:cNvPr>
              <p:cNvSpPr/>
              <p:nvPr/>
            </p:nvSpPr>
            <p:spPr>
              <a:xfrm>
                <a:off x="251903" y="5818199"/>
                <a:ext cx="959815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7B5C54C-E379-4C06-8829-065E213B5B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03" y="5818199"/>
                <a:ext cx="959815" cy="7419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EFC2415-1699-4F45-A28C-9052FB44E59D}"/>
                  </a:ext>
                </a:extLst>
              </p:cNvPr>
              <p:cNvSpPr/>
              <p:nvPr/>
            </p:nvSpPr>
            <p:spPr>
              <a:xfrm>
                <a:off x="2293037" y="5345739"/>
                <a:ext cx="959815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EFC2415-1699-4F45-A28C-9052FB44E5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037" y="5345739"/>
                <a:ext cx="959815" cy="7419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6175C0C3-FCF8-494E-8E56-68003B525644}"/>
              </a:ext>
            </a:extLst>
          </p:cNvPr>
          <p:cNvSpPr txBox="1"/>
          <p:nvPr/>
        </p:nvSpPr>
        <p:spPr>
          <a:xfrm>
            <a:off x="4588303" y="4038093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as a column vector: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52F398E-C862-477F-8452-A78DE5509BD1}"/>
                  </a:ext>
                </a:extLst>
              </p:cNvPr>
              <p:cNvSpPr/>
              <p:nvPr/>
            </p:nvSpPr>
            <p:spPr>
              <a:xfrm>
                <a:off x="4650780" y="4396987"/>
                <a:ext cx="100610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52F398E-C862-477F-8452-A78DE5509B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780" y="4396987"/>
                <a:ext cx="1006109" cy="338554"/>
              </a:xfrm>
              <a:prstGeom prst="rect">
                <a:avLst/>
              </a:prstGeom>
              <a:blipFill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E59A83-D818-43FA-9D08-EEA2A3B682D2}"/>
                  </a:ext>
                </a:extLst>
              </p:cNvPr>
              <p:cNvSpPr/>
              <p:nvPr/>
            </p:nvSpPr>
            <p:spPr>
              <a:xfrm>
                <a:off x="6606702" y="4389876"/>
                <a:ext cx="84420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E59A83-D818-43FA-9D08-EEA2A3B682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702" y="4389876"/>
                <a:ext cx="844205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7B25BA-64D8-44EC-85A0-F9DA1A74CD61}"/>
                  </a:ext>
                </a:extLst>
              </p:cNvPr>
              <p:cNvSpPr txBox="1"/>
              <p:nvPr/>
            </p:nvSpPr>
            <p:spPr>
              <a:xfrm>
                <a:off x="4590118" y="5120151"/>
                <a:ext cx="3024336" cy="616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1,2,3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4,0,−1</m:t>
                        </m:r>
                      </m:e>
                    </m:d>
                  </m:oMath>
                </a14:m>
                <a:r>
                  <a:rPr lang="en-GB" sz="1600" dirty="0"/>
                  <a:t> 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7B25BA-64D8-44EC-85A0-F9DA1A74C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118" y="5120151"/>
                <a:ext cx="3024336" cy="616323"/>
              </a:xfrm>
              <a:prstGeom prst="rect">
                <a:avLst/>
              </a:prstGeom>
              <a:blipFill>
                <a:blip r:embed="rId11"/>
                <a:stretch>
                  <a:fillRect l="-1210" t="-2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7CF63EB-6C62-488F-8DC6-7051475052FC}"/>
                  </a:ext>
                </a:extLst>
              </p:cNvPr>
              <p:cNvSpPr txBox="1"/>
              <p:nvPr/>
            </p:nvSpPr>
            <p:spPr>
              <a:xfrm>
                <a:off x="4544760" y="6094930"/>
                <a:ext cx="4555479" cy="743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/>
                  <a:t> then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7CF63EB-6C62-488F-8DC6-705147505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760" y="6094930"/>
                <a:ext cx="4555479" cy="743537"/>
              </a:xfrm>
              <a:prstGeom prst="rect">
                <a:avLst/>
              </a:prstGeom>
              <a:blipFill>
                <a:blip r:embed="rId12"/>
                <a:stretch>
                  <a:fillRect l="-8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B3DC920-3B84-45DA-9113-9F10E74EE9C9}"/>
              </a:ext>
            </a:extLst>
          </p:cNvPr>
          <p:cNvCxnSpPr/>
          <p:nvPr/>
        </p:nvCxnSpPr>
        <p:spPr>
          <a:xfrm>
            <a:off x="0" y="3933056"/>
            <a:ext cx="9143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C73BCFF1-73C5-44A4-B0C2-88A56066DCF6}"/>
              </a:ext>
            </a:extLst>
          </p:cNvPr>
          <p:cNvSpPr/>
          <p:nvPr/>
        </p:nvSpPr>
        <p:spPr>
          <a:xfrm>
            <a:off x="63795" y="4606135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782DD8-A2DB-4C9C-8E56-F44AA140A949}"/>
              </a:ext>
            </a:extLst>
          </p:cNvPr>
          <p:cNvSpPr/>
          <p:nvPr/>
        </p:nvSpPr>
        <p:spPr>
          <a:xfrm>
            <a:off x="4296120" y="4091223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AB8831-3C2D-4BA3-8CB6-3A2EE5C768AD}"/>
              </a:ext>
            </a:extLst>
          </p:cNvPr>
          <p:cNvSpPr/>
          <p:nvPr/>
        </p:nvSpPr>
        <p:spPr>
          <a:xfrm>
            <a:off x="4296120" y="5161760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2D1791-4DBD-48C7-A83F-E996E0144C35}"/>
              </a:ext>
            </a:extLst>
          </p:cNvPr>
          <p:cNvSpPr/>
          <p:nvPr/>
        </p:nvSpPr>
        <p:spPr>
          <a:xfrm>
            <a:off x="4263331" y="6335162"/>
            <a:ext cx="275771" cy="2630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8726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2" grpId="0"/>
      <p:bldP spid="13" grpId="0"/>
      <p:bldP spid="14" grpId="0"/>
      <p:bldP spid="15" grpId="0"/>
      <p:bldP spid="16" grpId="0"/>
      <p:bldP spid="22" grpId="0"/>
      <p:bldP spid="24" grpId="0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CED1FD-06EF-4DD6-9E62-D72B6AD0A9C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39A610C-056B-477C-A2F6-2FE43A86F08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15073EB-3D17-4888-AE93-AB5E00A0F3B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AC2407-C8FB-4CBC-9BE9-5EAB0F754372}"/>
                  </a:ext>
                </a:extLst>
              </p:cNvPr>
              <p:cNvSpPr txBox="1"/>
              <p:nvPr/>
            </p:nvSpPr>
            <p:spPr>
              <a:xfrm>
                <a:off x="336581" y="876823"/>
                <a:ext cx="8409462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Find the magnitude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 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/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AC2407-C8FB-4CBC-9BE9-5EAB0F754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81" y="876823"/>
                <a:ext cx="8409462" cy="646331"/>
              </a:xfrm>
              <a:prstGeom prst="rect">
                <a:avLst/>
              </a:prstGeom>
              <a:blipFill>
                <a:blip r:embed="rId2"/>
                <a:stretch>
                  <a:fillRect b="-230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CAE90AD-4B77-4513-A7C4-189AF56F9A54}"/>
              </a:ext>
            </a:extLst>
          </p:cNvPr>
          <p:cNvCxnSpPr/>
          <p:nvPr/>
        </p:nvCxnSpPr>
        <p:spPr>
          <a:xfrm flipH="1">
            <a:off x="5178056" y="2340668"/>
            <a:ext cx="399636" cy="51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2194EA-E524-4BAE-AE1C-32C1D1C0DDB3}"/>
                  </a:ext>
                </a:extLst>
              </p:cNvPr>
              <p:cNvSpPr txBox="1"/>
              <p:nvPr/>
            </p:nvSpPr>
            <p:spPr>
              <a:xfrm>
                <a:off x="467543" y="3112947"/>
                <a:ext cx="8278499" cy="8249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/>
                  <a:t> parallel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2194EA-E524-4BAE-AE1C-32C1D1C0D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3112947"/>
                <a:ext cx="8278499" cy="8249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8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18E350B-72C4-42BE-963F-E0F90A40F897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FBADBD0-4440-48C5-8BBE-329F3EE87AC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Angles between vectors and an axis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ABF33C-AD5C-4D8F-9FE3-5ACECBEB7F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A807F7E-26E4-41D1-A787-356E942F5B5C}"/>
              </a:ext>
            </a:extLst>
          </p:cNvPr>
          <p:cNvCxnSpPr>
            <a:cxnSpLocks/>
          </p:cNvCxnSpPr>
          <p:nvPr/>
        </p:nvCxnSpPr>
        <p:spPr>
          <a:xfrm flipH="1" flipV="1">
            <a:off x="1210317" y="1332937"/>
            <a:ext cx="15233" cy="2172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783DA6-904E-4C78-9CB6-BBCB3871E61B}"/>
              </a:ext>
            </a:extLst>
          </p:cNvPr>
          <p:cNvCxnSpPr>
            <a:cxnSpLocks/>
          </p:cNvCxnSpPr>
          <p:nvPr/>
        </p:nvCxnSpPr>
        <p:spPr>
          <a:xfrm flipV="1">
            <a:off x="952500" y="1978479"/>
            <a:ext cx="1532164" cy="1031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9AC7967-3997-4FFC-90A6-1D52B8BD8B78}"/>
              </a:ext>
            </a:extLst>
          </p:cNvPr>
          <p:cNvCxnSpPr>
            <a:cxnSpLocks/>
          </p:cNvCxnSpPr>
          <p:nvPr/>
        </p:nvCxnSpPr>
        <p:spPr>
          <a:xfrm>
            <a:off x="838200" y="2755900"/>
            <a:ext cx="226060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28DB5B-3DD1-424D-8AB2-F3785A950CD5}"/>
                  </a:ext>
                </a:extLst>
              </p:cNvPr>
              <p:cNvSpPr txBox="1"/>
              <p:nvPr/>
            </p:nvSpPr>
            <p:spPr>
              <a:xfrm>
                <a:off x="3031821" y="309681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28DB5B-3DD1-424D-8AB2-F3785A950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821" y="3096817"/>
                <a:ext cx="28803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FCCC97-A932-4683-BE30-DD93EAC3FE93}"/>
                  </a:ext>
                </a:extLst>
              </p:cNvPr>
              <p:cNvSpPr txBox="1"/>
              <p:nvPr/>
            </p:nvSpPr>
            <p:spPr>
              <a:xfrm>
                <a:off x="2437931" y="174594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FCCC97-A932-4683-BE30-DD93EAC3F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931" y="1745948"/>
                <a:ext cx="288032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6A0232-9E26-4FD5-8766-5578D07DB7BB}"/>
                  </a:ext>
                </a:extLst>
              </p:cNvPr>
              <p:cNvSpPr txBox="1"/>
              <p:nvPr/>
            </p:nvSpPr>
            <p:spPr>
              <a:xfrm>
                <a:off x="1071322" y="103073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6A0232-9E26-4FD5-8766-5578D07DB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322" y="1030734"/>
                <a:ext cx="28803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AD4F8F-F0FF-42DE-9402-9C86C58E5868}"/>
                  </a:ext>
                </a:extLst>
              </p:cNvPr>
              <p:cNvSpPr txBox="1"/>
              <p:nvPr/>
            </p:nvSpPr>
            <p:spPr>
              <a:xfrm>
                <a:off x="1990543" y="2047796"/>
                <a:ext cx="587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AD4F8F-F0FF-42DE-9402-9C86C58E5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543" y="2047796"/>
                <a:ext cx="58755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798CDB-51BC-4D5F-ACFA-AB7893FCCA3F}"/>
              </a:ext>
            </a:extLst>
          </p:cNvPr>
          <p:cNvCxnSpPr>
            <a:cxnSpLocks/>
          </p:cNvCxnSpPr>
          <p:nvPr/>
        </p:nvCxnSpPr>
        <p:spPr>
          <a:xfrm flipV="1">
            <a:off x="1216819" y="2197101"/>
            <a:ext cx="1500981" cy="636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E73F9A-8A99-4EFE-ACCC-8D4A2A832BBB}"/>
              </a:ext>
            </a:extLst>
          </p:cNvPr>
          <p:cNvCxnSpPr>
            <a:cxnSpLocks/>
          </p:cNvCxnSpPr>
          <p:nvPr/>
        </p:nvCxnSpPr>
        <p:spPr>
          <a:xfrm flipH="1" flipV="1">
            <a:off x="2032000" y="2390775"/>
            <a:ext cx="120650" cy="476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61AF7A-7B25-458D-8473-52AE2B7BEE0E}"/>
              </a:ext>
            </a:extLst>
          </p:cNvPr>
          <p:cNvCxnSpPr>
            <a:cxnSpLocks/>
          </p:cNvCxnSpPr>
          <p:nvPr/>
        </p:nvCxnSpPr>
        <p:spPr>
          <a:xfrm flipH="1">
            <a:off x="2092325" y="2425700"/>
            <a:ext cx="50800" cy="1301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1195FD-DE9C-40C9-B5B6-006C0975B29A}"/>
              </a:ext>
            </a:extLst>
          </p:cNvPr>
          <p:cNvCxnSpPr>
            <a:cxnSpLocks/>
          </p:cNvCxnSpPr>
          <p:nvPr/>
        </p:nvCxnSpPr>
        <p:spPr>
          <a:xfrm flipV="1">
            <a:off x="2359819" y="2205038"/>
            <a:ext cx="345281" cy="88344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EB8EEEC-C32D-4A6E-A2CF-F241DBB1F4EB}"/>
              </a:ext>
            </a:extLst>
          </p:cNvPr>
          <p:cNvCxnSpPr>
            <a:cxnSpLocks/>
          </p:cNvCxnSpPr>
          <p:nvPr/>
        </p:nvCxnSpPr>
        <p:spPr>
          <a:xfrm flipH="1" flipV="1">
            <a:off x="1214438" y="2833688"/>
            <a:ext cx="1147763" cy="2524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C6FB3DA-09D2-4722-8BE2-B9723AE39B57}"/>
              </a:ext>
            </a:extLst>
          </p:cNvPr>
          <p:cNvCxnSpPr>
            <a:cxnSpLocks/>
          </p:cNvCxnSpPr>
          <p:nvPr/>
        </p:nvCxnSpPr>
        <p:spPr>
          <a:xfrm flipH="1" flipV="1">
            <a:off x="2274094" y="2914650"/>
            <a:ext cx="135733" cy="3016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E173DD-22A5-4213-AFA1-7494CD356475}"/>
              </a:ext>
            </a:extLst>
          </p:cNvPr>
          <p:cNvCxnSpPr>
            <a:cxnSpLocks/>
          </p:cNvCxnSpPr>
          <p:nvPr/>
        </p:nvCxnSpPr>
        <p:spPr>
          <a:xfrm flipV="1">
            <a:off x="2221706" y="2910683"/>
            <a:ext cx="53181" cy="1420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41A93B84-4FD5-4B61-A4B2-E777C6082D67}"/>
              </a:ext>
            </a:extLst>
          </p:cNvPr>
          <p:cNvSpPr/>
          <p:nvPr/>
        </p:nvSpPr>
        <p:spPr>
          <a:xfrm>
            <a:off x="1459706" y="2738438"/>
            <a:ext cx="36545" cy="159543"/>
          </a:xfrm>
          <a:custGeom>
            <a:avLst/>
            <a:gdLst>
              <a:gd name="connsiteX0" fmla="*/ 0 w 36545"/>
              <a:gd name="connsiteY0" fmla="*/ 0 h 159543"/>
              <a:gd name="connsiteX1" fmla="*/ 33338 w 36545"/>
              <a:gd name="connsiteY1" fmla="*/ 88106 h 159543"/>
              <a:gd name="connsiteX2" fmla="*/ 33338 w 36545"/>
              <a:gd name="connsiteY2" fmla="*/ 159543 h 159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545" h="159543">
                <a:moveTo>
                  <a:pt x="0" y="0"/>
                </a:moveTo>
                <a:cubicBezTo>
                  <a:pt x="13891" y="30758"/>
                  <a:pt x="27782" y="61516"/>
                  <a:pt x="33338" y="88106"/>
                </a:cubicBezTo>
                <a:cubicBezTo>
                  <a:pt x="38894" y="114696"/>
                  <a:pt x="36116" y="137119"/>
                  <a:pt x="33338" y="1595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C40F2B-3C24-4091-99DF-F37F9FB7436C}"/>
                  </a:ext>
                </a:extLst>
              </p:cNvPr>
              <p:cNvSpPr txBox="1"/>
              <p:nvPr/>
            </p:nvSpPr>
            <p:spPr>
              <a:xfrm>
                <a:off x="1438970" y="2645571"/>
                <a:ext cx="3064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6C40F2B-3C24-4091-99DF-F37F9FB74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970" y="2645571"/>
                <a:ext cx="30648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877F38B-ADBC-4683-9802-A29DB45DAE94}"/>
              </a:ext>
            </a:extLst>
          </p:cNvPr>
          <p:cNvCxnSpPr/>
          <p:nvPr/>
        </p:nvCxnSpPr>
        <p:spPr>
          <a:xfrm>
            <a:off x="1232052" y="2910683"/>
            <a:ext cx="1098398" cy="2706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8DE08E0-4498-4304-8322-96365E80F845}"/>
                  </a:ext>
                </a:extLst>
              </p:cNvPr>
              <p:cNvSpPr txBox="1"/>
              <p:nvPr/>
            </p:nvSpPr>
            <p:spPr>
              <a:xfrm>
                <a:off x="1587448" y="2969419"/>
                <a:ext cx="3064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8DE08E0-4498-4304-8322-96365E80F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448" y="2969419"/>
                <a:ext cx="30648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26FF59F-4B77-411D-B674-D8BE897FF4BE}"/>
                  </a:ext>
                </a:extLst>
              </p:cNvPr>
              <p:cNvSpPr txBox="1"/>
              <p:nvPr/>
            </p:nvSpPr>
            <p:spPr>
              <a:xfrm>
                <a:off x="3800171" y="1047597"/>
                <a:ext cx="372415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How could you work out the angle between a vector and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-axis?</a:t>
                </a:r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26FF59F-4B77-411D-B674-D8BE897FF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171" y="1047597"/>
                <a:ext cx="3724157" cy="1200329"/>
              </a:xfrm>
              <a:prstGeom prst="rect">
                <a:avLst/>
              </a:prstGeom>
              <a:blipFill>
                <a:blip r:embed="rId8"/>
                <a:stretch>
                  <a:fillRect l="-1309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/>
              <p:nvPr/>
            </p:nvSpPr>
            <p:spPr>
              <a:xfrm>
                <a:off x="3755592" y="2380299"/>
                <a:ext cx="4799199" cy="167334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>
                    <a:latin typeface="+mj-lt"/>
                  </a:rPr>
                  <a:t>The angle between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+mj-lt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+mj-lt"/>
                  </a:rPr>
                  <a:t>-axis is:</a:t>
                </a:r>
              </a:p>
              <a:p>
                <a:endParaRPr lang="en-GB" sz="700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and similarly for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/>
                  <a:t> axes.</a:t>
                </a: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E1B1E86-6FCA-410C-BE50-41DB6DDDF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592" y="2380299"/>
                <a:ext cx="4799199" cy="1673343"/>
              </a:xfrm>
              <a:prstGeom prst="rect">
                <a:avLst/>
              </a:prstGeom>
              <a:blipFill>
                <a:blip r:embed="rId9"/>
                <a:stretch>
                  <a:fillRect l="-759" b="-3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5C841C1-3129-42A7-8094-4D76C30DFC25}"/>
                  </a:ext>
                </a:extLst>
              </p:cNvPr>
              <p:cNvSpPr txBox="1"/>
              <p:nvPr/>
            </p:nvSpPr>
            <p:spPr>
              <a:xfrm>
                <a:off x="419100" y="4221212"/>
                <a:ext cx="3924052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Find the angles that the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 makes with each of the positive coordinate axis.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5C841C1-3129-42A7-8094-4D76C30DF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4221212"/>
                <a:ext cx="3924052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79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646930E-33CA-497F-8A95-D41A116FFC5D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474B1A0-EB8F-46E4-9205-E0C039533D4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3ED61DB-48EF-45AC-B474-E84535ADFC9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059EDB-D57D-40BA-94EE-C6307D4C3D3D}"/>
                  </a:ext>
                </a:extLst>
              </p:cNvPr>
              <p:cNvSpPr txBox="1"/>
              <p:nvPr/>
            </p:nvSpPr>
            <p:spPr>
              <a:xfrm>
                <a:off x="317390" y="808955"/>
                <a:ext cx="8071033" cy="61484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have position vectors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 relative to a fixed origin,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.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/>
                  <a:t> and 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sz="1600" dirty="0"/>
                  <a:t> is isosceles.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059EDB-D57D-40BA-94EE-C6307D4C3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90" y="808955"/>
                <a:ext cx="8071033" cy="614848"/>
              </a:xfrm>
              <a:prstGeom prst="rect">
                <a:avLst/>
              </a:prstGeom>
              <a:blipFill>
                <a:blip r:embed="rId2"/>
                <a:stretch>
                  <a:fillRect b="-8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028AD1D-D230-4A19-B241-7F63ABF019C3}"/>
                  </a:ext>
                </a:extLst>
              </p:cNvPr>
              <p:cNvSpPr txBox="1"/>
              <p:nvPr/>
            </p:nvSpPr>
            <p:spPr>
              <a:xfrm>
                <a:off x="467544" y="4005064"/>
                <a:ext cx="8071033" cy="8610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(a) Find the angle that the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 makes with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-axis.</a:t>
                </a:r>
              </a:p>
              <a:p>
                <a:r>
                  <a:rPr lang="en-GB" sz="1600" dirty="0"/>
                  <a:t>(b) By similarly considering the angle that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 makes with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-axis, determine the area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sz="1600" dirty="0"/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/>
                  <a:t>. (Hint: draw a diagram)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028AD1D-D230-4A19-B241-7F63ABF01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8071033" cy="861070"/>
              </a:xfrm>
              <a:prstGeom prst="rect">
                <a:avLst/>
              </a:prstGeom>
              <a:blipFill>
                <a:blip r:embed="rId3"/>
                <a:stretch>
                  <a:fillRect b="-60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78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8F9C5E3-0352-4B96-9805-CC5EDFBAFE5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473434FE-DAC2-4866-B116-F63F1D8E107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Geometric Problems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E730945-E4CB-4CC4-B8F3-7FC43B4B0DB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B08B1EC-6218-4F8B-86EF-CED07D0D9F06}"/>
              </a:ext>
            </a:extLst>
          </p:cNvPr>
          <p:cNvSpPr txBox="1"/>
          <p:nvPr/>
        </p:nvSpPr>
        <p:spPr>
          <a:xfrm>
            <a:off x="221364" y="721161"/>
            <a:ext cx="828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more general problems involving vectors, often </a:t>
            </a:r>
            <a:r>
              <a:rPr lang="en-GB" b="1" u="sng" dirty="0"/>
              <a:t>drawing a diagram</a:t>
            </a:r>
            <a:r>
              <a:rPr lang="en-GB" dirty="0"/>
              <a:t> helps!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04FA62-06F1-4D46-8AA8-697B88AF03AC}"/>
                  </a:ext>
                </a:extLst>
              </p:cNvPr>
              <p:cNvSpPr txBox="1"/>
              <p:nvPr/>
            </p:nvSpPr>
            <p:spPr>
              <a:xfrm>
                <a:off x="323529" y="1270626"/>
                <a:ext cx="3312368" cy="286386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/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2,−5,−8</m:t>
                        </m:r>
                      </m:e>
                    </m:d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1,−7,−3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(0,15,−10)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2,19,−20</m:t>
                        </m:r>
                      </m:e>
                    </m:d>
                  </m:oMath>
                </a14:m>
                <a:r>
                  <a:rPr lang="en-GB" sz="1600" dirty="0"/>
                  <a:t> respectively.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sz="1600" dirty="0"/>
                  <a:t>, giving your answers in the form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Show that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sz="1600" dirty="0"/>
                  <a:t> are parallel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Hence describe the quadrilateral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04FA62-06F1-4D46-8AA8-697B88AF0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1270626"/>
                <a:ext cx="3312368" cy="28638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DB4A70-8261-4914-B299-FD568D27E633}"/>
                  </a:ext>
                </a:extLst>
              </p:cNvPr>
              <p:cNvSpPr txBox="1"/>
              <p:nvPr/>
            </p:nvSpPr>
            <p:spPr>
              <a:xfrm>
                <a:off x="4067944" y="1270626"/>
                <a:ext cx="4176464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4,−9,−3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,(7,−7,−7)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8,−2,0</m:t>
                        </m:r>
                      </m:e>
                    </m:d>
                  </m:oMath>
                </a14:m>
                <a:r>
                  <a:rPr lang="en-GB" sz="1600" dirty="0"/>
                  <a:t> respectively. Find the coordinates of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/>
                  <a:t> so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sz="1600" dirty="0"/>
                  <a:t> forms a parallelogram.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DB4A70-8261-4914-B299-FD568D27E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270626"/>
                <a:ext cx="4176464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6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62067</TotalTime>
  <Words>1319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Office Theme</vt:lpstr>
      <vt:lpstr>P2 Chapter 12 ::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1285</cp:revision>
  <cp:lastPrinted>2020-01-15T08:33:05Z</cp:lastPrinted>
  <dcterms:created xsi:type="dcterms:W3CDTF">2013-02-28T07:36:55Z</dcterms:created>
  <dcterms:modified xsi:type="dcterms:W3CDTF">2020-01-15T11:33:51Z</dcterms:modified>
</cp:coreProperties>
</file>