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81" r:id="rId2"/>
    <p:sldId id="484" r:id="rId3"/>
    <p:sldId id="509" r:id="rId4"/>
    <p:sldId id="570" r:id="rId5"/>
    <p:sldId id="594" r:id="rId6"/>
    <p:sldId id="571" r:id="rId7"/>
    <p:sldId id="572" r:id="rId8"/>
    <p:sldId id="573" r:id="rId9"/>
    <p:sldId id="574" r:id="rId10"/>
    <p:sldId id="576" r:id="rId11"/>
    <p:sldId id="577" r:id="rId12"/>
    <p:sldId id="578" r:id="rId13"/>
    <p:sldId id="535" r:id="rId14"/>
    <p:sldId id="534" r:id="rId15"/>
    <p:sldId id="531" r:id="rId16"/>
    <p:sldId id="536" r:id="rId17"/>
    <p:sldId id="537" r:id="rId18"/>
    <p:sldId id="539" r:id="rId19"/>
    <p:sldId id="540" r:id="rId20"/>
    <p:sldId id="541" r:id="rId21"/>
    <p:sldId id="544" r:id="rId22"/>
    <p:sldId id="546" r:id="rId23"/>
    <p:sldId id="545" r:id="rId24"/>
    <p:sldId id="547" r:id="rId25"/>
    <p:sldId id="548" r:id="rId26"/>
    <p:sldId id="549" r:id="rId27"/>
    <p:sldId id="550" r:id="rId28"/>
    <p:sldId id="589" r:id="rId29"/>
    <p:sldId id="591" r:id="rId30"/>
    <p:sldId id="59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6" autoAdjust="0"/>
    <p:restoredTop sz="88534" autoAdjust="0"/>
  </p:normalViewPr>
  <p:slideViewPr>
    <p:cSldViewPr>
      <p:cViewPr varScale="1">
        <p:scale>
          <a:sx n="105" d="100"/>
          <a:sy n="105" d="100"/>
        </p:scale>
        <p:origin x="126" y="16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png"/><Relationship Id="rId3" Type="http://schemas.openxmlformats.org/officeDocument/2006/relationships/image" Target="../media/image203.png"/><Relationship Id="rId7" Type="http://schemas.openxmlformats.org/officeDocument/2006/relationships/image" Target="../media/image207.png"/><Relationship Id="rId12" Type="http://schemas.openxmlformats.org/officeDocument/2006/relationships/image" Target="../media/image212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6.png"/><Relationship Id="rId11" Type="http://schemas.openxmlformats.org/officeDocument/2006/relationships/image" Target="../media/image211.png"/><Relationship Id="rId10" Type="http://schemas.openxmlformats.org/officeDocument/2006/relationships/image" Target="../media/image210.png"/><Relationship Id="rId19" Type="http://schemas.openxmlformats.org/officeDocument/2006/relationships/image" Target="../media/image219.png"/><Relationship Id="rId9" Type="http://schemas.openxmlformats.org/officeDocument/2006/relationships/image" Target="../media/image20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6.png"/><Relationship Id="rId3" Type="http://schemas.openxmlformats.org/officeDocument/2006/relationships/image" Target="../media/image222.png"/><Relationship Id="rId7" Type="http://schemas.openxmlformats.org/officeDocument/2006/relationships/image" Target="../media/image217.png"/><Relationship Id="rId2" Type="http://schemas.openxmlformats.org/officeDocument/2006/relationships/image" Target="../media/image221.png"/><Relationship Id="rId16" Type="http://schemas.openxmlformats.org/officeDocument/2006/relationships/image" Target="../media/image2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5.png"/><Relationship Id="rId5" Type="http://schemas.openxmlformats.org/officeDocument/2006/relationships/image" Target="../media/image224.png"/><Relationship Id="rId4" Type="http://schemas.openxmlformats.org/officeDocument/2006/relationships/image" Target="../media/image2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0.png"/><Relationship Id="rId5" Type="http://schemas.openxmlformats.org/officeDocument/2006/relationships/image" Target="../media/image340.png"/><Relationship Id="rId4" Type="http://schemas.openxmlformats.org/officeDocument/2006/relationships/image" Target="../media/image3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1.png"/><Relationship Id="rId16" Type="http://schemas.openxmlformats.org/officeDocument/2006/relationships/image" Target="../media/image50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13" Type="http://schemas.openxmlformats.org/officeDocument/2006/relationships/image" Target="../media/image131.png"/><Relationship Id="rId3" Type="http://schemas.openxmlformats.org/officeDocument/2006/relationships/image" Target="../media/image121.png"/><Relationship Id="rId7" Type="http://schemas.openxmlformats.org/officeDocument/2006/relationships/image" Target="../media/image125.png"/><Relationship Id="rId12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4.png"/><Relationship Id="rId11" Type="http://schemas.openxmlformats.org/officeDocument/2006/relationships/image" Target="../media/image129.png"/><Relationship Id="rId5" Type="http://schemas.openxmlformats.org/officeDocument/2006/relationships/image" Target="../media/image123.png"/><Relationship Id="rId15" Type="http://schemas.openxmlformats.org/officeDocument/2006/relationships/image" Target="../media/image133.png"/><Relationship Id="rId10" Type="http://schemas.openxmlformats.org/officeDocument/2006/relationships/image" Target="../media/image128.png"/><Relationship Id="rId4" Type="http://schemas.openxmlformats.org/officeDocument/2006/relationships/image" Target="../media/image122.png"/><Relationship Id="rId9" Type="http://schemas.openxmlformats.org/officeDocument/2006/relationships/image" Target="../media/image127.png"/><Relationship Id="rId14" Type="http://schemas.openxmlformats.org/officeDocument/2006/relationships/image" Target="../media/image13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35.png"/><Relationship Id="rId7" Type="http://schemas.openxmlformats.org/officeDocument/2006/relationships/image" Target="../media/image32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35.png"/><Relationship Id="rId3" Type="http://schemas.openxmlformats.org/officeDocument/2006/relationships/image" Target="../media/image147.png"/><Relationship Id="rId7" Type="http://schemas.openxmlformats.org/officeDocument/2006/relationships/image" Target="../media/image149.png"/><Relationship Id="rId12" Type="http://schemas.openxmlformats.org/officeDocument/2006/relationships/image" Target="../media/image34.png"/><Relationship Id="rId17" Type="http://schemas.openxmlformats.org/officeDocument/2006/relationships/image" Target="../media/image159.png"/><Relationship Id="rId2" Type="http://schemas.openxmlformats.org/officeDocument/2006/relationships/image" Target="../media/image146.png"/><Relationship Id="rId16" Type="http://schemas.openxmlformats.org/officeDocument/2006/relationships/image" Target="../media/image1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5" Type="http://schemas.openxmlformats.org/officeDocument/2006/relationships/image" Target="../media/image71.png"/><Relationship Id="rId15" Type="http://schemas.openxmlformats.org/officeDocument/2006/relationships/image" Target="../media/image36.png"/><Relationship Id="rId10" Type="http://schemas.openxmlformats.org/officeDocument/2006/relationships/image" Target="../media/image152.png"/><Relationship Id="rId4" Type="http://schemas.openxmlformats.org/officeDocument/2006/relationships/image" Target="../media/image70.png"/><Relationship Id="rId9" Type="http://schemas.openxmlformats.org/officeDocument/2006/relationships/image" Target="../media/image151.png"/><Relationship Id="rId14" Type="http://schemas.openxmlformats.org/officeDocument/2006/relationships/image" Target="../media/image15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81.png"/><Relationship Id="rId3" Type="http://schemas.openxmlformats.org/officeDocument/2006/relationships/image" Target="../media/image171.png"/><Relationship Id="rId7" Type="http://schemas.openxmlformats.org/officeDocument/2006/relationships/image" Target="../media/image175.png"/><Relationship Id="rId2" Type="http://schemas.openxmlformats.org/officeDocument/2006/relationships/image" Target="../media/image170.png"/><Relationship Id="rId16" Type="http://schemas.openxmlformats.org/officeDocument/2006/relationships/image" Target="../media/image1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4.png"/><Relationship Id="rId5" Type="http://schemas.openxmlformats.org/officeDocument/2006/relationships/image" Target="../media/image173.png"/><Relationship Id="rId10" Type="http://schemas.openxmlformats.org/officeDocument/2006/relationships/image" Target="../media/image178.png"/><Relationship Id="rId4" Type="http://schemas.openxmlformats.org/officeDocument/2006/relationships/image" Target="../media/image17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2 :: </a:t>
            </a:r>
            <a:r>
              <a:rPr lang="en-GB" dirty="0"/>
              <a:t>Functions &amp; Graphs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6</a:t>
            </a:r>
            <a:r>
              <a:rPr lang="en-GB" baseline="30000" dirty="0"/>
              <a:t>th</a:t>
            </a:r>
            <a:r>
              <a:rPr lang="en-GB" dirty="0"/>
              <a:t> September 2019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6A4AED5-6A40-4F29-88CE-AEF4613925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C4D4845-ED01-4F58-8EBC-8191A9F25B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7731EDF-109E-41A3-9CF9-19F7ACE7FCA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2: Combining </a:t>
              </a:r>
              <a:r>
                <a:rPr lang="en-GB" sz="3200" dirty="0">
                  <a:latin typeface="+mj-lt"/>
                </a:rPr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4E41ED0-9A4B-4E9F-9516-F1FDEAC61A5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395A147-2E03-4E14-A3D4-D59822DD85A7}"/>
              </a:ext>
            </a:extLst>
          </p:cNvPr>
          <p:cNvSpPr txBox="1"/>
          <p:nvPr/>
        </p:nvSpPr>
        <p:spPr>
          <a:xfrm>
            <a:off x="250258" y="724777"/>
            <a:ext cx="1482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RECAP: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F0B72A-CF96-4426-B7D7-CD2174B2EF7A}"/>
              </a:ext>
            </a:extLst>
          </p:cNvPr>
          <p:cNvSpPr txBox="1"/>
          <p:nvPr/>
        </p:nvSpPr>
        <p:spPr>
          <a:xfrm>
            <a:off x="2915816" y="1041354"/>
            <a:ext cx="216024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Affects which axis?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9AC987-E80C-4543-A32A-F374EFCB6373}"/>
              </a:ext>
            </a:extLst>
          </p:cNvPr>
          <p:cNvSpPr txBox="1"/>
          <p:nvPr/>
        </p:nvSpPr>
        <p:spPr>
          <a:xfrm>
            <a:off x="5076056" y="1041354"/>
            <a:ext cx="324036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What we expect or opposite?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116095-4DE2-4A96-A596-C1B76F976249}"/>
                  </a:ext>
                </a:extLst>
              </p:cNvPr>
              <p:cNvSpPr txBox="1"/>
              <p:nvPr/>
            </p:nvSpPr>
            <p:spPr>
              <a:xfrm>
                <a:off x="755576" y="1401394"/>
                <a:ext cx="2160240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Change </a:t>
                </a:r>
                <a:r>
                  <a:rPr lang="en-GB" b="1" dirty="0"/>
                  <a:t>inside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 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116095-4DE2-4A96-A596-C1B76F976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401394"/>
                <a:ext cx="2160240" cy="369332"/>
              </a:xfrm>
              <a:prstGeom prst="rect">
                <a:avLst/>
              </a:prstGeom>
              <a:blipFill>
                <a:blip r:embed="rId2"/>
                <a:stretch>
                  <a:fillRect l="-1955" t="-6250" b="-2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BFE92F-1C90-4021-90FD-D6FBDFE43654}"/>
                  </a:ext>
                </a:extLst>
              </p:cNvPr>
              <p:cNvSpPr txBox="1"/>
              <p:nvPr/>
            </p:nvSpPr>
            <p:spPr>
              <a:xfrm>
                <a:off x="755576" y="1833442"/>
                <a:ext cx="2160240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Change </a:t>
                </a:r>
                <a:r>
                  <a:rPr lang="en-GB" b="1" dirty="0"/>
                  <a:t>outside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 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BFE92F-1C90-4021-90FD-D6FBDFE43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833442"/>
                <a:ext cx="2160240" cy="369332"/>
              </a:xfrm>
              <a:prstGeom prst="rect">
                <a:avLst/>
              </a:prstGeom>
              <a:blipFill>
                <a:blip r:embed="rId3"/>
                <a:stretch>
                  <a:fillRect l="-1955" t="-6250" b="-2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21FC391-5F62-4109-8147-074F26192913}"/>
              </a:ext>
            </a:extLst>
          </p:cNvPr>
          <p:cNvSpPr txBox="1"/>
          <p:nvPr/>
        </p:nvSpPr>
        <p:spPr>
          <a:xfrm>
            <a:off x="3131840" y="140139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814468-CE01-4081-A51D-0D9D874467F9}"/>
              </a:ext>
            </a:extLst>
          </p:cNvPr>
          <p:cNvSpPr txBox="1"/>
          <p:nvPr/>
        </p:nvSpPr>
        <p:spPr>
          <a:xfrm>
            <a:off x="395536" y="25649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is nothing new here relative to Year 1, except that you might have to do more than one transformation…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767F82-CAE1-4B7B-B84D-0AF5F38AC2D2}"/>
              </a:ext>
            </a:extLst>
          </p:cNvPr>
          <p:cNvCxnSpPr>
            <a:cxnSpLocks/>
          </p:cNvCxnSpPr>
          <p:nvPr/>
        </p:nvCxnSpPr>
        <p:spPr>
          <a:xfrm>
            <a:off x="697059" y="5277949"/>
            <a:ext cx="2795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2533157-22EE-4174-A4B8-05033FABCDD3}"/>
              </a:ext>
            </a:extLst>
          </p:cNvPr>
          <p:cNvCxnSpPr>
            <a:cxnSpLocks/>
          </p:cNvCxnSpPr>
          <p:nvPr/>
        </p:nvCxnSpPr>
        <p:spPr>
          <a:xfrm flipV="1">
            <a:off x="1496736" y="3829150"/>
            <a:ext cx="0" cy="2160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8FD146-BF36-4F4F-896F-80677D78B15D}"/>
                  </a:ext>
                </a:extLst>
              </p:cNvPr>
              <p:cNvSpPr txBox="1"/>
              <p:nvPr/>
            </p:nvSpPr>
            <p:spPr>
              <a:xfrm>
                <a:off x="3308726" y="506660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8FD146-BF36-4F4F-896F-80677D78B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726" y="5066602"/>
                <a:ext cx="57606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2B69A4-3C00-40BD-B8D6-016BF6A9EA92}"/>
                  </a:ext>
                </a:extLst>
              </p:cNvPr>
              <p:cNvSpPr txBox="1"/>
              <p:nvPr/>
            </p:nvSpPr>
            <p:spPr>
              <a:xfrm>
                <a:off x="1198071" y="3463864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2B69A4-3C00-40BD-B8D6-016BF6A9E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071" y="3463864"/>
                <a:ext cx="576064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6D38FB2-C77E-42FA-A6EB-BA66C447A6F3}"/>
              </a:ext>
            </a:extLst>
          </p:cNvPr>
          <p:cNvSpPr/>
          <p:nvPr/>
        </p:nvSpPr>
        <p:spPr>
          <a:xfrm>
            <a:off x="880475" y="4206273"/>
            <a:ext cx="2743201" cy="1857829"/>
          </a:xfrm>
          <a:custGeom>
            <a:avLst/>
            <a:gdLst>
              <a:gd name="connsiteX0" fmla="*/ 0 w 3715658"/>
              <a:gd name="connsiteY0" fmla="*/ 0 h 2365829"/>
              <a:gd name="connsiteX1" fmla="*/ 1436915 w 3715658"/>
              <a:gd name="connsiteY1" fmla="*/ 1915886 h 2365829"/>
              <a:gd name="connsiteX2" fmla="*/ 2481943 w 3715658"/>
              <a:gd name="connsiteY2" fmla="*/ 696686 h 2365829"/>
              <a:gd name="connsiteX3" fmla="*/ 3715658 w 3715658"/>
              <a:gd name="connsiteY3" fmla="*/ 2365829 h 236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8" h="2365829">
                <a:moveTo>
                  <a:pt x="0" y="0"/>
                </a:moveTo>
                <a:cubicBezTo>
                  <a:pt x="511629" y="899886"/>
                  <a:pt x="1023258" y="1799772"/>
                  <a:pt x="1436915" y="1915886"/>
                </a:cubicBezTo>
                <a:cubicBezTo>
                  <a:pt x="1850572" y="2032000"/>
                  <a:pt x="2102153" y="621696"/>
                  <a:pt x="2481943" y="696686"/>
                </a:cubicBezTo>
                <a:cubicBezTo>
                  <a:pt x="2861734" y="771677"/>
                  <a:pt x="3288696" y="1568753"/>
                  <a:pt x="3715658" y="236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773C22F-9077-4475-ADE9-2BE507C4D3B5}"/>
                  </a:ext>
                </a:extLst>
              </p:cNvPr>
              <p:cNvSpPr txBox="1"/>
              <p:nvPr/>
            </p:nvSpPr>
            <p:spPr>
              <a:xfrm>
                <a:off x="1869828" y="5680093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2,−1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773C22F-9077-4475-ADE9-2BE507C4D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828" y="5680093"/>
                <a:ext cx="709633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2BA8A4-09B3-4424-B590-27871DD0E455}"/>
                  </a:ext>
                </a:extLst>
              </p:cNvPr>
              <p:cNvSpPr txBox="1"/>
              <p:nvPr/>
            </p:nvSpPr>
            <p:spPr>
              <a:xfrm>
                <a:off x="2597262" y="4491797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6,4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2BA8A4-09B3-4424-B590-27871DD0E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262" y="4491797"/>
                <a:ext cx="709633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C9D6EF0-F798-4D5A-86FB-D9E4D80E837D}"/>
                  </a:ext>
                </a:extLst>
              </p:cNvPr>
              <p:cNvSpPr txBox="1"/>
              <p:nvPr/>
            </p:nvSpPr>
            <p:spPr>
              <a:xfrm>
                <a:off x="1070116" y="5259056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C9D6EF0-F798-4D5A-86FB-D9E4D80E8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116" y="5259056"/>
                <a:ext cx="709633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8DEC161-0AD9-4F0A-BDAF-2BF1F960A373}"/>
                  </a:ext>
                </a:extLst>
              </p:cNvPr>
              <p:cNvSpPr txBox="1"/>
              <p:nvPr/>
            </p:nvSpPr>
            <p:spPr>
              <a:xfrm>
                <a:off x="274419" y="3937245"/>
                <a:ext cx="8797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8DEC161-0AD9-4F0A-BDAF-2BF1F960A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19" y="3937245"/>
                <a:ext cx="879765" cy="261610"/>
              </a:xfrm>
              <a:prstGeom prst="rect">
                <a:avLst/>
              </a:prstGeom>
              <a:blipFill>
                <a:blip r:embed="rId11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>
            <a:extLst>
              <a:ext uri="{FF2B5EF4-FFF2-40B4-BE49-F238E27FC236}">
                <a16:creationId xmlns:a16="http://schemas.microsoft.com/office/drawing/2014/main" id="{4239B2AF-E168-4131-98EC-5B4D895C149B}"/>
              </a:ext>
            </a:extLst>
          </p:cNvPr>
          <p:cNvSpPr/>
          <p:nvPr/>
        </p:nvSpPr>
        <p:spPr>
          <a:xfrm>
            <a:off x="1925989" y="5654674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E86E164-EE3D-4BA6-926E-52FC1CB52D3A}"/>
              </a:ext>
            </a:extLst>
          </p:cNvPr>
          <p:cNvSpPr/>
          <p:nvPr/>
        </p:nvSpPr>
        <p:spPr>
          <a:xfrm>
            <a:off x="2640484" y="4707484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3365C3A-46DC-43C9-B2F6-9F6345D38364}"/>
                  </a:ext>
                </a:extLst>
              </p:cNvPr>
              <p:cNvSpPr txBox="1"/>
              <p:nvPr/>
            </p:nvSpPr>
            <p:spPr>
              <a:xfrm>
                <a:off x="2290068" y="3374964"/>
                <a:ext cx="39604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Here is a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Sketch the graph of:</a:t>
                </a:r>
              </a:p>
              <a:p>
                <a:r>
                  <a:rPr lang="en-GB" dirty="0"/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GB" dirty="0"/>
                  <a:t/>
                </a:r>
                <a:br>
                  <a:rPr lang="en-GB" dirty="0"/>
                </a:br>
                <a:endParaRPr lang="en-GB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3365C3A-46DC-43C9-B2F6-9F6345D38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068" y="3374964"/>
                <a:ext cx="3960440" cy="1200329"/>
              </a:xfrm>
              <a:prstGeom prst="rect">
                <a:avLst/>
              </a:prstGeom>
              <a:blipFill>
                <a:blip r:embed="rId12"/>
                <a:stretch>
                  <a:fillRect l="-138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44815FE-AB8C-4730-955A-740A2720BBD9}"/>
                  </a:ext>
                </a:extLst>
              </p:cNvPr>
              <p:cNvSpPr txBox="1"/>
              <p:nvPr/>
            </p:nvSpPr>
            <p:spPr>
              <a:xfrm>
                <a:off x="6434971" y="6603806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0,−2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44815FE-AB8C-4730-955A-740A2720B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971" y="6603806"/>
                <a:ext cx="709633" cy="2616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E15C229-87BA-49C5-AF6B-7036DC09D452}"/>
              </a:ext>
            </a:extLst>
          </p:cNvPr>
          <p:cNvCxnSpPr/>
          <p:nvPr/>
        </p:nvCxnSpPr>
        <p:spPr>
          <a:xfrm>
            <a:off x="5076056" y="1041354"/>
            <a:ext cx="0" cy="1161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0B425C1-22FE-41B3-A0C7-5CB2D346CDED}"/>
              </a:ext>
            </a:extLst>
          </p:cNvPr>
          <p:cNvCxnSpPr>
            <a:cxnSpLocks/>
          </p:cNvCxnSpPr>
          <p:nvPr/>
        </p:nvCxnSpPr>
        <p:spPr>
          <a:xfrm>
            <a:off x="755576" y="1833442"/>
            <a:ext cx="76328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889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801E95-5B27-41A3-A998-C2FE3D79222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4336982-D3AE-4A32-9A64-F015BD6ECF6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Combining Transformations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79650D4-D321-44D8-8A82-3759027EA3D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1821FC-656F-44A3-A03F-A2200D82CBC3}"/>
              </a:ext>
            </a:extLst>
          </p:cNvPr>
          <p:cNvCxnSpPr>
            <a:cxnSpLocks/>
          </p:cNvCxnSpPr>
          <p:nvPr/>
        </p:nvCxnSpPr>
        <p:spPr>
          <a:xfrm>
            <a:off x="646259" y="2725249"/>
            <a:ext cx="2795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D1D010-6D8E-420B-868C-87C45344CE94}"/>
              </a:ext>
            </a:extLst>
          </p:cNvPr>
          <p:cNvCxnSpPr>
            <a:cxnSpLocks/>
          </p:cNvCxnSpPr>
          <p:nvPr/>
        </p:nvCxnSpPr>
        <p:spPr>
          <a:xfrm flipV="1">
            <a:off x="1445936" y="1276450"/>
            <a:ext cx="0" cy="2160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0DD5EA-44A7-451D-BA4C-228BEBBCB269}"/>
                  </a:ext>
                </a:extLst>
              </p:cNvPr>
              <p:cNvSpPr txBox="1"/>
              <p:nvPr/>
            </p:nvSpPr>
            <p:spPr>
              <a:xfrm>
                <a:off x="3257926" y="251390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0DD5EA-44A7-451D-BA4C-228BEBBCB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26" y="2513902"/>
                <a:ext cx="5760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49EBBC-2B70-412D-8A7D-F8150DEEAB74}"/>
                  </a:ext>
                </a:extLst>
              </p:cNvPr>
              <p:cNvSpPr txBox="1"/>
              <p:nvPr/>
            </p:nvSpPr>
            <p:spPr>
              <a:xfrm>
                <a:off x="1147271" y="911164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49EBBC-2B70-412D-8A7D-F8150DEEA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271" y="911164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3693B64-CEB7-44F1-8978-FCEE54DD6D22}"/>
              </a:ext>
            </a:extLst>
          </p:cNvPr>
          <p:cNvSpPr/>
          <p:nvPr/>
        </p:nvSpPr>
        <p:spPr>
          <a:xfrm>
            <a:off x="829675" y="1653573"/>
            <a:ext cx="2743201" cy="1857829"/>
          </a:xfrm>
          <a:custGeom>
            <a:avLst/>
            <a:gdLst>
              <a:gd name="connsiteX0" fmla="*/ 0 w 3715658"/>
              <a:gd name="connsiteY0" fmla="*/ 0 h 2365829"/>
              <a:gd name="connsiteX1" fmla="*/ 1436915 w 3715658"/>
              <a:gd name="connsiteY1" fmla="*/ 1915886 h 2365829"/>
              <a:gd name="connsiteX2" fmla="*/ 2481943 w 3715658"/>
              <a:gd name="connsiteY2" fmla="*/ 696686 h 2365829"/>
              <a:gd name="connsiteX3" fmla="*/ 3715658 w 3715658"/>
              <a:gd name="connsiteY3" fmla="*/ 2365829 h 236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8" h="2365829">
                <a:moveTo>
                  <a:pt x="0" y="0"/>
                </a:moveTo>
                <a:cubicBezTo>
                  <a:pt x="511629" y="899886"/>
                  <a:pt x="1023258" y="1799772"/>
                  <a:pt x="1436915" y="1915886"/>
                </a:cubicBezTo>
                <a:cubicBezTo>
                  <a:pt x="1850572" y="2032000"/>
                  <a:pt x="2102153" y="621696"/>
                  <a:pt x="2481943" y="696686"/>
                </a:cubicBezTo>
                <a:cubicBezTo>
                  <a:pt x="2861734" y="771677"/>
                  <a:pt x="3288696" y="1568753"/>
                  <a:pt x="3715658" y="236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55E2273-8BB6-4E21-9ED8-D898BEE4B720}"/>
                  </a:ext>
                </a:extLst>
              </p:cNvPr>
              <p:cNvSpPr txBox="1"/>
              <p:nvPr/>
            </p:nvSpPr>
            <p:spPr>
              <a:xfrm>
                <a:off x="1819028" y="3127393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2,−1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55E2273-8BB6-4E21-9ED8-D898BEE4B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028" y="3127393"/>
                <a:ext cx="709633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27C79C-D23F-4978-AB0C-4E187C61DE61}"/>
                  </a:ext>
                </a:extLst>
              </p:cNvPr>
              <p:cNvSpPr txBox="1"/>
              <p:nvPr/>
            </p:nvSpPr>
            <p:spPr>
              <a:xfrm>
                <a:off x="2546462" y="1939097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6,4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27C79C-D23F-4978-AB0C-4E187C61DE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462" y="1939097"/>
                <a:ext cx="709633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8A697D-1D57-433B-ACFE-5C9537CDE6D8}"/>
                  </a:ext>
                </a:extLst>
              </p:cNvPr>
              <p:cNvSpPr txBox="1"/>
              <p:nvPr/>
            </p:nvSpPr>
            <p:spPr>
              <a:xfrm>
                <a:off x="1019316" y="2706356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8A697D-1D57-433B-ACFE-5C9537CDE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316" y="2706356"/>
                <a:ext cx="709633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8A4071-A056-4F0C-B69B-749FDD09ECAE}"/>
                  </a:ext>
                </a:extLst>
              </p:cNvPr>
              <p:cNvSpPr txBox="1"/>
              <p:nvPr/>
            </p:nvSpPr>
            <p:spPr>
              <a:xfrm>
                <a:off x="223619" y="1384545"/>
                <a:ext cx="8797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8A4071-A056-4F0C-B69B-749FDD09E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19" y="1384545"/>
                <a:ext cx="879765" cy="261610"/>
              </a:xfrm>
              <a:prstGeom prst="rect">
                <a:avLst/>
              </a:prstGeom>
              <a:blipFill>
                <a:blip r:embed="rId7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151B7C7E-79D8-4D31-BA11-6F8ABD59C78F}"/>
              </a:ext>
            </a:extLst>
          </p:cNvPr>
          <p:cNvSpPr/>
          <p:nvPr/>
        </p:nvSpPr>
        <p:spPr>
          <a:xfrm>
            <a:off x="1875189" y="3101974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31A5FA-D707-4044-85F0-B565CC618A93}"/>
              </a:ext>
            </a:extLst>
          </p:cNvPr>
          <p:cNvSpPr/>
          <p:nvPr/>
        </p:nvSpPr>
        <p:spPr>
          <a:xfrm>
            <a:off x="2589684" y="2154784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7C8D52-4D1C-4B7A-9DF8-C795224499A6}"/>
                  </a:ext>
                </a:extLst>
              </p:cNvPr>
              <p:cNvSpPr txBox="1"/>
              <p:nvPr/>
            </p:nvSpPr>
            <p:spPr>
              <a:xfrm>
                <a:off x="2239268" y="822264"/>
                <a:ext cx="285799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Here is a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Sketch the graph of:</a:t>
                </a:r>
              </a:p>
              <a:p>
                <a:r>
                  <a:rPr lang="en-GB" dirty="0"/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/>
                </a:r>
                <a:br>
                  <a:rPr lang="en-GB" dirty="0"/>
                </a:br>
                <a:endParaRPr lang="en-GB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7C8D52-4D1C-4B7A-9DF8-C79522449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268" y="822264"/>
                <a:ext cx="2857996" cy="1200329"/>
              </a:xfrm>
              <a:prstGeom prst="rect">
                <a:avLst/>
              </a:prstGeom>
              <a:blipFill>
                <a:blip r:embed="rId8"/>
                <a:stretch>
                  <a:fillRect l="-1706" t="-3046" r="-2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A62514-0698-477A-90A7-DB9047E3E614}"/>
                  </a:ext>
                </a:extLst>
              </p:cNvPr>
              <p:cNvSpPr txBox="1"/>
              <p:nvPr/>
            </p:nvSpPr>
            <p:spPr>
              <a:xfrm>
                <a:off x="493015" y="3811282"/>
                <a:ext cx="17462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A62514-0698-477A-90A7-DB9047E3E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15" y="3811282"/>
                <a:ext cx="1746253" cy="369332"/>
              </a:xfrm>
              <a:prstGeom prst="rect">
                <a:avLst/>
              </a:prstGeom>
              <a:blipFill>
                <a:blip r:embed="rId16"/>
                <a:stretch>
                  <a:fillRect l="-314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extLst>
              <a:ext uri="{FF2B5EF4-FFF2-40B4-BE49-F238E27FC236}">
                <a16:creationId xmlns:a16="http://schemas.microsoft.com/office/drawing/2014/main" id="{0A4D3A75-F0C9-414B-BFC4-34E42A60AA21}"/>
              </a:ext>
            </a:extLst>
          </p:cNvPr>
          <p:cNvSpPr/>
          <p:nvPr/>
        </p:nvSpPr>
        <p:spPr>
          <a:xfrm>
            <a:off x="1835962" y="6031140"/>
            <a:ext cx="1139694" cy="804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860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569E850-741A-4B50-BF8E-B169E2C2CF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C41D035-98A2-423F-9653-16548D2CB97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46DBDE0-5BC5-4451-BB31-6D5754619A0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775A9EA-8533-455F-AC62-E2B8F9611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44" y="1096939"/>
            <a:ext cx="5358184" cy="366975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43C0ED-6102-4C55-BAB2-F3696CBB9CB7}"/>
              </a:ext>
            </a:extLst>
          </p:cNvPr>
          <p:cNvSpPr txBox="1"/>
          <p:nvPr/>
        </p:nvSpPr>
        <p:spPr>
          <a:xfrm>
            <a:off x="365944" y="733985"/>
            <a:ext cx="204581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2011 Q3</a:t>
            </a:r>
          </a:p>
        </p:txBody>
      </p:sp>
    </p:spTree>
    <p:extLst>
      <p:ext uri="{BB962C8B-B14F-4D97-AF65-F5344CB8AC3E}">
        <p14:creationId xmlns:p14="http://schemas.microsoft.com/office/powerpoint/2010/main" val="145301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6" name="TextBox 5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</a:t>
              </a:r>
              <a:r>
                <a:rPr lang="en-GB" sz="3200" dirty="0" smtClean="0"/>
                <a:t>Lesson 3: What </a:t>
              </a:r>
              <a:r>
                <a:rPr lang="en-GB" sz="3200" dirty="0"/>
                <a:t>is a mapping?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502404" y="764704"/>
            <a:ext cx="813690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 </a:t>
            </a:r>
            <a:r>
              <a:rPr lang="en-GB" b="1" dirty="0"/>
              <a:t>mapping</a:t>
            </a:r>
            <a:r>
              <a:rPr lang="en-GB" dirty="0"/>
              <a:t> is something which maps one set of numbers to another.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8315" y="1299613"/>
            <a:ext cx="6944005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</a:t>
            </a:r>
            <a:r>
              <a:rPr lang="en-GB" dirty="0"/>
              <a:t> The </a:t>
            </a:r>
            <a:r>
              <a:rPr lang="en-GB" b="1" dirty="0"/>
              <a:t>domain</a:t>
            </a:r>
            <a:r>
              <a:rPr lang="en-GB" dirty="0"/>
              <a:t> is the set of possible inputs, usually the x-values.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9552" y="1834522"/>
            <a:ext cx="705678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</a:t>
            </a:r>
            <a:r>
              <a:rPr lang="en-GB" dirty="0"/>
              <a:t> The </a:t>
            </a:r>
            <a:r>
              <a:rPr lang="en-GB" b="1" dirty="0"/>
              <a:t>range</a:t>
            </a:r>
            <a:r>
              <a:rPr lang="en-GB" dirty="0"/>
              <a:t> is the set of possible outputs, usually the y-values.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6E3E272-6921-44E3-BA1D-7307079446D0}"/>
              </a:ext>
            </a:extLst>
          </p:cNvPr>
          <p:cNvSpPr txBox="1"/>
          <p:nvPr/>
        </p:nvSpPr>
        <p:spPr>
          <a:xfrm>
            <a:off x="-1144" y="246471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!"/>
            </a:pPr>
            <a:r>
              <a:rPr lang="en-GB" dirty="0"/>
              <a:t>A function is: a mapping such that every element of the domain is mapped to </a:t>
            </a:r>
          </a:p>
          <a:p>
            <a:r>
              <a:rPr lang="en-GB" dirty="0"/>
              <a:t>                             exactly one element of the range.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E3DA97D-A198-4B7E-9195-BC6C0A9AF23E}"/>
              </a:ext>
            </a:extLst>
          </p:cNvPr>
          <p:cNvSpPr txBox="1"/>
          <p:nvPr/>
        </p:nvSpPr>
        <p:spPr>
          <a:xfrm>
            <a:off x="633244" y="3301589"/>
            <a:ext cx="1022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Notation: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CD1A416-B935-415E-9A4A-3AD094BD97B6}"/>
                  </a:ext>
                </a:extLst>
              </p:cNvPr>
              <p:cNvSpPr txBox="1"/>
              <p:nvPr/>
            </p:nvSpPr>
            <p:spPr>
              <a:xfrm>
                <a:off x="1607426" y="3291369"/>
                <a:ext cx="17788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CD1A416-B935-415E-9A4A-3AD094BD97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426" y="3291369"/>
                <a:ext cx="1778868" cy="369332"/>
              </a:xfrm>
              <a:prstGeom prst="rect">
                <a:avLst/>
              </a:prstGeom>
              <a:blipFill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4F2E219-3B1D-4393-BA29-DEFD3C0B39F2}"/>
                  </a:ext>
                </a:extLst>
              </p:cNvPr>
              <p:cNvSpPr txBox="1"/>
              <p:nvPr/>
            </p:nvSpPr>
            <p:spPr>
              <a:xfrm>
                <a:off x="3635896" y="3288838"/>
                <a:ext cx="17896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r>
                        <a:rPr lang="en-GB" b="0" i="1" smtClean="0">
                          <a:latin typeface="Cambria Math"/>
                        </a:rPr>
                        <m:t>: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→2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4F2E219-3B1D-4393-BA29-DEFD3C0B3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288838"/>
                <a:ext cx="1789634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8A06C23-6EBA-4C56-9399-A54C337801C8}"/>
              </a:ext>
            </a:extLst>
          </p:cNvPr>
          <p:cNvCxnSpPr/>
          <p:nvPr/>
        </p:nvCxnSpPr>
        <p:spPr>
          <a:xfrm flipH="1" flipV="1">
            <a:off x="2718658" y="3646959"/>
            <a:ext cx="250699" cy="170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0E7EEC3-82FC-4ECD-A59B-128B001950AC}"/>
                  </a:ext>
                </a:extLst>
              </p:cNvPr>
              <p:cNvSpPr txBox="1"/>
              <p:nvPr/>
            </p:nvSpPr>
            <p:spPr>
              <a:xfrm>
                <a:off x="2869651" y="3862365"/>
                <a:ext cx="2872868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200" dirty="0"/>
                  <a:t> refers to the </a:t>
                </a:r>
                <a:r>
                  <a:rPr lang="en-GB" sz="1200" b="1" u="sng" dirty="0"/>
                  <a:t>output</a:t>
                </a:r>
                <a:r>
                  <a:rPr lang="en-GB" sz="1200" dirty="0"/>
                  <a:t> of the function.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0E7EEC3-82FC-4ECD-A59B-128B00195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651" y="3862365"/>
                <a:ext cx="2872868" cy="276999"/>
              </a:xfrm>
              <a:prstGeom prst="rect">
                <a:avLst/>
              </a:prstGeom>
              <a:blipFill>
                <a:blip r:embed="rId4"/>
                <a:stretch>
                  <a:fillRect b="-122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0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One-to-one </a:t>
              </a:r>
              <a:r>
                <a:rPr lang="en-GB" sz="3200" dirty="0" err="1"/>
                <a:t>vs</a:t>
              </a:r>
              <a:r>
                <a:rPr lang="en-GB" sz="3200" dirty="0"/>
                <a:t> Many-to-one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1431" y="737809"/>
            <a:ext cx="8613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While functions permit an input only to be mapped to one output, there’s nothing stopping multiple different inputs mapping to the same output.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3760" y="2454796"/>
            <a:ext cx="1545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Many-to-one</a:t>
            </a:r>
          </a:p>
          <a:p>
            <a:r>
              <a:rPr lang="en-GB" dirty="0"/>
              <a:t>function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77740" y="241669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Multiple inputs can map to the same output.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9788" y="3208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09788" y="38568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17900" y="3496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2437780" y="3064768"/>
            <a:ext cx="504056" cy="12961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445892" y="3064768"/>
            <a:ext cx="504056" cy="12961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>
            <a:endCxn id="21" idx="1"/>
          </p:cNvCxnSpPr>
          <p:nvPr/>
        </p:nvCxnSpPr>
        <p:spPr>
          <a:xfrm>
            <a:off x="2797820" y="3424808"/>
            <a:ext cx="720080" cy="256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" idx="3"/>
          </p:cNvCxnSpPr>
          <p:nvPr/>
        </p:nvCxnSpPr>
        <p:spPr>
          <a:xfrm flipV="1">
            <a:off x="2941836" y="3784848"/>
            <a:ext cx="576064" cy="256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11092" y="2556396"/>
                <a:ext cx="1802408" cy="1377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  <a:p>
                <a:endParaRPr lang="en-GB" sz="2000" dirty="0"/>
              </a:p>
              <a:p>
                <a:r>
                  <a:rPr lang="en-GB" sz="2000" dirty="0"/>
                  <a:t>e.g.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092" y="2556396"/>
                <a:ext cx="1802408" cy="1377878"/>
              </a:xfrm>
              <a:prstGeom prst="rect">
                <a:avLst/>
              </a:prstGeom>
              <a:blipFill>
                <a:blip r:embed="rId2"/>
                <a:stretch>
                  <a:fillRect l="-3378" b="-4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15257" y="1914460"/>
            <a:ext cx="1564455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Type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007083" y="1914460"/>
            <a:ext cx="250967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Description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1922010"/>
            <a:ext cx="208823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Example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1970336" y="1988840"/>
            <a:ext cx="0" cy="4608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526136" y="2065040"/>
            <a:ext cx="0" cy="4608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11560" y="479715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One-to-one</a:t>
            </a:r>
          </a:p>
          <a:p>
            <a:r>
              <a:rPr lang="en-GB" dirty="0"/>
              <a:t>function</a:t>
            </a:r>
          </a:p>
        </p:txBody>
      </p: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611560" y="4653136"/>
            <a:ext cx="5976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153940" y="469974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 output has one input and vice versa.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85988" y="56358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585988" y="5923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94100" y="5491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56" name="Oval 55"/>
          <p:cNvSpPr/>
          <p:nvPr/>
        </p:nvSpPr>
        <p:spPr>
          <a:xfrm>
            <a:off x="2513980" y="5347816"/>
            <a:ext cx="504056" cy="12961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3522092" y="5347816"/>
            <a:ext cx="504056" cy="12961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874020" y="5707856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2874020" y="5995888"/>
            <a:ext cx="792088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594100" y="5851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85988" y="6211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2874020" y="6283920"/>
            <a:ext cx="792088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594100" y="6139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340076" y="4903068"/>
                <a:ext cx="24482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076" y="4903068"/>
                <a:ext cx="2448272" cy="461665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833B928-521C-4E11-A199-84768C16C2D6}"/>
              </a:ext>
            </a:extLst>
          </p:cNvPr>
          <p:cNvCxnSpPr/>
          <p:nvPr/>
        </p:nvCxnSpPr>
        <p:spPr>
          <a:xfrm>
            <a:off x="6948264" y="3578116"/>
            <a:ext cx="18722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22B8959-FFE5-4875-89BE-F7437A17718D}"/>
              </a:ext>
            </a:extLst>
          </p:cNvPr>
          <p:cNvCxnSpPr>
            <a:cxnSpLocks/>
          </p:cNvCxnSpPr>
          <p:nvPr/>
        </p:nvCxnSpPr>
        <p:spPr>
          <a:xfrm flipV="1">
            <a:off x="7837512" y="2505596"/>
            <a:ext cx="0" cy="1793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BEE9EED-114E-4EF5-B86F-1BF05A416AFA}"/>
                  </a:ext>
                </a:extLst>
              </p:cNvPr>
              <p:cNvSpPr txBox="1"/>
              <p:nvPr/>
            </p:nvSpPr>
            <p:spPr>
              <a:xfrm>
                <a:off x="8763321" y="3401566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BEE9EED-114E-4EF5-B86F-1BF05A416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321" y="3401566"/>
                <a:ext cx="31400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79BD5CA-BB0B-4577-926E-1F7B458A9DEE}"/>
                  </a:ext>
                </a:extLst>
              </p:cNvPr>
              <p:cNvSpPr txBox="1"/>
              <p:nvPr/>
            </p:nvSpPr>
            <p:spPr>
              <a:xfrm>
                <a:off x="7680510" y="2197819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79BD5CA-BB0B-4577-926E-1F7B458A9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510" y="2197819"/>
                <a:ext cx="314003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168E422-0DD2-4AC7-8292-79310B14C25D}"/>
              </a:ext>
            </a:extLst>
          </p:cNvPr>
          <p:cNvSpPr/>
          <p:nvPr/>
        </p:nvSpPr>
        <p:spPr>
          <a:xfrm>
            <a:off x="7000875" y="2638425"/>
            <a:ext cx="1590675" cy="943040"/>
          </a:xfrm>
          <a:custGeom>
            <a:avLst/>
            <a:gdLst>
              <a:gd name="connsiteX0" fmla="*/ 0 w 1590675"/>
              <a:gd name="connsiteY0" fmla="*/ 0 h 943040"/>
              <a:gd name="connsiteX1" fmla="*/ 809625 w 1590675"/>
              <a:gd name="connsiteY1" fmla="*/ 942975 h 943040"/>
              <a:gd name="connsiteX2" fmla="*/ 1590675 w 1590675"/>
              <a:gd name="connsiteY2" fmla="*/ 38100 h 94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943040">
                <a:moveTo>
                  <a:pt x="0" y="0"/>
                </a:moveTo>
                <a:cubicBezTo>
                  <a:pt x="272256" y="468312"/>
                  <a:pt x="544513" y="936625"/>
                  <a:pt x="809625" y="942975"/>
                </a:cubicBezTo>
                <a:cubicBezTo>
                  <a:pt x="1074737" y="949325"/>
                  <a:pt x="1332706" y="493712"/>
                  <a:pt x="1590675" y="381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3C86BE7-6F6C-40F4-ABDB-DF21D214E042}"/>
              </a:ext>
            </a:extLst>
          </p:cNvPr>
          <p:cNvCxnSpPr>
            <a:cxnSpLocks/>
          </p:cNvCxnSpPr>
          <p:nvPr/>
        </p:nvCxnSpPr>
        <p:spPr>
          <a:xfrm flipV="1">
            <a:off x="6900639" y="3101127"/>
            <a:ext cx="1872208" cy="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993929C8-9015-46B3-BCA1-0B98001CF651}"/>
              </a:ext>
            </a:extLst>
          </p:cNvPr>
          <p:cNvSpPr/>
          <p:nvPr/>
        </p:nvSpPr>
        <p:spPr>
          <a:xfrm>
            <a:off x="7233121" y="3059852"/>
            <a:ext cx="86524" cy="840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79A85AE-1597-4201-B963-E765AFA361E4}"/>
              </a:ext>
            </a:extLst>
          </p:cNvPr>
          <p:cNvSpPr/>
          <p:nvPr/>
        </p:nvSpPr>
        <p:spPr>
          <a:xfrm>
            <a:off x="8312118" y="3063359"/>
            <a:ext cx="86524" cy="840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C4415F-3671-4B6E-BC8A-5FE93E413C7F}"/>
                  </a:ext>
                </a:extLst>
              </p:cNvPr>
              <p:cNvSpPr txBox="1"/>
              <p:nvPr/>
            </p:nvSpPr>
            <p:spPr>
              <a:xfrm>
                <a:off x="8227057" y="2397667"/>
                <a:ext cx="81061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C4415F-3671-4B6E-BC8A-5FE93E413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057" y="2397667"/>
                <a:ext cx="810617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8AB1C23-14FF-4BC7-B102-87860C897839}"/>
              </a:ext>
            </a:extLst>
          </p:cNvPr>
          <p:cNvSpPr txBox="1"/>
          <p:nvPr/>
        </p:nvSpPr>
        <p:spPr>
          <a:xfrm>
            <a:off x="7086488" y="4498488"/>
            <a:ext cx="1684101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You can use the ‘horizontal ray test’ to see if a function is one-to-one or many-to-one.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8295D0D-380D-4DA2-918A-C90D37FFF9F4}"/>
              </a:ext>
            </a:extLst>
          </p:cNvPr>
          <p:cNvCxnSpPr>
            <a:cxnSpLocks/>
          </p:cNvCxnSpPr>
          <p:nvPr/>
        </p:nvCxnSpPr>
        <p:spPr>
          <a:xfrm>
            <a:off x="6588224" y="2269234"/>
            <a:ext cx="0" cy="44043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83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6" grpId="0"/>
      <p:bldP spid="11" grpId="0" animBg="1"/>
      <p:bldP spid="14" grpId="0" animBg="1"/>
      <p:bldP spid="60" grpId="0" animBg="1"/>
      <p:bldP spid="15" grpId="0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A38EE2-88FB-41DA-A4FF-642B81EB52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32DA57E-9B37-443C-A1C1-FF833BE618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76F9B8C-9B2C-4586-9B41-9A5E72CA13F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/>
              <p:nvPr/>
            </p:nvSpPr>
            <p:spPr>
              <a:xfrm>
                <a:off x="467544" y="1340768"/>
                <a:ext cx="5888306" cy="159293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Find the range of each of the following functions.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/>
                  <a:t>, domain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{1,2,3,4}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domain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−5≤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, domain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0&lt;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r>
                  <a:rPr lang="en-GB" dirty="0"/>
                  <a:t>} </a:t>
                </a:r>
              </a:p>
              <a:p>
                <a:r>
                  <a:rPr lang="en-GB" dirty="0"/>
                  <a:t>State if the functions are one-to-one or many-to-one.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C3FB75-61A7-4E86-A965-0DB7035D3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40768"/>
                <a:ext cx="5888306" cy="1592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AA94B04-6496-4448-B90D-B74E180BFEEB}"/>
              </a:ext>
            </a:extLst>
          </p:cNvPr>
          <p:cNvSpPr txBox="1"/>
          <p:nvPr/>
        </p:nvSpPr>
        <p:spPr>
          <a:xfrm>
            <a:off x="283857" y="746812"/>
            <a:ext cx="758210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It is often helpful to sketch the function to reason about the range.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27DC21D-3EA8-45C8-8A36-D4E0DAAFEA4A}"/>
                  </a:ext>
                </a:extLst>
              </p:cNvPr>
              <p:cNvSpPr txBox="1"/>
              <p:nvPr/>
            </p:nvSpPr>
            <p:spPr>
              <a:xfrm>
                <a:off x="6740000" y="1450465"/>
                <a:ext cx="2081110" cy="116955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We use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to refer to the input,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 to refer to the output.</a:t>
                </a:r>
              </a:p>
              <a:p>
                <a:r>
                  <a:rPr lang="en-GB" sz="1400" b="1" u="sng" dirty="0"/>
                  <a:t>Thus your ranges should be in terms of </a:t>
                </a:r>
                <a14:m>
                  <m:oMath xmlns:m="http://schemas.openxmlformats.org/officeDocument/2006/math">
                    <m:r>
                      <a:rPr lang="en-GB" sz="1400" b="1" i="1" u="sng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400" b="1" i="1" u="sng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1" i="1" u="sng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u="sng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27DC21D-3EA8-45C8-8A36-D4E0DAAFEA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000" y="1450465"/>
                <a:ext cx="2081110" cy="1169551"/>
              </a:xfrm>
              <a:prstGeom prst="rect">
                <a:avLst/>
              </a:prstGeom>
              <a:blipFill>
                <a:blip r:embed="rId16"/>
                <a:stretch>
                  <a:fillRect l="-290" b="-3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183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6FC322-C3D8-4B38-85FF-52832D6CAA7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D81C568-9591-45C6-977B-F1DEC371202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Piecewise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83903D8-E81D-4649-AB3B-E4E6302BDF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755A8C3-1EFB-4B6D-B051-E506A86D8D83}"/>
              </a:ext>
            </a:extLst>
          </p:cNvPr>
          <p:cNvSpPr txBox="1"/>
          <p:nvPr/>
        </p:nvSpPr>
        <p:spPr>
          <a:xfrm>
            <a:off x="283857" y="757445"/>
            <a:ext cx="7582106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 ‘piecewise function’ is one which is defined in parts: we can use different rules for different intervals within the domain.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7AE49A-C9EB-4542-9896-43BFD732FEC6}"/>
                  </a:ext>
                </a:extLst>
              </p:cNvPr>
              <p:cNvSpPr txBox="1"/>
              <p:nvPr/>
            </p:nvSpPr>
            <p:spPr>
              <a:xfrm>
                <a:off x="778308" y="1540828"/>
                <a:ext cx="5888306" cy="154119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&lt;1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+3,  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, and state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Solve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7AE49A-C9EB-4542-9896-43BFD732F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08" y="1540828"/>
                <a:ext cx="5888306" cy="1541191"/>
              </a:xfrm>
              <a:prstGeom prst="rect">
                <a:avLst/>
              </a:prstGeom>
              <a:blipFill>
                <a:blip r:embed="rId2"/>
                <a:stretch>
                  <a:fillRect b="-3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1529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1A7AD8-8252-4906-8865-71E77D35B23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17F3CAB-1153-4FEF-BE85-2E4EEA8479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3B14D4A-6F75-4723-8B95-F9F178733B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031893-09DE-41E0-8083-3730EBCC8101}"/>
                  </a:ext>
                </a:extLst>
              </p:cNvPr>
              <p:cNvSpPr txBox="1"/>
              <p:nvPr/>
            </p:nvSpPr>
            <p:spPr>
              <a:xfrm>
                <a:off x="539552" y="1340768"/>
                <a:ext cx="3600400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State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031893-09DE-41E0-8083-3730EBCC8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340768"/>
                <a:ext cx="3600400" cy="923330"/>
              </a:xfrm>
              <a:prstGeom prst="rect">
                <a:avLst/>
              </a:prstGeom>
              <a:blipFill>
                <a:blip r:embed="rId2"/>
                <a:stretch>
                  <a:fillRect b="-17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34B9B64-A488-456C-8011-2A94A33116D3}"/>
              </a:ext>
            </a:extLst>
          </p:cNvPr>
          <p:cNvSpPr txBox="1"/>
          <p:nvPr/>
        </p:nvSpPr>
        <p:spPr>
          <a:xfrm>
            <a:off x="467544" y="980728"/>
            <a:ext cx="26642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2012 Q6a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6BF526-4105-453E-89C5-59181815C0AD}"/>
                  </a:ext>
                </a:extLst>
              </p:cNvPr>
              <p:cNvSpPr txBox="1"/>
              <p:nvPr/>
            </p:nvSpPr>
            <p:spPr>
              <a:xfrm>
                <a:off x="4427984" y="1360155"/>
                <a:ext cx="4479968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0≤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≤5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Find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6BF526-4105-453E-89C5-59181815C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360155"/>
                <a:ext cx="4479968" cy="923330"/>
              </a:xfrm>
              <a:prstGeom prst="rect">
                <a:avLst/>
              </a:prstGeom>
              <a:blipFill>
                <a:blip r:embed="rId3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7B5E079-28D1-4AB9-8F52-375DD94A00E5}"/>
              </a:ext>
            </a:extLst>
          </p:cNvPr>
          <p:cNvSpPr txBox="1"/>
          <p:nvPr/>
        </p:nvSpPr>
        <p:spPr>
          <a:xfrm>
            <a:off x="4425928" y="980728"/>
            <a:ext cx="448202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2010 Q4d</a:t>
            </a:r>
          </a:p>
        </p:txBody>
      </p:sp>
    </p:spTree>
    <p:extLst>
      <p:ext uri="{BB962C8B-B14F-4D97-AF65-F5344CB8AC3E}">
        <p14:creationId xmlns:p14="http://schemas.microsoft.com/office/powerpoint/2010/main" val="1429917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BCBDAA-7C30-4A42-87FB-D437D7022B5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E9AE510-D40E-4EAC-BB88-4512B31372B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Summary of Domain/Range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83E2208-5829-4F9E-9ED7-9849BCDAB9D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71D26EB-8644-4A9D-ACAD-4EBB6779AB4D}"/>
              </a:ext>
            </a:extLst>
          </p:cNvPr>
          <p:cNvSpPr txBox="1"/>
          <p:nvPr/>
        </p:nvSpPr>
        <p:spPr>
          <a:xfrm>
            <a:off x="406168" y="804814"/>
            <a:ext cx="865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important that you can identify the range for </a:t>
            </a:r>
            <a:r>
              <a:rPr lang="en-GB" b="1" u="sng" dirty="0"/>
              <a:t>common graphs</a:t>
            </a:r>
            <a:r>
              <a:rPr lang="en-GB" dirty="0"/>
              <a:t>, </a:t>
            </a:r>
            <a:r>
              <a:rPr lang="en-GB" b="1" dirty="0"/>
              <a:t>using a suitable sketch</a:t>
            </a:r>
            <a:r>
              <a:rPr lang="en-GB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688398E-0CC2-48B8-A70F-CCD9C1BD1672}"/>
                  </a:ext>
                </a:extLst>
              </p:cNvPr>
              <p:cNvSpPr txBox="1"/>
              <p:nvPr/>
            </p:nvSpPr>
            <p:spPr>
              <a:xfrm>
                <a:off x="540505" y="1463519"/>
                <a:ext cx="28083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b="1" dirty="0"/>
                  <a:t>Range: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688398E-0CC2-48B8-A70F-CCD9C1BD16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05" y="1463519"/>
                <a:ext cx="2808312" cy="646331"/>
              </a:xfrm>
              <a:prstGeom prst="rect">
                <a:avLst/>
              </a:prstGeom>
              <a:blipFill>
                <a:blip r:embed="rId2"/>
                <a:stretch>
                  <a:fillRect l="-195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B092C4C-7E48-497B-8079-5255DDC7A00E}"/>
                  </a:ext>
                </a:extLst>
              </p:cNvPr>
              <p:cNvSpPr txBox="1"/>
              <p:nvPr/>
            </p:nvSpPr>
            <p:spPr>
              <a:xfrm>
                <a:off x="4644008" y="1324009"/>
                <a:ext cx="3195560" cy="889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b="1" dirty="0"/>
                  <a:t>Range: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B092C4C-7E48-497B-8079-5255DDC7A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324009"/>
                <a:ext cx="3195560" cy="889731"/>
              </a:xfrm>
              <a:prstGeom prst="rect">
                <a:avLst/>
              </a:prstGeom>
              <a:blipFill>
                <a:blip r:embed="rId3"/>
                <a:stretch>
                  <a:fillRect l="-1718" b="-10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A9D37C-0C5C-4F5B-9EC0-0C63D168E4B9}"/>
                  </a:ext>
                </a:extLst>
              </p:cNvPr>
              <p:cNvSpPr txBox="1"/>
              <p:nvPr/>
            </p:nvSpPr>
            <p:spPr>
              <a:xfrm>
                <a:off x="552679" y="2505548"/>
                <a:ext cx="320061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b="1" dirty="0"/>
                  <a:t>Range: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A9D37C-0C5C-4F5B-9EC0-0C63D168E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79" y="2505548"/>
                <a:ext cx="3200613" cy="646331"/>
              </a:xfrm>
              <a:prstGeom prst="rect">
                <a:avLst/>
              </a:prstGeom>
              <a:blipFill>
                <a:blip r:embed="rId4"/>
                <a:stretch>
                  <a:fillRect l="-1714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6DE45AE-4664-4494-AF0A-2B95E0F5B2A6}"/>
                  </a:ext>
                </a:extLst>
              </p:cNvPr>
              <p:cNvSpPr txBox="1"/>
              <p:nvPr/>
            </p:nvSpPr>
            <p:spPr>
              <a:xfrm>
                <a:off x="4571428" y="2492896"/>
                <a:ext cx="3195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b="1" dirty="0"/>
                  <a:t>Range: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6DE45AE-4664-4494-AF0A-2B95E0F5B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2492896"/>
                <a:ext cx="3195560" cy="646331"/>
              </a:xfrm>
              <a:prstGeom prst="rect">
                <a:avLst/>
              </a:prstGeom>
              <a:blipFill>
                <a:blip r:embed="rId5"/>
                <a:stretch>
                  <a:fillRect l="-1718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35FBDD-C9E7-404E-B4D0-528F42197ECC}"/>
                  </a:ext>
                </a:extLst>
              </p:cNvPr>
              <p:cNvSpPr txBox="1"/>
              <p:nvPr/>
            </p:nvSpPr>
            <p:spPr>
              <a:xfrm>
                <a:off x="527634" y="3557543"/>
                <a:ext cx="34383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b="1" dirty="0"/>
                  <a:t>Range: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35FBDD-C9E7-404E-B4D0-528F42197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34" y="3557543"/>
                <a:ext cx="3438310" cy="646331"/>
              </a:xfrm>
              <a:prstGeom prst="rect">
                <a:avLst/>
              </a:prstGeom>
              <a:blipFill>
                <a:blip r:embed="rId6"/>
                <a:stretch>
                  <a:fillRect l="-1596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AB26B14E-CD7A-432D-96E0-A230E125FCD6}"/>
              </a:ext>
            </a:extLst>
          </p:cNvPr>
          <p:cNvSpPr txBox="1"/>
          <p:nvPr/>
        </p:nvSpPr>
        <p:spPr>
          <a:xfrm>
            <a:off x="508865" y="4511252"/>
            <a:ext cx="7591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 careful in noting the domain – it may be ‘restricted’, which similarly restricts the range. Again, use a sketch!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8939F1-918A-4E47-B62B-A1BD2A585006}"/>
              </a:ext>
            </a:extLst>
          </p:cNvPr>
          <p:cNvCxnSpPr/>
          <p:nvPr/>
        </p:nvCxnSpPr>
        <p:spPr>
          <a:xfrm>
            <a:off x="406168" y="1324009"/>
            <a:ext cx="82702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9D60F70-5A1B-4E1C-A00C-0F0C6921C6B7}"/>
              </a:ext>
            </a:extLst>
          </p:cNvPr>
          <p:cNvCxnSpPr/>
          <p:nvPr/>
        </p:nvCxnSpPr>
        <p:spPr>
          <a:xfrm>
            <a:off x="406168" y="4365104"/>
            <a:ext cx="82702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79B039-D0C5-4DFA-A69A-A3465EBE8CD5}"/>
                  </a:ext>
                </a:extLst>
              </p:cNvPr>
              <p:cNvSpPr txBox="1"/>
              <p:nvPr/>
            </p:nvSpPr>
            <p:spPr>
              <a:xfrm>
                <a:off x="587452" y="5434726"/>
                <a:ext cx="36965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−1≤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b="1" dirty="0"/>
                  <a:t>Range: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79B039-D0C5-4DFA-A69A-A3465EBE8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52" y="5434726"/>
                <a:ext cx="3696516" cy="646331"/>
              </a:xfrm>
              <a:prstGeom prst="rect">
                <a:avLst/>
              </a:prstGeom>
              <a:blipFill>
                <a:blip r:embed="rId7"/>
                <a:stretch>
                  <a:fillRect l="-1318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893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1B79DB-1F39-417F-8BC6-E36E698BE03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5760049-4F97-444A-938A-47E6F63DFF1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Composite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6952DB0-16C3-4A61-90BC-8069367C04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0F46F1A-FB86-4321-924B-3A19AA40D593}"/>
              </a:ext>
            </a:extLst>
          </p:cNvPr>
          <p:cNvSpPr txBox="1"/>
          <p:nvPr/>
        </p:nvSpPr>
        <p:spPr>
          <a:xfrm>
            <a:off x="406168" y="804814"/>
            <a:ext cx="8652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Sometimes we may apply multiple functions in succession to an input.</a:t>
            </a:r>
          </a:p>
          <a:p>
            <a:r>
              <a:rPr lang="en-GB" sz="1600" dirty="0"/>
              <a:t>These combined functions are known as a </a:t>
            </a:r>
            <a:r>
              <a:rPr lang="en-GB" sz="1600" b="1" dirty="0"/>
              <a:t>composite function</a:t>
            </a:r>
            <a:r>
              <a:rPr lang="en-GB" sz="1600" dirty="0"/>
              <a:t>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D72344E-8CFE-4B5C-BCE8-774716888145}"/>
              </a:ext>
            </a:extLst>
          </p:cNvPr>
          <p:cNvGrpSpPr/>
          <p:nvPr/>
        </p:nvGrpSpPr>
        <p:grpSpPr>
          <a:xfrm>
            <a:off x="3347864" y="1380817"/>
            <a:ext cx="3032030" cy="1040071"/>
            <a:chOff x="899592" y="1086206"/>
            <a:chExt cx="7128792" cy="527161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F2D5266-F32C-4A5B-A2BC-1B96CCBA4037}"/>
                </a:ext>
              </a:extLst>
            </p:cNvPr>
            <p:cNvSpPr/>
            <p:nvPr/>
          </p:nvSpPr>
          <p:spPr>
            <a:xfrm>
              <a:off x="899592" y="1673816"/>
              <a:ext cx="1584176" cy="324036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CA2DF0A-B08B-47BB-A6E9-E468852FC66A}"/>
                </a:ext>
              </a:extLst>
            </p:cNvPr>
            <p:cNvSpPr/>
            <p:nvPr/>
          </p:nvSpPr>
          <p:spPr>
            <a:xfrm>
              <a:off x="3563888" y="1673816"/>
              <a:ext cx="1584176" cy="324036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AE5E5ADE-2A51-4325-AA76-9469F6A26639}"/>
                    </a:ext>
                  </a:extLst>
                </p:cNvPr>
                <p:cNvSpPr txBox="1"/>
                <p:nvPr/>
              </p:nvSpPr>
              <p:spPr>
                <a:xfrm>
                  <a:off x="1223627" y="2893265"/>
                  <a:ext cx="936104" cy="8814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AE5E5ADE-2A51-4325-AA76-9469F6A266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3627" y="2893265"/>
                  <a:ext cx="936104" cy="881413"/>
                </a:xfrm>
                <a:prstGeom prst="rect">
                  <a:avLst/>
                </a:prstGeom>
                <a:blipFill>
                  <a:blip r:embed="rId2"/>
                  <a:stretch>
                    <a:fillRect b="-275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63B6811-38B1-4E10-8973-00D94B071087}"/>
                    </a:ext>
                  </a:extLst>
                </p:cNvPr>
                <p:cNvSpPr txBox="1"/>
                <p:nvPr/>
              </p:nvSpPr>
              <p:spPr>
                <a:xfrm>
                  <a:off x="3706450" y="2912402"/>
                  <a:ext cx="936104" cy="8814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63B6811-38B1-4E10-8973-00D94B0710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6450" y="2912402"/>
                  <a:ext cx="936104" cy="881413"/>
                </a:xfrm>
                <a:prstGeom prst="rect">
                  <a:avLst/>
                </a:prstGeom>
                <a:blipFill>
                  <a:blip r:embed="rId3"/>
                  <a:stretch>
                    <a:fillRect b="-678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8A75A43-47C5-43E8-A110-0F1D52B4BA7D}"/>
                </a:ext>
              </a:extLst>
            </p:cNvPr>
            <p:cNvGrpSpPr/>
            <p:nvPr/>
          </p:nvGrpSpPr>
          <p:grpSpPr>
            <a:xfrm>
              <a:off x="6444208" y="1646162"/>
              <a:ext cx="1584176" cy="3240360"/>
              <a:chOff x="6372200" y="1385122"/>
              <a:chExt cx="1584176" cy="3240360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7B87CE53-D1C2-415B-A9C8-991962EE3A6D}"/>
                  </a:ext>
                </a:extLst>
              </p:cNvPr>
              <p:cNvSpPr/>
              <p:nvPr/>
            </p:nvSpPr>
            <p:spPr>
              <a:xfrm>
                <a:off x="6372200" y="1385122"/>
                <a:ext cx="1584176" cy="324036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8BCC5540-8C89-4EE4-9228-1A70FA641B24}"/>
                      </a:ext>
                    </a:extLst>
                  </p:cNvPr>
                  <p:cNvSpPr txBox="1"/>
                  <p:nvPr/>
                </p:nvSpPr>
                <p:spPr>
                  <a:xfrm>
                    <a:off x="6461598" y="2614752"/>
                    <a:ext cx="936103" cy="8814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/>
                            </a:rPr>
                            <m:t>𝑔𝑓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8BCC5540-8C89-4EE4-9228-1A70FA641B2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61598" y="2614752"/>
                    <a:ext cx="936103" cy="88141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18182" b="-6551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8D53EF3A-B681-4E5A-807D-C02016F8BC7B}"/>
                </a:ext>
              </a:extLst>
            </p:cNvPr>
            <p:cNvSpPr/>
            <p:nvPr/>
          </p:nvSpPr>
          <p:spPr>
            <a:xfrm>
              <a:off x="2089494" y="2601324"/>
              <a:ext cx="1814285" cy="446459"/>
            </a:xfrm>
            <a:custGeom>
              <a:avLst/>
              <a:gdLst>
                <a:gd name="connsiteX0" fmla="*/ 0 w 1814285"/>
                <a:gd name="connsiteY0" fmla="*/ 446459 h 446459"/>
                <a:gd name="connsiteX1" fmla="*/ 580571 w 1814285"/>
                <a:gd name="connsiteY1" fmla="*/ 98116 h 446459"/>
                <a:gd name="connsiteX2" fmla="*/ 1161143 w 1814285"/>
                <a:gd name="connsiteY2" fmla="*/ 11030 h 446459"/>
                <a:gd name="connsiteX3" fmla="*/ 1814285 w 1814285"/>
                <a:gd name="connsiteY3" fmla="*/ 301316 h 446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4285" h="446459">
                  <a:moveTo>
                    <a:pt x="0" y="446459"/>
                  </a:moveTo>
                  <a:cubicBezTo>
                    <a:pt x="193523" y="308573"/>
                    <a:pt x="387047" y="170687"/>
                    <a:pt x="580571" y="98116"/>
                  </a:cubicBezTo>
                  <a:cubicBezTo>
                    <a:pt x="774095" y="25545"/>
                    <a:pt x="955524" y="-22837"/>
                    <a:pt x="1161143" y="11030"/>
                  </a:cubicBezTo>
                  <a:cubicBezTo>
                    <a:pt x="1366762" y="44897"/>
                    <a:pt x="1590523" y="173106"/>
                    <a:pt x="1814285" y="301316"/>
                  </a:cubicBez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EC95503-5C88-4721-ACA7-260AE8BCA425}"/>
                    </a:ext>
                  </a:extLst>
                </p:cNvPr>
                <p:cNvSpPr txBox="1"/>
                <p:nvPr/>
              </p:nvSpPr>
              <p:spPr>
                <a:xfrm>
                  <a:off x="2606341" y="1122942"/>
                  <a:ext cx="936104" cy="8814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EC95503-5C88-4721-ACA7-260AE8BCA4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6341" y="1122942"/>
                  <a:ext cx="936104" cy="881413"/>
                </a:xfrm>
                <a:prstGeom prst="rect">
                  <a:avLst/>
                </a:prstGeom>
                <a:blipFill>
                  <a:blip r:embed="rId5"/>
                  <a:stretch>
                    <a:fillRect b="-678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BA64250-CD9A-45C0-A4ED-C4DB4059F8AD}"/>
                </a:ext>
              </a:extLst>
            </p:cNvPr>
            <p:cNvGrpSpPr/>
            <p:nvPr/>
          </p:nvGrpSpPr>
          <p:grpSpPr>
            <a:xfrm>
              <a:off x="4932040" y="1086206"/>
              <a:ext cx="1814285" cy="1907004"/>
              <a:chOff x="4860032" y="825166"/>
              <a:chExt cx="1814285" cy="1907004"/>
            </a:xfrm>
          </p:grpSpPr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E32BB072-89BE-4A13-A347-9804C00AA3FD}"/>
                  </a:ext>
                </a:extLst>
              </p:cNvPr>
              <p:cNvSpPr/>
              <p:nvPr/>
            </p:nvSpPr>
            <p:spPr>
              <a:xfrm>
                <a:off x="4860032" y="2285711"/>
                <a:ext cx="1814285" cy="446459"/>
              </a:xfrm>
              <a:custGeom>
                <a:avLst/>
                <a:gdLst>
                  <a:gd name="connsiteX0" fmla="*/ 0 w 1814285"/>
                  <a:gd name="connsiteY0" fmla="*/ 446459 h 446459"/>
                  <a:gd name="connsiteX1" fmla="*/ 580571 w 1814285"/>
                  <a:gd name="connsiteY1" fmla="*/ 98116 h 446459"/>
                  <a:gd name="connsiteX2" fmla="*/ 1161143 w 1814285"/>
                  <a:gd name="connsiteY2" fmla="*/ 11030 h 446459"/>
                  <a:gd name="connsiteX3" fmla="*/ 1814285 w 1814285"/>
                  <a:gd name="connsiteY3" fmla="*/ 301316 h 446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4285" h="446459">
                    <a:moveTo>
                      <a:pt x="0" y="446459"/>
                    </a:moveTo>
                    <a:cubicBezTo>
                      <a:pt x="193523" y="308573"/>
                      <a:pt x="387047" y="170687"/>
                      <a:pt x="580571" y="98116"/>
                    </a:cubicBezTo>
                    <a:cubicBezTo>
                      <a:pt x="774095" y="25545"/>
                      <a:pt x="955524" y="-22837"/>
                      <a:pt x="1161143" y="11030"/>
                    </a:cubicBezTo>
                    <a:cubicBezTo>
                      <a:pt x="1366762" y="44897"/>
                      <a:pt x="1590523" y="173106"/>
                      <a:pt x="1814285" y="301316"/>
                    </a:cubicBezTo>
                  </a:path>
                </a:pathLst>
              </a:custGeom>
              <a:noFill/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B1E97250-C5A6-4693-A133-70B9FD0D8BFF}"/>
                      </a:ext>
                    </a:extLst>
                  </p:cNvPr>
                  <p:cNvSpPr txBox="1"/>
                  <p:nvPr/>
                </p:nvSpPr>
                <p:spPr>
                  <a:xfrm>
                    <a:off x="5299123" y="825166"/>
                    <a:ext cx="936103" cy="8814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/>
                            </a:rPr>
                            <m:t>𝑔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B1E97250-C5A6-4693-A133-70B9FD0D8BF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99123" y="825166"/>
                    <a:ext cx="936103" cy="88141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5714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AEED11A-B761-4EA8-82CB-833CED90ECD5}"/>
                </a:ext>
              </a:extLst>
            </p:cNvPr>
            <p:cNvGrpSpPr/>
            <p:nvPr/>
          </p:nvGrpSpPr>
          <p:grpSpPr>
            <a:xfrm>
              <a:off x="1951901" y="4296631"/>
              <a:ext cx="5155615" cy="2061194"/>
              <a:chOff x="1879893" y="4035591"/>
              <a:chExt cx="5155615" cy="2061194"/>
            </a:xfrm>
          </p:grpSpPr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091223CD-01EC-4B35-B5B0-7D82FEE1E9FB}"/>
                  </a:ext>
                </a:extLst>
              </p:cNvPr>
              <p:cNvSpPr/>
              <p:nvPr/>
            </p:nvSpPr>
            <p:spPr>
              <a:xfrm flipV="1">
                <a:off x="1879893" y="4035591"/>
                <a:ext cx="5155615" cy="1179782"/>
              </a:xfrm>
              <a:custGeom>
                <a:avLst/>
                <a:gdLst>
                  <a:gd name="connsiteX0" fmla="*/ 0 w 1814285"/>
                  <a:gd name="connsiteY0" fmla="*/ 446459 h 446459"/>
                  <a:gd name="connsiteX1" fmla="*/ 580571 w 1814285"/>
                  <a:gd name="connsiteY1" fmla="*/ 98116 h 446459"/>
                  <a:gd name="connsiteX2" fmla="*/ 1161143 w 1814285"/>
                  <a:gd name="connsiteY2" fmla="*/ 11030 h 446459"/>
                  <a:gd name="connsiteX3" fmla="*/ 1814285 w 1814285"/>
                  <a:gd name="connsiteY3" fmla="*/ 301316 h 446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4285" h="446459">
                    <a:moveTo>
                      <a:pt x="0" y="446459"/>
                    </a:moveTo>
                    <a:cubicBezTo>
                      <a:pt x="193523" y="308573"/>
                      <a:pt x="387047" y="170687"/>
                      <a:pt x="580571" y="98116"/>
                    </a:cubicBezTo>
                    <a:cubicBezTo>
                      <a:pt x="774095" y="25545"/>
                      <a:pt x="955524" y="-22837"/>
                      <a:pt x="1161143" y="11030"/>
                    </a:cubicBezTo>
                    <a:cubicBezTo>
                      <a:pt x="1366762" y="44897"/>
                      <a:pt x="1590523" y="173106"/>
                      <a:pt x="1814285" y="301316"/>
                    </a:cubicBezTo>
                  </a:path>
                </a:pathLst>
              </a:custGeom>
              <a:noFill/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6E6C4058-2CCE-45A3-AA91-1283FD055E3D}"/>
                      </a:ext>
                    </a:extLst>
                  </p:cNvPr>
                  <p:cNvSpPr txBox="1"/>
                  <p:nvPr/>
                </p:nvSpPr>
                <p:spPr>
                  <a:xfrm>
                    <a:off x="4273263" y="5215372"/>
                    <a:ext cx="936104" cy="8814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/>
                            </a:rPr>
                            <m:t>𝑔𝑓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6E6C4058-2CCE-45A3-AA91-1283FD055E3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3263" y="5215372"/>
                    <a:ext cx="936104" cy="881413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785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6C2E04-0A36-4535-BC19-7D1B62310438}"/>
                  </a:ext>
                </a:extLst>
              </p:cNvPr>
              <p:cNvSpPr txBox="1"/>
              <p:nvPr/>
            </p:nvSpPr>
            <p:spPr>
              <a:xfrm>
                <a:off x="406168" y="2564406"/>
                <a:ext cx="6119297" cy="30777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0" dirty="0">
                    <a:latin typeface="Wingdings" panose="05000000000000000000" pitchFamily="2" charset="2"/>
                  </a:rPr>
                  <a:t>!</a:t>
                </a:r>
                <a:r>
                  <a:rPr lang="en-GB" sz="1400" b="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 means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, i.e.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/>
                  <a:t> is applied first, then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6C2E04-0A36-4535-BC19-7D1B62310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68" y="2564406"/>
                <a:ext cx="6119297" cy="307777"/>
              </a:xfrm>
              <a:prstGeom prst="rect">
                <a:avLst/>
              </a:prstGeom>
              <a:blipFill>
                <a:blip r:embed="rId8"/>
                <a:stretch>
                  <a:fillRect l="-99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858A51-6154-4CD8-A5ED-A3AC92D8A396}"/>
                  </a:ext>
                </a:extLst>
              </p:cNvPr>
              <p:cNvSpPr txBox="1"/>
              <p:nvPr/>
            </p:nvSpPr>
            <p:spPr>
              <a:xfrm>
                <a:off x="672453" y="3015701"/>
                <a:ext cx="72008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0" dirty="0"/>
                  <a:t>Let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GB" sz="1400" dirty="0"/>
                  <a:t>,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/>
                      </a:rPr>
                      <m:t>=4</m:t>
                    </m:r>
                    <m:r>
                      <a:rPr lang="en-GB" sz="1400" b="0" i="1" smtClean="0">
                        <a:latin typeface="Cambria Math"/>
                      </a:rPr>
                      <m:t>𝑥</m:t>
                    </m:r>
                    <m:r>
                      <a:rPr lang="en-GB" sz="1400" b="0" i="1" smtClean="0">
                        <a:latin typeface="Cambria Math"/>
                      </a:rPr>
                      <m:t>−2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What is…</a:t>
                </a:r>
              </a:p>
              <a:p>
                <a:endParaRPr lang="en-GB" sz="1400" dirty="0"/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𝑓𝑔</m:t>
                    </m:r>
                    <m:r>
                      <a:rPr lang="en-GB" sz="1400" b="0" i="1" smtClean="0">
                        <a:latin typeface="Cambria Math"/>
                      </a:rPr>
                      <m:t>(2)</m:t>
                    </m:r>
                  </m:oMath>
                </a14:m>
                <a:r>
                  <a:rPr lang="en-GB" sz="1400" dirty="0"/>
                  <a:t>?</a:t>
                </a:r>
                <a:r>
                  <a:rPr lang="en-GB" sz="1400" b="0" i="1" dirty="0">
                    <a:latin typeface="Cambria Math"/>
                  </a:rPr>
                  <a:t>	</a:t>
                </a:r>
              </a:p>
              <a:p>
                <a:endParaRPr lang="en-GB" sz="1400" b="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𝑓𝑔</m:t>
                    </m:r>
                    <m:r>
                      <a:rPr lang="en-GB" sz="1400" b="0" i="1" smtClean="0">
                        <a:latin typeface="Cambria Math"/>
                      </a:rPr>
                      <m:t>(</m:t>
                    </m:r>
                    <m:r>
                      <a:rPr lang="en-GB" sz="1400" b="0" i="1" smtClean="0">
                        <a:latin typeface="Cambria Math"/>
                      </a:rPr>
                      <m:t>𝑥</m:t>
                    </m:r>
                    <m:r>
                      <a:rPr lang="en-GB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dirty="0"/>
                  <a:t>?		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𝑔𝑓</m:t>
                    </m:r>
                    <m:r>
                      <a:rPr lang="en-GB" sz="1400" b="0" i="1" smtClean="0">
                        <a:latin typeface="Cambria Math"/>
                      </a:rPr>
                      <m:t>(</m:t>
                    </m:r>
                    <m:r>
                      <a:rPr lang="en-GB" sz="1400" b="0" i="1" smtClean="0">
                        <a:latin typeface="Cambria Math"/>
                      </a:rPr>
                      <m:t>𝑥</m:t>
                    </m:r>
                    <m:r>
                      <a:rPr lang="en-GB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dirty="0"/>
                  <a:t>?		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/>
                  <a:t>?			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Solve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=38</m:t>
                    </m:r>
                  </m:oMath>
                </a14:m>
                <a:r>
                  <a:rPr lang="en-GB" sz="1400" dirty="0"/>
                  <a:t>	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858A51-6154-4CD8-A5ED-A3AC92D8A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53" y="3015701"/>
                <a:ext cx="7200800" cy="3323987"/>
              </a:xfrm>
              <a:prstGeom prst="rect">
                <a:avLst/>
              </a:prstGeom>
              <a:blipFill>
                <a:blip r:embed="rId9"/>
                <a:stretch>
                  <a:fillRect l="-254" t="-183"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23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>
                  <a:latin typeface="+mj-lt"/>
                </a:rPr>
                <a:t>1</a:t>
              </a:r>
              <a:r>
                <a:rPr lang="en-GB" sz="3200" dirty="0">
                  <a:latin typeface="+mj-lt"/>
                </a:rPr>
                <a:t> :: The Modulus Function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1560" y="908720"/>
                <a:ext cx="7848872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The modulus of a number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, written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/>
                  <a:t>, is its </a:t>
                </a:r>
                <a:r>
                  <a:rPr lang="en-GB" b="1" dirty="0"/>
                  <a:t>non-negative</a:t>
                </a:r>
                <a:r>
                  <a:rPr lang="en-GB" dirty="0"/>
                  <a:t> numerical value.</a:t>
                </a:r>
                <a:br>
                  <a:rPr lang="en-GB" dirty="0"/>
                </a:br>
                <a:r>
                  <a:rPr lang="en-GB" dirty="0"/>
                  <a:t>      e.g.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−7.1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=7.1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08720"/>
                <a:ext cx="7848872" cy="646331"/>
              </a:xfrm>
              <a:prstGeom prst="rect">
                <a:avLst/>
              </a:prstGeom>
              <a:blipFill>
                <a:blip r:embed="rId2"/>
                <a:stretch>
                  <a:fillRect l="-464" t="-3636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5367B6-EB6D-4A58-B7E6-8BF4A68EFC3E}"/>
              </a:ext>
            </a:extLst>
          </p:cNvPr>
          <p:cNvCxnSpPr>
            <a:cxnSpLocks/>
          </p:cNvCxnSpPr>
          <p:nvPr/>
        </p:nvCxnSpPr>
        <p:spPr>
          <a:xfrm>
            <a:off x="1750749" y="2683792"/>
            <a:ext cx="4844732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443520D-C660-40B7-836F-761507D5676C}"/>
              </a:ext>
            </a:extLst>
          </p:cNvPr>
          <p:cNvCxnSpPr>
            <a:cxnSpLocks/>
          </p:cNvCxnSpPr>
          <p:nvPr/>
        </p:nvCxnSpPr>
        <p:spPr>
          <a:xfrm flipV="1">
            <a:off x="2110789" y="2683792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A90394-3643-430B-91D1-61BD0B813179}"/>
              </a:ext>
            </a:extLst>
          </p:cNvPr>
          <p:cNvCxnSpPr>
            <a:cxnSpLocks/>
          </p:cNvCxnSpPr>
          <p:nvPr/>
        </p:nvCxnSpPr>
        <p:spPr>
          <a:xfrm flipV="1">
            <a:off x="2686853" y="2683792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13D8D4A-E3F4-4243-9C63-8EA68175BD0E}"/>
              </a:ext>
            </a:extLst>
          </p:cNvPr>
          <p:cNvCxnSpPr>
            <a:cxnSpLocks/>
          </p:cNvCxnSpPr>
          <p:nvPr/>
        </p:nvCxnSpPr>
        <p:spPr>
          <a:xfrm flipV="1">
            <a:off x="3262917" y="2693317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4830B9B-AC42-4400-A485-F7BE688D3C9B}"/>
              </a:ext>
            </a:extLst>
          </p:cNvPr>
          <p:cNvCxnSpPr>
            <a:cxnSpLocks/>
          </p:cNvCxnSpPr>
          <p:nvPr/>
        </p:nvCxnSpPr>
        <p:spPr>
          <a:xfrm flipV="1">
            <a:off x="3838981" y="2693317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F04EB3-59B5-4026-9F33-B4AFAD72707F}"/>
              </a:ext>
            </a:extLst>
          </p:cNvPr>
          <p:cNvCxnSpPr>
            <a:cxnSpLocks/>
          </p:cNvCxnSpPr>
          <p:nvPr/>
        </p:nvCxnSpPr>
        <p:spPr>
          <a:xfrm flipV="1">
            <a:off x="4415045" y="2693317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555FD5-B5CB-4445-9D10-DAD34A54CCE2}"/>
              </a:ext>
            </a:extLst>
          </p:cNvPr>
          <p:cNvCxnSpPr>
            <a:cxnSpLocks/>
          </p:cNvCxnSpPr>
          <p:nvPr/>
        </p:nvCxnSpPr>
        <p:spPr>
          <a:xfrm flipV="1">
            <a:off x="4991109" y="2693317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6CA9544-EBEF-49E2-87F0-2719ABC8971D}"/>
              </a:ext>
            </a:extLst>
          </p:cNvPr>
          <p:cNvCxnSpPr>
            <a:cxnSpLocks/>
          </p:cNvCxnSpPr>
          <p:nvPr/>
        </p:nvCxnSpPr>
        <p:spPr>
          <a:xfrm flipV="1">
            <a:off x="5567173" y="2693317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D6A334-EF9A-4C92-A62A-63B5BB24D7F8}"/>
              </a:ext>
            </a:extLst>
          </p:cNvPr>
          <p:cNvCxnSpPr>
            <a:cxnSpLocks/>
          </p:cNvCxnSpPr>
          <p:nvPr/>
        </p:nvCxnSpPr>
        <p:spPr>
          <a:xfrm flipV="1">
            <a:off x="6143237" y="2693317"/>
            <a:ext cx="0" cy="171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148A7D9-E7F3-4957-AE3D-C4254AE0267E}"/>
              </a:ext>
            </a:extLst>
          </p:cNvPr>
          <p:cNvSpPr txBox="1"/>
          <p:nvPr/>
        </p:nvSpPr>
        <p:spPr>
          <a:xfrm>
            <a:off x="1966231" y="2855624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074CC0-25A2-4817-B8B8-524726AB6FCC}"/>
              </a:ext>
            </a:extLst>
          </p:cNvPr>
          <p:cNvSpPr txBox="1"/>
          <p:nvPr/>
        </p:nvSpPr>
        <p:spPr>
          <a:xfrm>
            <a:off x="2538678" y="2855624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0EE41C-82FA-4AD5-94E0-6630CA48A7B8}"/>
              </a:ext>
            </a:extLst>
          </p:cNvPr>
          <p:cNvSpPr txBox="1"/>
          <p:nvPr/>
        </p:nvSpPr>
        <p:spPr>
          <a:xfrm>
            <a:off x="3101389" y="2855624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D758E3-8045-4DB6-932B-B5C86FD55E79}"/>
              </a:ext>
            </a:extLst>
          </p:cNvPr>
          <p:cNvSpPr txBox="1"/>
          <p:nvPr/>
        </p:nvSpPr>
        <p:spPr>
          <a:xfrm>
            <a:off x="3698280" y="2855624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AFC8B6-EC34-450F-AB2C-7E403B864448}"/>
              </a:ext>
            </a:extLst>
          </p:cNvPr>
          <p:cNvSpPr txBox="1"/>
          <p:nvPr/>
        </p:nvSpPr>
        <p:spPr>
          <a:xfrm>
            <a:off x="4270487" y="2855624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781310-3EB9-4B76-9020-5F28A7856232}"/>
              </a:ext>
            </a:extLst>
          </p:cNvPr>
          <p:cNvSpPr txBox="1"/>
          <p:nvPr/>
        </p:nvSpPr>
        <p:spPr>
          <a:xfrm>
            <a:off x="4842694" y="2865149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95FF20-4133-499A-B69E-FB64BFF065A1}"/>
              </a:ext>
            </a:extLst>
          </p:cNvPr>
          <p:cNvSpPr txBox="1"/>
          <p:nvPr/>
        </p:nvSpPr>
        <p:spPr>
          <a:xfrm>
            <a:off x="5414901" y="2865149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F2C941-6713-44D1-B783-1578C0CCB608}"/>
              </a:ext>
            </a:extLst>
          </p:cNvPr>
          <p:cNvSpPr txBox="1"/>
          <p:nvPr/>
        </p:nvSpPr>
        <p:spPr>
          <a:xfrm>
            <a:off x="5987108" y="2865149"/>
            <a:ext cx="50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7F3EA6C-EAD1-40F8-B907-73D042AB397E}"/>
                  </a:ext>
                </a:extLst>
              </p:cNvPr>
              <p:cNvSpPr txBox="1"/>
              <p:nvPr/>
            </p:nvSpPr>
            <p:spPr>
              <a:xfrm>
                <a:off x="3426087" y="1844643"/>
                <a:ext cx="8084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7F3EA6C-EAD1-40F8-B907-73D042AB3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087" y="1844643"/>
                <a:ext cx="80848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row: Down 23">
            <a:extLst>
              <a:ext uri="{FF2B5EF4-FFF2-40B4-BE49-F238E27FC236}">
                <a16:creationId xmlns:a16="http://schemas.microsoft.com/office/drawing/2014/main" id="{2454F2E1-3AD2-473E-A9B1-08A0D63A3D6A}"/>
              </a:ext>
            </a:extLst>
          </p:cNvPr>
          <p:cNvSpPr/>
          <p:nvPr/>
        </p:nvSpPr>
        <p:spPr>
          <a:xfrm>
            <a:off x="3749080" y="2222500"/>
            <a:ext cx="181570" cy="34590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5B67EBA0-C3F0-4486-A6B1-12C8CDABDCED}"/>
              </a:ext>
            </a:extLst>
          </p:cNvPr>
          <p:cNvSpPr/>
          <p:nvPr/>
        </p:nvSpPr>
        <p:spPr>
          <a:xfrm>
            <a:off x="5428880" y="2213975"/>
            <a:ext cx="181570" cy="34590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4D56AAA-34F0-417A-8E90-840C2456228D}"/>
                  </a:ext>
                </a:extLst>
              </p:cNvPr>
              <p:cNvSpPr txBox="1"/>
              <p:nvPr/>
            </p:nvSpPr>
            <p:spPr>
              <a:xfrm>
                <a:off x="5095280" y="1844643"/>
                <a:ext cx="8084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4D56AAA-34F0-417A-8E90-840C24562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280" y="1844643"/>
                <a:ext cx="80848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7BCB672-6F7C-4D18-A778-8ED434E0754E}"/>
                  </a:ext>
                </a:extLst>
              </p:cNvPr>
              <p:cNvSpPr txBox="1"/>
              <p:nvPr/>
            </p:nvSpPr>
            <p:spPr>
              <a:xfrm>
                <a:off x="804119" y="3573016"/>
                <a:ext cx="743790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modulus function is particularly useful in expressing a </a:t>
                </a:r>
                <a:r>
                  <a:rPr lang="en-GB" b="1" dirty="0"/>
                  <a:t>difference</a:t>
                </a:r>
                <a:r>
                  <a:rPr lang="en-GB" dirty="0"/>
                  <a:t>. We generally like to quote differences as positive values, but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may be negative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is smaller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. By using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/>
                  <a:t>, we get round this problem!</a:t>
                </a:r>
              </a:p>
              <a:p>
                <a:endParaRPr lang="en-GB" dirty="0"/>
              </a:p>
              <a:p>
                <a:r>
                  <a:rPr lang="en-GB" dirty="0"/>
                  <a:t>More fundamentally, the modulus of a value gives us its ‘</a:t>
                </a:r>
                <a:r>
                  <a:rPr lang="en-GB" b="1" dirty="0"/>
                  <a:t>magnitude</a:t>
                </a:r>
                <a:r>
                  <a:rPr lang="en-GB" dirty="0"/>
                  <a:t>’, i.e. size; from Mechanics, you should also be used to the notion the distances and speeds are quoted as positive values.</a:t>
                </a:r>
              </a:p>
              <a:p>
                <a:r>
                  <a:rPr lang="en-GB" dirty="0"/>
                  <a:t>And in Pure Year 1 we saw the same notation used for vectors: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/>
                  <a:t> gives us the magnitude/length of the 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/>
                  <a:t>. It’s the same function!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7BCB672-6F7C-4D18-A778-8ED434E07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19" y="3573016"/>
                <a:ext cx="7437908" cy="2585323"/>
              </a:xfrm>
              <a:prstGeom prst="rect">
                <a:avLst/>
              </a:prstGeom>
              <a:blipFill>
                <a:blip r:embed="rId5"/>
                <a:stretch>
                  <a:fillRect l="-738" t="-1179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830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B656AC48-97DB-45AF-9F73-BB463DDDE53D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FD5B773-5154-449A-92DE-74A22FC7A52E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Further 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0BB478E-3FCB-4226-AA63-1EDBDC3542A0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E15F2D-BEB7-4B37-9131-D5B4596EBBED}"/>
                  </a:ext>
                </a:extLst>
              </p:cNvPr>
              <p:cNvSpPr txBox="1"/>
              <p:nvPr/>
            </p:nvSpPr>
            <p:spPr>
              <a:xfrm>
                <a:off x="446460" y="828328"/>
                <a:ext cx="5832648" cy="144193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a)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GB" dirty="0"/>
                  <a:t>		b) Solve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E15F2D-BEB7-4B37-9131-D5B4596EB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60" y="828328"/>
                <a:ext cx="5832648" cy="1441933"/>
              </a:xfrm>
              <a:prstGeom prst="rect">
                <a:avLst/>
              </a:prstGeom>
              <a:blipFill>
                <a:blip r:embed="rId2"/>
                <a:stretch>
                  <a:fillRect b="-3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795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A23DE0E0-20F4-4BFE-923B-9D64DF83C4CC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74775F1-8B16-428F-8881-FCD731EA6D8D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4904E39-07A4-4605-8A13-788F7463535C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D29860-EAC7-4F8B-978A-A7BD4664185B}"/>
                  </a:ext>
                </a:extLst>
              </p:cNvPr>
              <p:cNvSpPr txBox="1"/>
              <p:nvPr/>
            </p:nvSpPr>
            <p:spPr>
              <a:xfrm>
                <a:off x="539552" y="1170433"/>
                <a:ext cx="3240360" cy="20313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functions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→2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→3−4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b)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GB" dirty="0"/>
              </a:p>
              <a:p>
                <a:r>
                  <a:rPr lang="en-GB" dirty="0"/>
                  <a:t>d)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D29860-EAC7-4F8B-978A-A7BD46641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70433"/>
                <a:ext cx="3240360" cy="2031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FCB6357-0BE6-4FEB-8722-92DD278E67EB}"/>
              </a:ext>
            </a:extLst>
          </p:cNvPr>
          <p:cNvSpPr txBox="1"/>
          <p:nvPr/>
        </p:nvSpPr>
        <p:spPr>
          <a:xfrm>
            <a:off x="539552" y="801101"/>
            <a:ext cx="32403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2013(R) Q4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E14D74-697E-40AD-B07B-EAFE606FC5AF}"/>
              </a:ext>
            </a:extLst>
          </p:cNvPr>
          <p:cNvSpPr txBox="1"/>
          <p:nvPr/>
        </p:nvSpPr>
        <p:spPr>
          <a:xfrm>
            <a:off x="4760013" y="790581"/>
            <a:ext cx="32403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2012 Q6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E164DF-EFCC-4D0B-A5DA-6F24DDCC7153}"/>
                  </a:ext>
                </a:extLst>
              </p:cNvPr>
              <p:cNvSpPr txBox="1"/>
              <p:nvPr/>
            </p:nvSpPr>
            <p:spPr>
              <a:xfrm>
                <a:off x="4760013" y="1149167"/>
                <a:ext cx="3240360" cy="175432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b)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, giving your answer in its simplest form.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E164DF-EFCC-4D0B-A5DA-6F24DDCC7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013" y="1149167"/>
                <a:ext cx="3240360" cy="1754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C0A4A2-F998-47A4-8BEC-B73614A112E0}"/>
              </a:ext>
            </a:extLst>
          </p:cNvPr>
          <p:cNvCxnSpPr/>
          <p:nvPr/>
        </p:nvCxnSpPr>
        <p:spPr>
          <a:xfrm>
            <a:off x="4427984" y="790581"/>
            <a:ext cx="0" cy="60674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46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Inverse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67544" y="551723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Explain why the function must be one-to-one for an inverse function to exist:</a:t>
            </a:r>
          </a:p>
        </p:txBody>
      </p:sp>
      <p:sp>
        <p:nvSpPr>
          <p:cNvPr id="6" name="Oval 5"/>
          <p:cNvSpPr/>
          <p:nvPr/>
        </p:nvSpPr>
        <p:spPr>
          <a:xfrm>
            <a:off x="497899" y="751947"/>
            <a:ext cx="1065087" cy="189556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577405" y="741315"/>
            <a:ext cx="941972" cy="18849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315662" y="1073888"/>
            <a:ext cx="1416905" cy="404038"/>
          </a:xfrm>
          <a:custGeom>
            <a:avLst/>
            <a:gdLst>
              <a:gd name="connsiteX0" fmla="*/ 0 w 1814285"/>
              <a:gd name="connsiteY0" fmla="*/ 446459 h 446459"/>
              <a:gd name="connsiteX1" fmla="*/ 580571 w 1814285"/>
              <a:gd name="connsiteY1" fmla="*/ 98116 h 446459"/>
              <a:gd name="connsiteX2" fmla="*/ 1161143 w 1814285"/>
              <a:gd name="connsiteY2" fmla="*/ 11030 h 446459"/>
              <a:gd name="connsiteX3" fmla="*/ 1814285 w 1814285"/>
              <a:gd name="connsiteY3" fmla="*/ 301316 h 44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5" h="446459">
                <a:moveTo>
                  <a:pt x="0" y="446459"/>
                </a:moveTo>
                <a:cubicBezTo>
                  <a:pt x="193523" y="308573"/>
                  <a:pt x="387047" y="170687"/>
                  <a:pt x="580571" y="98116"/>
                </a:cubicBezTo>
                <a:cubicBezTo>
                  <a:pt x="774095" y="25545"/>
                  <a:pt x="955524" y="-22837"/>
                  <a:pt x="1161143" y="11030"/>
                </a:cubicBezTo>
                <a:cubicBezTo>
                  <a:pt x="1366762" y="44897"/>
                  <a:pt x="1590523" y="173106"/>
                  <a:pt x="1814285" y="30131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62566" y="655095"/>
                <a:ext cx="9361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566" y="655095"/>
                <a:ext cx="936104" cy="400110"/>
              </a:xfrm>
              <a:prstGeom prst="rect">
                <a:avLst/>
              </a:prstGeom>
              <a:blipFill>
                <a:blip r:embed="rId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 rot="10629815">
            <a:off x="1421796" y="2034039"/>
            <a:ext cx="1304533" cy="284412"/>
          </a:xfrm>
          <a:custGeom>
            <a:avLst/>
            <a:gdLst>
              <a:gd name="connsiteX0" fmla="*/ 0 w 1814285"/>
              <a:gd name="connsiteY0" fmla="*/ 446459 h 446459"/>
              <a:gd name="connsiteX1" fmla="*/ 580571 w 1814285"/>
              <a:gd name="connsiteY1" fmla="*/ 98116 h 446459"/>
              <a:gd name="connsiteX2" fmla="*/ 1161143 w 1814285"/>
              <a:gd name="connsiteY2" fmla="*/ 11030 h 446459"/>
              <a:gd name="connsiteX3" fmla="*/ 1814285 w 1814285"/>
              <a:gd name="connsiteY3" fmla="*/ 301316 h 44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5" h="446459">
                <a:moveTo>
                  <a:pt x="0" y="446459"/>
                </a:moveTo>
                <a:cubicBezTo>
                  <a:pt x="193523" y="308573"/>
                  <a:pt x="387047" y="170687"/>
                  <a:pt x="580571" y="98116"/>
                </a:cubicBezTo>
                <a:cubicBezTo>
                  <a:pt x="774095" y="25545"/>
                  <a:pt x="955524" y="-22837"/>
                  <a:pt x="1161143" y="11030"/>
                </a:cubicBezTo>
                <a:cubicBezTo>
                  <a:pt x="1366762" y="44897"/>
                  <a:pt x="1590523" y="173106"/>
                  <a:pt x="1814285" y="30131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8019" y="1307933"/>
                <a:ext cx="9361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19" y="1307933"/>
                <a:ext cx="93610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24994" y="1284537"/>
                <a:ext cx="9361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994" y="1284537"/>
                <a:ext cx="93610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09404" y="2319519"/>
                <a:ext cx="9361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404" y="2319519"/>
                <a:ext cx="936104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F420E822-2E39-4DC4-90AF-883B31E569F0}"/>
              </a:ext>
            </a:extLst>
          </p:cNvPr>
          <p:cNvSpPr txBox="1"/>
          <p:nvPr/>
        </p:nvSpPr>
        <p:spPr>
          <a:xfrm>
            <a:off x="5912307" y="5150920"/>
            <a:ext cx="2846784" cy="307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This has appeared in exams before.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537DB62-8011-470F-BCBC-96838698C656}"/>
              </a:ext>
            </a:extLst>
          </p:cNvPr>
          <p:cNvCxnSpPr>
            <a:stCxn id="16" idx="1"/>
          </p:cNvCxnSpPr>
          <p:nvPr/>
        </p:nvCxnSpPr>
        <p:spPr>
          <a:xfrm flipH="1">
            <a:off x="5576711" y="5304809"/>
            <a:ext cx="335596" cy="19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08155C-49ED-4C5F-8014-65815DBA412D}"/>
                  </a:ext>
                </a:extLst>
              </p:cNvPr>
              <p:cNvSpPr txBox="1"/>
              <p:nvPr/>
            </p:nvSpPr>
            <p:spPr>
              <a:xfrm>
                <a:off x="3851920" y="855150"/>
                <a:ext cx="468052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An inverse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r>
                  <a:rPr lang="en-GB" b="1" dirty="0"/>
                  <a:t>does the opposite of the original function</a:t>
                </a:r>
                <a:r>
                  <a:rPr lang="en-GB" dirty="0"/>
                  <a:t>. For example,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/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/>
                  <a:t>, we could do the opposite operations within the function in reverse order to get back to the original input: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08155C-49ED-4C5F-8014-65815DBA4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855150"/>
                <a:ext cx="4680520" cy="2031325"/>
              </a:xfrm>
              <a:prstGeom prst="rect">
                <a:avLst/>
              </a:prstGeom>
              <a:blipFill>
                <a:blip r:embed="rId6"/>
                <a:stretch>
                  <a:fillRect l="-1172" t="-1497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0E9689A-EF91-4F75-9EFC-487DAF9F3885}"/>
                  </a:ext>
                </a:extLst>
              </p:cNvPr>
              <p:cNvSpPr txBox="1"/>
              <p:nvPr/>
            </p:nvSpPr>
            <p:spPr>
              <a:xfrm>
                <a:off x="588019" y="2996952"/>
                <a:ext cx="2759845" cy="116955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Notation:</a:t>
                </a:r>
                <a:r>
                  <a:rPr lang="en-GB" sz="1400" dirty="0"/>
                  <a:t> Just like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/>
                  <a:t> means “apply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/>
                  <a:t> twice”,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/>
                  <a:t> means “apply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/>
                  <a:t> -1 times”, i.e. once backwards!</a:t>
                </a:r>
              </a:p>
              <a:p>
                <a:r>
                  <a:rPr lang="en-GB" sz="1400" dirty="0"/>
                  <a:t>This is why we write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400" dirty="0"/>
                  <a:t> to mean “inverse sin”.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0E9689A-EF91-4F75-9EFC-487DAF9F3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19" y="2996952"/>
                <a:ext cx="2759845" cy="1169551"/>
              </a:xfrm>
              <a:prstGeom prst="rect">
                <a:avLst/>
              </a:prstGeom>
              <a:blipFill>
                <a:blip r:embed="rId7"/>
                <a:stretch>
                  <a:fillRect l="-219" r="-1094" b="-3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29F13536-16CD-4F04-9E53-B2E2A8779F3F}"/>
                  </a:ext>
                </a:extLst>
              </p:cNvPr>
              <p:cNvSpPr/>
              <p:nvPr/>
            </p:nvSpPr>
            <p:spPr>
              <a:xfrm>
                <a:off x="4572000" y="3084069"/>
                <a:ext cx="721224" cy="812096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29F13536-16CD-4F04-9E53-B2E2A8779F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84069"/>
                <a:ext cx="721224" cy="812096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109CC0F-5048-4292-AC53-82B2484454D9}"/>
                  </a:ext>
                </a:extLst>
              </p:cNvPr>
              <p:cNvSpPr/>
              <p:nvPr/>
            </p:nvSpPr>
            <p:spPr>
              <a:xfrm>
                <a:off x="5898565" y="3070159"/>
                <a:ext cx="721224" cy="812096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109CC0F-5048-4292-AC53-82B2484454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565" y="3070159"/>
                <a:ext cx="721224" cy="812096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536E01AB-2992-4F05-A00A-FE20A60AE0F7}"/>
                  </a:ext>
                </a:extLst>
              </p:cNvPr>
              <p:cNvSpPr/>
              <p:nvPr/>
            </p:nvSpPr>
            <p:spPr>
              <a:xfrm>
                <a:off x="7092280" y="3084069"/>
                <a:ext cx="1194470" cy="812096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536E01AB-2992-4F05-A00A-FE20A60AE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084069"/>
                <a:ext cx="1194470" cy="812096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A6203BB-7048-4F5C-AA54-5E613621F3BD}"/>
              </a:ext>
            </a:extLst>
          </p:cNvPr>
          <p:cNvSpPr/>
          <p:nvPr/>
        </p:nvSpPr>
        <p:spPr>
          <a:xfrm>
            <a:off x="5324475" y="3124179"/>
            <a:ext cx="552450" cy="180996"/>
          </a:xfrm>
          <a:custGeom>
            <a:avLst/>
            <a:gdLst>
              <a:gd name="connsiteX0" fmla="*/ 0 w 552450"/>
              <a:gd name="connsiteY0" fmla="*/ 180996 h 180996"/>
              <a:gd name="connsiteX1" fmla="*/ 238125 w 552450"/>
              <a:gd name="connsiteY1" fmla="*/ 21 h 180996"/>
              <a:gd name="connsiteX2" fmla="*/ 552450 w 552450"/>
              <a:gd name="connsiteY2" fmla="*/ 171471 h 18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2450" h="180996">
                <a:moveTo>
                  <a:pt x="0" y="180996"/>
                </a:moveTo>
                <a:cubicBezTo>
                  <a:pt x="73025" y="91302"/>
                  <a:pt x="146050" y="1608"/>
                  <a:pt x="238125" y="21"/>
                </a:cubicBezTo>
                <a:cubicBezTo>
                  <a:pt x="330200" y="-1567"/>
                  <a:pt x="441325" y="84952"/>
                  <a:pt x="552450" y="1714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4A0D594-391E-49E1-9D76-7A3A9375A7EA}"/>
              </a:ext>
            </a:extLst>
          </p:cNvPr>
          <p:cNvSpPr/>
          <p:nvPr/>
        </p:nvSpPr>
        <p:spPr>
          <a:xfrm>
            <a:off x="6641429" y="3114675"/>
            <a:ext cx="464221" cy="150390"/>
          </a:xfrm>
          <a:custGeom>
            <a:avLst/>
            <a:gdLst>
              <a:gd name="connsiteX0" fmla="*/ 0 w 552450"/>
              <a:gd name="connsiteY0" fmla="*/ 180996 h 180996"/>
              <a:gd name="connsiteX1" fmla="*/ 238125 w 552450"/>
              <a:gd name="connsiteY1" fmla="*/ 21 h 180996"/>
              <a:gd name="connsiteX2" fmla="*/ 552450 w 552450"/>
              <a:gd name="connsiteY2" fmla="*/ 171471 h 18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2450" h="180996">
                <a:moveTo>
                  <a:pt x="0" y="180996"/>
                </a:moveTo>
                <a:cubicBezTo>
                  <a:pt x="73025" y="91302"/>
                  <a:pt x="146050" y="1608"/>
                  <a:pt x="238125" y="21"/>
                </a:cubicBezTo>
                <a:cubicBezTo>
                  <a:pt x="330200" y="-1567"/>
                  <a:pt x="441325" y="84952"/>
                  <a:pt x="552450" y="1714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1C304B1-B3F4-467C-B55C-63FA1E5F6B88}"/>
              </a:ext>
            </a:extLst>
          </p:cNvPr>
          <p:cNvSpPr/>
          <p:nvPr/>
        </p:nvSpPr>
        <p:spPr>
          <a:xfrm rot="10800000">
            <a:off x="5310395" y="3712273"/>
            <a:ext cx="552450" cy="180996"/>
          </a:xfrm>
          <a:custGeom>
            <a:avLst/>
            <a:gdLst>
              <a:gd name="connsiteX0" fmla="*/ 0 w 552450"/>
              <a:gd name="connsiteY0" fmla="*/ 180996 h 180996"/>
              <a:gd name="connsiteX1" fmla="*/ 238125 w 552450"/>
              <a:gd name="connsiteY1" fmla="*/ 21 h 180996"/>
              <a:gd name="connsiteX2" fmla="*/ 552450 w 552450"/>
              <a:gd name="connsiteY2" fmla="*/ 171471 h 18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2450" h="180996">
                <a:moveTo>
                  <a:pt x="0" y="180996"/>
                </a:moveTo>
                <a:cubicBezTo>
                  <a:pt x="73025" y="91302"/>
                  <a:pt x="146050" y="1608"/>
                  <a:pt x="238125" y="21"/>
                </a:cubicBezTo>
                <a:cubicBezTo>
                  <a:pt x="330200" y="-1567"/>
                  <a:pt x="441325" y="84952"/>
                  <a:pt x="552450" y="1714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27CCF8A-9A8E-4EEA-B0E9-DED6B1E58AF7}"/>
              </a:ext>
            </a:extLst>
          </p:cNvPr>
          <p:cNvSpPr/>
          <p:nvPr/>
        </p:nvSpPr>
        <p:spPr>
          <a:xfrm rot="10800000">
            <a:off x="6665034" y="3619499"/>
            <a:ext cx="364416" cy="121349"/>
          </a:xfrm>
          <a:custGeom>
            <a:avLst/>
            <a:gdLst>
              <a:gd name="connsiteX0" fmla="*/ 0 w 552450"/>
              <a:gd name="connsiteY0" fmla="*/ 180996 h 180996"/>
              <a:gd name="connsiteX1" fmla="*/ 238125 w 552450"/>
              <a:gd name="connsiteY1" fmla="*/ 21 h 180996"/>
              <a:gd name="connsiteX2" fmla="*/ 552450 w 552450"/>
              <a:gd name="connsiteY2" fmla="*/ 171471 h 18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2450" h="180996">
                <a:moveTo>
                  <a:pt x="0" y="180996"/>
                </a:moveTo>
                <a:cubicBezTo>
                  <a:pt x="73025" y="91302"/>
                  <a:pt x="146050" y="1608"/>
                  <a:pt x="238125" y="21"/>
                </a:cubicBezTo>
                <a:cubicBezTo>
                  <a:pt x="330200" y="-1567"/>
                  <a:pt x="441325" y="84952"/>
                  <a:pt x="552450" y="171471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A114127-9DFA-4BD7-A30C-F4F838F62592}"/>
                  </a:ext>
                </a:extLst>
              </p:cNvPr>
              <p:cNvSpPr txBox="1"/>
              <p:nvPr/>
            </p:nvSpPr>
            <p:spPr>
              <a:xfrm>
                <a:off x="5394324" y="2886968"/>
                <a:ext cx="4060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A114127-9DFA-4BD7-A30C-F4F838F625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24" y="2886968"/>
                <a:ext cx="40606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A90E4CF-A144-4519-BD07-EE9ECB5A954D}"/>
                  </a:ext>
                </a:extLst>
              </p:cNvPr>
              <p:cNvSpPr txBox="1"/>
              <p:nvPr/>
            </p:nvSpPr>
            <p:spPr>
              <a:xfrm>
                <a:off x="6641429" y="2878834"/>
                <a:ext cx="4060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A90E4CF-A144-4519-BD07-EE9ECB5A9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29" y="2878834"/>
                <a:ext cx="40606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D60299B-06A3-4A74-B9AE-E4162623B0AB}"/>
                  </a:ext>
                </a:extLst>
              </p:cNvPr>
              <p:cNvSpPr txBox="1"/>
              <p:nvPr/>
            </p:nvSpPr>
            <p:spPr>
              <a:xfrm>
                <a:off x="6641429" y="3722369"/>
                <a:ext cx="4060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D60299B-06A3-4A74-B9AE-E4162623B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429" y="3722369"/>
                <a:ext cx="406066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609F96D-3911-4561-879D-0A073C580CBE}"/>
                  </a:ext>
                </a:extLst>
              </p:cNvPr>
              <p:cNvSpPr txBox="1"/>
              <p:nvPr/>
            </p:nvSpPr>
            <p:spPr>
              <a:xfrm>
                <a:off x="5380028" y="3867498"/>
                <a:ext cx="4060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609F96D-3911-4561-879D-0A073C580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028" y="3867498"/>
                <a:ext cx="406066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DFC1BA-BA45-4494-B3A7-9A1A13C79245}"/>
                  </a:ext>
                </a:extLst>
              </p:cNvPr>
              <p:cNvSpPr txBox="1"/>
              <p:nvPr/>
            </p:nvSpPr>
            <p:spPr>
              <a:xfrm>
                <a:off x="3843193" y="4218924"/>
                <a:ext cx="2907715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DFC1BA-BA45-4494-B3A7-9A1A13C79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93" y="4218924"/>
                <a:ext cx="2907715" cy="483466"/>
              </a:xfrm>
              <a:prstGeom prst="rect">
                <a:avLst/>
              </a:prstGeom>
              <a:blipFill>
                <a:blip r:embed="rId15"/>
                <a:stretch>
                  <a:fillRect l="-1677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47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  <p:bldP spid="20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038071-8D94-4686-91FF-5D0C1D5A27D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BDB166-C97A-4698-9313-E757C5F0DE6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More on Inverse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4B158D7-B47A-492F-AA03-1BC5692BBFE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9CBCFBD8-E4E4-4E03-813F-DDEBD086AF8D}"/>
              </a:ext>
            </a:extLst>
          </p:cNvPr>
          <p:cNvSpPr/>
          <p:nvPr/>
        </p:nvSpPr>
        <p:spPr>
          <a:xfrm>
            <a:off x="367271" y="824518"/>
            <a:ext cx="1065087" cy="189556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954340-CA26-4020-BD09-06AB871D2841}"/>
              </a:ext>
            </a:extLst>
          </p:cNvPr>
          <p:cNvSpPr/>
          <p:nvPr/>
        </p:nvSpPr>
        <p:spPr>
          <a:xfrm>
            <a:off x="2446777" y="813886"/>
            <a:ext cx="941972" cy="18849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1398E13C-907F-459F-BEC3-136B57AB2A84}"/>
              </a:ext>
            </a:extLst>
          </p:cNvPr>
          <p:cNvSpPr/>
          <p:nvPr/>
        </p:nvSpPr>
        <p:spPr>
          <a:xfrm>
            <a:off x="1185034" y="1146459"/>
            <a:ext cx="1416905" cy="404038"/>
          </a:xfrm>
          <a:custGeom>
            <a:avLst/>
            <a:gdLst>
              <a:gd name="connsiteX0" fmla="*/ 0 w 1814285"/>
              <a:gd name="connsiteY0" fmla="*/ 446459 h 446459"/>
              <a:gd name="connsiteX1" fmla="*/ 580571 w 1814285"/>
              <a:gd name="connsiteY1" fmla="*/ 98116 h 446459"/>
              <a:gd name="connsiteX2" fmla="*/ 1161143 w 1814285"/>
              <a:gd name="connsiteY2" fmla="*/ 11030 h 446459"/>
              <a:gd name="connsiteX3" fmla="*/ 1814285 w 1814285"/>
              <a:gd name="connsiteY3" fmla="*/ 301316 h 44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5" h="446459">
                <a:moveTo>
                  <a:pt x="0" y="446459"/>
                </a:moveTo>
                <a:cubicBezTo>
                  <a:pt x="193523" y="308573"/>
                  <a:pt x="387047" y="170687"/>
                  <a:pt x="580571" y="98116"/>
                </a:cubicBezTo>
                <a:cubicBezTo>
                  <a:pt x="774095" y="25545"/>
                  <a:pt x="955524" y="-22837"/>
                  <a:pt x="1161143" y="11030"/>
                </a:cubicBezTo>
                <a:cubicBezTo>
                  <a:pt x="1366762" y="44897"/>
                  <a:pt x="1590523" y="173106"/>
                  <a:pt x="1814285" y="30131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5B51F0-C8AD-4E56-BDCC-F071EF2BE444}"/>
                  </a:ext>
                </a:extLst>
              </p:cNvPr>
              <p:cNvSpPr txBox="1"/>
              <p:nvPr/>
            </p:nvSpPr>
            <p:spPr>
              <a:xfrm>
                <a:off x="1531938" y="727666"/>
                <a:ext cx="9361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5B51F0-C8AD-4E56-BDCC-F071EF2BE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938" y="727666"/>
                <a:ext cx="936104" cy="400110"/>
              </a:xfrm>
              <a:prstGeom prst="rect">
                <a:avLst/>
              </a:prstGeom>
              <a:blipFill>
                <a:blip r:embed="rId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 9">
            <a:extLst>
              <a:ext uri="{FF2B5EF4-FFF2-40B4-BE49-F238E27FC236}">
                <a16:creationId xmlns:a16="http://schemas.microsoft.com/office/drawing/2014/main" id="{DA538245-5B7C-46CF-A9A2-25F459ED0F7B}"/>
              </a:ext>
            </a:extLst>
          </p:cNvPr>
          <p:cNvSpPr/>
          <p:nvPr/>
        </p:nvSpPr>
        <p:spPr>
          <a:xfrm rot="10629815">
            <a:off x="1291168" y="2106610"/>
            <a:ext cx="1304533" cy="284412"/>
          </a:xfrm>
          <a:custGeom>
            <a:avLst/>
            <a:gdLst>
              <a:gd name="connsiteX0" fmla="*/ 0 w 1814285"/>
              <a:gd name="connsiteY0" fmla="*/ 446459 h 446459"/>
              <a:gd name="connsiteX1" fmla="*/ 580571 w 1814285"/>
              <a:gd name="connsiteY1" fmla="*/ 98116 h 446459"/>
              <a:gd name="connsiteX2" fmla="*/ 1161143 w 1814285"/>
              <a:gd name="connsiteY2" fmla="*/ 11030 h 446459"/>
              <a:gd name="connsiteX3" fmla="*/ 1814285 w 1814285"/>
              <a:gd name="connsiteY3" fmla="*/ 301316 h 446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5" h="446459">
                <a:moveTo>
                  <a:pt x="0" y="446459"/>
                </a:moveTo>
                <a:cubicBezTo>
                  <a:pt x="193523" y="308573"/>
                  <a:pt x="387047" y="170687"/>
                  <a:pt x="580571" y="98116"/>
                </a:cubicBezTo>
                <a:cubicBezTo>
                  <a:pt x="774095" y="25545"/>
                  <a:pt x="955524" y="-22837"/>
                  <a:pt x="1161143" y="11030"/>
                </a:cubicBezTo>
                <a:cubicBezTo>
                  <a:pt x="1366762" y="44897"/>
                  <a:pt x="1590523" y="173106"/>
                  <a:pt x="1814285" y="30131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040F91-0FFA-4BF7-8DCD-F3DF05AFA53D}"/>
                  </a:ext>
                </a:extLst>
              </p:cNvPr>
              <p:cNvSpPr txBox="1"/>
              <p:nvPr/>
            </p:nvSpPr>
            <p:spPr>
              <a:xfrm>
                <a:off x="457391" y="1380504"/>
                <a:ext cx="9361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040F91-0FFA-4BF7-8DCD-F3DF05AFA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91" y="1380504"/>
                <a:ext cx="93610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94F12-C787-4A38-BB4D-3D98534436CB}"/>
                  </a:ext>
                </a:extLst>
              </p:cNvPr>
              <p:cNvSpPr txBox="1"/>
              <p:nvPr/>
            </p:nvSpPr>
            <p:spPr>
              <a:xfrm>
                <a:off x="2494366" y="1357108"/>
                <a:ext cx="9361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94F12-C787-4A38-BB4D-3D9853443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366" y="1357108"/>
                <a:ext cx="93610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549DBCE-9480-4F70-9527-265CB72A74BC}"/>
                  </a:ext>
                </a:extLst>
              </p:cNvPr>
              <p:cNvSpPr txBox="1"/>
              <p:nvPr/>
            </p:nvSpPr>
            <p:spPr>
              <a:xfrm>
                <a:off x="1478776" y="2392090"/>
                <a:ext cx="9361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549DBCE-9480-4F70-9527-265CB72A7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776" y="2392090"/>
                <a:ext cx="936104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5E4C9-82C4-40F0-9FD7-8997D286A0DA}"/>
                  </a:ext>
                </a:extLst>
              </p:cNvPr>
              <p:cNvSpPr txBox="1"/>
              <p:nvPr/>
            </p:nvSpPr>
            <p:spPr>
              <a:xfrm>
                <a:off x="3851920" y="704432"/>
                <a:ext cx="4464496" cy="2622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In the original function, we have the </a:t>
                </a:r>
                <a:r>
                  <a:rPr lang="en-GB" sz="1400" b="1" dirty="0"/>
                  <a:t>output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400" b="1" dirty="0"/>
                  <a:t> in terms of the input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dirty="0"/>
                  <a:t>, e.g.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Therefore if we </a:t>
                </a:r>
                <a:r>
                  <a:rPr lang="en-GB" sz="1400" b="1" dirty="0"/>
                  <a:t>change the subject to get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 in terms of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400" dirty="0"/>
                  <a:t>, then we have the input in terms of the output, i.e. the inverse function!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However, we tend to write a function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, so would write;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5E4C9-82C4-40F0-9FD7-8997D286A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704432"/>
                <a:ext cx="4464496" cy="2622513"/>
              </a:xfrm>
              <a:prstGeom prst="rect">
                <a:avLst/>
              </a:prstGeom>
              <a:blipFill>
                <a:blip r:embed="rId6"/>
                <a:stretch>
                  <a:fillRect l="-410" t="-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80D48B-ACA2-42F7-B86D-9981C8AE9E8D}"/>
                  </a:ext>
                </a:extLst>
              </p:cNvPr>
              <p:cNvSpPr txBox="1"/>
              <p:nvPr/>
            </p:nvSpPr>
            <p:spPr>
              <a:xfrm>
                <a:off x="367271" y="3337428"/>
                <a:ext cx="3714890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If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80D48B-ACA2-42F7-B86D-9981C8AE9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1" y="3337428"/>
                <a:ext cx="3714890" cy="369332"/>
              </a:xfrm>
              <a:prstGeom prst="rect">
                <a:avLst/>
              </a:prstGeom>
              <a:blipFill>
                <a:blip r:embed="rId7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0738FD-ED89-4350-80C8-EFA8E28410C4}"/>
                  </a:ext>
                </a:extLst>
              </p:cNvPr>
              <p:cNvSpPr txBox="1"/>
              <p:nvPr/>
            </p:nvSpPr>
            <p:spPr>
              <a:xfrm>
                <a:off x="4355976" y="3333277"/>
                <a:ext cx="4214428" cy="4855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, determine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0738FD-ED89-4350-80C8-EFA8E2841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33277"/>
                <a:ext cx="4214428" cy="4855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353FE18-32F4-428E-A642-3322FE098DAF}"/>
              </a:ext>
            </a:extLst>
          </p:cNvPr>
          <p:cNvCxnSpPr/>
          <p:nvPr/>
        </p:nvCxnSpPr>
        <p:spPr>
          <a:xfrm>
            <a:off x="4211960" y="3016396"/>
            <a:ext cx="0" cy="37249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89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D3AFF6-3EC9-4F81-A3FC-661A9D6BB90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2C23D5-2389-4A19-812C-01D2392A86E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Graphing an Inverse Function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13321B-A7FA-4C81-8BC9-2B6E519D64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C4505A6-07FF-474C-9A5E-0FD25F1592A9}"/>
                  </a:ext>
                </a:extLst>
              </p:cNvPr>
              <p:cNvSpPr txBox="1"/>
              <p:nvPr/>
            </p:nvSpPr>
            <p:spPr>
              <a:xfrm>
                <a:off x="395536" y="1149345"/>
                <a:ext cx="4608512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saw that the inverse function effectively swaps the input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output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. Thus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b="1" dirty="0"/>
                  <a:t> axis are swapped</a:t>
                </a:r>
                <a:r>
                  <a:rPr lang="en-GB" dirty="0"/>
                  <a:t> when sketching the original function and its inverse.</a:t>
                </a:r>
              </a:p>
              <a:p>
                <a:endParaRPr lang="en-GB" dirty="0"/>
              </a:p>
              <a:p>
                <a:r>
                  <a:rPr lang="en-GB" dirty="0"/>
                  <a:t>And since the set of inputs and set of outputs is swapped…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C4505A6-07FF-474C-9A5E-0FD25F159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49345"/>
                <a:ext cx="4608512" cy="2031325"/>
              </a:xfrm>
              <a:prstGeom prst="rect">
                <a:avLst/>
              </a:prstGeom>
              <a:blipFill>
                <a:blip r:embed="rId2"/>
                <a:stretch>
                  <a:fillRect l="-1190" t="-1802" r="-1984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84F4FE-EA70-4D03-8E26-F2ECC6570B84}"/>
                  </a:ext>
                </a:extLst>
              </p:cNvPr>
              <p:cNvSpPr txBox="1"/>
              <p:nvPr/>
            </p:nvSpPr>
            <p:spPr>
              <a:xfrm>
                <a:off x="539552" y="3407722"/>
                <a:ext cx="3812728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The domain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is the 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and vice versa.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84F4FE-EA70-4D03-8E26-F2ECC6570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07722"/>
                <a:ext cx="3812728" cy="646331"/>
              </a:xfrm>
              <a:prstGeom prst="rect">
                <a:avLst/>
              </a:prstGeom>
              <a:blipFill>
                <a:blip r:embed="rId3"/>
                <a:stretch>
                  <a:fillRect l="-1113" t="-3636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F9C6B0-E922-43E1-A90A-25EE8B1FA5D4}"/>
              </a:ext>
            </a:extLst>
          </p:cNvPr>
          <p:cNvCxnSpPr>
            <a:cxnSpLocks/>
          </p:cNvCxnSpPr>
          <p:nvPr/>
        </p:nvCxnSpPr>
        <p:spPr>
          <a:xfrm>
            <a:off x="5446795" y="3647958"/>
            <a:ext cx="2796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AD5345-0128-435D-A7A0-399159DEC572}"/>
              </a:ext>
            </a:extLst>
          </p:cNvPr>
          <p:cNvCxnSpPr>
            <a:cxnSpLocks/>
          </p:cNvCxnSpPr>
          <p:nvPr/>
        </p:nvCxnSpPr>
        <p:spPr>
          <a:xfrm flipV="1">
            <a:off x="6675905" y="1910459"/>
            <a:ext cx="0" cy="2756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507CBC-7869-4E76-ABF1-218223E0FB52}"/>
                  </a:ext>
                </a:extLst>
              </p:cNvPr>
              <p:cNvSpPr txBox="1"/>
              <p:nvPr/>
            </p:nvSpPr>
            <p:spPr>
              <a:xfrm>
                <a:off x="8220839" y="3476880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507CBC-7869-4E76-ABF1-218223E0F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839" y="3476880"/>
                <a:ext cx="31400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04BC99-7430-4853-86D1-051F65921DAA}"/>
                  </a:ext>
                </a:extLst>
              </p:cNvPr>
              <p:cNvSpPr txBox="1"/>
              <p:nvPr/>
            </p:nvSpPr>
            <p:spPr>
              <a:xfrm>
                <a:off x="6518903" y="1606383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04BC99-7430-4853-86D1-051F65921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903" y="1606383"/>
                <a:ext cx="314003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17E57EF-8EF4-4E03-BCFB-9FBD24376501}"/>
              </a:ext>
            </a:extLst>
          </p:cNvPr>
          <p:cNvSpPr/>
          <p:nvPr/>
        </p:nvSpPr>
        <p:spPr>
          <a:xfrm flipH="1">
            <a:off x="5578054" y="2115801"/>
            <a:ext cx="2520870" cy="1146640"/>
          </a:xfrm>
          <a:custGeom>
            <a:avLst/>
            <a:gdLst>
              <a:gd name="connsiteX0" fmla="*/ 0 w 1514475"/>
              <a:gd name="connsiteY0" fmla="*/ 0 h 1009650"/>
              <a:gd name="connsiteX1" fmla="*/ 647700 w 1514475"/>
              <a:gd name="connsiteY1" fmla="*/ 819150 h 1009650"/>
              <a:gd name="connsiteX2" fmla="*/ 1514475 w 1514475"/>
              <a:gd name="connsiteY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4475" h="1009650">
                <a:moveTo>
                  <a:pt x="0" y="0"/>
                </a:moveTo>
                <a:cubicBezTo>
                  <a:pt x="197644" y="325437"/>
                  <a:pt x="395288" y="650875"/>
                  <a:pt x="647700" y="819150"/>
                </a:cubicBezTo>
                <a:cubicBezTo>
                  <a:pt x="900112" y="987425"/>
                  <a:pt x="1207293" y="998537"/>
                  <a:pt x="1514475" y="10096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ED6F150-4180-466B-84DF-FB797617E4EE}"/>
              </a:ext>
            </a:extLst>
          </p:cNvPr>
          <p:cNvCxnSpPr/>
          <p:nvPr/>
        </p:nvCxnSpPr>
        <p:spPr>
          <a:xfrm>
            <a:off x="5446795" y="3287918"/>
            <a:ext cx="277404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B82A9A4-59BC-4DD1-A0FB-2D3D4B23541C}"/>
                  </a:ext>
                </a:extLst>
              </p:cNvPr>
              <p:cNvSpPr txBox="1"/>
              <p:nvPr/>
            </p:nvSpPr>
            <p:spPr>
              <a:xfrm>
                <a:off x="7726145" y="3261121"/>
                <a:ext cx="63027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B82A9A4-59BC-4DD1-A0FB-2D3D4B235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6145" y="3261121"/>
                <a:ext cx="630276" cy="2308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1128876-756B-44DE-AF03-D6B0A31F2849}"/>
              </a:ext>
            </a:extLst>
          </p:cNvPr>
          <p:cNvCxnSpPr>
            <a:cxnSpLocks/>
          </p:cNvCxnSpPr>
          <p:nvPr/>
        </p:nvCxnSpPr>
        <p:spPr>
          <a:xfrm flipV="1">
            <a:off x="7090813" y="1872360"/>
            <a:ext cx="0" cy="290470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B6862EE-A368-48A7-9EAC-E485D203C0A8}"/>
                  </a:ext>
                </a:extLst>
              </p:cNvPr>
              <p:cNvSpPr txBox="1"/>
              <p:nvPr/>
            </p:nvSpPr>
            <p:spPr>
              <a:xfrm>
                <a:off x="6967048" y="1762705"/>
                <a:ext cx="63027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B6862EE-A368-48A7-9EAC-E485D203C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048" y="1762705"/>
                <a:ext cx="630276" cy="2308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E4C59BE-54E6-4BD1-91B2-7D0F5CACDCED}"/>
              </a:ext>
            </a:extLst>
          </p:cNvPr>
          <p:cNvSpPr/>
          <p:nvPr/>
        </p:nvSpPr>
        <p:spPr>
          <a:xfrm rot="16200000" flipH="1" flipV="1">
            <a:off x="6446896" y="3001380"/>
            <a:ext cx="2520870" cy="1146640"/>
          </a:xfrm>
          <a:custGeom>
            <a:avLst/>
            <a:gdLst>
              <a:gd name="connsiteX0" fmla="*/ 0 w 1514475"/>
              <a:gd name="connsiteY0" fmla="*/ 0 h 1009650"/>
              <a:gd name="connsiteX1" fmla="*/ 647700 w 1514475"/>
              <a:gd name="connsiteY1" fmla="*/ 819150 h 1009650"/>
              <a:gd name="connsiteX2" fmla="*/ 1514475 w 1514475"/>
              <a:gd name="connsiteY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4475" h="1009650">
                <a:moveTo>
                  <a:pt x="0" y="0"/>
                </a:moveTo>
                <a:cubicBezTo>
                  <a:pt x="197644" y="325437"/>
                  <a:pt x="395288" y="650875"/>
                  <a:pt x="647700" y="819150"/>
                </a:cubicBezTo>
                <a:cubicBezTo>
                  <a:pt x="900112" y="987425"/>
                  <a:pt x="1207293" y="998537"/>
                  <a:pt x="1514475" y="1009650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CF49DB-F449-4BA1-BB2B-CF64133C657D}"/>
                  </a:ext>
                </a:extLst>
              </p:cNvPr>
              <p:cNvSpPr txBox="1"/>
              <p:nvPr/>
            </p:nvSpPr>
            <p:spPr>
              <a:xfrm rot="19121108">
                <a:off x="7218985" y="2254688"/>
                <a:ext cx="87008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CF49DB-F449-4BA1-BB2B-CF64133C6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21108">
                <a:off x="7218985" y="2254688"/>
                <a:ext cx="870088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7CBA07-4B7F-4E63-8973-0CF554FB6BA9}"/>
                  </a:ext>
                </a:extLst>
              </p:cNvPr>
              <p:cNvSpPr txBox="1"/>
              <p:nvPr/>
            </p:nvSpPr>
            <p:spPr>
              <a:xfrm rot="19121108">
                <a:off x="7544752" y="2584789"/>
                <a:ext cx="87008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7CBA07-4B7F-4E63-8973-0CF554FB6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21108">
                <a:off x="7544752" y="2584789"/>
                <a:ext cx="870088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FEBFFC-14A5-4030-A902-8425C4A0EB53}"/>
                  </a:ext>
                </a:extLst>
              </p:cNvPr>
              <p:cNvSpPr txBox="1"/>
              <p:nvPr/>
            </p:nvSpPr>
            <p:spPr>
              <a:xfrm>
                <a:off x="7140278" y="3607908"/>
                <a:ext cx="29347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FEBFFC-14A5-4030-A902-8425C4A0E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278" y="3607908"/>
                <a:ext cx="293475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D0A640B-7A6D-440F-86A5-FEC6350AC7CB}"/>
                  </a:ext>
                </a:extLst>
              </p:cNvPr>
              <p:cNvSpPr txBox="1"/>
              <p:nvPr/>
            </p:nvSpPr>
            <p:spPr>
              <a:xfrm>
                <a:off x="6463177" y="2976538"/>
                <a:ext cx="29347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D0A640B-7A6D-440F-86A5-FEC6350AC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3177" y="2976538"/>
                <a:ext cx="293475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63D4B87-A308-4BAE-9A63-5713722C11C8}"/>
                  </a:ext>
                </a:extLst>
              </p:cNvPr>
              <p:cNvSpPr txBox="1"/>
              <p:nvPr/>
            </p:nvSpPr>
            <p:spPr>
              <a:xfrm>
                <a:off x="5263200" y="4836516"/>
                <a:ext cx="16006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Domain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: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63D4B87-A308-4BAE-9A63-5713722C1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200" y="4836516"/>
                <a:ext cx="1600647" cy="369332"/>
              </a:xfrm>
              <a:prstGeom prst="rect">
                <a:avLst/>
              </a:prstGeom>
              <a:blipFill>
                <a:blip r:embed="rId12"/>
                <a:stretch>
                  <a:fillRect l="-304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34FFDF0-2573-4BE0-B364-ECA1F7832B86}"/>
                  </a:ext>
                </a:extLst>
              </p:cNvPr>
              <p:cNvSpPr txBox="1"/>
              <p:nvPr/>
            </p:nvSpPr>
            <p:spPr>
              <a:xfrm>
                <a:off x="6966987" y="4846682"/>
                <a:ext cx="18016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: </a:t>
                </a:r>
                <a:endParaRPr lang="en-GB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34FFDF0-2573-4BE0-B364-ECA1F7832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987" y="4846682"/>
                <a:ext cx="1801667" cy="369332"/>
              </a:xfrm>
              <a:prstGeom prst="rect">
                <a:avLst/>
              </a:prstGeom>
              <a:blipFill>
                <a:blip r:embed="rId13"/>
                <a:stretch>
                  <a:fillRect l="-3051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978478E-0A9C-4C54-A565-F7DFD12461D0}"/>
                  </a:ext>
                </a:extLst>
              </p:cNvPr>
              <p:cNvSpPr txBox="1"/>
              <p:nvPr/>
            </p:nvSpPr>
            <p:spPr>
              <a:xfrm>
                <a:off x="7176578" y="771178"/>
                <a:ext cx="1709103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Notice that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/>
                  <a:t>-intercepts become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/>
                  <a:t>-intercepts, and vertical asymptotes become horizontal ones.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978478E-0A9C-4C54-A565-F7DFD1246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578" y="771178"/>
                <a:ext cx="1709103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7BA38F9-C1CD-42EA-9CB5-E46074ADAF7C}"/>
              </a:ext>
            </a:extLst>
          </p:cNvPr>
          <p:cNvCxnSpPr>
            <a:stCxn id="35" idx="2"/>
          </p:cNvCxnSpPr>
          <p:nvPr/>
        </p:nvCxnSpPr>
        <p:spPr>
          <a:xfrm flipH="1">
            <a:off x="7884368" y="1540619"/>
            <a:ext cx="146762" cy="222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A56F5E4-01D6-4439-BEF2-5AC15D139112}"/>
                  </a:ext>
                </a:extLst>
              </p:cNvPr>
              <p:cNvSpPr txBox="1"/>
              <p:nvPr/>
            </p:nvSpPr>
            <p:spPr>
              <a:xfrm>
                <a:off x="867885" y="5325704"/>
                <a:ext cx="4208171" cy="7386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The domain of the function is the same as the range of the inverse, but remember that we write a domain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, but a range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/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A56F5E4-01D6-4439-BEF2-5AC15D139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885" y="5325704"/>
                <a:ext cx="4208171" cy="73866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286645-F182-4F57-AC2D-6903F6ABBF15}"/>
              </a:ext>
            </a:extLst>
          </p:cNvPr>
          <p:cNvCxnSpPr>
            <a:cxnSpLocks/>
          </p:cNvCxnSpPr>
          <p:nvPr/>
        </p:nvCxnSpPr>
        <p:spPr>
          <a:xfrm flipH="1">
            <a:off x="5915025" y="2047875"/>
            <a:ext cx="2486025" cy="23145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9E3498-0AA5-4B91-B7B7-501232E54AF1}"/>
                  </a:ext>
                </a:extLst>
              </p:cNvPr>
              <p:cNvSpPr txBox="1"/>
              <p:nvPr/>
            </p:nvSpPr>
            <p:spPr>
              <a:xfrm rot="18983682">
                <a:off x="5818509" y="3798618"/>
                <a:ext cx="6555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9E3498-0AA5-4B91-B7B7-501232E54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983682">
                <a:off x="5818509" y="3798618"/>
                <a:ext cx="65558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F3B66D7-F0AE-4580-A3F2-DDE6F1D23DF4}"/>
                  </a:ext>
                </a:extLst>
              </p:cNvPr>
              <p:cNvSpPr txBox="1"/>
              <p:nvPr/>
            </p:nvSpPr>
            <p:spPr>
              <a:xfrm>
                <a:off x="3173657" y="4378024"/>
                <a:ext cx="1709103" cy="6001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100" dirty="0"/>
                  <a:t> and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100" dirty="0"/>
                  <a:t> have the line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/>
                  <a:t> as a line of symmetry.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F3B66D7-F0AE-4580-A3F2-DDE6F1D23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657" y="4378024"/>
                <a:ext cx="1709103" cy="60016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A216F5C-E625-4A15-A040-D192982373AB}"/>
              </a:ext>
            </a:extLst>
          </p:cNvPr>
          <p:cNvCxnSpPr>
            <a:cxnSpLocks/>
          </p:cNvCxnSpPr>
          <p:nvPr/>
        </p:nvCxnSpPr>
        <p:spPr>
          <a:xfrm flipV="1">
            <a:off x="4895850" y="4191000"/>
            <a:ext cx="914400" cy="40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64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2" grpId="0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7899" y="917864"/>
                <a:ext cx="6696744" cy="15034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𝑔</m:t>
                    </m:r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dirty="0"/>
                  <a:t> is defined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−2</m:t>
                        </m:r>
                      </m:e>
                    </m:rad>
                    <m:r>
                      <a:rPr lang="en-GB" b="0" i="1" smtClean="0"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∈</m:t>
                        </m:r>
                        <m:r>
                          <a:rPr lang="en-GB" b="0" i="1" smtClean="0">
                            <a:latin typeface="Cambria Math"/>
                          </a:rPr>
                          <m:t>ℝ</m:t>
                        </m:r>
                        <m:r>
                          <a:rPr lang="en-GB" b="0" i="1" smtClean="0">
                            <a:latin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  <m:r>
                          <a:rPr lang="en-GB" b="0" i="1" smtClean="0">
                            <a:latin typeface="Cambria Math"/>
                          </a:rPr>
                          <m:t>≥2</m:t>
                        </m:r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Find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Calculate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Sketch the graphs of both functions.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State the domain and 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99" y="917864"/>
                <a:ext cx="6696744" cy="1503425"/>
              </a:xfrm>
              <a:prstGeom prst="rect">
                <a:avLst/>
              </a:prstGeom>
              <a:blipFill>
                <a:blip r:embed="rId2"/>
                <a:stretch>
                  <a:fillRect b="-7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029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BC3E662F-C4CC-4C07-8177-2212E4BFC79E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9F06BE3-1495-4930-813A-1D3B18F9F92D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Further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7C03DC-3C7F-4CFD-BA89-856087D6B21A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162304-931E-4473-B3E1-C49E6D5043CC}"/>
                  </a:ext>
                </a:extLst>
              </p:cNvPr>
              <p:cNvSpPr txBox="1"/>
              <p:nvPr/>
            </p:nvSpPr>
            <p:spPr>
              <a:xfrm>
                <a:off x="497899" y="917864"/>
                <a:ext cx="6696744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function is defined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i="1" dirty="0"/>
                  <a:t> </a:t>
                </a:r>
                <a:r>
                  <a:rPr lang="en-GB" dirty="0"/>
                  <a:t>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and state the domain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/>
                  <a:t>Solve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162304-931E-4473-B3E1-C49E6D504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99" y="917864"/>
                <a:ext cx="6696744" cy="1200329"/>
              </a:xfrm>
              <a:prstGeom prst="rect">
                <a:avLst/>
              </a:prstGeom>
              <a:blipFill>
                <a:blip r:embed="rId2"/>
                <a:stretch>
                  <a:fillRect b="-90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982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3C8B465D-9FB0-4216-8CB5-1A1190A290FB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5812C09-D4DE-4011-9320-7B6CAAF155BD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C8C04E-9D47-4378-8F86-760B161FBC19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A99614-A65D-4193-BBD0-6543D0F47A89}"/>
                  </a:ext>
                </a:extLst>
              </p:cNvPr>
              <p:cNvSpPr txBox="1"/>
              <p:nvPr/>
            </p:nvSpPr>
            <p:spPr>
              <a:xfrm>
                <a:off x="395536" y="1340768"/>
                <a:ext cx="8034541" cy="14773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is defined by</a:t>
                </a:r>
              </a:p>
              <a:p>
                <a:r>
                  <a:rPr lang="en-GB" b="0" dirty="0"/>
                  <a:t>      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dirty="0"/>
                  <a:t>,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dirty="0"/>
              </a:p>
              <a:p>
                <a:r>
                  <a:rPr lang="en-GB" dirty="0"/>
                  <a:t>(d)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, the inverse function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, stating its domain.</a:t>
                </a:r>
              </a:p>
              <a:p>
                <a:r>
                  <a:rPr lang="en-GB" dirty="0"/>
                  <a:t>(e) On the same axe sketch the curves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, giving the coordinates of all the points where the curves cross the axes.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A99614-A65D-4193-BBD0-6543D0F47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340768"/>
                <a:ext cx="8034541" cy="1477328"/>
              </a:xfrm>
              <a:prstGeom prst="rect">
                <a:avLst/>
              </a:prstGeom>
              <a:blipFill>
                <a:blip r:embed="rId2"/>
                <a:stretch>
                  <a:fillRect b="-3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519B2B7-6829-4F13-AB33-4B509612F46E}"/>
              </a:ext>
            </a:extLst>
          </p:cNvPr>
          <p:cNvSpPr txBox="1"/>
          <p:nvPr/>
        </p:nvSpPr>
        <p:spPr>
          <a:xfrm>
            <a:off x="395536" y="949592"/>
            <a:ext cx="259228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2012 Q6</a:t>
            </a:r>
          </a:p>
        </p:txBody>
      </p:sp>
    </p:spTree>
    <p:extLst>
      <p:ext uri="{BB962C8B-B14F-4D97-AF65-F5344CB8AC3E}">
        <p14:creationId xmlns:p14="http://schemas.microsoft.com/office/powerpoint/2010/main" val="47190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Modulus Problems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836712"/>
                <a:ext cx="6029622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Given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−2, 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dirty="0"/>
                  <a:t>Sketch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  <a:p>
                <a:pPr marL="457200" indent="-457200">
                  <a:buAutoNum type="alphaLcParenBoth"/>
                </a:pPr>
                <a:r>
                  <a:rPr lang="en-GB" dirty="0"/>
                  <a:t>State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6029622" cy="923330"/>
              </a:xfrm>
              <a:prstGeom prst="rect">
                <a:avLst/>
              </a:prstGeom>
              <a:blipFill>
                <a:blip r:embed="rId2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68C6FD8-FF94-4885-A98B-E3C7657B2379}"/>
              </a:ext>
            </a:extLst>
          </p:cNvPr>
          <p:cNvSpPr txBox="1"/>
          <p:nvPr/>
        </p:nvSpPr>
        <p:spPr>
          <a:xfrm>
            <a:off x="611560" y="227687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often helpful to </a:t>
            </a:r>
            <a:r>
              <a:rPr lang="en-GB" b="1" dirty="0"/>
              <a:t>sketch the graph in stages </a:t>
            </a:r>
            <a:r>
              <a:rPr lang="en-GB" dirty="0"/>
              <a:t>as we apply more transformations:</a:t>
            </a:r>
          </a:p>
        </p:txBody>
      </p:sp>
    </p:spTree>
    <p:extLst>
      <p:ext uri="{BB962C8B-B14F-4D97-AF65-F5344CB8AC3E}">
        <p14:creationId xmlns:p14="http://schemas.microsoft.com/office/powerpoint/2010/main" val="1577576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4D606A-91D3-4B7A-973D-A331D21477E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A17D3AC-D888-48C6-9AC3-BE1946674D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Modulus Problems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D61073B-E12E-45FC-81AF-920CF488BAB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B5EC35-CB72-4E3F-A15A-9F44A4584DA5}"/>
                  </a:ext>
                </a:extLst>
              </p:cNvPr>
              <p:cNvSpPr txBox="1"/>
              <p:nvPr/>
            </p:nvSpPr>
            <p:spPr>
              <a:xfrm>
                <a:off x="611560" y="836712"/>
                <a:ext cx="6029622" cy="13144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Given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−2, 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dirty="0"/>
                  <a:t>Sketch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  <a:p>
                <a:pPr marL="457200" indent="-457200">
                  <a:buAutoNum type="alphaLcParenBoth"/>
                </a:pPr>
                <a:r>
                  <a:rPr lang="en-GB" dirty="0"/>
                  <a:t>State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b="1" dirty="0"/>
                  <a:t>Solve the equation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B5EC35-CB72-4E3F-A15A-9F44A4584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6029622" cy="13144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642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67F44B-586A-4FA6-97AF-B89F43643ED5}"/>
                  </a:ext>
                </a:extLst>
              </p:cNvPr>
              <p:cNvSpPr txBox="1"/>
              <p:nvPr/>
            </p:nvSpPr>
            <p:spPr>
              <a:xfrm>
                <a:off x="251521" y="764704"/>
                <a:ext cx="2448272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/>
                  <a:t>, find</a:t>
                </a:r>
              </a:p>
              <a:p>
                <a:pPr marL="342900" indent="-342900">
                  <a:buAutoNum type="alphaLcParenR"/>
                </a:pPr>
                <a:r>
                  <a:rPr lang="en-GB" sz="1400" b="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67F44B-586A-4FA6-97AF-B89F43643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1" y="764704"/>
                <a:ext cx="2448272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51803C-C103-44FA-970C-B501BE3C046B}"/>
                  </a:ext>
                </a:extLst>
              </p:cNvPr>
              <p:cNvSpPr txBox="1"/>
              <p:nvPr/>
            </p:nvSpPr>
            <p:spPr>
              <a:xfrm>
                <a:off x="4571428" y="725206"/>
                <a:ext cx="28803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/>
                  <a:t>Sketch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51803C-C103-44FA-970C-B501BE3C0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725206"/>
                <a:ext cx="2880320" cy="461665"/>
              </a:xfrm>
              <a:prstGeom prst="rect">
                <a:avLst/>
              </a:prstGeom>
              <a:blipFill>
                <a:blip r:embed="rId3"/>
                <a:stretch>
                  <a:fillRect l="-339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69EAAD-983F-42BF-8B92-4926E5725A40}"/>
              </a:ext>
            </a:extLst>
          </p:cNvPr>
          <p:cNvCxnSpPr/>
          <p:nvPr/>
        </p:nvCxnSpPr>
        <p:spPr>
          <a:xfrm>
            <a:off x="4211960" y="692696"/>
            <a:ext cx="0" cy="59766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939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73022"/>
            <a:ext cx="4076700" cy="2209800"/>
          </a:xfrm>
          <a:prstGeom prst="rect">
            <a:avLst/>
          </a:prstGeom>
        </p:spPr>
      </p:pic>
      <p:grpSp>
        <p:nvGrpSpPr>
          <p:cNvPr id="3" name="Group 57"/>
          <p:cNvGrpSpPr/>
          <p:nvPr/>
        </p:nvGrpSpPr>
        <p:grpSpPr>
          <a:xfrm>
            <a:off x="1144" y="0"/>
            <a:ext cx="9143074" cy="599127"/>
            <a:chOff x="0" y="13335"/>
            <a:chExt cx="9144218" cy="599127"/>
          </a:xfrm>
        </p:grpSpPr>
        <p:sp>
          <p:nvSpPr>
            <p:cNvPr id="4" name="TextBox 3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b="1" dirty="0"/>
                <a:t>   </a:t>
              </a:r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182455"/>
            <a:ext cx="4067947" cy="12804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95536" y="806157"/>
            <a:ext cx="187220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2008 Q3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E3B1F9-9B97-4744-92AF-FF6751EDFCC3}"/>
                  </a:ext>
                </a:extLst>
              </p:cNvPr>
              <p:cNvSpPr txBox="1"/>
              <p:nvPr/>
            </p:nvSpPr>
            <p:spPr>
              <a:xfrm>
                <a:off x="3422126" y="646499"/>
                <a:ext cx="46085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You can sketch this function by starting with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1200" dirty="0"/>
                  <a:t> and gradually transform it as per the previous example.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E3B1F9-9B97-4744-92AF-FF6751EDF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126" y="646499"/>
                <a:ext cx="4608512" cy="461665"/>
              </a:xfrm>
              <a:prstGeom prst="rect">
                <a:avLst/>
              </a:prstGeom>
              <a:blipFill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95A19B-7D30-42E0-9A85-57D9E756FBE4}"/>
              </a:ext>
            </a:extLst>
          </p:cNvPr>
          <p:cNvCxnSpPr>
            <a:cxnSpLocks/>
          </p:cNvCxnSpPr>
          <p:nvPr/>
        </p:nvCxnSpPr>
        <p:spPr>
          <a:xfrm>
            <a:off x="6120234" y="929928"/>
            <a:ext cx="129073" cy="209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38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Modulus 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4258BA-03B8-42D6-9BA4-4BF343B2F8C6}"/>
                  </a:ext>
                </a:extLst>
              </p:cNvPr>
              <p:cNvSpPr txBox="1"/>
              <p:nvPr/>
            </p:nvSpPr>
            <p:spPr>
              <a:xfrm>
                <a:off x="462704" y="952318"/>
                <a:ext cx="2952328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=|2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−3|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4258BA-03B8-42D6-9BA4-4BF343B2F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04" y="952318"/>
                <a:ext cx="2952328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/>
              <p:nvPr/>
            </p:nvSpPr>
            <p:spPr>
              <a:xfrm>
                <a:off x="4283968" y="949863"/>
                <a:ext cx="2952328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Hence 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949863"/>
                <a:ext cx="2952328" cy="369332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53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B7EE0F-9FB0-4F40-A4BF-0464165C63E4}"/>
                  </a:ext>
                </a:extLst>
              </p:cNvPr>
              <p:cNvSpPr txBox="1"/>
              <p:nvPr/>
            </p:nvSpPr>
            <p:spPr>
              <a:xfrm>
                <a:off x="395536" y="476672"/>
                <a:ext cx="2952328" cy="4834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B7EE0F-9FB0-4F40-A4BF-0464165C6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6672"/>
                <a:ext cx="2952328" cy="4834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2FE471E-C3BD-4A99-8491-B658D95BA511}"/>
                  </a:ext>
                </a:extLst>
              </p:cNvPr>
              <p:cNvSpPr txBox="1"/>
              <p:nvPr/>
            </p:nvSpPr>
            <p:spPr>
              <a:xfrm>
                <a:off x="4644008" y="476672"/>
                <a:ext cx="3667980" cy="4834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Hence 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&gt;2−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2FE471E-C3BD-4A99-8491-B658D95BA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76672"/>
                <a:ext cx="3667980" cy="4834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49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F02B003-C3B9-4D1D-B864-4D7E5F70067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67AB3F3-CFB9-450C-9DDD-9F71E4FD1A4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762A18C-E933-4AB7-B296-AC5B810E587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2F1D984-A049-459C-9EF1-FCFD5C34A265}"/>
                  </a:ext>
                </a:extLst>
              </p:cNvPr>
              <p:cNvSpPr txBox="1"/>
              <p:nvPr/>
            </p:nvSpPr>
            <p:spPr>
              <a:xfrm>
                <a:off x="539552" y="836712"/>
                <a:ext cx="2952328" cy="5539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dirty="0"/>
              </a:p>
              <a:p>
                <a:r>
                  <a:rPr lang="en-GB" sz="1200" dirty="0"/>
                  <a:t>(be careful – there’s only one solution!)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2F1D984-A049-459C-9EF1-FCFD5C34A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36712"/>
                <a:ext cx="2952328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397799F-6680-4197-8E6B-AEF241F09464}"/>
                  </a:ext>
                </a:extLst>
              </p:cNvPr>
              <p:cNvSpPr txBox="1"/>
              <p:nvPr/>
            </p:nvSpPr>
            <p:spPr>
              <a:xfrm>
                <a:off x="4211960" y="835729"/>
                <a:ext cx="2952328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397799F-6680-4197-8E6B-AEF241F09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835729"/>
                <a:ext cx="2952328" cy="369332"/>
              </a:xfrm>
              <a:prstGeom prst="rect">
                <a:avLst/>
              </a:prstGeom>
              <a:blipFill>
                <a:blip r:embed="rId8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654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5F0D617-822D-45AE-9C2E-0FA9F8CCC19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Sketching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8ACCFA-2CBF-411A-9DC9-70C114B2DF6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7E12A7-7445-4636-8016-6ED4D40431F0}"/>
              </a:ext>
            </a:extLst>
          </p:cNvPr>
          <p:cNvCxnSpPr>
            <a:cxnSpLocks/>
          </p:cNvCxnSpPr>
          <p:nvPr/>
        </p:nvCxnSpPr>
        <p:spPr>
          <a:xfrm>
            <a:off x="399390" y="3680294"/>
            <a:ext cx="4709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1FBEA2-DC7F-4535-B0C0-717E9D788697}"/>
              </a:ext>
            </a:extLst>
          </p:cNvPr>
          <p:cNvCxnSpPr>
            <a:cxnSpLocks/>
          </p:cNvCxnSpPr>
          <p:nvPr/>
        </p:nvCxnSpPr>
        <p:spPr>
          <a:xfrm flipV="1">
            <a:off x="2555776" y="1340768"/>
            <a:ext cx="0" cy="4248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1A684E-679A-43BB-8010-DB631EAA0EE7}"/>
                  </a:ext>
                </a:extLst>
              </p:cNvPr>
              <p:cNvSpPr txBox="1"/>
              <p:nvPr/>
            </p:nvSpPr>
            <p:spPr>
              <a:xfrm>
                <a:off x="4949899" y="3496167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1A684E-679A-43BB-8010-DB631EAA0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899" y="3496167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9FE01F-C6A8-4FC9-83DC-BAA351DAF086}"/>
                  </a:ext>
                </a:extLst>
              </p:cNvPr>
              <p:cNvSpPr txBox="1"/>
              <p:nvPr/>
            </p:nvSpPr>
            <p:spPr>
              <a:xfrm>
                <a:off x="2267744" y="950851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9FE01F-C6A8-4FC9-83DC-BAA351DAF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950851"/>
                <a:ext cx="576064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C7580-5844-4C37-9D6D-5DBA61DF7CE6}"/>
                  </a:ext>
                </a:extLst>
              </p:cNvPr>
              <p:cNvSpPr txBox="1"/>
              <p:nvPr/>
            </p:nvSpPr>
            <p:spPr>
              <a:xfrm>
                <a:off x="3728049" y="365902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C7580-5844-4C37-9D6D-5DBA61DF7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049" y="3659029"/>
                <a:ext cx="57606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C52E2-ECDA-4793-B4B3-3997384C7B9D}"/>
                  </a:ext>
                </a:extLst>
              </p:cNvPr>
              <p:cNvSpPr txBox="1"/>
              <p:nvPr/>
            </p:nvSpPr>
            <p:spPr>
              <a:xfrm>
                <a:off x="1681048" y="3660071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C52E2-ECDA-4793-B4B3-3997384C7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048" y="3660071"/>
                <a:ext cx="57606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C61E8B2-F05B-47BC-99AD-CC28C308387D}"/>
              </a:ext>
            </a:extLst>
          </p:cNvPr>
          <p:cNvSpPr/>
          <p:nvPr/>
        </p:nvSpPr>
        <p:spPr>
          <a:xfrm>
            <a:off x="1185534" y="1762584"/>
            <a:ext cx="3668233" cy="2785730"/>
          </a:xfrm>
          <a:custGeom>
            <a:avLst/>
            <a:gdLst>
              <a:gd name="connsiteX0" fmla="*/ 0 w 3668233"/>
              <a:gd name="connsiteY0" fmla="*/ 0 h 2785730"/>
              <a:gd name="connsiteX1" fmla="*/ 1871331 w 3668233"/>
              <a:gd name="connsiteY1" fmla="*/ 2785730 h 2785730"/>
              <a:gd name="connsiteX2" fmla="*/ 3668233 w 3668233"/>
              <a:gd name="connsiteY2" fmla="*/ 0 h 2785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8233" h="2785730">
                <a:moveTo>
                  <a:pt x="0" y="0"/>
                </a:moveTo>
                <a:cubicBezTo>
                  <a:pt x="629979" y="1392865"/>
                  <a:pt x="1259959" y="2785730"/>
                  <a:pt x="1871331" y="2785730"/>
                </a:cubicBezTo>
                <a:cubicBezTo>
                  <a:pt x="2482703" y="2785730"/>
                  <a:pt x="3075468" y="1392865"/>
                  <a:pt x="366823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22C009-C663-4A47-9B61-AC0AC0C47C36}"/>
                  </a:ext>
                </a:extLst>
              </p:cNvPr>
              <p:cNvSpPr txBox="1"/>
              <p:nvPr/>
            </p:nvSpPr>
            <p:spPr>
              <a:xfrm>
                <a:off x="4022993" y="1362033"/>
                <a:ext cx="11337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22C009-C663-4A47-9B61-AC0AC0C47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993" y="1362033"/>
                <a:ext cx="1133797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8949A9-08A8-47EA-BFA7-5C67B1E9000D}"/>
                  </a:ext>
                </a:extLst>
              </p:cNvPr>
              <p:cNvSpPr txBox="1"/>
              <p:nvPr/>
            </p:nvSpPr>
            <p:spPr>
              <a:xfrm>
                <a:off x="5652120" y="900368"/>
                <a:ext cx="30243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This is a sketch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−3)(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8949A9-08A8-47EA-BFA7-5C67B1E90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900368"/>
                <a:ext cx="3024336" cy="646331"/>
              </a:xfrm>
              <a:prstGeom prst="rect">
                <a:avLst/>
              </a:prstGeom>
              <a:blipFill>
                <a:blip r:embed="rId8"/>
                <a:stretch>
                  <a:fillRect l="-1613" t="-5660" r="-40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C8B116-1953-4038-B998-7A8B77936E34}"/>
                  </a:ext>
                </a:extLst>
              </p:cNvPr>
              <p:cNvSpPr txBox="1"/>
              <p:nvPr/>
            </p:nvSpPr>
            <p:spPr>
              <a:xfrm>
                <a:off x="2071998" y="4184786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C8B116-1953-4038-B998-7A8B77936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998" y="4184786"/>
                <a:ext cx="57606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6BDA10E-73D7-47E7-9B67-945AFE61D67A}"/>
                  </a:ext>
                </a:extLst>
              </p:cNvPr>
              <p:cNvSpPr txBox="1"/>
              <p:nvPr/>
            </p:nvSpPr>
            <p:spPr>
              <a:xfrm>
                <a:off x="750448" y="367419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6BDA10E-73D7-47E7-9B67-945AFE61D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48" y="3674190"/>
                <a:ext cx="57606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7FCD18D-5D9C-47B5-81AA-B6BAA3C579AA}"/>
                  </a:ext>
                </a:extLst>
              </p:cNvPr>
              <p:cNvSpPr txBox="1"/>
              <p:nvPr/>
            </p:nvSpPr>
            <p:spPr>
              <a:xfrm>
                <a:off x="2160898" y="283795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7FCD18D-5D9C-47B5-81AA-B6BAA3C57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898" y="2837955"/>
                <a:ext cx="576064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8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1144" y="0"/>
            <a:ext cx="9143074" cy="599127"/>
            <a:chOff x="0" y="13335"/>
            <a:chExt cx="9144218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b="1" dirty="0"/>
                <a:t>   </a:t>
              </a:r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52" y="987375"/>
            <a:ext cx="8955639" cy="51912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806157"/>
            <a:ext cx="26642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2012 Q4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83" y="6178642"/>
            <a:ext cx="8544775" cy="54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671DA635-8D90-499C-B6E8-BBE7D8F6CFBE}"/>
              </a:ext>
            </a:extLst>
          </p:cNvPr>
          <p:cNvGrpSpPr/>
          <p:nvPr/>
        </p:nvGrpSpPr>
        <p:grpSpPr>
          <a:xfrm>
            <a:off x="1144" y="0"/>
            <a:ext cx="9143074" cy="599127"/>
            <a:chOff x="0" y="13335"/>
            <a:chExt cx="9144218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C7E2147-4E90-46C6-AFA4-5CE37A2278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b="1" dirty="0"/>
                <a:t>   </a:t>
              </a:r>
              <a:r>
                <a:rPr lang="en-GB" sz="3200" dirty="0"/>
                <a:t>Further 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6506ABE-86FE-4A6D-8535-E62CC38B112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F2920E-D68B-454D-83DC-1DA348DD9B35}"/>
                  </a:ext>
                </a:extLst>
              </p:cNvPr>
              <p:cNvSpPr txBox="1"/>
              <p:nvPr/>
            </p:nvSpPr>
            <p:spPr>
              <a:xfrm>
                <a:off x="365944" y="815628"/>
                <a:ext cx="5502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[Textbook] Sketch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≤360</m:t>
                    </m:r>
                  </m:oMath>
                </a14:m>
                <a:r>
                  <a:rPr lang="en-GB" sz="2400" dirty="0"/>
                  <a:t>:</a:t>
                </a:r>
              </a:p>
              <a:p>
                <a:r>
                  <a:rPr lang="en-GB" sz="2400" dirty="0"/>
                  <a:t>a)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:r>
                  <a:rPr lang="en-GB" sz="2400" b="0" dirty="0"/>
                  <a:t>b)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⁡(</m:t>
                    </m:r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b="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F2920E-D68B-454D-83DC-1DA348DD9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44" y="815628"/>
                <a:ext cx="5502200" cy="1200329"/>
              </a:xfrm>
              <a:prstGeom prst="rect">
                <a:avLst/>
              </a:prstGeom>
              <a:blipFill>
                <a:blip r:embed="rId2"/>
                <a:stretch>
                  <a:fillRect l="-1661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6687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22921</TotalTime>
  <Words>1231</Words>
  <Application>Microsoft Office PowerPoint</Application>
  <PresentationFormat>On-screen Show (4:3)</PresentationFormat>
  <Paragraphs>279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Wingdings</vt:lpstr>
      <vt:lpstr>Office Theme</vt:lpstr>
      <vt:lpstr>P2 Chapter 2 :: Functions &amp;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836</cp:revision>
  <dcterms:created xsi:type="dcterms:W3CDTF">2013-02-28T07:36:55Z</dcterms:created>
  <dcterms:modified xsi:type="dcterms:W3CDTF">2019-09-23T14:49:21Z</dcterms:modified>
</cp:coreProperties>
</file>