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481" r:id="rId2"/>
    <p:sldId id="625" r:id="rId3"/>
    <p:sldId id="626" r:id="rId4"/>
    <p:sldId id="627" r:id="rId5"/>
    <p:sldId id="628" r:id="rId6"/>
    <p:sldId id="631" r:id="rId7"/>
    <p:sldId id="629" r:id="rId8"/>
    <p:sldId id="632" r:id="rId9"/>
    <p:sldId id="634" r:id="rId10"/>
    <p:sldId id="635" r:id="rId11"/>
    <p:sldId id="636" r:id="rId12"/>
    <p:sldId id="633" r:id="rId13"/>
    <p:sldId id="639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6" autoAdjust="0"/>
    <p:restoredTop sz="88534" autoAdjust="0"/>
  </p:normalViewPr>
  <p:slideViewPr>
    <p:cSldViewPr>
      <p:cViewPr varScale="1">
        <p:scale>
          <a:sx n="105" d="100"/>
          <a:sy n="105" d="100"/>
        </p:scale>
        <p:origin x="126" y="16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04/11/2019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0.png"/><Relationship Id="rId5" Type="http://schemas.openxmlformats.org/officeDocument/2006/relationships/image" Target="../media/image13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130425"/>
            <a:ext cx="8136904" cy="1470025"/>
          </a:xfrm>
        </p:spPr>
        <p:txBody>
          <a:bodyPr/>
          <a:lstStyle/>
          <a:p>
            <a:r>
              <a:rPr lang="en-GB" b="1" dirty="0">
                <a:solidFill>
                  <a:srgbClr val="92D050"/>
                </a:solidFill>
              </a:rPr>
              <a:t>P2 Chapter 4 :: </a:t>
            </a:r>
            <a:r>
              <a:rPr lang="en-GB" dirty="0"/>
              <a:t>Binomial Expansion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612" y="3645024"/>
            <a:ext cx="6984776" cy="1417712"/>
          </a:xfrm>
        </p:spPr>
        <p:txBody>
          <a:bodyPr>
            <a:normAutofit/>
          </a:bodyPr>
          <a:lstStyle/>
          <a:p>
            <a:r>
              <a:rPr lang="en-GB" sz="2800" dirty="0"/>
              <a:t>jfrost@tiffin.kingston.sch.uk</a:t>
            </a:r>
          </a:p>
          <a:p>
            <a:r>
              <a:rPr lang="en-GB" sz="2000" b="1" dirty="0"/>
              <a:t>www.drfrostmaths.com</a:t>
            </a:r>
            <a:br>
              <a:rPr lang="en-GB" sz="2000" b="1" dirty="0"/>
            </a:br>
            <a:r>
              <a:rPr lang="en-GB" sz="2000" b="1" dirty="0"/>
              <a:t>@DrFrostMaths</a:t>
            </a:r>
            <a:r>
              <a:rPr lang="en-GB" sz="2000" dirty="0"/>
              <a:t> 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E:\TiffinSchoolLogoSma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12" y="111910"/>
            <a:ext cx="1008112" cy="101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504" y="646172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Last modified: </a:t>
            </a:r>
            <a:r>
              <a:rPr lang="en-GB" dirty="0" smtClean="0"/>
              <a:t>6</a:t>
            </a:r>
            <a:r>
              <a:rPr lang="en-GB" baseline="30000" dirty="0" smtClean="0"/>
              <a:t>th</a:t>
            </a:r>
            <a:r>
              <a:rPr lang="en-GB" dirty="0" smtClean="0"/>
              <a:t> 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017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err="1"/>
                <a:t>Quickfire</a:t>
              </a:r>
              <a:r>
                <a:rPr lang="en-GB" sz="3200" dirty="0"/>
                <a:t> First Step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64704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would be the first step in finding the Binomial expansion of each of these?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672936" y="1934724"/>
                <a:ext cx="4249939" cy="40665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2+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b="1" i="1" dirty="0" smtClean="0">
                  <a:latin typeface="Cambria Math"/>
                </a:endParaRPr>
              </a:p>
              <a:p>
                <a:pPr/>
                <a:endParaRPr lang="en-GB" b="1" i="1" dirty="0" smtClean="0">
                  <a:latin typeface="Cambria Math"/>
                </a:endParaRPr>
              </a:p>
              <a:p>
                <a:pPr/>
                <a:r>
                  <a:rPr lang="en-GB" b="1" i="1" dirty="0" smtClean="0">
                    <a:latin typeface="Cambria Math"/>
                  </a:rPr>
                  <a:t/>
                </a:r>
                <a:br>
                  <a:rPr lang="en-GB" b="1" i="1" dirty="0" smtClean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9+2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b="0" i="1" dirty="0" smtClean="0">
                  <a:latin typeface="Cambria Math" panose="02040503050406030204" pitchFamily="18" charset="0"/>
                </a:endParaRPr>
              </a:p>
              <a:p>
                <a:pPr/>
                <a:endParaRPr lang="en-GB" b="0" i="1" dirty="0" smtClean="0">
                  <a:latin typeface="Cambria Math" panose="02040503050406030204" pitchFamily="18" charset="0"/>
                </a:endParaRPr>
              </a:p>
              <a:p>
                <a:pPr/>
                <a:endParaRPr lang="en-GB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8−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b="0" i="1" dirty="0" smtClean="0">
                  <a:latin typeface="Cambria Math" panose="02040503050406030204" pitchFamily="18" charset="0"/>
                </a:endParaRPr>
              </a:p>
              <a:p>
                <a:pPr/>
                <a:endParaRPr lang="en-GB" b="0" i="1" dirty="0" smtClean="0">
                  <a:latin typeface="Cambria Math" panose="02040503050406030204" pitchFamily="18" charset="0"/>
                </a:endParaRPr>
              </a:p>
              <a:p>
                <a:pPr/>
                <a:endParaRPr lang="en-GB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5−2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r>
                  <a:rPr lang="en-GB" b="1" i="1" dirty="0" smtClean="0">
                    <a:latin typeface="Cambria Math"/>
                  </a:rPr>
                  <a:t/>
                </a:r>
                <a:br>
                  <a:rPr lang="en-GB" b="1" i="1" dirty="0" smtClean="0">
                    <a:latin typeface="Cambria Math"/>
                  </a:rPr>
                </a:br>
                <a:endParaRPr lang="en-GB" b="1" i="1" dirty="0" smtClean="0">
                  <a:latin typeface="Cambria Math"/>
                </a:endParaRPr>
              </a:p>
              <a:p>
                <a:pPr/>
                <a:endParaRPr lang="en-GB" b="1" i="1" dirty="0" smtClean="0">
                  <a:latin typeface="Cambria Math"/>
                </a:endParaRPr>
              </a:p>
              <a:p>
                <a:pPr/>
                <a:endParaRPr lang="en-GB" b="1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16+3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936" y="1934724"/>
                <a:ext cx="4249939" cy="40665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7F78F159-0067-421F-A52D-F77AF201BA1A}"/>
              </a:ext>
            </a:extLst>
          </p:cNvPr>
          <p:cNvSpPr txBox="1"/>
          <p:nvPr/>
        </p:nvSpPr>
        <p:spPr>
          <a:xfrm>
            <a:off x="5188689" y="1437837"/>
            <a:ext cx="2818625" cy="36933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Binomial expansion valid if:</a:t>
            </a:r>
          </a:p>
        </p:txBody>
      </p:sp>
    </p:spTree>
    <p:extLst>
      <p:ext uri="{BB962C8B-B14F-4D97-AF65-F5344CB8AC3E}">
        <p14:creationId xmlns:p14="http://schemas.microsoft.com/office/powerpoint/2010/main" val="57857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77" y="1089173"/>
            <a:ext cx="5217935" cy="1991054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62177" y="695432"/>
            <a:ext cx="3993799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C4 June 2013 (Withdrawn) Q1</a:t>
            </a:r>
          </a:p>
        </p:txBody>
      </p:sp>
    </p:spTree>
    <p:extLst>
      <p:ext uri="{BB962C8B-B14F-4D97-AF65-F5344CB8AC3E}">
        <p14:creationId xmlns:p14="http://schemas.microsoft.com/office/powerpoint/2010/main" val="166107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73ADAC4-CBD5-4659-9C4E-01B3F5EAFADD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E50EFA46-D3DD-418F-8419-87A681FFDC9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Using Partial Fractions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0D6446E-BFF1-4022-8886-339DADDFA92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C728B99A-5B31-43FA-80CF-4D3ACB71C8E1}"/>
              </a:ext>
            </a:extLst>
          </p:cNvPr>
          <p:cNvSpPr txBox="1"/>
          <p:nvPr/>
        </p:nvSpPr>
        <p:spPr>
          <a:xfrm>
            <a:off x="267946" y="781130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Partial fractions allows us to split up a fraction into ones we can then find the binomial expansion of.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05B0403-6AE3-4083-B87C-58A986BC8344}"/>
                  </a:ext>
                </a:extLst>
              </p:cNvPr>
              <p:cNvSpPr txBox="1"/>
              <p:nvPr/>
            </p:nvSpPr>
            <p:spPr>
              <a:xfrm>
                <a:off x="449652" y="1587223"/>
                <a:ext cx="8082788" cy="134152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/>
                  <a:t>Express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4−5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2−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den>
                    </m:f>
                  </m:oMath>
                </a14:m>
                <a:r>
                  <a:rPr lang="en-GB" sz="1600" dirty="0"/>
                  <a:t> as partial fractions.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/>
                  <a:t>Hence show that the cubic approximation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4−5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2−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den>
                    </m:f>
                  </m:oMath>
                </a14:m>
                <a:r>
                  <a:rPr lang="en-GB" sz="1600" dirty="0"/>
                  <a:t>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600" dirty="0"/>
              </a:p>
              <a:p>
                <a:r>
                  <a:rPr lang="en-GB" sz="1600" dirty="0"/>
                  <a:t>c) State the range of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/>
                  <a:t> for which the expansion is valid.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05B0403-6AE3-4083-B87C-58A986BC83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652" y="1587223"/>
                <a:ext cx="8082788" cy="134152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481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A324AB0-810B-4924-8986-8E3FB52F6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020" y="850717"/>
            <a:ext cx="7038975" cy="205740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100CFDD4-0D22-4D59-9690-0B96A48A2B25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6CA42B02-3EA8-4309-AA06-47F10FF13B1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E7791657-25EC-46A8-94D3-CB5180E8663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2553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Pure Year 1 Recap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7415" y="725206"/>
                <a:ext cx="8568952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Remember that for small integer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 you could use a row of Pascal Triangle for the Binomial coefficients, descending powers of the first term and ascending powers of the second.</a:t>
                </a:r>
              </a:p>
              <a:p>
                <a:r>
                  <a:rPr lang="en-GB" dirty="0"/>
                  <a:t>If the first term is 1, we can ignore the powers of 1.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415" y="725206"/>
                <a:ext cx="8568952" cy="923330"/>
              </a:xfrm>
              <a:prstGeom prst="rect">
                <a:avLst/>
              </a:prstGeom>
              <a:blipFill>
                <a:blip r:embed="rId2"/>
                <a:stretch>
                  <a:fillRect l="-569" t="-3974" r="-427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647673" y="1844824"/>
                <a:ext cx="7848872" cy="19431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2400" b="0" i="1" smtClean="0">
                          <a:latin typeface="Cambria Math"/>
                        </a:rPr>
                        <m:t>  =</m:t>
                      </m:r>
                    </m:oMath>
                  </m:oMathPara>
                </a14:m>
                <a:endParaRPr lang="en-GB" sz="2400" b="0" i="1" dirty="0" smtClean="0">
                  <a:latin typeface="Cambria Math"/>
                </a:endParaRPr>
              </a:p>
              <a:p>
                <a:pPr/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/>
                                </a:rPr>
                                <m:t>1+2</m:t>
                              </m:r>
                              <m:r>
                                <a:rPr lang="en-GB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400" b="0" i="1" dirty="0" smtClean="0">
                  <a:latin typeface="Cambria Math"/>
                </a:endParaRPr>
              </a:p>
              <a:p>
                <a:pPr/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/>
                                </a:rPr>
                                <m:t>1−3</m:t>
                              </m:r>
                              <m:r>
                                <a:rPr lang="en-GB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673" y="1844824"/>
                <a:ext cx="7848872" cy="19431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7170" y="4090609"/>
            <a:ext cx="7108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 you remember the simple way to find your Binomial coefficients?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1043608" y="4602750"/>
                <a:ext cx="2052119" cy="5068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4602750"/>
                <a:ext cx="2052119" cy="506870"/>
              </a:xfrm>
              <a:prstGeom prst="rect">
                <a:avLst/>
              </a:prstGeom>
              <a:blipFill>
                <a:blip r:embed="rId4"/>
                <a:stretch>
                  <a:fillRect b="-60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3275747" y="4631802"/>
                <a:ext cx="2592288" cy="508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747" y="4631802"/>
                <a:ext cx="2592288" cy="508216"/>
              </a:xfrm>
              <a:prstGeom prst="rect">
                <a:avLst/>
              </a:prstGeom>
              <a:blipFill>
                <a:blip r:embed="rId5"/>
                <a:stretch>
                  <a:fillRect b="-60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-147342" y="4594294"/>
                <a:ext cx="1386100" cy="5068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47342" y="4594294"/>
                <a:ext cx="1386100" cy="506870"/>
              </a:xfrm>
              <a:prstGeom prst="rect">
                <a:avLst/>
              </a:prstGeom>
              <a:blipFill>
                <a:blip r:embed="rId6"/>
                <a:stretch>
                  <a:fillRect b="-60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-45203" y="5418673"/>
                <a:ext cx="2844425" cy="5542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10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5203" y="5418673"/>
                <a:ext cx="2844425" cy="5542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2678421" y="5376938"/>
                <a:ext cx="2531655" cy="5524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8421" y="5376938"/>
                <a:ext cx="2531655" cy="55245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5368450" y="5389638"/>
                <a:ext cx="3096344" cy="5542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8450" y="5389638"/>
                <a:ext cx="3096344" cy="5542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2375452" y="6174336"/>
                <a:ext cx="2829687" cy="5580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0.5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5452" y="6174336"/>
                <a:ext cx="2829687" cy="55803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32B7733E-FE87-45E8-9D1E-919845381661}"/>
                  </a:ext>
                </a:extLst>
              </p:cNvPr>
              <p:cNvSpPr txBox="1"/>
              <p:nvPr/>
            </p:nvSpPr>
            <p:spPr>
              <a:xfrm>
                <a:off x="5368450" y="4602750"/>
                <a:ext cx="3285784" cy="5068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32B7733E-FE87-45E8-9D1E-9198453816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8450" y="4602750"/>
                <a:ext cx="3285784" cy="506870"/>
              </a:xfrm>
              <a:prstGeom prst="rect">
                <a:avLst/>
              </a:prstGeom>
              <a:blipFill>
                <a:blip r:embed="rId11"/>
                <a:stretch>
                  <a:fillRect b="-60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764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Binomial Expansion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3528" y="764704"/>
                <a:ext cx="8424936" cy="50488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b="0" dirty="0">
                    <a:latin typeface="Wingdings" panose="05000000000000000000" pitchFamily="2" charset="2"/>
                  </a:rPr>
                  <a:t>!</a:t>
                </a:r>
                <a:r>
                  <a:rPr lang="en-GB" b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1+</m:t>
                            </m:r>
                            <m:r>
                              <a:rPr lang="en-GB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𝑛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=1+</m:t>
                    </m:r>
                    <m:r>
                      <a:rPr lang="en-GB" b="0" i="1" smtClean="0">
                        <a:latin typeface="Cambria Math"/>
                      </a:rPr>
                      <m:t>𝑛𝑥</m:t>
                    </m:r>
                    <m:r>
                      <a:rPr lang="en-GB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</a:rPr>
                          <m:t>𝑛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en-GB" b="0" i="1" smtClean="0">
                                <a:latin typeface="Cambria Math"/>
                              </a:rPr>
                              <m:t>−1</m:t>
                            </m:r>
                          </m:e>
                        </m:d>
                      </m:num>
                      <m:den>
                        <m:r>
                          <a:rPr lang="en-GB" b="0" i="1" smtClean="0">
                            <a:latin typeface="Cambria Math"/>
                          </a:rPr>
                          <m:t>2!</m:t>
                        </m:r>
                      </m:den>
                    </m:f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</a:rPr>
                          <m:t>𝑛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en-GB" b="0" i="1" smtClean="0"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en-GB" b="0" i="1" smtClean="0">
                                <a:latin typeface="Cambria Math"/>
                              </a:rPr>
                              <m:t>−2</m:t>
                            </m:r>
                          </m:e>
                        </m:d>
                      </m:num>
                      <m:den>
                        <m:r>
                          <a:rPr lang="en-GB" b="0" i="1" smtClean="0">
                            <a:latin typeface="Cambria Math"/>
                          </a:rPr>
                          <m:t>3!</m:t>
                        </m:r>
                      </m:den>
                    </m:f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+…+</m:t>
                    </m:r>
                    <m:r>
                      <a:rPr lang="en-GB" b="0" i="1" baseline="30000" smtClean="0">
                        <a:latin typeface="Cambria Math"/>
                      </a:rPr>
                      <m:t>𝑛</m:t>
                    </m:r>
                    <m:r>
                      <a:rPr lang="en-GB" b="0" i="1" smtClean="0">
                        <a:latin typeface="Cambria Math"/>
                      </a:rPr>
                      <m:t>𝐶</m:t>
                    </m:r>
                    <m:r>
                      <a:rPr lang="en-GB" b="0" i="1" baseline="-25000" smtClean="0">
                        <a:latin typeface="Cambria Math"/>
                      </a:rPr>
                      <m:t>𝑟</m:t>
                    </m:r>
                    <m:r>
                      <a:rPr lang="en-GB" b="0" i="1" smtClean="0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764704"/>
                <a:ext cx="8424936" cy="504882"/>
              </a:xfrm>
              <a:prstGeom prst="rect">
                <a:avLst/>
              </a:prstGeom>
              <a:blipFill>
                <a:blip r:embed="rId2"/>
                <a:stretch>
                  <a:fillRect l="-433" b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7544" y="2106409"/>
                <a:ext cx="7056784" cy="48494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Use the binomial expansion to find the first four terms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/>
                          </a:rPr>
                          <m:t>1+</m:t>
                        </m:r>
                        <m:r>
                          <a:rPr lang="en-GB" i="1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106409"/>
                <a:ext cx="7056784" cy="48494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23528" y="1556792"/>
                <a:ext cx="82089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Binomial expansions, when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GB" dirty="0"/>
                  <a:t> is either negative or fractions, are infinitely long.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556792"/>
                <a:ext cx="8208912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594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7544" y="4446239"/>
                <a:ext cx="7056784" cy="39542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And the first four terms of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/>
                          </a:rPr>
                          <m:t>1−3</m:t>
                        </m:r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</m:e>
                    </m:ra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446239"/>
                <a:ext cx="7056784" cy="395429"/>
              </a:xfrm>
              <a:prstGeom prst="rect">
                <a:avLst/>
              </a:prstGeom>
              <a:blipFill rotWithShape="1">
                <a:blip r:embed="rId6"/>
                <a:stretch>
                  <a:fillRect b="-449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10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When are infinite expansions valid?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51520" y="76470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Our expansion might be an infinite number of terms. If so, the result must converge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11560" y="1170527"/>
                <a:ext cx="6840760" cy="141474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1+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    =1+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−1×−2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−1×−2×−3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+…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   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𝟏</m:t>
                      </m:r>
                      <m:r>
                        <a:rPr lang="en-GB" b="1" i="1" smtClean="0">
                          <a:latin typeface="Cambria Math"/>
                        </a:rPr>
                        <m:t>−</m:t>
                      </m:r>
                      <m:r>
                        <a:rPr lang="en-GB" b="1" i="1" smtClean="0">
                          <a:latin typeface="Cambria Math"/>
                        </a:rPr>
                        <m:t>𝒙</m:t>
                      </m:r>
                      <m:r>
                        <a:rPr lang="en-GB" b="1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GB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b="1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GB" b="1" i="1" smtClean="0">
                              <a:latin typeface="Cambria Math"/>
                            </a:rPr>
                            <m:t>𝟑</m:t>
                          </m:r>
                        </m:sup>
                      </m:sSup>
                      <m:r>
                        <a:rPr lang="en-GB" b="1" i="1" smtClean="0">
                          <a:latin typeface="Cambria Math"/>
                        </a:rPr>
                        <m:t>+…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170527"/>
                <a:ext cx="6840760" cy="141474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467544" y="2852936"/>
                <a:ext cx="7953442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What would happen in the expansion if:</a:t>
                </a:r>
              </a:p>
              <a:p>
                <a:r>
                  <a:rPr lang="en-GB" dirty="0"/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𝑥</m:t>
                    </m:r>
                    <m:r>
                      <a:rPr lang="en-GB" b="0" i="1" smtClean="0">
                        <a:latin typeface="Cambria Math"/>
                      </a:rPr>
                      <m:t>&gt;1</m:t>
                    </m:r>
                  </m:oMath>
                </a14:m>
                <a:r>
                  <a:rPr lang="en-GB" dirty="0"/>
                  <a:t>   </a:t>
                </a:r>
                <a:r>
                  <a:rPr lang="en-GB" dirty="0" smtClean="0"/>
                  <a:t>:</a:t>
                </a:r>
                <a:endParaRPr lang="en-GB" dirty="0"/>
              </a:p>
              <a:p>
                <a:r>
                  <a:rPr lang="en-GB" dirty="0"/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0&lt;</m:t>
                    </m:r>
                    <m:r>
                      <a:rPr lang="en-GB" b="0" i="1" smtClean="0">
                        <a:latin typeface="Cambria Math"/>
                      </a:rPr>
                      <m:t>𝑥</m:t>
                    </m:r>
                    <m:r>
                      <a:rPr lang="en-GB" b="0" i="1" smtClean="0">
                        <a:latin typeface="Cambria Math"/>
                      </a:rPr>
                      <m:t>&lt;1</m:t>
                    </m:r>
                  </m:oMath>
                </a14:m>
                <a:r>
                  <a:rPr lang="en-GB" dirty="0"/>
                  <a:t>:     </a:t>
                </a:r>
                <a:endParaRPr lang="en-GB" dirty="0" smtClean="0"/>
              </a:p>
              <a:p>
                <a:endParaRPr lang="en-GB" dirty="0"/>
              </a:p>
              <a:p>
                <a:r>
                  <a:rPr lang="en-GB" dirty="0" smtClean="0"/>
                  <a:t>c</a:t>
                </a:r>
                <a:r>
                  <a:rPr lang="en-GB" dirty="0"/>
                  <a:t>)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−1&lt;</m:t>
                    </m:r>
                    <m:r>
                      <a:rPr lang="en-GB" b="0" i="1" smtClean="0">
                        <a:latin typeface="Cambria Math"/>
                      </a:rPr>
                      <m:t>𝑥</m:t>
                    </m:r>
                    <m:r>
                      <a:rPr lang="en-GB" b="0" i="1" smtClean="0">
                        <a:latin typeface="Cambria Math"/>
                      </a:rPr>
                      <m:t>&lt;0</m:t>
                    </m:r>
                  </m:oMath>
                </a14:m>
                <a:r>
                  <a:rPr lang="en-GB" dirty="0"/>
                  <a:t>:   </a:t>
                </a:r>
                <a:endParaRPr lang="en-GB" dirty="0" smtClean="0"/>
              </a:p>
              <a:p>
                <a:endParaRPr lang="en-GB" dirty="0"/>
              </a:p>
              <a:p>
                <a:r>
                  <a:rPr lang="en-GB" dirty="0" smtClean="0"/>
                  <a:t>d</a:t>
                </a:r>
                <a:r>
                  <a:rPr lang="en-GB" dirty="0"/>
                  <a:t>)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𝑥</m:t>
                    </m:r>
                    <m:r>
                      <a:rPr lang="en-GB" b="0" i="1" smtClean="0">
                        <a:latin typeface="Cambria Math"/>
                      </a:rPr>
                      <m:t>=</m:t>
                    </m:r>
                  </m:oMath>
                </a14:m>
                <a:endParaRPr lang="en-GB" dirty="0" smtClean="0"/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852936"/>
                <a:ext cx="7953442" cy="2862322"/>
              </a:xfrm>
              <a:prstGeom prst="rect">
                <a:avLst/>
              </a:prstGeom>
              <a:blipFill>
                <a:blip r:embed="rId3"/>
                <a:stretch>
                  <a:fillRect l="-690" t="-10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224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When are infinite expansions valid?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51520" y="76470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Expansions are allowed to infinite. However, the result must converge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7544" y="2852936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time, what do you think needs to be between -1 and 1 for the expansion to be valid?</a:t>
            </a:r>
          </a:p>
          <a:p>
            <a:pPr/>
            <a:endParaRPr lang="en-GB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43608" y="1134036"/>
                <a:ext cx="6840760" cy="171162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/>
                            </a:rPr>
                            <m:t>1−3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rad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1−3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          =1+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b="0" i="1" smtClean="0">
                              <a:latin typeface="Cambria Math"/>
                            </a:rPr>
                            <m:t>×−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−3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b="0" i="1" smtClean="0">
                              <a:latin typeface="Cambria Math"/>
                            </a:rPr>
                            <m:t>×−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b="0" i="1" smtClean="0">
                              <a:latin typeface="Cambria Math"/>
                            </a:rPr>
                            <m:t>×−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−3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+…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          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𝟏</m:t>
                      </m:r>
                      <m:r>
                        <a:rPr lang="en-GB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en-GB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b="1" i="1" smtClean="0">
                          <a:latin typeface="Cambria Math"/>
                        </a:rPr>
                        <m:t>𝒙</m:t>
                      </m:r>
                      <m:r>
                        <a:rPr lang="en-GB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/>
                            </a:rPr>
                            <m:t>𝟗</m:t>
                          </m:r>
                        </m:num>
                        <m:den>
                          <m:r>
                            <a:rPr lang="en-GB" b="1" i="1" smtClean="0">
                              <a:latin typeface="Cambria Math"/>
                            </a:rPr>
                            <m:t>𝟖</m:t>
                          </m:r>
                        </m:den>
                      </m:f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GB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/>
                            </a:rPr>
                            <m:t>𝟐𝟕</m:t>
                          </m:r>
                        </m:num>
                        <m:den>
                          <m:r>
                            <a:rPr lang="en-GB" b="1" i="1" smtClean="0">
                              <a:latin typeface="Cambria Math"/>
                            </a:rPr>
                            <m:t>𝟏𝟔</m:t>
                          </m:r>
                        </m:den>
                      </m:f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GB" b="1" i="1" smtClean="0">
                              <a:latin typeface="Cambria Math"/>
                            </a:rPr>
                            <m:t>𝟑</m:t>
                          </m:r>
                        </m:sup>
                      </m:sSup>
                      <m:r>
                        <a:rPr lang="en-GB" b="1" i="1" smtClean="0">
                          <a:latin typeface="Cambria Math"/>
                        </a:rPr>
                        <m:t>−…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1134036"/>
                <a:ext cx="6840760" cy="171162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104498" y="4630672"/>
                <a:ext cx="5203806" cy="36933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Wingdings" panose="05000000000000000000" pitchFamily="2" charset="2"/>
                  </a:rPr>
                  <a:t>!</a:t>
                </a:r>
                <a:r>
                  <a:rPr lang="en-GB" dirty="0"/>
                  <a:t> An infinite expansion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1+</m:t>
                            </m:r>
                            <m:r>
                              <a:rPr lang="en-GB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/>
                  <a:t> is valid if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/>
                      </a:rPr>
                      <m:t>&lt;1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4498" y="4630672"/>
                <a:ext cx="5203806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699" t="-6250" b="-218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642F9433-87E7-4195-84F3-1AE571619684}"/>
              </a:ext>
            </a:extLst>
          </p:cNvPr>
          <p:cNvSpPr txBox="1"/>
          <p:nvPr/>
        </p:nvSpPr>
        <p:spPr>
          <a:xfrm>
            <a:off x="537132" y="5207935"/>
            <a:ext cx="2808312" cy="36933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Quickfire Examples: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24994DD-6D08-4227-B7DB-116969AC300E}"/>
                  </a:ext>
                </a:extLst>
              </p:cNvPr>
              <p:cNvSpPr txBox="1"/>
              <p:nvPr/>
            </p:nvSpPr>
            <p:spPr>
              <a:xfrm>
                <a:off x="526499" y="5630915"/>
                <a:ext cx="32427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1+2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/>
                  <a:t> valid if: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24994DD-6D08-4227-B7DB-116969AC30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499" y="5630915"/>
                <a:ext cx="3242780" cy="369332"/>
              </a:xfrm>
              <a:prstGeom prst="rect">
                <a:avLst/>
              </a:prstGeom>
              <a:blipFill>
                <a:blip r:embed="rId5"/>
                <a:stretch>
                  <a:fillRect l="-1504" t="-10000" r="-1128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3155F84-378B-4CC7-8BF7-1EF006F54667}"/>
                  </a:ext>
                </a:extLst>
              </p:cNvPr>
              <p:cNvSpPr txBox="1"/>
              <p:nvPr/>
            </p:nvSpPr>
            <p:spPr>
              <a:xfrm>
                <a:off x="537132" y="5976519"/>
                <a:ext cx="32427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dirty="0"/>
                  <a:t> valid if: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3155F84-378B-4CC7-8BF7-1EF006F546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132" y="5976519"/>
                <a:ext cx="3242780" cy="369332"/>
              </a:xfrm>
              <a:prstGeom prst="rect">
                <a:avLst/>
              </a:prstGeom>
              <a:blipFill>
                <a:blip r:embed="rId6"/>
                <a:stretch>
                  <a:fillRect l="-1504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FCF8BCD-7F0F-4D7E-8EFF-4B9A5F366205}"/>
                  </a:ext>
                </a:extLst>
              </p:cNvPr>
              <p:cNvSpPr txBox="1"/>
              <p:nvPr/>
            </p:nvSpPr>
            <p:spPr>
              <a:xfrm>
                <a:off x="526499" y="6226429"/>
                <a:ext cx="3242780" cy="6365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dirty="0"/>
                  <a:t> valid if: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FCF8BCD-7F0F-4D7E-8EFF-4B9A5F3662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499" y="6226429"/>
                <a:ext cx="3242780" cy="636521"/>
              </a:xfrm>
              <a:prstGeom prst="rect">
                <a:avLst/>
              </a:prstGeom>
              <a:blipFill>
                <a:blip r:embed="rId7"/>
                <a:stretch>
                  <a:fillRect l="-1504" b="-38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224B818-8720-4468-B414-E5500B5BB46F}"/>
                  </a:ext>
                </a:extLst>
              </p:cNvPr>
              <p:cNvSpPr txBox="1"/>
              <p:nvPr/>
            </p:nvSpPr>
            <p:spPr>
              <a:xfrm>
                <a:off x="6579716" y="5156248"/>
                <a:ext cx="2400647" cy="8379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/>
                  <a:t> valid if: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224B818-8720-4468-B414-E5500B5BB4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9716" y="5156248"/>
                <a:ext cx="2400647" cy="837986"/>
              </a:xfrm>
              <a:prstGeom prst="rect">
                <a:avLst/>
              </a:prstGeom>
              <a:blipFill>
                <a:blip r:embed="rId11"/>
                <a:stretch>
                  <a:fillRect l="-2030" t="-4380" b="-36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D1D653C-2A90-4D8A-A2A9-E49C89F566D8}"/>
              </a:ext>
            </a:extLst>
          </p:cNvPr>
          <p:cNvCxnSpPr/>
          <p:nvPr/>
        </p:nvCxnSpPr>
        <p:spPr>
          <a:xfrm>
            <a:off x="6300192" y="5227549"/>
            <a:ext cx="0" cy="13697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28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6" grpId="0" animBg="1"/>
      <p:bldP spid="9" grpId="0"/>
      <p:bldP spid="12" grpId="0"/>
      <p:bldP spid="15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78" y="1055472"/>
            <a:ext cx="7986342" cy="144016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Combining Expansions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362178" y="695432"/>
            <a:ext cx="2736304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C4 June 2013 Q2</a:t>
            </a:r>
          </a:p>
        </p:txBody>
      </p:sp>
    </p:spTree>
    <p:extLst>
      <p:ext uri="{BB962C8B-B14F-4D97-AF65-F5344CB8AC3E}">
        <p14:creationId xmlns:p14="http://schemas.microsoft.com/office/powerpoint/2010/main" val="143347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95536" y="743736"/>
                <a:ext cx="7056784" cy="79053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Find the binomial expansion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1+4</m:t>
                                </m:r>
                                <m:r>
                                  <a:rPr lang="en-GB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en-GB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dirty="0"/>
                  <a:t> up to an including the term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dirty="0"/>
                  <a:t>. State the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GB" dirty="0"/>
                  <a:t> for which the expansion is valid.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743736"/>
                <a:ext cx="7056784" cy="790537"/>
              </a:xfrm>
              <a:prstGeom prst="rect">
                <a:avLst/>
              </a:prstGeom>
              <a:blipFill rotWithShape="1">
                <a:blip r:embed="rId2"/>
                <a:stretch>
                  <a:fillRect b="-194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65" y="3387687"/>
            <a:ext cx="6905625" cy="337185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5165" y="2996952"/>
            <a:ext cx="2126722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C4 Edexcel Jan 2010</a:t>
            </a:r>
          </a:p>
        </p:txBody>
      </p:sp>
    </p:spTree>
    <p:extLst>
      <p:ext uri="{BB962C8B-B14F-4D97-AF65-F5344CB8AC3E}">
        <p14:creationId xmlns:p14="http://schemas.microsoft.com/office/powerpoint/2010/main" val="112138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Accuracy of an approximation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747483" y="627807"/>
                <a:ext cx="6984776" cy="55906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1+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=1−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483" y="627807"/>
                <a:ext cx="6984776" cy="5590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0" y="1340768"/>
                <a:ext cx="6912768" cy="6131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If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𝑥</m:t>
                    </m:r>
                    <m:r>
                      <a:rPr lang="en-GB" sz="1400" b="0" i="1" smtClean="0">
                        <a:latin typeface="Cambria Math"/>
                      </a:rPr>
                      <m:t>=0.01</m:t>
                    </m:r>
                  </m:oMath>
                </a14:m>
                <a:r>
                  <a:rPr lang="en-GB" sz="1400" dirty="0"/>
                  <a:t>, how accurate would the approximation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1−</m:t>
                    </m:r>
                    <m:r>
                      <a:rPr lang="en-GB" sz="1400" b="0" i="1" smtClean="0">
                        <a:latin typeface="Cambria Math"/>
                      </a:rPr>
                      <m:t>𝑥</m:t>
                    </m:r>
                    <m:r>
                      <a:rPr lang="en-GB" sz="1400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14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/>
                  <a:t> by for the value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sz="1400" b="0" i="1" smtClean="0">
                            <a:latin typeface="Cambria Math"/>
                          </a:rPr>
                          <m:t>1+</m:t>
                        </m:r>
                        <m:r>
                          <a:rPr lang="en-GB" sz="1400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1400" dirty="0"/>
                  <a:t>?</a:t>
                </a:r>
              </a:p>
              <a:p>
                <a:endParaRPr lang="en-GB" sz="1400" b="1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40768"/>
                <a:ext cx="6912768" cy="613117"/>
              </a:xfrm>
              <a:prstGeom prst="rect">
                <a:avLst/>
              </a:prstGeom>
              <a:blipFill>
                <a:blip r:embed="rId3"/>
                <a:stretch>
                  <a:fillRect l="-2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-218" y="1968781"/>
            <a:ext cx="9144000" cy="599127"/>
            <a:chOff x="0" y="13335"/>
            <a:chExt cx="9144218" cy="599127"/>
          </a:xfrm>
        </p:grpSpPr>
        <p:sp>
          <p:nvSpPr>
            <p:cNvPr id="9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Common Errors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467544" y="2813684"/>
                <a:ext cx="6840760" cy="171162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/>
                            </a:rPr>
                            <m:t>1−3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rad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1−3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          =1+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b="0" i="1" smtClean="0">
                              <a:latin typeface="Cambria Math"/>
                            </a:rPr>
                            <m:t>×−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−3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b="0" i="1" smtClean="0">
                              <a:latin typeface="Cambria Math"/>
                            </a:rPr>
                            <m:t>×−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b="0" i="1" smtClean="0">
                              <a:latin typeface="Cambria Math"/>
                            </a:rPr>
                            <m:t>×−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−3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+…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          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𝟏</m:t>
                      </m:r>
                      <m:r>
                        <a:rPr lang="en-GB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en-GB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b="1" i="1" smtClean="0">
                          <a:latin typeface="Cambria Math"/>
                        </a:rPr>
                        <m:t>𝒙</m:t>
                      </m:r>
                      <m:r>
                        <a:rPr lang="en-GB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/>
                            </a:rPr>
                            <m:t>𝟗</m:t>
                          </m:r>
                        </m:num>
                        <m:den>
                          <m:r>
                            <a:rPr lang="en-GB" b="1" i="1" smtClean="0">
                              <a:latin typeface="Cambria Math"/>
                            </a:rPr>
                            <m:t>𝟖</m:t>
                          </m:r>
                        </m:den>
                      </m:f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GB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/>
                            </a:rPr>
                            <m:t>𝟐𝟕</m:t>
                          </m:r>
                        </m:num>
                        <m:den>
                          <m:r>
                            <a:rPr lang="en-GB" b="1" i="1" smtClean="0">
                              <a:latin typeface="Cambria Math"/>
                            </a:rPr>
                            <m:t>𝟏𝟔</m:t>
                          </m:r>
                        </m:den>
                      </m:f>
                      <m:sSup>
                        <m:sSup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GB" b="1" i="1" smtClean="0">
                              <a:latin typeface="Cambria Math"/>
                            </a:rPr>
                            <m:t>𝟑</m:t>
                          </m:r>
                        </m:sup>
                      </m:sSup>
                      <m:r>
                        <a:rPr lang="en-GB" b="1" i="1" smtClean="0">
                          <a:latin typeface="Cambria Math"/>
                        </a:rPr>
                        <m:t>−…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813684"/>
                <a:ext cx="6840760" cy="17116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351439" y="4768802"/>
                <a:ext cx="7776864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What errors do you think are easy to make?</a:t>
                </a:r>
                <a:br>
                  <a:rPr lang="en-GB" dirty="0"/>
                </a:br>
                <a:endParaRPr lang="en-GB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/>
                  <a:t>Sign errors, e.g.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−3</m:t>
                            </m:r>
                            <m:r>
                              <a:rPr lang="en-GB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=−9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GB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/>
                  <a:t>Not putting brackets around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−3</m:t>
                    </m:r>
                    <m:r>
                      <a:rPr lang="en-GB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GB" dirty="0"/>
                  <a:t>, e.g.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−3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 instead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/>
                              </a:rPr>
                              <m:t>−3</m:t>
                            </m:r>
                            <m:r>
                              <a:rPr lang="en-GB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GB" b="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/>
                  <a:t>Dividing by say 3 instead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3!</m:t>
                    </m:r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439" y="4768802"/>
                <a:ext cx="7776864" cy="1477328"/>
              </a:xfrm>
              <a:prstGeom prst="rect">
                <a:avLst/>
              </a:prstGeom>
              <a:blipFill>
                <a:blip r:embed="rId5"/>
                <a:stretch>
                  <a:fillRect l="-706" t="-2058" b="-53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042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Dealing with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GB" sz="32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3200" b="0" i="1" smtClean="0">
                                  <a:latin typeface="Cambria Math"/>
                                </a:rPr>
                                <m:t>𝑏𝑥</m:t>
                              </m:r>
                            </m:e>
                          </m:d>
                        </m:e>
                        <m:sup>
                          <m:r>
                            <a:rPr lang="en-GB" sz="3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49957" y="766768"/>
                <a:ext cx="8064896" cy="54130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Find first four terms in the binomial expansion of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400" b="0" i="1" smtClean="0">
                            <a:latin typeface="Cambria Math"/>
                          </a:rPr>
                          <m:t>4+</m:t>
                        </m:r>
                        <m:r>
                          <a:rPr lang="en-GB" sz="1400" b="0" i="1" smtClean="0">
                            <a:latin typeface="Cambria Math"/>
                          </a:rPr>
                          <m:t>𝑥</m:t>
                        </m:r>
                      </m:e>
                    </m:rad>
                  </m:oMath>
                </a14:m>
                <a:endParaRPr lang="en-GB" sz="1400" b="0" dirty="0"/>
              </a:p>
              <a:p>
                <a:r>
                  <a:rPr lang="en-GB" sz="1400" dirty="0"/>
                  <a:t>State the values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GB" sz="1400" dirty="0"/>
                  <a:t> for which the expansion is valid.</a:t>
                </a: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957" y="766768"/>
                <a:ext cx="8064896" cy="54130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79512" y="1475711"/>
                <a:ext cx="7848872" cy="7702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4+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/>
              </a:p>
              <a:p>
                <a:endParaRPr lang="en-GB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475711"/>
                <a:ext cx="7848872" cy="7702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923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27775</TotalTime>
  <Words>352</Words>
  <Application>Microsoft Office PowerPoint</Application>
  <PresentationFormat>On-screen Show (4:3)</PresentationFormat>
  <Paragraphs>89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Cambria Math</vt:lpstr>
      <vt:lpstr>Wingdings</vt:lpstr>
      <vt:lpstr>Office Theme</vt:lpstr>
      <vt:lpstr>P2 Chapter 4 :: Binomial Expansion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Stef Smith</cp:lastModifiedBy>
  <cp:revision>922</cp:revision>
  <cp:lastPrinted>2019-11-04T14:18:28Z</cp:lastPrinted>
  <dcterms:created xsi:type="dcterms:W3CDTF">2013-02-28T07:36:55Z</dcterms:created>
  <dcterms:modified xsi:type="dcterms:W3CDTF">2019-11-04T14:45:27Z</dcterms:modified>
</cp:coreProperties>
</file>