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481" r:id="rId2"/>
    <p:sldId id="642" r:id="rId3"/>
    <p:sldId id="666" r:id="rId4"/>
    <p:sldId id="646" r:id="rId5"/>
    <p:sldId id="647" r:id="rId6"/>
    <p:sldId id="649" r:id="rId7"/>
    <p:sldId id="650" r:id="rId8"/>
    <p:sldId id="651" r:id="rId9"/>
    <p:sldId id="652" r:id="rId10"/>
    <p:sldId id="657" r:id="rId11"/>
    <p:sldId id="656" r:id="rId12"/>
    <p:sldId id="659" r:id="rId13"/>
    <p:sldId id="658" r:id="rId14"/>
    <p:sldId id="661" r:id="rId15"/>
    <p:sldId id="654" r:id="rId16"/>
    <p:sldId id="66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6" autoAdjust="0"/>
    <p:restoredTop sz="88534" autoAdjust="0"/>
  </p:normalViewPr>
  <p:slideViewPr>
    <p:cSldViewPr>
      <p:cViewPr varScale="1">
        <p:scale>
          <a:sx n="105" d="100"/>
          <a:sy n="105" d="100"/>
        </p:scale>
        <p:origin x="126" y="162"/>
      </p:cViewPr>
      <p:guideLst>
        <p:guide orient="horz" pos="2160"/>
        <p:guide pos="2880"/>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 Id="rId35"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E87F4A-DD11-41AF-8B76-F2E5B6202836}" type="datetimeFigureOut">
              <a:rPr lang="en-GB" smtClean="0"/>
              <a:pPr/>
              <a:t>10/09/2019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2F2399-CD51-4C4C-BC34-03B9F40F9CF8}" type="slidenum">
              <a:rPr lang="en-GB" smtClean="0"/>
              <a:pPr/>
              <a:t>‹#›</a:t>
            </a:fld>
            <a:endParaRPr lang="en-GB"/>
          </a:p>
        </p:txBody>
      </p:sp>
    </p:spTree>
    <p:extLst>
      <p:ext uri="{BB962C8B-B14F-4D97-AF65-F5344CB8AC3E}">
        <p14:creationId xmlns:p14="http://schemas.microsoft.com/office/powerpoint/2010/main" val="547450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4366358-4818-49C9-97D3-545E1716034E}" type="slidenum">
              <a:rPr lang="en-GB" smtClean="0"/>
              <a:pPr/>
              <a:t>3</a:t>
            </a:fld>
            <a:endParaRPr lang="en-GB"/>
          </a:p>
        </p:txBody>
      </p:sp>
    </p:spTree>
    <p:extLst>
      <p:ext uri="{BB962C8B-B14F-4D97-AF65-F5344CB8AC3E}">
        <p14:creationId xmlns:p14="http://schemas.microsoft.com/office/powerpoint/2010/main" val="779658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10/09/2019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4281611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10/09/2019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2023399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10/09/2019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962211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10/09/2019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875171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9AFE4D-3339-4F90-AB07-DAB31D79E32A}" type="datetimeFigureOut">
              <a:rPr lang="en-GB" smtClean="0"/>
              <a:pPr/>
              <a:t>10/09/2019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2932520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B9AFE4D-3339-4F90-AB07-DAB31D79E32A}" type="datetimeFigureOut">
              <a:rPr lang="en-GB" smtClean="0"/>
              <a:pPr/>
              <a:t>10/09/2019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566172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B9AFE4D-3339-4F90-AB07-DAB31D79E32A}" type="datetimeFigureOut">
              <a:rPr lang="en-GB" smtClean="0"/>
              <a:pPr/>
              <a:t>10/09/2019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4020052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B9AFE4D-3339-4F90-AB07-DAB31D79E32A}" type="datetimeFigureOut">
              <a:rPr lang="en-GB" smtClean="0"/>
              <a:pPr/>
              <a:t>10/09/2019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3408912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9AFE4D-3339-4F90-AB07-DAB31D79E32A}" type="datetimeFigureOut">
              <a:rPr lang="en-GB" smtClean="0"/>
              <a:pPr/>
              <a:t>10/09/2019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179336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9AFE4D-3339-4F90-AB07-DAB31D79E32A}" type="datetimeFigureOut">
              <a:rPr lang="en-GB" smtClean="0"/>
              <a:pPr/>
              <a:t>10/09/2019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2997128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9AFE4D-3339-4F90-AB07-DAB31D79E32A}" type="datetimeFigureOut">
              <a:rPr lang="en-GB" smtClean="0"/>
              <a:pPr/>
              <a:t>10/09/2019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4066496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9AFE4D-3339-4F90-AB07-DAB31D79E32A}" type="datetimeFigureOut">
              <a:rPr lang="en-GB" smtClean="0"/>
              <a:pPr/>
              <a:t>10/09/2019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177B05-5D28-4021-9BD2-A7A72850B659}" type="slidenum">
              <a:rPr lang="en-GB" smtClean="0"/>
              <a:pPr/>
              <a:t>‹#›</a:t>
            </a:fld>
            <a:endParaRPr lang="en-GB"/>
          </a:p>
        </p:txBody>
      </p:sp>
    </p:spTree>
    <p:extLst>
      <p:ext uri="{BB962C8B-B14F-4D97-AF65-F5344CB8AC3E}">
        <p14:creationId xmlns:p14="http://schemas.microsoft.com/office/powerpoint/2010/main" val="3896745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19.png"/><Relationship Id="rId13" Type="http://schemas.openxmlformats.org/officeDocument/2006/relationships/image" Target="../media/image82.png"/><Relationship Id="rId7" Type="http://schemas.openxmlformats.org/officeDocument/2006/relationships/image" Target="../media/image118.png"/><Relationship Id="rId12" Type="http://schemas.openxmlformats.org/officeDocument/2006/relationships/image" Target="../media/image122.png"/><Relationship Id="rId2" Type="http://schemas.openxmlformats.org/officeDocument/2006/relationships/image" Target="../media/image113.png"/><Relationship Id="rId1" Type="http://schemas.openxmlformats.org/officeDocument/2006/relationships/slideLayout" Target="../slideLayouts/slideLayout7.xml"/><Relationship Id="rId6" Type="http://schemas.openxmlformats.org/officeDocument/2006/relationships/image" Target="../media/image117.png"/><Relationship Id="rId11" Type="http://schemas.openxmlformats.org/officeDocument/2006/relationships/image" Target="../media/image121.png"/><Relationship Id="rId5" Type="http://schemas.openxmlformats.org/officeDocument/2006/relationships/image" Target="../media/image116.png"/><Relationship Id="rId10" Type="http://schemas.openxmlformats.org/officeDocument/2006/relationships/image" Target="../media/image79.png"/><Relationship Id="rId4" Type="http://schemas.openxmlformats.org/officeDocument/2006/relationships/image" Target="../media/image115.png"/><Relationship Id="rId9" Type="http://schemas.openxmlformats.org/officeDocument/2006/relationships/image" Target="../media/image120.png"/><Relationship Id="rId14" Type="http://schemas.openxmlformats.org/officeDocument/2006/relationships/image" Target="../media/image123.png"/></Relationships>
</file>

<file path=ppt/slides/_rels/slide11.xml.rels><?xml version="1.0" encoding="UTF-8" standalone="yes"?>
<Relationships xmlns="http://schemas.openxmlformats.org/package/2006/relationships"><Relationship Id="rId3" Type="http://schemas.openxmlformats.org/officeDocument/2006/relationships/image" Target="../media/image109.png"/><Relationship Id="rId1" Type="http://schemas.openxmlformats.org/officeDocument/2006/relationships/slideLayout" Target="../slideLayouts/slideLayout7.xml"/><Relationship Id="rId6" Type="http://schemas.openxmlformats.org/officeDocument/2006/relationships/image" Target="../media/image112.png"/><Relationship Id="rId5" Type="http://schemas.openxmlformats.org/officeDocument/2006/relationships/image" Target="../media/image111.png"/><Relationship Id="rId4" Type="http://schemas.openxmlformats.org/officeDocument/2006/relationships/image" Target="../media/image110.png"/></Relationships>
</file>

<file path=ppt/slides/_rels/slide12.xml.rels><?xml version="1.0" encoding="UTF-8" standalone="yes"?>
<Relationships xmlns="http://schemas.openxmlformats.org/package/2006/relationships"><Relationship Id="rId8" Type="http://schemas.openxmlformats.org/officeDocument/2006/relationships/image" Target="../media/image130.png"/><Relationship Id="rId13" Type="http://schemas.openxmlformats.org/officeDocument/2006/relationships/image" Target="../media/image135.png"/><Relationship Id="rId18" Type="http://schemas.openxmlformats.org/officeDocument/2006/relationships/image" Target="../media/image140.png"/><Relationship Id="rId3" Type="http://schemas.openxmlformats.org/officeDocument/2006/relationships/image" Target="../media/image126.png"/><Relationship Id="rId7" Type="http://schemas.openxmlformats.org/officeDocument/2006/relationships/image" Target="../media/image129.png"/><Relationship Id="rId12" Type="http://schemas.openxmlformats.org/officeDocument/2006/relationships/image" Target="../media/image134.png"/><Relationship Id="rId17" Type="http://schemas.openxmlformats.org/officeDocument/2006/relationships/image" Target="../media/image139.png"/><Relationship Id="rId2" Type="http://schemas.openxmlformats.org/officeDocument/2006/relationships/image" Target="../media/image125.png"/><Relationship Id="rId16" Type="http://schemas.openxmlformats.org/officeDocument/2006/relationships/image" Target="../media/image138.png"/><Relationship Id="rId1" Type="http://schemas.openxmlformats.org/officeDocument/2006/relationships/slideLayout" Target="../slideLayouts/slideLayout7.xml"/><Relationship Id="rId6" Type="http://schemas.openxmlformats.org/officeDocument/2006/relationships/image" Target="../media/image128.png"/><Relationship Id="rId5" Type="http://schemas.openxmlformats.org/officeDocument/2006/relationships/image" Target="../media/image79.png"/><Relationship Id="rId15" Type="http://schemas.openxmlformats.org/officeDocument/2006/relationships/image" Target="../media/image137.png"/><Relationship Id="rId10" Type="http://schemas.openxmlformats.org/officeDocument/2006/relationships/image" Target="../media/image132.png"/><Relationship Id="rId4" Type="http://schemas.openxmlformats.org/officeDocument/2006/relationships/image" Target="../media/image127.png"/><Relationship Id="rId9" Type="http://schemas.openxmlformats.org/officeDocument/2006/relationships/image" Target="../media/image131.png"/><Relationship Id="rId14" Type="http://schemas.openxmlformats.org/officeDocument/2006/relationships/image" Target="../media/image136.png"/></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62.png"/><Relationship Id="rId2" Type="http://schemas.openxmlformats.org/officeDocument/2006/relationships/image" Target="../media/image18.png"/><Relationship Id="rId1" Type="http://schemas.openxmlformats.org/officeDocument/2006/relationships/slideLayout" Target="../slideLayouts/slideLayout7.xml"/><Relationship Id="rId5" Type="http://schemas.openxmlformats.org/officeDocument/2006/relationships/image" Target="../media/image164.png"/></Relationships>
</file>

<file path=ppt/slides/_rels/slide15.xml.rels><?xml version="1.0" encoding="UTF-8" standalone="yes"?>
<Relationships xmlns="http://schemas.openxmlformats.org/package/2006/relationships"><Relationship Id="rId7"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 Id="rId6" Type="http://schemas.openxmlformats.org/officeDocument/2006/relationships/image" Target="../media/image174.png"/><Relationship Id="rId5" Type="http://schemas.openxmlformats.org/officeDocument/2006/relationships/image" Target="../media/image173.png"/><Relationship Id="rId4" Type="http://schemas.openxmlformats.org/officeDocument/2006/relationships/image" Target="../media/image172.png"/></Relationships>
</file>

<file path=ppt/slides/_rels/slide16.xml.rels><?xml version="1.0" encoding="UTF-8" standalone="yes"?>
<Relationships xmlns="http://schemas.openxmlformats.org/package/2006/relationships"><Relationship Id="rId2" Type="http://schemas.openxmlformats.org/officeDocument/2006/relationships/image" Target="../media/image195.png"/><Relationship Id="rId1" Type="http://schemas.openxmlformats.org/officeDocument/2006/relationships/slideLayout" Target="../slideLayouts/slideLayout7.xml"/><Relationship Id="rId5" Type="http://schemas.openxmlformats.org/officeDocument/2006/relationships/image" Target="../media/image198.png"/><Relationship Id="rId4" Type="http://schemas.openxmlformats.org/officeDocument/2006/relationships/image" Target="../media/image197.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4.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5" Type="http://schemas.openxmlformats.org/officeDocument/2006/relationships/image" Target="../media/image77.png"/></Relationships>
</file>

<file path=ppt/slides/_rels/slide8.xml.rels><?xml version="1.0" encoding="UTF-8" standalone="yes"?>
<Relationships xmlns="http://schemas.openxmlformats.org/package/2006/relationships"><Relationship Id="rId13" Type="http://schemas.openxmlformats.org/officeDocument/2006/relationships/image" Target="../media/image93.png"/><Relationship Id="rId8" Type="http://schemas.openxmlformats.org/officeDocument/2006/relationships/image" Target="../media/image82.png"/><Relationship Id="rId3" Type="http://schemas.openxmlformats.org/officeDocument/2006/relationships/image" Target="../media/image86.png"/><Relationship Id="rId12" Type="http://schemas.openxmlformats.org/officeDocument/2006/relationships/image" Target="../media/image92.png"/><Relationship Id="rId2" Type="http://schemas.openxmlformats.org/officeDocument/2006/relationships/image" Target="../media/image85.png"/><Relationship Id="rId16" Type="http://schemas.openxmlformats.org/officeDocument/2006/relationships/image" Target="../media/image95.png"/><Relationship Id="rId1" Type="http://schemas.openxmlformats.org/officeDocument/2006/relationships/slideLayout" Target="../slideLayouts/slideLayout7.xml"/><Relationship Id="rId11" Type="http://schemas.openxmlformats.org/officeDocument/2006/relationships/image" Target="../media/image91.png"/><Relationship Id="rId15" Type="http://schemas.openxmlformats.org/officeDocument/2006/relationships/image" Target="../media/image94.png"/><Relationship Id="rId14" Type="http://schemas.openxmlformats.org/officeDocument/2006/relationships/image" Target="../media/image81.png"/></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130425"/>
            <a:ext cx="8136904" cy="1470025"/>
          </a:xfrm>
        </p:spPr>
        <p:txBody>
          <a:bodyPr/>
          <a:lstStyle/>
          <a:p>
            <a:r>
              <a:rPr lang="en-GB" b="1" dirty="0">
                <a:solidFill>
                  <a:srgbClr val="92D050"/>
                </a:solidFill>
              </a:rPr>
              <a:t>P2 Chapter 5 :: </a:t>
            </a:r>
            <a:r>
              <a:rPr lang="en-GB" dirty="0"/>
              <a:t>Radians</a:t>
            </a:r>
          </a:p>
        </p:txBody>
      </p:sp>
      <p:sp>
        <p:nvSpPr>
          <p:cNvPr id="3" name="Subtitle 2"/>
          <p:cNvSpPr>
            <a:spLocks noGrp="1"/>
          </p:cNvSpPr>
          <p:nvPr>
            <p:ph type="subTitle" idx="1"/>
          </p:nvPr>
        </p:nvSpPr>
        <p:spPr>
          <a:xfrm>
            <a:off x="1079612" y="3645024"/>
            <a:ext cx="6984776" cy="1417712"/>
          </a:xfrm>
        </p:spPr>
        <p:txBody>
          <a:bodyPr>
            <a:normAutofit/>
          </a:bodyPr>
          <a:lstStyle/>
          <a:p>
            <a:r>
              <a:rPr lang="en-GB" sz="2800" dirty="0"/>
              <a:t>jfrost@tiffin.kingston.sch.uk</a:t>
            </a:r>
          </a:p>
          <a:p>
            <a:r>
              <a:rPr lang="en-GB" sz="2000" b="1" dirty="0"/>
              <a:t>www.drfrostmaths.com</a:t>
            </a:r>
            <a:br>
              <a:rPr lang="en-GB" sz="2000" b="1" dirty="0"/>
            </a:br>
            <a:r>
              <a:rPr lang="en-GB" sz="2000" b="1" dirty="0"/>
              <a:t>@DrFrostMaths</a:t>
            </a:r>
            <a:r>
              <a:rPr lang="en-GB" sz="2000" dirty="0"/>
              <a:t> </a:t>
            </a:r>
          </a:p>
        </p:txBody>
      </p:sp>
      <p:cxnSp>
        <p:nvCxnSpPr>
          <p:cNvPr id="8" name="Straight Connector 7"/>
          <p:cNvCxnSpPr/>
          <p:nvPr/>
        </p:nvCxnSpPr>
        <p:spPr>
          <a:xfrm>
            <a:off x="0" y="1268760"/>
            <a:ext cx="9144000" cy="0"/>
          </a:xfrm>
          <a:prstGeom prst="line">
            <a:avLst/>
          </a:prstGeom>
          <a:ln w="762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0" name="Picture 2" descr="E:\TiffinSchoolLogoSmal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2212" y="111910"/>
            <a:ext cx="1008112" cy="101336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07504" y="6461720"/>
            <a:ext cx="4104456" cy="369332"/>
          </a:xfrm>
          <a:prstGeom prst="rect">
            <a:avLst/>
          </a:prstGeom>
          <a:noFill/>
        </p:spPr>
        <p:txBody>
          <a:bodyPr wrap="square" rtlCol="0">
            <a:spAutoFit/>
          </a:bodyPr>
          <a:lstStyle/>
          <a:p>
            <a:r>
              <a:rPr lang="en-GB" dirty="0"/>
              <a:t>Last modified: </a:t>
            </a:r>
            <a:r>
              <a:rPr lang="en-GB" dirty="0" smtClean="0"/>
              <a:t>6</a:t>
            </a:r>
            <a:r>
              <a:rPr lang="en-GB" baseline="30000" dirty="0" smtClean="0"/>
              <a:t>th</a:t>
            </a:r>
            <a:r>
              <a:rPr lang="en-GB" dirty="0" smtClean="0"/>
              <a:t> September 2018</a:t>
            </a:r>
            <a:endParaRPr lang="en-GB" dirty="0"/>
          </a:p>
        </p:txBody>
      </p:sp>
    </p:spTree>
    <p:extLst>
      <p:ext uri="{BB962C8B-B14F-4D97-AF65-F5344CB8AC3E}">
        <p14:creationId xmlns:p14="http://schemas.microsoft.com/office/powerpoint/2010/main" val="2913017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65E24F07-B569-4A3E-A806-DA424E9BB2F3}"/>
                  </a:ext>
                </a:extLst>
              </p:cNvPr>
              <p:cNvSpPr txBox="1"/>
              <p:nvPr/>
            </p:nvSpPr>
            <p:spPr>
              <a:xfrm>
                <a:off x="438515" y="836149"/>
                <a:ext cx="3240360" cy="3293209"/>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600" dirty="0"/>
                  <a:t>[Textbook] In the diagram, the area of the minor sector </a:t>
                </a:r>
                <a14:m>
                  <m:oMath xmlns:m="http://schemas.openxmlformats.org/officeDocument/2006/math">
                    <m:r>
                      <a:rPr lang="en-GB" sz="1600" b="0" i="1" smtClean="0">
                        <a:latin typeface="Cambria Math" panose="02040503050406030204" pitchFamily="18" charset="0"/>
                      </a:rPr>
                      <m:t>𝐴𝑂𝐵</m:t>
                    </m:r>
                  </m:oMath>
                </a14:m>
                <a:r>
                  <a:rPr lang="en-GB" sz="1600" dirty="0"/>
                  <a:t> is 28.9 cm</a:t>
                </a:r>
                <a:r>
                  <a:rPr lang="en-GB" sz="1600" baseline="30000" dirty="0"/>
                  <a:t>2</a:t>
                </a:r>
                <a:r>
                  <a:rPr lang="en-GB" sz="1600" dirty="0"/>
                  <a:t>. Given that </a:t>
                </a:r>
                <a14:m>
                  <m:oMath xmlns:m="http://schemas.openxmlformats.org/officeDocument/2006/math">
                    <m:r>
                      <a:rPr lang="en-GB" sz="1600" b="0" i="1" smtClean="0">
                        <a:latin typeface="Cambria Math" panose="02040503050406030204" pitchFamily="18" charset="0"/>
                      </a:rPr>
                      <m:t>∠</m:t>
                    </m:r>
                    <m:r>
                      <a:rPr lang="en-GB" sz="1600" b="0" i="1" smtClean="0">
                        <a:latin typeface="Cambria Math" panose="02040503050406030204" pitchFamily="18" charset="0"/>
                      </a:rPr>
                      <m:t>𝐴𝑂𝐵</m:t>
                    </m:r>
                    <m:r>
                      <a:rPr lang="en-GB" sz="1600" b="0" i="1" smtClean="0">
                        <a:latin typeface="Cambria Math" panose="02040503050406030204" pitchFamily="18" charset="0"/>
                      </a:rPr>
                      <m:t>=0.8</m:t>
                    </m:r>
                  </m:oMath>
                </a14:m>
                <a:r>
                  <a:rPr lang="en-GB" sz="1600" dirty="0"/>
                  <a:t> radians, calculate the value of </a:t>
                </a:r>
                <a14:m>
                  <m:oMath xmlns:m="http://schemas.openxmlformats.org/officeDocument/2006/math">
                    <m:r>
                      <a:rPr lang="en-GB" sz="1600" b="0" i="1" smtClean="0">
                        <a:latin typeface="Cambria Math" panose="02040503050406030204" pitchFamily="18" charset="0"/>
                      </a:rPr>
                      <m:t>𝑟</m:t>
                    </m:r>
                  </m:oMath>
                </a14:m>
                <a:r>
                  <a:rPr lang="en-GB" sz="1600" dirty="0"/>
                  <a:t>.</a:t>
                </a:r>
              </a:p>
              <a:p>
                <a:endParaRPr lang="en-GB" sz="1600" dirty="0"/>
              </a:p>
              <a:p>
                <a:endParaRPr lang="en-GB" sz="1600" dirty="0"/>
              </a:p>
              <a:p>
                <a:endParaRPr lang="en-GB" sz="1600" dirty="0"/>
              </a:p>
              <a:p>
                <a:endParaRPr lang="en-GB" sz="1600" dirty="0"/>
              </a:p>
              <a:p>
                <a:endParaRPr lang="en-GB" sz="1600" dirty="0"/>
              </a:p>
              <a:p>
                <a:endParaRPr lang="en-GB" sz="1600" dirty="0"/>
              </a:p>
              <a:p>
                <a:endParaRPr lang="en-GB" sz="1600" dirty="0"/>
              </a:p>
              <a:p>
                <a:endParaRPr lang="en-GB" sz="1600" dirty="0"/>
              </a:p>
              <a:p>
                <a:endParaRPr lang="en-GB" sz="1600" dirty="0"/>
              </a:p>
            </p:txBody>
          </p:sp>
        </mc:Choice>
        <mc:Fallback xmlns="">
          <p:sp>
            <p:nvSpPr>
              <p:cNvPr id="5" name="TextBox 4">
                <a:extLst>
                  <a:ext uri="{FF2B5EF4-FFF2-40B4-BE49-F238E27FC236}">
                    <a16:creationId xmlns:a16="http://schemas.microsoft.com/office/drawing/2014/main" id="{65E24F07-B569-4A3E-A806-DA424E9BB2F3}"/>
                  </a:ext>
                </a:extLst>
              </p:cNvPr>
              <p:cNvSpPr txBox="1">
                <a:spLocks noRot="1" noChangeAspect="1" noMove="1" noResize="1" noEditPoints="1" noAdjustHandles="1" noChangeArrowheads="1" noChangeShapeType="1" noTextEdit="1"/>
              </p:cNvSpPr>
              <p:nvPr/>
            </p:nvSpPr>
            <p:spPr>
              <a:xfrm>
                <a:off x="438515" y="836149"/>
                <a:ext cx="3240360" cy="3293209"/>
              </a:xfrm>
              <a:prstGeom prst="rect">
                <a:avLst/>
              </a:prstGeom>
              <a:blipFill>
                <a:blip r:embed="rId2"/>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grpSp>
        <p:nvGrpSpPr>
          <p:cNvPr id="2" name="Group 1">
            <a:extLst>
              <a:ext uri="{FF2B5EF4-FFF2-40B4-BE49-F238E27FC236}">
                <a16:creationId xmlns:a16="http://schemas.microsoft.com/office/drawing/2014/main" id="{6F49826C-BF26-40CE-9505-CB39EB2521CA}"/>
              </a:ext>
            </a:extLst>
          </p:cNvPr>
          <p:cNvGrpSpPr/>
          <p:nvPr/>
        </p:nvGrpSpPr>
        <p:grpSpPr>
          <a:xfrm>
            <a:off x="0" y="0"/>
            <a:ext cx="9143074" cy="599127"/>
            <a:chOff x="0" y="13335"/>
            <a:chExt cx="9144218" cy="599127"/>
          </a:xfrm>
        </p:grpSpPr>
        <p:sp>
          <p:nvSpPr>
            <p:cNvPr id="3" name="TextBox 32">
              <a:extLst>
                <a:ext uri="{FF2B5EF4-FFF2-40B4-BE49-F238E27FC236}">
                  <a16:creationId xmlns:a16="http://schemas.microsoft.com/office/drawing/2014/main" id="{CDD4F920-99D5-4B6E-85A5-45F32C32ECF1}"/>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Examples</a:t>
              </a:r>
            </a:p>
          </p:txBody>
        </p:sp>
        <p:cxnSp>
          <p:nvCxnSpPr>
            <p:cNvPr id="4" name="Straight Connector 3">
              <a:extLst>
                <a:ext uri="{FF2B5EF4-FFF2-40B4-BE49-F238E27FC236}">
                  <a16:creationId xmlns:a16="http://schemas.microsoft.com/office/drawing/2014/main" id="{6479F029-0926-4447-821E-1A307ABB45BD}"/>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7" name="Oval 6">
            <a:extLst>
              <a:ext uri="{FF2B5EF4-FFF2-40B4-BE49-F238E27FC236}">
                <a16:creationId xmlns:a16="http://schemas.microsoft.com/office/drawing/2014/main" id="{C940C5F2-C5DA-45BD-9DC5-49F33E54F0F7}"/>
              </a:ext>
            </a:extLst>
          </p:cNvPr>
          <p:cNvSpPr/>
          <p:nvPr/>
        </p:nvSpPr>
        <p:spPr>
          <a:xfrm>
            <a:off x="1187624" y="2204864"/>
            <a:ext cx="1728192" cy="172819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cxnSp>
        <p:nvCxnSpPr>
          <p:cNvPr id="9" name="Straight Connector 8">
            <a:extLst>
              <a:ext uri="{FF2B5EF4-FFF2-40B4-BE49-F238E27FC236}">
                <a16:creationId xmlns:a16="http://schemas.microsoft.com/office/drawing/2014/main" id="{2B4FBF6C-2383-45DB-9A36-65342A8CC10B}"/>
              </a:ext>
            </a:extLst>
          </p:cNvPr>
          <p:cNvCxnSpPr/>
          <p:nvPr/>
        </p:nvCxnSpPr>
        <p:spPr>
          <a:xfrm flipV="1">
            <a:off x="2051720" y="2583180"/>
            <a:ext cx="714340" cy="485780"/>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a:extLst>
              <a:ext uri="{FF2B5EF4-FFF2-40B4-BE49-F238E27FC236}">
                <a16:creationId xmlns:a16="http://schemas.microsoft.com/office/drawing/2014/main" id="{1D814211-BD8D-4291-AF68-AAF4BB38350A}"/>
              </a:ext>
            </a:extLst>
          </p:cNvPr>
          <p:cNvCxnSpPr>
            <a:cxnSpLocks/>
          </p:cNvCxnSpPr>
          <p:nvPr/>
        </p:nvCxnSpPr>
        <p:spPr>
          <a:xfrm>
            <a:off x="2058695" y="3063224"/>
            <a:ext cx="770230" cy="380064"/>
          </a:xfrm>
          <a:prstGeom prst="line">
            <a:avLst/>
          </a:prstGeom>
        </p:spPr>
        <p:style>
          <a:lnRef idx="1">
            <a:schemeClr val="dk1"/>
          </a:lnRef>
          <a:fillRef idx="0">
            <a:schemeClr val="dk1"/>
          </a:fillRef>
          <a:effectRef idx="0">
            <a:schemeClr val="dk1"/>
          </a:effectRef>
          <a:fontRef idx="minor">
            <a:schemeClr val="tx1"/>
          </a:fontRef>
        </p:style>
      </p:cxnSp>
      <p:sp>
        <p:nvSpPr>
          <p:cNvPr id="13" name="Freeform: Shape 12">
            <a:extLst>
              <a:ext uri="{FF2B5EF4-FFF2-40B4-BE49-F238E27FC236}">
                <a16:creationId xmlns:a16="http://schemas.microsoft.com/office/drawing/2014/main" id="{2FB7A4BF-8BA7-4C99-8CDA-A8BEC7B3E9A2}"/>
              </a:ext>
            </a:extLst>
          </p:cNvPr>
          <p:cNvSpPr/>
          <p:nvPr/>
        </p:nvSpPr>
        <p:spPr>
          <a:xfrm>
            <a:off x="2207419" y="2957513"/>
            <a:ext cx="38382" cy="185737"/>
          </a:xfrm>
          <a:custGeom>
            <a:avLst/>
            <a:gdLst>
              <a:gd name="connsiteX0" fmla="*/ 0 w 38382"/>
              <a:gd name="connsiteY0" fmla="*/ 0 h 185737"/>
              <a:gd name="connsiteX1" fmla="*/ 38100 w 38382"/>
              <a:gd name="connsiteY1" fmla="*/ 95250 h 185737"/>
              <a:gd name="connsiteX2" fmla="*/ 14288 w 38382"/>
              <a:gd name="connsiteY2" fmla="*/ 185737 h 185737"/>
            </a:gdLst>
            <a:ahLst/>
            <a:cxnLst>
              <a:cxn ang="0">
                <a:pos x="connsiteX0" y="connsiteY0"/>
              </a:cxn>
              <a:cxn ang="0">
                <a:pos x="connsiteX1" y="connsiteY1"/>
              </a:cxn>
              <a:cxn ang="0">
                <a:pos x="connsiteX2" y="connsiteY2"/>
              </a:cxn>
            </a:cxnLst>
            <a:rect l="l" t="t" r="r" b="b"/>
            <a:pathLst>
              <a:path w="38382" h="185737">
                <a:moveTo>
                  <a:pt x="0" y="0"/>
                </a:moveTo>
                <a:cubicBezTo>
                  <a:pt x="17859" y="32147"/>
                  <a:pt x="35719" y="64294"/>
                  <a:pt x="38100" y="95250"/>
                </a:cubicBezTo>
                <a:cubicBezTo>
                  <a:pt x="40481" y="126206"/>
                  <a:pt x="27384" y="155971"/>
                  <a:pt x="14288" y="185737"/>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B9D6F0C7-F0C4-493F-9B80-4210E6820DC6}"/>
                  </a:ext>
                </a:extLst>
              </p:cNvPr>
              <p:cNvSpPr txBox="1"/>
              <p:nvPr/>
            </p:nvSpPr>
            <p:spPr>
              <a:xfrm>
                <a:off x="2205150" y="2917031"/>
                <a:ext cx="321355"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050" b="0" i="1" smtClean="0">
                          <a:latin typeface="Cambria Math" panose="02040503050406030204" pitchFamily="18" charset="0"/>
                        </a:rPr>
                        <m:t>0.8</m:t>
                      </m:r>
                    </m:oMath>
                  </m:oMathPara>
                </a14:m>
                <a:endParaRPr lang="en-GB" dirty="0"/>
              </a:p>
            </p:txBody>
          </p:sp>
        </mc:Choice>
        <mc:Fallback xmlns="">
          <p:sp>
            <p:nvSpPr>
              <p:cNvPr id="14" name="TextBox 13">
                <a:extLst>
                  <a:ext uri="{FF2B5EF4-FFF2-40B4-BE49-F238E27FC236}">
                    <a16:creationId xmlns:a16="http://schemas.microsoft.com/office/drawing/2014/main" id="{B9D6F0C7-F0C4-493F-9B80-4210E6820DC6}"/>
                  </a:ext>
                </a:extLst>
              </p:cNvPr>
              <p:cNvSpPr txBox="1">
                <a:spLocks noRot="1" noChangeAspect="1" noMove="1" noResize="1" noEditPoints="1" noAdjustHandles="1" noChangeArrowheads="1" noChangeShapeType="1" noTextEdit="1"/>
              </p:cNvSpPr>
              <p:nvPr/>
            </p:nvSpPr>
            <p:spPr>
              <a:xfrm>
                <a:off x="2205150" y="2917031"/>
                <a:ext cx="321355" cy="261610"/>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E12705C7-75EE-405C-BC2E-E613C8D2247E}"/>
                  </a:ext>
                </a:extLst>
              </p:cNvPr>
              <p:cNvSpPr txBox="1"/>
              <p:nvPr/>
            </p:nvSpPr>
            <p:spPr>
              <a:xfrm>
                <a:off x="2099928" y="2582343"/>
                <a:ext cx="445628" cy="253916"/>
              </a:xfrm>
              <a:prstGeom prst="rect">
                <a:avLst/>
              </a:prstGeom>
              <a:noFill/>
            </p:spPr>
            <p:txBody>
              <a:bodyPr wrap="square" rtlCol="0">
                <a:spAutoFit/>
              </a:bodyPr>
              <a:lstStyle/>
              <a:p>
                <a14:m>
                  <m:oMath xmlns:m="http://schemas.openxmlformats.org/officeDocument/2006/math">
                    <m:r>
                      <a:rPr lang="en-GB" sz="1050" b="0" i="1" smtClean="0">
                        <a:latin typeface="Cambria Math" panose="02040503050406030204" pitchFamily="18" charset="0"/>
                      </a:rPr>
                      <m:t>𝑟</m:t>
                    </m:r>
                    <m:r>
                      <a:rPr lang="en-GB" sz="1050" b="0" i="1" smtClean="0">
                        <a:latin typeface="Cambria Math" panose="02040503050406030204" pitchFamily="18" charset="0"/>
                      </a:rPr>
                      <m:t> </m:t>
                    </m:r>
                  </m:oMath>
                </a14:m>
                <a:r>
                  <a:rPr lang="en-GB" sz="1050" b="0" i="0" dirty="0">
                    <a:latin typeface="+mj-lt"/>
                  </a:rPr>
                  <a:t>cm</a:t>
                </a:r>
                <a:endParaRPr lang="en-GB" dirty="0"/>
              </a:p>
            </p:txBody>
          </p:sp>
        </mc:Choice>
        <mc:Fallback xmlns="">
          <p:sp>
            <p:nvSpPr>
              <p:cNvPr id="15" name="TextBox 14">
                <a:extLst>
                  <a:ext uri="{FF2B5EF4-FFF2-40B4-BE49-F238E27FC236}">
                    <a16:creationId xmlns:a16="http://schemas.microsoft.com/office/drawing/2014/main" id="{E12705C7-75EE-405C-BC2E-E613C8D2247E}"/>
                  </a:ext>
                </a:extLst>
              </p:cNvPr>
              <p:cNvSpPr txBox="1">
                <a:spLocks noRot="1" noChangeAspect="1" noMove="1" noResize="1" noEditPoints="1" noAdjustHandles="1" noChangeArrowheads="1" noChangeShapeType="1" noTextEdit="1"/>
              </p:cNvSpPr>
              <p:nvPr/>
            </p:nvSpPr>
            <p:spPr>
              <a:xfrm>
                <a:off x="2099928" y="2582343"/>
                <a:ext cx="445628" cy="253916"/>
              </a:xfrm>
              <a:prstGeom prst="rect">
                <a:avLst/>
              </a:prstGeom>
              <a:blipFill>
                <a:blip r:embed="rId5"/>
                <a:stretch>
                  <a:fillRect b="-1707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389B88F6-155C-40BC-A682-5989E00897A2}"/>
                  </a:ext>
                </a:extLst>
              </p:cNvPr>
              <p:cNvSpPr txBox="1"/>
              <p:nvPr/>
            </p:nvSpPr>
            <p:spPr>
              <a:xfrm>
                <a:off x="2111191" y="3209785"/>
                <a:ext cx="445628" cy="253916"/>
              </a:xfrm>
              <a:prstGeom prst="rect">
                <a:avLst/>
              </a:prstGeom>
              <a:noFill/>
            </p:spPr>
            <p:txBody>
              <a:bodyPr wrap="square" rtlCol="0">
                <a:spAutoFit/>
              </a:bodyPr>
              <a:lstStyle/>
              <a:p>
                <a14:m>
                  <m:oMath xmlns:m="http://schemas.openxmlformats.org/officeDocument/2006/math">
                    <m:r>
                      <a:rPr lang="en-GB" sz="1050" b="0" i="1" smtClean="0">
                        <a:latin typeface="Cambria Math" panose="02040503050406030204" pitchFamily="18" charset="0"/>
                      </a:rPr>
                      <m:t>𝑟</m:t>
                    </m:r>
                    <m:r>
                      <a:rPr lang="en-GB" sz="1050" b="0" i="1" smtClean="0">
                        <a:latin typeface="Cambria Math" panose="02040503050406030204" pitchFamily="18" charset="0"/>
                      </a:rPr>
                      <m:t> </m:t>
                    </m:r>
                  </m:oMath>
                </a14:m>
                <a:r>
                  <a:rPr lang="en-GB" sz="1050" b="0" i="0" dirty="0">
                    <a:latin typeface="+mj-lt"/>
                  </a:rPr>
                  <a:t>cm</a:t>
                </a:r>
                <a:endParaRPr lang="en-GB" dirty="0"/>
              </a:p>
            </p:txBody>
          </p:sp>
        </mc:Choice>
        <mc:Fallback xmlns="">
          <p:sp>
            <p:nvSpPr>
              <p:cNvPr id="16" name="TextBox 15">
                <a:extLst>
                  <a:ext uri="{FF2B5EF4-FFF2-40B4-BE49-F238E27FC236}">
                    <a16:creationId xmlns:a16="http://schemas.microsoft.com/office/drawing/2014/main" id="{389B88F6-155C-40BC-A682-5989E00897A2}"/>
                  </a:ext>
                </a:extLst>
              </p:cNvPr>
              <p:cNvSpPr txBox="1">
                <a:spLocks noRot="1" noChangeAspect="1" noMove="1" noResize="1" noEditPoints="1" noAdjustHandles="1" noChangeArrowheads="1" noChangeShapeType="1" noTextEdit="1"/>
              </p:cNvSpPr>
              <p:nvPr/>
            </p:nvSpPr>
            <p:spPr>
              <a:xfrm>
                <a:off x="2111191" y="3209785"/>
                <a:ext cx="445628" cy="253916"/>
              </a:xfrm>
              <a:prstGeom prst="rect">
                <a:avLst/>
              </a:prstGeom>
              <a:blipFill>
                <a:blip r:embed="rId6"/>
                <a:stretch>
                  <a:fillRect b="-1707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DE971935-8A8A-4408-BFFF-F63A656BA470}"/>
                  </a:ext>
                </a:extLst>
              </p:cNvPr>
              <p:cNvSpPr txBox="1"/>
              <p:nvPr/>
            </p:nvSpPr>
            <p:spPr>
              <a:xfrm>
                <a:off x="2712468" y="2404411"/>
                <a:ext cx="287907" cy="25391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050" b="0" i="1" smtClean="0">
                          <a:latin typeface="Cambria Math" panose="02040503050406030204" pitchFamily="18" charset="0"/>
                        </a:rPr>
                        <m:t>𝐴</m:t>
                      </m:r>
                    </m:oMath>
                  </m:oMathPara>
                </a14:m>
                <a:endParaRPr lang="en-GB" dirty="0"/>
              </a:p>
            </p:txBody>
          </p:sp>
        </mc:Choice>
        <mc:Fallback xmlns="">
          <p:sp>
            <p:nvSpPr>
              <p:cNvPr id="17" name="TextBox 16">
                <a:extLst>
                  <a:ext uri="{FF2B5EF4-FFF2-40B4-BE49-F238E27FC236}">
                    <a16:creationId xmlns:a16="http://schemas.microsoft.com/office/drawing/2014/main" id="{DE971935-8A8A-4408-BFFF-F63A656BA470}"/>
                  </a:ext>
                </a:extLst>
              </p:cNvPr>
              <p:cNvSpPr txBox="1">
                <a:spLocks noRot="1" noChangeAspect="1" noMove="1" noResize="1" noEditPoints="1" noAdjustHandles="1" noChangeArrowheads="1" noChangeShapeType="1" noTextEdit="1"/>
              </p:cNvSpPr>
              <p:nvPr/>
            </p:nvSpPr>
            <p:spPr>
              <a:xfrm>
                <a:off x="2712468" y="2404411"/>
                <a:ext cx="287907" cy="253916"/>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0ABAD23D-EE64-46F8-B1CF-EB4D40094645}"/>
                  </a:ext>
                </a:extLst>
              </p:cNvPr>
              <p:cNvSpPr txBox="1"/>
              <p:nvPr/>
            </p:nvSpPr>
            <p:spPr>
              <a:xfrm>
                <a:off x="2783012" y="3355071"/>
                <a:ext cx="287907" cy="25391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050" b="0" i="1" smtClean="0">
                          <a:latin typeface="Cambria Math" panose="02040503050406030204" pitchFamily="18" charset="0"/>
                        </a:rPr>
                        <m:t>𝐵</m:t>
                      </m:r>
                    </m:oMath>
                  </m:oMathPara>
                </a14:m>
                <a:endParaRPr lang="en-GB" dirty="0"/>
              </a:p>
            </p:txBody>
          </p:sp>
        </mc:Choice>
        <mc:Fallback xmlns="">
          <p:sp>
            <p:nvSpPr>
              <p:cNvPr id="18" name="TextBox 17">
                <a:extLst>
                  <a:ext uri="{FF2B5EF4-FFF2-40B4-BE49-F238E27FC236}">
                    <a16:creationId xmlns:a16="http://schemas.microsoft.com/office/drawing/2014/main" id="{0ABAD23D-EE64-46F8-B1CF-EB4D40094645}"/>
                  </a:ext>
                </a:extLst>
              </p:cNvPr>
              <p:cNvSpPr txBox="1">
                <a:spLocks noRot="1" noChangeAspect="1" noMove="1" noResize="1" noEditPoints="1" noAdjustHandles="1" noChangeArrowheads="1" noChangeShapeType="1" noTextEdit="1"/>
              </p:cNvSpPr>
              <p:nvPr/>
            </p:nvSpPr>
            <p:spPr>
              <a:xfrm>
                <a:off x="2783012" y="3355071"/>
                <a:ext cx="287907" cy="253916"/>
              </a:xfrm>
              <a:prstGeom prst="rect">
                <a:avLst/>
              </a:prstGeom>
              <a:blipFill>
                <a:blip r:embed="rId8"/>
                <a:stretch>
                  <a:fillRect/>
                </a:stretch>
              </a:blipFill>
            </p:spPr>
            <p:txBody>
              <a:bodyPr/>
              <a:lstStyle/>
              <a:p>
                <a:r>
                  <a:rPr lang="en-GB">
                    <a:noFill/>
                  </a:rPr>
                  <a:t> </a:t>
                </a:r>
              </a:p>
            </p:txBody>
          </p:sp>
        </mc:Fallback>
      </mc:AlternateContent>
      <p:sp>
        <p:nvSpPr>
          <p:cNvPr id="19" name="TextBox 18">
            <a:extLst>
              <a:ext uri="{FF2B5EF4-FFF2-40B4-BE49-F238E27FC236}">
                <a16:creationId xmlns:a16="http://schemas.microsoft.com/office/drawing/2014/main" id="{62D7700F-6F06-4091-A738-575334242932}"/>
              </a:ext>
            </a:extLst>
          </p:cNvPr>
          <p:cNvSpPr txBox="1"/>
          <p:nvPr/>
        </p:nvSpPr>
        <p:spPr>
          <a:xfrm>
            <a:off x="4152207" y="805756"/>
            <a:ext cx="3673356" cy="3046988"/>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600" dirty="0"/>
              <a:t>[Textbook] A plot of land is in the shape of a sector of a circle of radius 55 m. The length of fencing that is erected along the edge of the plot to enclose the land is 176 m. Calculate the area of the plot of land.</a:t>
            </a:r>
          </a:p>
          <a:p>
            <a:endParaRPr lang="en-GB" sz="1600" dirty="0"/>
          </a:p>
          <a:p>
            <a:endParaRPr lang="en-GB" sz="1600" dirty="0"/>
          </a:p>
          <a:p>
            <a:endParaRPr lang="en-GB" sz="1600" dirty="0"/>
          </a:p>
          <a:p>
            <a:endParaRPr lang="en-GB" sz="1600" dirty="0"/>
          </a:p>
          <a:p>
            <a:endParaRPr lang="en-GB" sz="1600" dirty="0"/>
          </a:p>
          <a:p>
            <a:endParaRPr lang="en-GB" sz="1600" dirty="0"/>
          </a:p>
          <a:p>
            <a:endParaRPr lang="en-GB" sz="1600" dirty="0"/>
          </a:p>
        </p:txBody>
      </p:sp>
      <p:sp>
        <p:nvSpPr>
          <p:cNvPr id="20" name="Partial Circle 19">
            <a:extLst>
              <a:ext uri="{FF2B5EF4-FFF2-40B4-BE49-F238E27FC236}">
                <a16:creationId xmlns:a16="http://schemas.microsoft.com/office/drawing/2014/main" id="{FE7142BA-D780-4283-B34D-BD53285F52D8}"/>
              </a:ext>
            </a:extLst>
          </p:cNvPr>
          <p:cNvSpPr/>
          <p:nvPr/>
        </p:nvSpPr>
        <p:spPr>
          <a:xfrm>
            <a:off x="4360034" y="2074283"/>
            <a:ext cx="2116697" cy="1925081"/>
          </a:xfrm>
          <a:prstGeom prst="pie">
            <a:avLst>
              <a:gd name="adj1" fmla="val 19437373"/>
              <a:gd name="adj2" fmla="val 1522866"/>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solidFill>
                <a:schemeClr val="tx1"/>
              </a:solidFill>
            </a:endParaRPr>
          </a:p>
        </p:txBody>
      </p:sp>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9D6C9FB5-74DC-43DA-B234-8DDD829614AA}"/>
                  </a:ext>
                </a:extLst>
              </p:cNvPr>
              <p:cNvSpPr txBox="1"/>
              <p:nvPr/>
            </p:nvSpPr>
            <p:spPr>
              <a:xfrm rot="19417426">
                <a:off x="5334779" y="2435476"/>
                <a:ext cx="864096"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panose="02040503050406030204" pitchFamily="18" charset="0"/>
                        </a:rPr>
                        <m:t>55 </m:t>
                      </m:r>
                      <m:r>
                        <a:rPr lang="en-GB" sz="1400" b="0" i="1" smtClean="0">
                          <a:latin typeface="Cambria Math" panose="02040503050406030204" pitchFamily="18" charset="0"/>
                        </a:rPr>
                        <m:t>𝑚</m:t>
                      </m:r>
                    </m:oMath>
                  </m:oMathPara>
                </a14:m>
                <a:endParaRPr lang="en-GB" sz="1400" dirty="0"/>
              </a:p>
            </p:txBody>
          </p:sp>
        </mc:Choice>
        <mc:Fallback xmlns="">
          <p:sp>
            <p:nvSpPr>
              <p:cNvPr id="21" name="TextBox 20">
                <a:extLst>
                  <a:ext uri="{FF2B5EF4-FFF2-40B4-BE49-F238E27FC236}">
                    <a16:creationId xmlns:a16="http://schemas.microsoft.com/office/drawing/2014/main" id="{9D6C9FB5-74DC-43DA-B234-8DDD829614AA}"/>
                  </a:ext>
                </a:extLst>
              </p:cNvPr>
              <p:cNvSpPr txBox="1">
                <a:spLocks noRot="1" noChangeAspect="1" noMove="1" noResize="1" noEditPoints="1" noAdjustHandles="1" noChangeArrowheads="1" noChangeShapeType="1" noTextEdit="1"/>
              </p:cNvSpPr>
              <p:nvPr/>
            </p:nvSpPr>
            <p:spPr>
              <a:xfrm rot="19417426">
                <a:off x="5334779" y="2435476"/>
                <a:ext cx="864096" cy="307777"/>
              </a:xfrm>
              <a:prstGeom prst="rect">
                <a:avLst/>
              </a:prstGeom>
              <a:blipFill>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9ED3AAE2-347D-48B8-AE27-D72455C93C9E}"/>
                  </a:ext>
                </a:extLst>
              </p:cNvPr>
              <p:cNvSpPr txBox="1"/>
              <p:nvPr/>
            </p:nvSpPr>
            <p:spPr>
              <a:xfrm>
                <a:off x="5659005" y="2874136"/>
                <a:ext cx="364005"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𝜃</m:t>
                      </m:r>
                    </m:oMath>
                  </m:oMathPara>
                </a14:m>
                <a:endParaRPr lang="en-GB" sz="1100" dirty="0"/>
              </a:p>
            </p:txBody>
          </p:sp>
        </mc:Choice>
        <mc:Fallback xmlns="">
          <p:sp>
            <p:nvSpPr>
              <p:cNvPr id="22" name="TextBox 21">
                <a:extLst>
                  <a:ext uri="{FF2B5EF4-FFF2-40B4-BE49-F238E27FC236}">
                    <a16:creationId xmlns:a16="http://schemas.microsoft.com/office/drawing/2014/main" id="{9ED3AAE2-347D-48B8-AE27-D72455C93C9E}"/>
                  </a:ext>
                </a:extLst>
              </p:cNvPr>
              <p:cNvSpPr txBox="1">
                <a:spLocks noRot="1" noChangeAspect="1" noMove="1" noResize="1" noEditPoints="1" noAdjustHandles="1" noChangeArrowheads="1" noChangeShapeType="1" noTextEdit="1"/>
              </p:cNvSpPr>
              <p:nvPr/>
            </p:nvSpPr>
            <p:spPr>
              <a:xfrm>
                <a:off x="5659005" y="2874136"/>
                <a:ext cx="364005" cy="261610"/>
              </a:xfrm>
              <a:prstGeom prst="rect">
                <a:avLst/>
              </a:prstGeom>
              <a:blipFill>
                <a:blip r:embed="rId10"/>
                <a:stretch>
                  <a:fillRect/>
                </a:stretch>
              </a:blipFill>
            </p:spPr>
            <p:txBody>
              <a:bodyPr/>
              <a:lstStyle/>
              <a:p>
                <a:r>
                  <a:rPr lang="en-GB">
                    <a:noFill/>
                  </a:rPr>
                  <a:t> </a:t>
                </a:r>
              </a:p>
            </p:txBody>
          </p:sp>
        </mc:Fallback>
      </mc:AlternateContent>
      <p:sp>
        <p:nvSpPr>
          <p:cNvPr id="23" name="Freeform: Shape 22">
            <a:extLst>
              <a:ext uri="{FF2B5EF4-FFF2-40B4-BE49-F238E27FC236}">
                <a16:creationId xmlns:a16="http://schemas.microsoft.com/office/drawing/2014/main" id="{CD2AC0DE-3610-4C0F-B68E-5AFD460CDE9C}"/>
              </a:ext>
            </a:extLst>
          </p:cNvPr>
          <p:cNvSpPr/>
          <p:nvPr/>
        </p:nvSpPr>
        <p:spPr>
          <a:xfrm>
            <a:off x="5653916" y="2844183"/>
            <a:ext cx="68468" cy="326231"/>
          </a:xfrm>
          <a:custGeom>
            <a:avLst/>
            <a:gdLst>
              <a:gd name="connsiteX0" fmla="*/ 0 w 68468"/>
              <a:gd name="connsiteY0" fmla="*/ 0 h 326231"/>
              <a:gd name="connsiteX1" fmla="*/ 66675 w 68468"/>
              <a:gd name="connsiteY1" fmla="*/ 164306 h 326231"/>
              <a:gd name="connsiteX2" fmla="*/ 42862 w 68468"/>
              <a:gd name="connsiteY2" fmla="*/ 326231 h 326231"/>
            </a:gdLst>
            <a:ahLst/>
            <a:cxnLst>
              <a:cxn ang="0">
                <a:pos x="connsiteX0" y="connsiteY0"/>
              </a:cxn>
              <a:cxn ang="0">
                <a:pos x="connsiteX1" y="connsiteY1"/>
              </a:cxn>
              <a:cxn ang="0">
                <a:pos x="connsiteX2" y="connsiteY2"/>
              </a:cxn>
            </a:cxnLst>
            <a:rect l="l" t="t" r="r" b="b"/>
            <a:pathLst>
              <a:path w="68468" h="326231">
                <a:moveTo>
                  <a:pt x="0" y="0"/>
                </a:moveTo>
                <a:cubicBezTo>
                  <a:pt x="29765" y="54967"/>
                  <a:pt x="59531" y="109934"/>
                  <a:pt x="66675" y="164306"/>
                </a:cubicBezTo>
                <a:cubicBezTo>
                  <a:pt x="73819" y="218678"/>
                  <a:pt x="58340" y="272454"/>
                  <a:pt x="42862" y="32623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E45C1289-97B0-4BFE-AC06-10C552B81742}"/>
                  </a:ext>
                </a:extLst>
              </p:cNvPr>
              <p:cNvSpPr txBox="1"/>
              <p:nvPr/>
            </p:nvSpPr>
            <p:spPr>
              <a:xfrm>
                <a:off x="5142460" y="2903145"/>
                <a:ext cx="364005"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𝑂</m:t>
                      </m:r>
                    </m:oMath>
                  </m:oMathPara>
                </a14:m>
                <a:endParaRPr lang="en-GB" sz="1100" dirty="0"/>
              </a:p>
            </p:txBody>
          </p:sp>
        </mc:Choice>
        <mc:Fallback xmlns="">
          <p:sp>
            <p:nvSpPr>
              <p:cNvPr id="24" name="TextBox 23">
                <a:extLst>
                  <a:ext uri="{FF2B5EF4-FFF2-40B4-BE49-F238E27FC236}">
                    <a16:creationId xmlns:a16="http://schemas.microsoft.com/office/drawing/2014/main" id="{E45C1289-97B0-4BFE-AC06-10C552B81742}"/>
                  </a:ext>
                </a:extLst>
              </p:cNvPr>
              <p:cNvSpPr txBox="1">
                <a:spLocks noRot="1" noChangeAspect="1" noMove="1" noResize="1" noEditPoints="1" noAdjustHandles="1" noChangeArrowheads="1" noChangeShapeType="1" noTextEdit="1"/>
              </p:cNvSpPr>
              <p:nvPr/>
            </p:nvSpPr>
            <p:spPr>
              <a:xfrm>
                <a:off x="5142460" y="2903145"/>
                <a:ext cx="364005" cy="261610"/>
              </a:xfrm>
              <a:prstGeom prst="rect">
                <a:avLst/>
              </a:prstGeom>
              <a:blipFill>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3E59FA91-762B-4AE3-B38F-875ABDBFCEBA}"/>
                  </a:ext>
                </a:extLst>
              </p:cNvPr>
              <p:cNvSpPr txBox="1"/>
              <p:nvPr/>
            </p:nvSpPr>
            <p:spPr>
              <a:xfrm>
                <a:off x="6142872" y="2207372"/>
                <a:ext cx="364005"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𝐴</m:t>
                      </m:r>
                    </m:oMath>
                  </m:oMathPara>
                </a14:m>
                <a:endParaRPr lang="en-GB" sz="1100" dirty="0"/>
              </a:p>
            </p:txBody>
          </p:sp>
        </mc:Choice>
        <mc:Fallback xmlns="">
          <p:sp>
            <p:nvSpPr>
              <p:cNvPr id="25" name="TextBox 24">
                <a:extLst>
                  <a:ext uri="{FF2B5EF4-FFF2-40B4-BE49-F238E27FC236}">
                    <a16:creationId xmlns:a16="http://schemas.microsoft.com/office/drawing/2014/main" id="{3E59FA91-762B-4AE3-B38F-875ABDBFCEBA}"/>
                  </a:ext>
                </a:extLst>
              </p:cNvPr>
              <p:cNvSpPr txBox="1">
                <a:spLocks noRot="1" noChangeAspect="1" noMove="1" noResize="1" noEditPoints="1" noAdjustHandles="1" noChangeArrowheads="1" noChangeShapeType="1" noTextEdit="1"/>
              </p:cNvSpPr>
              <p:nvPr/>
            </p:nvSpPr>
            <p:spPr>
              <a:xfrm>
                <a:off x="6142872" y="2207372"/>
                <a:ext cx="364005" cy="261610"/>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F9A86B55-92AA-401A-B867-D1D41DC50414}"/>
                  </a:ext>
                </a:extLst>
              </p:cNvPr>
              <p:cNvSpPr txBox="1"/>
              <p:nvPr/>
            </p:nvSpPr>
            <p:spPr>
              <a:xfrm>
                <a:off x="6201369" y="3458481"/>
                <a:ext cx="364005"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𝐵</m:t>
                      </m:r>
                    </m:oMath>
                  </m:oMathPara>
                </a14:m>
                <a:endParaRPr lang="en-GB" sz="1100" dirty="0"/>
              </a:p>
            </p:txBody>
          </p:sp>
        </mc:Choice>
        <mc:Fallback xmlns="">
          <p:sp>
            <p:nvSpPr>
              <p:cNvPr id="26" name="TextBox 25">
                <a:extLst>
                  <a:ext uri="{FF2B5EF4-FFF2-40B4-BE49-F238E27FC236}">
                    <a16:creationId xmlns:a16="http://schemas.microsoft.com/office/drawing/2014/main" id="{F9A86B55-92AA-401A-B867-D1D41DC50414}"/>
                  </a:ext>
                </a:extLst>
              </p:cNvPr>
              <p:cNvSpPr txBox="1">
                <a:spLocks noRot="1" noChangeAspect="1" noMove="1" noResize="1" noEditPoints="1" noAdjustHandles="1" noChangeArrowheads="1" noChangeShapeType="1" noTextEdit="1"/>
              </p:cNvSpPr>
              <p:nvPr/>
            </p:nvSpPr>
            <p:spPr>
              <a:xfrm>
                <a:off x="6201369" y="3458481"/>
                <a:ext cx="364005" cy="261610"/>
              </a:xfrm>
              <a:prstGeom prst="rect">
                <a:avLst/>
              </a:prstGeom>
              <a:blipFill>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80713F69-86CF-407F-8A40-D9A5A7BAADA7}"/>
                  </a:ext>
                </a:extLst>
              </p:cNvPr>
              <p:cNvSpPr txBox="1"/>
              <p:nvPr/>
            </p:nvSpPr>
            <p:spPr>
              <a:xfrm rot="1586074">
                <a:off x="5374630" y="3227606"/>
                <a:ext cx="864096"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panose="02040503050406030204" pitchFamily="18" charset="0"/>
                        </a:rPr>
                        <m:t>55 </m:t>
                      </m:r>
                      <m:r>
                        <a:rPr lang="en-GB" sz="1400" b="0" i="1" smtClean="0">
                          <a:latin typeface="Cambria Math" panose="02040503050406030204" pitchFamily="18" charset="0"/>
                        </a:rPr>
                        <m:t>𝑚</m:t>
                      </m:r>
                    </m:oMath>
                  </m:oMathPara>
                </a14:m>
                <a:endParaRPr lang="en-GB" sz="1400" dirty="0"/>
              </a:p>
            </p:txBody>
          </p:sp>
        </mc:Choice>
        <mc:Fallback xmlns="">
          <p:sp>
            <p:nvSpPr>
              <p:cNvPr id="27" name="TextBox 26">
                <a:extLst>
                  <a:ext uri="{FF2B5EF4-FFF2-40B4-BE49-F238E27FC236}">
                    <a16:creationId xmlns:a16="http://schemas.microsoft.com/office/drawing/2014/main" id="{80713F69-86CF-407F-8A40-D9A5A7BAADA7}"/>
                  </a:ext>
                </a:extLst>
              </p:cNvPr>
              <p:cNvSpPr txBox="1">
                <a:spLocks noRot="1" noChangeAspect="1" noMove="1" noResize="1" noEditPoints="1" noAdjustHandles="1" noChangeArrowheads="1" noChangeShapeType="1" noTextEdit="1"/>
              </p:cNvSpPr>
              <p:nvPr/>
            </p:nvSpPr>
            <p:spPr>
              <a:xfrm rot="1586074">
                <a:off x="5374630" y="3227606"/>
                <a:ext cx="864096" cy="307777"/>
              </a:xfrm>
              <a:prstGeom prst="rect">
                <a:avLst/>
              </a:prstGeom>
              <a:blipFill>
                <a:blip r:embed="rId14"/>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1707287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Pie 17"/>
          <p:cNvSpPr/>
          <p:nvPr/>
        </p:nvSpPr>
        <p:spPr>
          <a:xfrm>
            <a:off x="2699792" y="836712"/>
            <a:ext cx="3096344" cy="3024336"/>
          </a:xfrm>
          <a:prstGeom prst="pie">
            <a:avLst>
              <a:gd name="adj1" fmla="val 16213611"/>
              <a:gd name="adj2" fmla="val 19392056"/>
            </a:avLst>
          </a:prstGeom>
          <a:solidFill>
            <a:srgbClr val="FFFF00">
              <a:alpha val="4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1" name="Freeform 20"/>
          <p:cNvSpPr/>
          <p:nvPr/>
        </p:nvSpPr>
        <p:spPr>
          <a:xfrm>
            <a:off x="4245868" y="836712"/>
            <a:ext cx="1219200" cy="1508760"/>
          </a:xfrm>
          <a:custGeom>
            <a:avLst/>
            <a:gdLst>
              <a:gd name="connsiteX0" fmla="*/ 0 w 1219200"/>
              <a:gd name="connsiteY0" fmla="*/ 1508760 h 1508760"/>
              <a:gd name="connsiteX1" fmla="*/ 1219200 w 1219200"/>
              <a:gd name="connsiteY1" fmla="*/ 609600 h 1508760"/>
              <a:gd name="connsiteX2" fmla="*/ 0 w 1219200"/>
              <a:gd name="connsiteY2" fmla="*/ 0 h 1508760"/>
              <a:gd name="connsiteX3" fmla="*/ 0 w 1219200"/>
              <a:gd name="connsiteY3" fmla="*/ 1508760 h 1508760"/>
            </a:gdLst>
            <a:ahLst/>
            <a:cxnLst>
              <a:cxn ang="0">
                <a:pos x="connsiteX0" y="connsiteY0"/>
              </a:cxn>
              <a:cxn ang="0">
                <a:pos x="connsiteX1" y="connsiteY1"/>
              </a:cxn>
              <a:cxn ang="0">
                <a:pos x="connsiteX2" y="connsiteY2"/>
              </a:cxn>
              <a:cxn ang="0">
                <a:pos x="connsiteX3" y="connsiteY3"/>
              </a:cxn>
            </a:cxnLst>
            <a:rect l="l" t="t" r="r" b="b"/>
            <a:pathLst>
              <a:path w="1219200" h="1508760">
                <a:moveTo>
                  <a:pt x="0" y="1508760"/>
                </a:moveTo>
                <a:lnTo>
                  <a:pt x="1219200" y="609600"/>
                </a:lnTo>
                <a:lnTo>
                  <a:pt x="0" y="0"/>
                </a:lnTo>
                <a:lnTo>
                  <a:pt x="0" y="150876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p:cNvSpPr/>
          <p:nvPr/>
        </p:nvSpPr>
        <p:spPr>
          <a:xfrm>
            <a:off x="2699792" y="836712"/>
            <a:ext cx="3096344" cy="3024336"/>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Segment Area</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cxnSp>
        <p:nvCxnSpPr>
          <p:cNvPr id="8" name="Straight Connector 7"/>
          <p:cNvCxnSpPr>
            <a:cxnSpLocks/>
            <a:stCxn id="5" idx="0"/>
          </p:cNvCxnSpPr>
          <p:nvPr/>
        </p:nvCxnSpPr>
        <p:spPr>
          <a:xfrm flipH="1">
            <a:off x="4238625" y="836712"/>
            <a:ext cx="9339" cy="1519138"/>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a:cxnSpLocks/>
          </p:cNvCxnSpPr>
          <p:nvPr/>
        </p:nvCxnSpPr>
        <p:spPr>
          <a:xfrm flipH="1">
            <a:off x="4238625" y="1438672"/>
            <a:ext cx="1233652" cy="921147"/>
          </a:xfrm>
          <a:prstGeom prst="line">
            <a:avLst/>
          </a:prstGeom>
        </p:spPr>
        <p:style>
          <a:lnRef idx="1">
            <a:schemeClr val="dk1"/>
          </a:lnRef>
          <a:fillRef idx="0">
            <a:schemeClr val="dk1"/>
          </a:fillRef>
          <a:effectRef idx="0">
            <a:schemeClr val="dk1"/>
          </a:effectRef>
          <a:fontRef idx="minor">
            <a:schemeClr val="tx1"/>
          </a:fontRef>
        </p:style>
      </p:cxnSp>
      <p:sp>
        <p:nvSpPr>
          <p:cNvPr id="12" name="Freeform 11"/>
          <p:cNvSpPr/>
          <p:nvPr/>
        </p:nvSpPr>
        <p:spPr>
          <a:xfrm>
            <a:off x="4238471" y="1977787"/>
            <a:ext cx="320040" cy="144780"/>
          </a:xfrm>
          <a:custGeom>
            <a:avLst/>
            <a:gdLst>
              <a:gd name="connsiteX0" fmla="*/ 0 w 320040"/>
              <a:gd name="connsiteY0" fmla="*/ 7620 h 144780"/>
              <a:gd name="connsiteX1" fmla="*/ 160020 w 320040"/>
              <a:gd name="connsiteY1" fmla="*/ 22860 h 144780"/>
              <a:gd name="connsiteX2" fmla="*/ 320040 w 320040"/>
              <a:gd name="connsiteY2" fmla="*/ 144780 h 144780"/>
            </a:gdLst>
            <a:ahLst/>
            <a:cxnLst>
              <a:cxn ang="0">
                <a:pos x="connsiteX0" y="connsiteY0"/>
              </a:cxn>
              <a:cxn ang="0">
                <a:pos x="connsiteX1" y="connsiteY1"/>
              </a:cxn>
              <a:cxn ang="0">
                <a:pos x="connsiteX2" y="connsiteY2"/>
              </a:cxn>
            </a:cxnLst>
            <a:rect l="l" t="t" r="r" b="b"/>
            <a:pathLst>
              <a:path w="320040" h="144780">
                <a:moveTo>
                  <a:pt x="0" y="7620"/>
                </a:moveTo>
                <a:cubicBezTo>
                  <a:pt x="53340" y="3810"/>
                  <a:pt x="106680" y="0"/>
                  <a:pt x="160020" y="22860"/>
                </a:cubicBezTo>
                <a:cubicBezTo>
                  <a:pt x="213360" y="45720"/>
                  <a:pt x="266700" y="95250"/>
                  <a:pt x="320040" y="14478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3" name="TextBox 12"/>
              <p:cNvSpPr txBox="1"/>
              <p:nvPr/>
            </p:nvSpPr>
            <p:spPr>
              <a:xfrm>
                <a:off x="4198243" y="1697633"/>
                <a:ext cx="57606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dirty="0" smtClean="0">
                          <a:latin typeface="Cambria Math" panose="02040503050406030204" pitchFamily="18" charset="0"/>
                          <a:sym typeface="Symbol"/>
                        </a:rPr>
                        <m:t>𝜃</m:t>
                      </m:r>
                    </m:oMath>
                  </m:oMathPara>
                </a14:m>
                <a:endParaRPr lang="en-GB" dirty="0"/>
              </a:p>
            </p:txBody>
          </p:sp>
        </mc:Choice>
        <mc:Fallback xmlns="">
          <p:sp>
            <p:nvSpPr>
              <p:cNvPr id="13" name="TextBox 12"/>
              <p:cNvSpPr txBox="1">
                <a:spLocks noRot="1" noChangeAspect="1" noMove="1" noResize="1" noEditPoints="1" noAdjustHandles="1" noChangeArrowheads="1" noChangeShapeType="1" noTextEdit="1"/>
              </p:cNvSpPr>
              <p:nvPr/>
            </p:nvSpPr>
            <p:spPr>
              <a:xfrm>
                <a:off x="4198243" y="1697633"/>
                <a:ext cx="576064" cy="369332"/>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3948311" y="1437159"/>
                <a:ext cx="36004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i="1" dirty="0" smtClean="0">
                          <a:latin typeface="Cambria Math" panose="02040503050406030204" pitchFamily="18" charset="0"/>
                        </a:rPr>
                        <m:t>𝑟</m:t>
                      </m:r>
                    </m:oMath>
                  </m:oMathPara>
                </a14:m>
                <a:endParaRPr lang="en-GB" dirty="0"/>
              </a:p>
            </p:txBody>
          </p:sp>
        </mc:Choice>
        <mc:Fallback xmlns="">
          <p:sp>
            <p:nvSpPr>
              <p:cNvPr id="14" name="TextBox 13"/>
              <p:cNvSpPr txBox="1">
                <a:spLocks noRot="1" noChangeAspect="1" noMove="1" noResize="1" noEditPoints="1" noAdjustHandles="1" noChangeArrowheads="1" noChangeShapeType="1" noTextEdit="1"/>
              </p:cNvSpPr>
              <p:nvPr/>
            </p:nvSpPr>
            <p:spPr>
              <a:xfrm>
                <a:off x="3948311" y="1437159"/>
                <a:ext cx="360040" cy="369332"/>
              </a:xfrm>
              <a:prstGeom prst="rect">
                <a:avLst/>
              </a:prstGeom>
              <a:blipFill>
                <a:blip r:embed="rId4"/>
                <a:stretch>
                  <a:fillRect/>
                </a:stretch>
              </a:blipFill>
            </p:spPr>
            <p:txBody>
              <a:bodyPr/>
              <a:lstStyle/>
              <a:p>
                <a:r>
                  <a:rPr lang="en-GB">
                    <a:noFill/>
                  </a:rPr>
                  <a:t> </a:t>
                </a:r>
              </a:p>
            </p:txBody>
          </p:sp>
        </mc:Fallback>
      </mc:AlternateContent>
      <p:sp>
        <p:nvSpPr>
          <p:cNvPr id="20" name="TextBox 19"/>
          <p:cNvSpPr txBox="1"/>
          <p:nvPr/>
        </p:nvSpPr>
        <p:spPr>
          <a:xfrm>
            <a:off x="539552" y="3851756"/>
            <a:ext cx="2304256" cy="369332"/>
          </a:xfrm>
          <a:prstGeom prst="rect">
            <a:avLst/>
          </a:prstGeom>
          <a:ln>
            <a:noFill/>
          </a:ln>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spAutoFit/>
          </a:bodyPr>
          <a:lstStyle/>
          <a:p>
            <a:r>
              <a:rPr lang="en-GB" dirty="0"/>
              <a:t>Area using radians:</a:t>
            </a:r>
          </a:p>
        </p:txBody>
      </p:sp>
      <p:cxnSp>
        <p:nvCxnSpPr>
          <p:cNvPr id="25" name="Straight Connector 24"/>
          <p:cNvCxnSpPr>
            <a:cxnSpLocks/>
          </p:cNvCxnSpPr>
          <p:nvPr/>
        </p:nvCxnSpPr>
        <p:spPr>
          <a:xfrm>
            <a:off x="4252913" y="842963"/>
            <a:ext cx="1228725" cy="595312"/>
          </a:xfrm>
          <a:prstGeom prst="line">
            <a:avLst/>
          </a:prstGeom>
        </p:spPr>
        <p:style>
          <a:lnRef idx="1">
            <a:schemeClr val="dk1"/>
          </a:lnRef>
          <a:fillRef idx="0">
            <a:schemeClr val="dk1"/>
          </a:fillRef>
          <a:effectRef idx="0">
            <a:schemeClr val="dk1"/>
          </a:effectRef>
          <a:fontRef idx="minor">
            <a:schemeClr val="tx1"/>
          </a:fontRef>
        </p:style>
      </p:cxnSp>
      <p:sp>
        <p:nvSpPr>
          <p:cNvPr id="26" name="TextBox 25"/>
          <p:cNvSpPr txBox="1"/>
          <p:nvPr/>
        </p:nvSpPr>
        <p:spPr>
          <a:xfrm>
            <a:off x="6094801" y="1170647"/>
            <a:ext cx="2664296" cy="1754326"/>
          </a:xfrm>
          <a:prstGeom prst="rect">
            <a:avLst/>
          </a:prstGeom>
          <a:noFill/>
        </p:spPr>
        <p:txBody>
          <a:bodyPr wrap="square" rtlCol="0">
            <a:spAutoFit/>
          </a:bodyPr>
          <a:lstStyle/>
          <a:p>
            <a:r>
              <a:rPr lang="en-GB" b="1" dirty="0"/>
              <a:t>A segment is the region bound between a chord and the circumference.</a:t>
            </a:r>
          </a:p>
          <a:p>
            <a:endParaRPr lang="en-GB" dirty="0"/>
          </a:p>
          <a:p>
            <a:r>
              <a:rPr lang="en-GB" dirty="0"/>
              <a:t>This is just a sector with a triangle cut out.</a:t>
            </a:r>
          </a:p>
        </p:txBody>
      </p:sp>
      <mc:AlternateContent xmlns:mc="http://schemas.openxmlformats.org/markup-compatibility/2006" xmlns:a14="http://schemas.microsoft.com/office/drawing/2010/main">
        <mc:Choice Requires="a14">
          <p:sp>
            <p:nvSpPr>
              <p:cNvPr id="27" name="TextBox 26"/>
              <p:cNvSpPr txBox="1"/>
              <p:nvPr/>
            </p:nvSpPr>
            <p:spPr>
              <a:xfrm>
                <a:off x="4738365" y="1794024"/>
                <a:ext cx="36004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i="1" dirty="0" smtClean="0">
                          <a:latin typeface="Cambria Math" panose="02040503050406030204" pitchFamily="18" charset="0"/>
                        </a:rPr>
                        <m:t>𝑟</m:t>
                      </m:r>
                    </m:oMath>
                  </m:oMathPara>
                </a14:m>
                <a:endParaRPr lang="en-GB" dirty="0"/>
              </a:p>
            </p:txBody>
          </p:sp>
        </mc:Choice>
        <mc:Fallback xmlns="">
          <p:sp>
            <p:nvSpPr>
              <p:cNvPr id="27" name="TextBox 26"/>
              <p:cNvSpPr txBox="1">
                <a:spLocks noRot="1" noChangeAspect="1" noMove="1" noResize="1" noEditPoints="1" noAdjustHandles="1" noChangeArrowheads="1" noChangeShapeType="1" noTextEdit="1"/>
              </p:cNvSpPr>
              <p:nvPr/>
            </p:nvSpPr>
            <p:spPr>
              <a:xfrm>
                <a:off x="4738365" y="1794024"/>
                <a:ext cx="360040" cy="369332"/>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A86DC8EF-130C-4937-8B08-0F00111044AC}"/>
                  </a:ext>
                </a:extLst>
              </p:cNvPr>
              <p:cNvSpPr txBox="1"/>
              <p:nvPr/>
            </p:nvSpPr>
            <p:spPr>
              <a:xfrm>
                <a:off x="6850856" y="3934822"/>
                <a:ext cx="1882841" cy="1258293"/>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400" dirty="0"/>
                  <a:t>Recall that the area of a triangle is </a:t>
                </a:r>
                <a14:m>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1</m:t>
                        </m:r>
                      </m:num>
                      <m:den>
                        <m:r>
                          <a:rPr lang="en-GB" sz="1400" b="0" i="1" smtClean="0">
                            <a:latin typeface="Cambria Math" panose="02040503050406030204" pitchFamily="18" charset="0"/>
                          </a:rPr>
                          <m:t>2</m:t>
                        </m:r>
                      </m:den>
                    </m:f>
                    <m:r>
                      <a:rPr lang="en-GB" sz="1400" b="0" i="1" smtClean="0">
                        <a:latin typeface="Cambria Math" panose="02040503050406030204" pitchFamily="18" charset="0"/>
                      </a:rPr>
                      <m:t>𝑎𝑏</m:t>
                    </m:r>
                    <m:func>
                      <m:funcPr>
                        <m:ctrlPr>
                          <a:rPr lang="en-GB" sz="1400" b="0" i="1" smtClean="0">
                            <a:latin typeface="Cambria Math" panose="02040503050406030204" pitchFamily="18" charset="0"/>
                          </a:rPr>
                        </m:ctrlPr>
                      </m:funcPr>
                      <m:fName>
                        <m:r>
                          <m:rPr>
                            <m:sty m:val="p"/>
                          </m:rPr>
                          <a:rPr lang="en-GB" sz="1400" b="0" i="0" smtClean="0">
                            <a:latin typeface="Cambria Math" panose="02040503050406030204" pitchFamily="18" charset="0"/>
                          </a:rPr>
                          <m:t>sin</m:t>
                        </m:r>
                      </m:fName>
                      <m:e>
                        <m:r>
                          <a:rPr lang="en-GB" sz="1400" b="0" i="1" smtClean="0">
                            <a:latin typeface="Cambria Math" panose="02040503050406030204" pitchFamily="18" charset="0"/>
                          </a:rPr>
                          <m:t>𝐶</m:t>
                        </m:r>
                      </m:e>
                    </m:func>
                  </m:oMath>
                </a14:m>
                <a:r>
                  <a:rPr lang="en-GB" sz="1400" dirty="0"/>
                  <a:t> where </a:t>
                </a:r>
                <a14:m>
                  <m:oMath xmlns:m="http://schemas.openxmlformats.org/officeDocument/2006/math">
                    <m:r>
                      <a:rPr lang="en-GB" sz="1400" b="0" i="1" smtClean="0">
                        <a:latin typeface="Cambria Math" panose="02040503050406030204" pitchFamily="18" charset="0"/>
                      </a:rPr>
                      <m:t>𝐶</m:t>
                    </m:r>
                  </m:oMath>
                </a14:m>
                <a:r>
                  <a:rPr lang="en-GB" sz="1400" dirty="0"/>
                  <a:t> is the ‘included angle’ (i.e. between </a:t>
                </a:r>
                <a14:m>
                  <m:oMath xmlns:m="http://schemas.openxmlformats.org/officeDocument/2006/math">
                    <m:r>
                      <a:rPr lang="en-GB" sz="1400" b="0" i="1" smtClean="0">
                        <a:latin typeface="Cambria Math" panose="02040503050406030204" pitchFamily="18" charset="0"/>
                      </a:rPr>
                      <m:t>𝑎</m:t>
                    </m:r>
                  </m:oMath>
                </a14:m>
                <a:r>
                  <a:rPr lang="en-GB" sz="1400" dirty="0"/>
                  <a:t> and </a:t>
                </a:r>
                <a14:m>
                  <m:oMath xmlns:m="http://schemas.openxmlformats.org/officeDocument/2006/math">
                    <m:r>
                      <a:rPr lang="en-GB" sz="1400" b="0" i="1" smtClean="0">
                        <a:latin typeface="Cambria Math" panose="02040503050406030204" pitchFamily="18" charset="0"/>
                      </a:rPr>
                      <m:t>𝑏</m:t>
                    </m:r>
                  </m:oMath>
                </a14:m>
                <a:r>
                  <a:rPr lang="en-GB" sz="1400" dirty="0"/>
                  <a:t>)</a:t>
                </a:r>
              </a:p>
            </p:txBody>
          </p:sp>
        </mc:Choice>
        <mc:Fallback xmlns="">
          <p:sp>
            <p:nvSpPr>
              <p:cNvPr id="19" name="TextBox 18">
                <a:extLst>
                  <a:ext uri="{FF2B5EF4-FFF2-40B4-BE49-F238E27FC236}">
                    <a16:creationId xmlns:a16="http://schemas.microsoft.com/office/drawing/2014/main" id="{A86DC8EF-130C-4937-8B08-0F00111044AC}"/>
                  </a:ext>
                </a:extLst>
              </p:cNvPr>
              <p:cNvSpPr txBox="1">
                <a:spLocks noRot="1" noChangeAspect="1" noMove="1" noResize="1" noEditPoints="1" noAdjustHandles="1" noChangeArrowheads="1" noChangeShapeType="1" noTextEdit="1"/>
              </p:cNvSpPr>
              <p:nvPr/>
            </p:nvSpPr>
            <p:spPr>
              <a:xfrm>
                <a:off x="6850856" y="3934822"/>
                <a:ext cx="1882841" cy="1258293"/>
              </a:xfrm>
              <a:prstGeom prst="rect">
                <a:avLst/>
              </a:prstGeom>
              <a:blipFill>
                <a:blip r:embed="rId6"/>
                <a:stretch>
                  <a:fillRect l="-319" b="-3318"/>
                </a:stretch>
              </a:blipFill>
            </p:spPr>
            <p:txBody>
              <a:bodyPr/>
              <a:lstStyle/>
              <a:p>
                <a:r>
                  <a:rPr lang="en-GB">
                    <a:noFill/>
                  </a:rPr>
                  <a:t> </a:t>
                </a:r>
              </a:p>
            </p:txBody>
          </p:sp>
        </mc:Fallback>
      </mc:AlternateContent>
    </p:spTree>
    <p:extLst>
      <p:ext uri="{BB962C8B-B14F-4D97-AF65-F5344CB8AC3E}">
        <p14:creationId xmlns:p14="http://schemas.microsoft.com/office/powerpoint/2010/main" val="2007026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A1264303-1403-46EF-B8D3-39665DA722AC}"/>
                  </a:ext>
                </a:extLst>
              </p:cNvPr>
              <p:cNvSpPr txBox="1"/>
              <p:nvPr/>
            </p:nvSpPr>
            <p:spPr>
              <a:xfrm>
                <a:off x="438514" y="836149"/>
                <a:ext cx="3192683" cy="2800767"/>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600" dirty="0"/>
                  <a:t>[Textbook] In the diagram above, </a:t>
                </a:r>
                <a14:m>
                  <m:oMath xmlns:m="http://schemas.openxmlformats.org/officeDocument/2006/math">
                    <m:r>
                      <a:rPr lang="en-GB" sz="1600" b="0" i="1" smtClean="0">
                        <a:latin typeface="Cambria Math" panose="02040503050406030204" pitchFamily="18" charset="0"/>
                      </a:rPr>
                      <m:t>𝑂𝐴𝐵</m:t>
                    </m:r>
                  </m:oMath>
                </a14:m>
                <a:r>
                  <a:rPr lang="en-GB" sz="1600" dirty="0"/>
                  <a:t> is a sector of a circle, radius 4m. The chord </a:t>
                </a:r>
                <a14:m>
                  <m:oMath xmlns:m="http://schemas.openxmlformats.org/officeDocument/2006/math">
                    <m:r>
                      <a:rPr lang="en-GB" sz="1600" b="0" i="1" smtClean="0">
                        <a:latin typeface="Cambria Math" panose="02040503050406030204" pitchFamily="18" charset="0"/>
                      </a:rPr>
                      <m:t>𝐴𝐵</m:t>
                    </m:r>
                  </m:oMath>
                </a14:m>
                <a:r>
                  <a:rPr lang="en-GB" sz="1600" dirty="0"/>
                  <a:t> is 5m long. Find the area of the shaded segment.</a:t>
                </a:r>
              </a:p>
              <a:p>
                <a:endParaRPr lang="en-GB" sz="1600" dirty="0"/>
              </a:p>
              <a:p>
                <a:endParaRPr lang="en-GB" sz="1600" dirty="0"/>
              </a:p>
              <a:p>
                <a:endParaRPr lang="en-GB" sz="1600" dirty="0"/>
              </a:p>
              <a:p>
                <a:endParaRPr lang="en-GB" sz="1600" dirty="0"/>
              </a:p>
              <a:p>
                <a:endParaRPr lang="en-GB" sz="1600" dirty="0"/>
              </a:p>
              <a:p>
                <a:endParaRPr lang="en-GB" sz="1600" dirty="0"/>
              </a:p>
              <a:p>
                <a:endParaRPr lang="en-GB" sz="1600" dirty="0"/>
              </a:p>
            </p:txBody>
          </p:sp>
        </mc:Choice>
        <mc:Fallback xmlns="">
          <p:sp>
            <p:nvSpPr>
              <p:cNvPr id="5" name="TextBox 4">
                <a:extLst>
                  <a:ext uri="{FF2B5EF4-FFF2-40B4-BE49-F238E27FC236}">
                    <a16:creationId xmlns:a16="http://schemas.microsoft.com/office/drawing/2014/main" id="{A1264303-1403-46EF-B8D3-39665DA722AC}"/>
                  </a:ext>
                </a:extLst>
              </p:cNvPr>
              <p:cNvSpPr txBox="1">
                <a:spLocks noRot="1" noChangeAspect="1" noMove="1" noResize="1" noEditPoints="1" noAdjustHandles="1" noChangeArrowheads="1" noChangeShapeType="1" noTextEdit="1"/>
              </p:cNvSpPr>
              <p:nvPr/>
            </p:nvSpPr>
            <p:spPr>
              <a:xfrm>
                <a:off x="438514" y="836149"/>
                <a:ext cx="3192683" cy="2800767"/>
              </a:xfrm>
              <a:prstGeom prst="rect">
                <a:avLst/>
              </a:prstGeom>
              <a:blipFill>
                <a:blip r:embed="rId2"/>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sp>
        <p:nvSpPr>
          <p:cNvPr id="21" name="Freeform: Shape 20">
            <a:extLst>
              <a:ext uri="{FF2B5EF4-FFF2-40B4-BE49-F238E27FC236}">
                <a16:creationId xmlns:a16="http://schemas.microsoft.com/office/drawing/2014/main" id="{9D70A39E-3751-43F1-848D-F5FF8FA49066}"/>
              </a:ext>
            </a:extLst>
          </p:cNvPr>
          <p:cNvSpPr/>
          <p:nvPr/>
        </p:nvSpPr>
        <p:spPr>
          <a:xfrm>
            <a:off x="1797050" y="2190750"/>
            <a:ext cx="241300" cy="1054100"/>
          </a:xfrm>
          <a:custGeom>
            <a:avLst/>
            <a:gdLst>
              <a:gd name="connsiteX0" fmla="*/ 0 w 241300"/>
              <a:gd name="connsiteY0" fmla="*/ 0 h 1054100"/>
              <a:gd name="connsiteX1" fmla="*/ 114300 w 241300"/>
              <a:gd name="connsiteY1" fmla="*/ 1054100 h 1054100"/>
              <a:gd name="connsiteX2" fmla="*/ 203200 w 241300"/>
              <a:gd name="connsiteY2" fmla="*/ 863600 h 1054100"/>
              <a:gd name="connsiteX3" fmla="*/ 241300 w 241300"/>
              <a:gd name="connsiteY3" fmla="*/ 679450 h 1054100"/>
              <a:gd name="connsiteX4" fmla="*/ 228600 w 241300"/>
              <a:gd name="connsiteY4" fmla="*/ 527050 h 1054100"/>
              <a:gd name="connsiteX5" fmla="*/ 203200 w 241300"/>
              <a:gd name="connsiteY5" fmla="*/ 387350 h 1054100"/>
              <a:gd name="connsiteX6" fmla="*/ 165100 w 241300"/>
              <a:gd name="connsiteY6" fmla="*/ 254000 h 1054100"/>
              <a:gd name="connsiteX7" fmla="*/ 88900 w 241300"/>
              <a:gd name="connsiteY7" fmla="*/ 133350 h 1054100"/>
              <a:gd name="connsiteX8" fmla="*/ 31750 w 241300"/>
              <a:gd name="connsiteY8" fmla="*/ 44450 h 1054100"/>
              <a:gd name="connsiteX9" fmla="*/ 0 w 241300"/>
              <a:gd name="connsiteY9" fmla="*/ 0 h 1054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1300" h="1054100">
                <a:moveTo>
                  <a:pt x="0" y="0"/>
                </a:moveTo>
                <a:lnTo>
                  <a:pt x="114300" y="1054100"/>
                </a:lnTo>
                <a:lnTo>
                  <a:pt x="203200" y="863600"/>
                </a:lnTo>
                <a:lnTo>
                  <a:pt x="241300" y="679450"/>
                </a:lnTo>
                <a:lnTo>
                  <a:pt x="228600" y="527050"/>
                </a:lnTo>
                <a:lnTo>
                  <a:pt x="203200" y="387350"/>
                </a:lnTo>
                <a:lnTo>
                  <a:pt x="165100" y="254000"/>
                </a:lnTo>
                <a:lnTo>
                  <a:pt x="88900" y="133350"/>
                </a:lnTo>
                <a:lnTo>
                  <a:pt x="31750" y="44450"/>
                </a:lnTo>
                <a:lnTo>
                  <a:pt x="0" y="0"/>
                </a:lnTo>
                <a:close/>
              </a:path>
            </a:pathLst>
          </a:cu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7403A0F8-BD8B-41E5-BD70-60ECA1E90918}"/>
                  </a:ext>
                </a:extLst>
              </p:cNvPr>
              <p:cNvSpPr txBox="1"/>
              <p:nvPr/>
            </p:nvSpPr>
            <p:spPr>
              <a:xfrm>
                <a:off x="4359300" y="836149"/>
                <a:ext cx="4272086" cy="2800767"/>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600" dirty="0"/>
                  <a:t>[Textbook] In the diagram, </a:t>
                </a:r>
                <a14:m>
                  <m:oMath xmlns:m="http://schemas.openxmlformats.org/officeDocument/2006/math">
                    <m:r>
                      <a:rPr lang="en-GB" sz="1600" b="0" i="1" smtClean="0">
                        <a:latin typeface="Cambria Math" panose="02040503050406030204" pitchFamily="18" charset="0"/>
                      </a:rPr>
                      <m:t>𝐴𝐵</m:t>
                    </m:r>
                  </m:oMath>
                </a14:m>
                <a:r>
                  <a:rPr lang="en-GB" sz="1600" dirty="0"/>
                  <a:t> is the diameter of a circle of radius </a:t>
                </a:r>
                <a14:m>
                  <m:oMath xmlns:m="http://schemas.openxmlformats.org/officeDocument/2006/math">
                    <m:r>
                      <a:rPr lang="en-GB" sz="1600" b="0" i="1" smtClean="0">
                        <a:latin typeface="Cambria Math" panose="02040503050406030204" pitchFamily="18" charset="0"/>
                      </a:rPr>
                      <m:t>𝑟</m:t>
                    </m:r>
                  </m:oMath>
                </a14:m>
                <a:r>
                  <a:rPr lang="en-GB" sz="1600" dirty="0"/>
                  <a:t>cm, and </a:t>
                </a:r>
                <a14:m>
                  <m:oMath xmlns:m="http://schemas.openxmlformats.org/officeDocument/2006/math">
                    <m:r>
                      <a:rPr lang="en-GB" sz="1600" b="0" i="1" smtClean="0">
                        <a:latin typeface="Cambria Math" panose="02040503050406030204" pitchFamily="18" charset="0"/>
                      </a:rPr>
                      <m:t>∠</m:t>
                    </m:r>
                    <m:r>
                      <a:rPr lang="en-GB" sz="1600" b="0" i="1" smtClean="0">
                        <a:latin typeface="Cambria Math" panose="02040503050406030204" pitchFamily="18" charset="0"/>
                      </a:rPr>
                      <m:t>𝐵𝑂𝐶</m:t>
                    </m:r>
                    <m:r>
                      <a:rPr lang="en-GB" sz="1600" b="0" i="1" smtClean="0">
                        <a:latin typeface="Cambria Math" panose="02040503050406030204" pitchFamily="18" charset="0"/>
                      </a:rPr>
                      <m:t>=</m:t>
                    </m:r>
                    <m:r>
                      <a:rPr lang="en-GB" sz="1600" b="0" i="1" smtClean="0">
                        <a:latin typeface="Cambria Math" panose="02040503050406030204" pitchFamily="18" charset="0"/>
                      </a:rPr>
                      <m:t>𝜃</m:t>
                    </m:r>
                  </m:oMath>
                </a14:m>
                <a:r>
                  <a:rPr lang="en-GB" sz="1600" dirty="0"/>
                  <a:t> radians. Given that the area of </a:t>
                </a:r>
                <a14:m>
                  <m:oMath xmlns:m="http://schemas.openxmlformats.org/officeDocument/2006/math">
                    <m:r>
                      <m:rPr>
                        <m:sty m:val="p"/>
                      </m:rPr>
                      <a:rPr lang="en-GB" sz="1600" b="0" i="0" smtClean="0">
                        <a:latin typeface="Cambria Math" panose="02040503050406030204" pitchFamily="18" charset="0"/>
                      </a:rPr>
                      <m:t>Δ</m:t>
                    </m:r>
                    <m:r>
                      <a:rPr lang="en-GB" sz="1600" b="0" i="1" smtClean="0">
                        <a:latin typeface="Cambria Math" panose="02040503050406030204" pitchFamily="18" charset="0"/>
                      </a:rPr>
                      <m:t>𝐴𝑂𝐶</m:t>
                    </m:r>
                  </m:oMath>
                </a14:m>
                <a:r>
                  <a:rPr lang="en-GB" sz="1600" dirty="0"/>
                  <a:t> is three times that of the shaded segment, show that </a:t>
                </a:r>
                <a:br>
                  <a:rPr lang="en-GB" sz="1600" dirty="0"/>
                </a:br>
                <a14:m>
                  <m:oMath xmlns:m="http://schemas.openxmlformats.org/officeDocument/2006/math">
                    <m:r>
                      <a:rPr lang="en-GB" sz="1600" b="0" i="1" smtClean="0">
                        <a:latin typeface="Cambria Math" panose="02040503050406030204" pitchFamily="18" charset="0"/>
                      </a:rPr>
                      <m:t>3</m:t>
                    </m:r>
                    <m:r>
                      <a:rPr lang="en-GB" sz="1600" b="0" i="1" smtClean="0">
                        <a:latin typeface="Cambria Math" panose="02040503050406030204" pitchFamily="18" charset="0"/>
                      </a:rPr>
                      <m:t>𝜃</m:t>
                    </m:r>
                    <m:r>
                      <a:rPr lang="en-GB" sz="1600" b="0" i="1" smtClean="0">
                        <a:latin typeface="Cambria Math" panose="02040503050406030204" pitchFamily="18" charset="0"/>
                      </a:rPr>
                      <m:t>−4</m:t>
                    </m:r>
                    <m:func>
                      <m:funcPr>
                        <m:ctrlPr>
                          <a:rPr lang="en-GB" sz="1600" b="0" i="1" smtClean="0">
                            <a:latin typeface="Cambria Math" panose="02040503050406030204" pitchFamily="18" charset="0"/>
                          </a:rPr>
                        </m:ctrlPr>
                      </m:funcPr>
                      <m:fName>
                        <m:r>
                          <m:rPr>
                            <m:sty m:val="p"/>
                          </m:rPr>
                          <a:rPr lang="en-GB" sz="1600" b="0" i="0" smtClean="0">
                            <a:latin typeface="Cambria Math" panose="02040503050406030204" pitchFamily="18" charset="0"/>
                          </a:rPr>
                          <m:t>sin</m:t>
                        </m:r>
                      </m:fName>
                      <m:e>
                        <m:r>
                          <a:rPr lang="en-GB" sz="1600" b="0" i="1" smtClean="0">
                            <a:latin typeface="Cambria Math" panose="02040503050406030204" pitchFamily="18" charset="0"/>
                          </a:rPr>
                          <m:t>𝜃</m:t>
                        </m:r>
                      </m:e>
                    </m:func>
                    <m:r>
                      <a:rPr lang="en-GB" sz="1600" b="0" i="1" smtClean="0">
                        <a:latin typeface="Cambria Math" panose="02040503050406030204" pitchFamily="18" charset="0"/>
                      </a:rPr>
                      <m:t>=0</m:t>
                    </m:r>
                  </m:oMath>
                </a14:m>
                <a:r>
                  <a:rPr lang="en-GB" sz="1600" dirty="0"/>
                  <a:t>.</a:t>
                </a:r>
              </a:p>
              <a:p>
                <a:endParaRPr lang="en-GB" sz="1600" dirty="0"/>
              </a:p>
              <a:p>
                <a:endParaRPr lang="en-GB" sz="1600" dirty="0"/>
              </a:p>
              <a:p>
                <a:endParaRPr lang="en-GB" sz="1600" dirty="0"/>
              </a:p>
              <a:p>
                <a:endParaRPr lang="en-GB" sz="1600" dirty="0"/>
              </a:p>
              <a:p>
                <a:endParaRPr lang="en-GB" sz="1600" dirty="0"/>
              </a:p>
              <a:p>
                <a:endParaRPr lang="en-GB" sz="1600" dirty="0"/>
              </a:p>
            </p:txBody>
          </p:sp>
        </mc:Choice>
        <mc:Fallback xmlns="">
          <p:sp>
            <p:nvSpPr>
              <p:cNvPr id="25" name="TextBox 24">
                <a:extLst>
                  <a:ext uri="{FF2B5EF4-FFF2-40B4-BE49-F238E27FC236}">
                    <a16:creationId xmlns:a16="http://schemas.microsoft.com/office/drawing/2014/main" id="{7403A0F8-BD8B-41E5-BD70-60ECA1E90918}"/>
                  </a:ext>
                </a:extLst>
              </p:cNvPr>
              <p:cNvSpPr txBox="1">
                <a:spLocks noRot="1" noChangeAspect="1" noMove="1" noResize="1" noEditPoints="1" noAdjustHandles="1" noChangeArrowheads="1" noChangeShapeType="1" noTextEdit="1"/>
              </p:cNvSpPr>
              <p:nvPr/>
            </p:nvSpPr>
            <p:spPr>
              <a:xfrm>
                <a:off x="4359300" y="836149"/>
                <a:ext cx="4272086" cy="2800767"/>
              </a:xfrm>
              <a:prstGeom prst="rect">
                <a:avLst/>
              </a:prstGeom>
              <a:blipFill>
                <a:blip r:embed="rId3"/>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sp>
        <p:nvSpPr>
          <p:cNvPr id="53" name="Freeform: Shape 52">
            <a:extLst>
              <a:ext uri="{FF2B5EF4-FFF2-40B4-BE49-F238E27FC236}">
                <a16:creationId xmlns:a16="http://schemas.microsoft.com/office/drawing/2014/main" id="{B488B286-AB3C-4DFF-9677-B0ADD08D0522}"/>
              </a:ext>
            </a:extLst>
          </p:cNvPr>
          <p:cNvSpPr/>
          <p:nvPr/>
        </p:nvSpPr>
        <p:spPr>
          <a:xfrm>
            <a:off x="7278688" y="2560638"/>
            <a:ext cx="290512" cy="728662"/>
          </a:xfrm>
          <a:custGeom>
            <a:avLst/>
            <a:gdLst>
              <a:gd name="connsiteX0" fmla="*/ 0 w 290512"/>
              <a:gd name="connsiteY0" fmla="*/ 0 h 728662"/>
              <a:gd name="connsiteX1" fmla="*/ 290512 w 290512"/>
              <a:gd name="connsiteY1" fmla="*/ 728662 h 728662"/>
              <a:gd name="connsiteX2" fmla="*/ 271462 w 290512"/>
              <a:gd name="connsiteY2" fmla="*/ 557212 h 728662"/>
              <a:gd name="connsiteX3" fmla="*/ 247650 w 290512"/>
              <a:gd name="connsiteY3" fmla="*/ 442912 h 728662"/>
              <a:gd name="connsiteX4" fmla="*/ 209550 w 290512"/>
              <a:gd name="connsiteY4" fmla="*/ 333375 h 728662"/>
              <a:gd name="connsiteX5" fmla="*/ 166687 w 290512"/>
              <a:gd name="connsiteY5" fmla="*/ 238125 h 728662"/>
              <a:gd name="connsiteX6" fmla="*/ 95250 w 290512"/>
              <a:gd name="connsiteY6" fmla="*/ 119062 h 728662"/>
              <a:gd name="connsiteX7" fmla="*/ 42862 w 290512"/>
              <a:gd name="connsiteY7" fmla="*/ 47625 h 728662"/>
              <a:gd name="connsiteX8" fmla="*/ 0 w 290512"/>
              <a:gd name="connsiteY8" fmla="*/ 0 h 728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0512" h="728662">
                <a:moveTo>
                  <a:pt x="0" y="0"/>
                </a:moveTo>
                <a:lnTo>
                  <a:pt x="290512" y="728662"/>
                </a:lnTo>
                <a:lnTo>
                  <a:pt x="271462" y="557212"/>
                </a:lnTo>
                <a:lnTo>
                  <a:pt x="247650" y="442912"/>
                </a:lnTo>
                <a:lnTo>
                  <a:pt x="209550" y="333375"/>
                </a:lnTo>
                <a:lnTo>
                  <a:pt x="166687" y="238125"/>
                </a:lnTo>
                <a:lnTo>
                  <a:pt x="95250" y="119062"/>
                </a:lnTo>
                <a:lnTo>
                  <a:pt x="42862" y="47625"/>
                </a:lnTo>
                <a:lnTo>
                  <a:pt x="0" y="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 name="Group 1">
            <a:extLst>
              <a:ext uri="{FF2B5EF4-FFF2-40B4-BE49-F238E27FC236}">
                <a16:creationId xmlns:a16="http://schemas.microsoft.com/office/drawing/2014/main" id="{C1E17EF3-0A3A-4143-AB68-3E4974783337}"/>
              </a:ext>
            </a:extLst>
          </p:cNvPr>
          <p:cNvGrpSpPr/>
          <p:nvPr/>
        </p:nvGrpSpPr>
        <p:grpSpPr>
          <a:xfrm>
            <a:off x="0" y="0"/>
            <a:ext cx="9143074" cy="599127"/>
            <a:chOff x="0" y="13335"/>
            <a:chExt cx="9144218" cy="599127"/>
          </a:xfrm>
        </p:grpSpPr>
        <p:sp>
          <p:nvSpPr>
            <p:cNvPr id="3" name="TextBox 32">
              <a:extLst>
                <a:ext uri="{FF2B5EF4-FFF2-40B4-BE49-F238E27FC236}">
                  <a16:creationId xmlns:a16="http://schemas.microsoft.com/office/drawing/2014/main" id="{458835B2-6430-406E-B41B-B02649977325}"/>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Segment Examples</a:t>
              </a:r>
            </a:p>
          </p:txBody>
        </p:sp>
        <p:cxnSp>
          <p:nvCxnSpPr>
            <p:cNvPr id="4" name="Straight Connector 3">
              <a:extLst>
                <a:ext uri="{FF2B5EF4-FFF2-40B4-BE49-F238E27FC236}">
                  <a16:creationId xmlns:a16="http://schemas.microsoft.com/office/drawing/2014/main" id="{8FCC423A-161C-42C4-83BE-9024DCFFC641}"/>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13" name="Partial Circle 12">
            <a:extLst>
              <a:ext uri="{FF2B5EF4-FFF2-40B4-BE49-F238E27FC236}">
                <a16:creationId xmlns:a16="http://schemas.microsoft.com/office/drawing/2014/main" id="{FFFDE591-820C-45D2-A8A9-160B880A9929}"/>
              </a:ext>
            </a:extLst>
          </p:cNvPr>
          <p:cNvSpPr/>
          <p:nvPr/>
        </p:nvSpPr>
        <p:spPr>
          <a:xfrm>
            <a:off x="-84376" y="1840367"/>
            <a:ext cx="2116697" cy="1925081"/>
          </a:xfrm>
          <a:prstGeom prst="pie">
            <a:avLst>
              <a:gd name="adj1" fmla="val 19437373"/>
              <a:gd name="adj2" fmla="val 1522866"/>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GB">
              <a:solidFill>
                <a:schemeClr val="tx1"/>
              </a:solidFill>
            </a:endParaRPr>
          </a:p>
        </p:txBody>
      </p: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8A3C51C8-3EEA-4610-AB50-E3C96DB57896}"/>
                  </a:ext>
                </a:extLst>
              </p:cNvPr>
              <p:cNvSpPr txBox="1"/>
              <p:nvPr/>
            </p:nvSpPr>
            <p:spPr>
              <a:xfrm>
                <a:off x="1050389" y="2155840"/>
                <a:ext cx="526951"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panose="02040503050406030204" pitchFamily="18" charset="0"/>
                        </a:rPr>
                        <m:t>4 </m:t>
                      </m:r>
                      <m:r>
                        <a:rPr lang="en-GB" sz="1400" b="0" i="1" smtClean="0">
                          <a:latin typeface="Cambria Math" panose="02040503050406030204" pitchFamily="18" charset="0"/>
                        </a:rPr>
                        <m:t>𝑚</m:t>
                      </m:r>
                    </m:oMath>
                  </m:oMathPara>
                </a14:m>
                <a:endParaRPr lang="en-GB" sz="1400" dirty="0"/>
              </a:p>
            </p:txBody>
          </p:sp>
        </mc:Choice>
        <mc:Fallback xmlns="">
          <p:sp>
            <p:nvSpPr>
              <p:cNvPr id="14" name="TextBox 13">
                <a:extLst>
                  <a:ext uri="{FF2B5EF4-FFF2-40B4-BE49-F238E27FC236}">
                    <a16:creationId xmlns:a16="http://schemas.microsoft.com/office/drawing/2014/main" id="{8A3C51C8-3EEA-4610-AB50-E3C96DB57896}"/>
                  </a:ext>
                </a:extLst>
              </p:cNvPr>
              <p:cNvSpPr txBox="1">
                <a:spLocks noRot="1" noChangeAspect="1" noMove="1" noResize="1" noEditPoints="1" noAdjustHandles="1" noChangeArrowheads="1" noChangeShapeType="1" noTextEdit="1"/>
              </p:cNvSpPr>
              <p:nvPr/>
            </p:nvSpPr>
            <p:spPr>
              <a:xfrm>
                <a:off x="1050389" y="2155840"/>
                <a:ext cx="526951" cy="307777"/>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49EA635C-E496-4B6C-B116-D44F88C8F9D2}"/>
                  </a:ext>
                </a:extLst>
              </p:cNvPr>
              <p:cNvSpPr txBox="1"/>
              <p:nvPr/>
            </p:nvSpPr>
            <p:spPr>
              <a:xfrm>
                <a:off x="1214595" y="2640220"/>
                <a:ext cx="364005"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𝜃</m:t>
                      </m:r>
                    </m:oMath>
                  </m:oMathPara>
                </a14:m>
                <a:endParaRPr lang="en-GB" sz="1100" dirty="0"/>
              </a:p>
            </p:txBody>
          </p:sp>
        </mc:Choice>
        <mc:Fallback xmlns="">
          <p:sp>
            <p:nvSpPr>
              <p:cNvPr id="15" name="TextBox 14">
                <a:extLst>
                  <a:ext uri="{FF2B5EF4-FFF2-40B4-BE49-F238E27FC236}">
                    <a16:creationId xmlns:a16="http://schemas.microsoft.com/office/drawing/2014/main" id="{49EA635C-E496-4B6C-B116-D44F88C8F9D2}"/>
                  </a:ext>
                </a:extLst>
              </p:cNvPr>
              <p:cNvSpPr txBox="1">
                <a:spLocks noRot="1" noChangeAspect="1" noMove="1" noResize="1" noEditPoints="1" noAdjustHandles="1" noChangeArrowheads="1" noChangeShapeType="1" noTextEdit="1"/>
              </p:cNvSpPr>
              <p:nvPr/>
            </p:nvSpPr>
            <p:spPr>
              <a:xfrm>
                <a:off x="1214595" y="2640220"/>
                <a:ext cx="364005" cy="261610"/>
              </a:xfrm>
              <a:prstGeom prst="rect">
                <a:avLst/>
              </a:prstGeom>
              <a:blipFill>
                <a:blip r:embed="rId5"/>
                <a:stretch>
                  <a:fillRect/>
                </a:stretch>
              </a:blipFill>
            </p:spPr>
            <p:txBody>
              <a:bodyPr/>
              <a:lstStyle/>
              <a:p>
                <a:r>
                  <a:rPr lang="en-GB">
                    <a:noFill/>
                  </a:rPr>
                  <a:t> </a:t>
                </a:r>
              </a:p>
            </p:txBody>
          </p:sp>
        </mc:Fallback>
      </mc:AlternateContent>
      <p:sp>
        <p:nvSpPr>
          <p:cNvPr id="16" name="Freeform: Shape 15">
            <a:extLst>
              <a:ext uri="{FF2B5EF4-FFF2-40B4-BE49-F238E27FC236}">
                <a16:creationId xmlns:a16="http://schemas.microsoft.com/office/drawing/2014/main" id="{B76F7ACA-6145-4901-A7CA-2E369CA159D3}"/>
              </a:ext>
            </a:extLst>
          </p:cNvPr>
          <p:cNvSpPr/>
          <p:nvPr/>
        </p:nvSpPr>
        <p:spPr>
          <a:xfrm>
            <a:off x="1209506" y="2610267"/>
            <a:ext cx="68468" cy="326231"/>
          </a:xfrm>
          <a:custGeom>
            <a:avLst/>
            <a:gdLst>
              <a:gd name="connsiteX0" fmla="*/ 0 w 68468"/>
              <a:gd name="connsiteY0" fmla="*/ 0 h 326231"/>
              <a:gd name="connsiteX1" fmla="*/ 66675 w 68468"/>
              <a:gd name="connsiteY1" fmla="*/ 164306 h 326231"/>
              <a:gd name="connsiteX2" fmla="*/ 42862 w 68468"/>
              <a:gd name="connsiteY2" fmla="*/ 326231 h 326231"/>
            </a:gdLst>
            <a:ahLst/>
            <a:cxnLst>
              <a:cxn ang="0">
                <a:pos x="connsiteX0" y="connsiteY0"/>
              </a:cxn>
              <a:cxn ang="0">
                <a:pos x="connsiteX1" y="connsiteY1"/>
              </a:cxn>
              <a:cxn ang="0">
                <a:pos x="connsiteX2" y="connsiteY2"/>
              </a:cxn>
            </a:cxnLst>
            <a:rect l="l" t="t" r="r" b="b"/>
            <a:pathLst>
              <a:path w="68468" h="326231">
                <a:moveTo>
                  <a:pt x="0" y="0"/>
                </a:moveTo>
                <a:cubicBezTo>
                  <a:pt x="29765" y="54967"/>
                  <a:pt x="59531" y="109934"/>
                  <a:pt x="66675" y="164306"/>
                </a:cubicBezTo>
                <a:cubicBezTo>
                  <a:pt x="73819" y="218678"/>
                  <a:pt x="58340" y="272454"/>
                  <a:pt x="42862" y="32623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89C0103E-853B-4AF0-A3D2-23F3A007B4B6}"/>
                  </a:ext>
                </a:extLst>
              </p:cNvPr>
              <p:cNvSpPr txBox="1"/>
              <p:nvPr/>
            </p:nvSpPr>
            <p:spPr>
              <a:xfrm>
                <a:off x="698050" y="2669229"/>
                <a:ext cx="364005"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𝑂</m:t>
                      </m:r>
                    </m:oMath>
                  </m:oMathPara>
                </a14:m>
                <a:endParaRPr lang="en-GB" sz="1100" dirty="0"/>
              </a:p>
            </p:txBody>
          </p:sp>
        </mc:Choice>
        <mc:Fallback xmlns="">
          <p:sp>
            <p:nvSpPr>
              <p:cNvPr id="17" name="TextBox 16">
                <a:extLst>
                  <a:ext uri="{FF2B5EF4-FFF2-40B4-BE49-F238E27FC236}">
                    <a16:creationId xmlns:a16="http://schemas.microsoft.com/office/drawing/2014/main" id="{89C0103E-853B-4AF0-A3D2-23F3A007B4B6}"/>
                  </a:ext>
                </a:extLst>
              </p:cNvPr>
              <p:cNvSpPr txBox="1">
                <a:spLocks noRot="1" noChangeAspect="1" noMove="1" noResize="1" noEditPoints="1" noAdjustHandles="1" noChangeArrowheads="1" noChangeShapeType="1" noTextEdit="1"/>
              </p:cNvSpPr>
              <p:nvPr/>
            </p:nvSpPr>
            <p:spPr>
              <a:xfrm>
                <a:off x="698050" y="2669229"/>
                <a:ext cx="364005" cy="261610"/>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E65477A2-770E-4839-91CD-FD2F3742B543}"/>
                  </a:ext>
                </a:extLst>
              </p:cNvPr>
              <p:cNvSpPr txBox="1"/>
              <p:nvPr/>
            </p:nvSpPr>
            <p:spPr>
              <a:xfrm>
                <a:off x="1698462" y="1973456"/>
                <a:ext cx="364005"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𝐴</m:t>
                      </m:r>
                    </m:oMath>
                  </m:oMathPara>
                </a14:m>
                <a:endParaRPr lang="en-GB" sz="1100" dirty="0"/>
              </a:p>
            </p:txBody>
          </p:sp>
        </mc:Choice>
        <mc:Fallback xmlns="">
          <p:sp>
            <p:nvSpPr>
              <p:cNvPr id="18" name="TextBox 17">
                <a:extLst>
                  <a:ext uri="{FF2B5EF4-FFF2-40B4-BE49-F238E27FC236}">
                    <a16:creationId xmlns:a16="http://schemas.microsoft.com/office/drawing/2014/main" id="{E65477A2-770E-4839-91CD-FD2F3742B543}"/>
                  </a:ext>
                </a:extLst>
              </p:cNvPr>
              <p:cNvSpPr txBox="1">
                <a:spLocks noRot="1" noChangeAspect="1" noMove="1" noResize="1" noEditPoints="1" noAdjustHandles="1" noChangeArrowheads="1" noChangeShapeType="1" noTextEdit="1"/>
              </p:cNvSpPr>
              <p:nvPr/>
            </p:nvSpPr>
            <p:spPr>
              <a:xfrm>
                <a:off x="1698462" y="1973456"/>
                <a:ext cx="364005" cy="261610"/>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5B11F824-10D0-4429-AFBC-12AAFACA44B5}"/>
                  </a:ext>
                </a:extLst>
              </p:cNvPr>
              <p:cNvSpPr txBox="1"/>
              <p:nvPr/>
            </p:nvSpPr>
            <p:spPr>
              <a:xfrm>
                <a:off x="1756959" y="3224565"/>
                <a:ext cx="364005"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𝐵</m:t>
                      </m:r>
                    </m:oMath>
                  </m:oMathPara>
                </a14:m>
                <a:endParaRPr lang="en-GB" sz="1100" dirty="0"/>
              </a:p>
            </p:txBody>
          </p:sp>
        </mc:Choice>
        <mc:Fallback xmlns="">
          <p:sp>
            <p:nvSpPr>
              <p:cNvPr id="19" name="TextBox 18">
                <a:extLst>
                  <a:ext uri="{FF2B5EF4-FFF2-40B4-BE49-F238E27FC236}">
                    <a16:creationId xmlns:a16="http://schemas.microsoft.com/office/drawing/2014/main" id="{5B11F824-10D0-4429-AFBC-12AAFACA44B5}"/>
                  </a:ext>
                </a:extLst>
              </p:cNvPr>
              <p:cNvSpPr txBox="1">
                <a:spLocks noRot="1" noChangeAspect="1" noMove="1" noResize="1" noEditPoints="1" noAdjustHandles="1" noChangeArrowheads="1" noChangeShapeType="1" noTextEdit="1"/>
              </p:cNvSpPr>
              <p:nvPr/>
            </p:nvSpPr>
            <p:spPr>
              <a:xfrm>
                <a:off x="1756959" y="3224565"/>
                <a:ext cx="364005" cy="261610"/>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37106CBB-94AD-4DD2-B81A-2E92EDD86C24}"/>
                  </a:ext>
                </a:extLst>
              </p:cNvPr>
              <p:cNvSpPr txBox="1"/>
              <p:nvPr/>
            </p:nvSpPr>
            <p:spPr>
              <a:xfrm>
                <a:off x="1089911" y="3019631"/>
                <a:ext cx="526951"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panose="02040503050406030204" pitchFamily="18" charset="0"/>
                        </a:rPr>
                        <m:t>4 </m:t>
                      </m:r>
                      <m:r>
                        <a:rPr lang="en-GB" sz="1400" b="0" i="1" smtClean="0">
                          <a:latin typeface="Cambria Math" panose="02040503050406030204" pitchFamily="18" charset="0"/>
                        </a:rPr>
                        <m:t>𝑚</m:t>
                      </m:r>
                    </m:oMath>
                  </m:oMathPara>
                </a14:m>
                <a:endParaRPr lang="en-GB" sz="1400" dirty="0"/>
              </a:p>
            </p:txBody>
          </p:sp>
        </mc:Choice>
        <mc:Fallback xmlns="">
          <p:sp>
            <p:nvSpPr>
              <p:cNvPr id="22" name="TextBox 21">
                <a:extLst>
                  <a:ext uri="{FF2B5EF4-FFF2-40B4-BE49-F238E27FC236}">
                    <a16:creationId xmlns:a16="http://schemas.microsoft.com/office/drawing/2014/main" id="{37106CBB-94AD-4DD2-B81A-2E92EDD86C24}"/>
                  </a:ext>
                </a:extLst>
              </p:cNvPr>
              <p:cNvSpPr txBox="1">
                <a:spLocks noRot="1" noChangeAspect="1" noMove="1" noResize="1" noEditPoints="1" noAdjustHandles="1" noChangeArrowheads="1" noChangeShapeType="1" noTextEdit="1"/>
              </p:cNvSpPr>
              <p:nvPr/>
            </p:nvSpPr>
            <p:spPr>
              <a:xfrm>
                <a:off x="1089911" y="3019631"/>
                <a:ext cx="526951" cy="307777"/>
              </a:xfrm>
              <a:prstGeom prst="rect">
                <a:avLst/>
              </a:prstGeom>
              <a:blipFill>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7794D66B-218C-4C5C-BBFA-34DC2D1A5F7E}"/>
                  </a:ext>
                </a:extLst>
              </p:cNvPr>
              <p:cNvSpPr txBox="1"/>
              <p:nvPr/>
            </p:nvSpPr>
            <p:spPr>
              <a:xfrm>
                <a:off x="1450110" y="2568568"/>
                <a:ext cx="526951"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panose="02040503050406030204" pitchFamily="18" charset="0"/>
                        </a:rPr>
                        <m:t>5</m:t>
                      </m:r>
                      <m:r>
                        <a:rPr lang="en-GB" sz="1400" b="0" i="1" smtClean="0">
                          <a:latin typeface="Cambria Math" panose="02040503050406030204" pitchFamily="18" charset="0"/>
                        </a:rPr>
                        <m:t>𝑚</m:t>
                      </m:r>
                    </m:oMath>
                  </m:oMathPara>
                </a14:m>
                <a:endParaRPr lang="en-GB" sz="1400" dirty="0"/>
              </a:p>
            </p:txBody>
          </p:sp>
        </mc:Choice>
        <mc:Fallback xmlns="">
          <p:sp>
            <p:nvSpPr>
              <p:cNvPr id="23" name="TextBox 22">
                <a:extLst>
                  <a:ext uri="{FF2B5EF4-FFF2-40B4-BE49-F238E27FC236}">
                    <a16:creationId xmlns:a16="http://schemas.microsoft.com/office/drawing/2014/main" id="{7794D66B-218C-4C5C-BBFA-34DC2D1A5F7E}"/>
                  </a:ext>
                </a:extLst>
              </p:cNvPr>
              <p:cNvSpPr txBox="1">
                <a:spLocks noRot="1" noChangeAspect="1" noMove="1" noResize="1" noEditPoints="1" noAdjustHandles="1" noChangeArrowheads="1" noChangeShapeType="1" noTextEdit="1"/>
              </p:cNvSpPr>
              <p:nvPr/>
            </p:nvSpPr>
            <p:spPr>
              <a:xfrm>
                <a:off x="1450110" y="2568568"/>
                <a:ext cx="526951" cy="307777"/>
              </a:xfrm>
              <a:prstGeom prst="rect">
                <a:avLst/>
              </a:prstGeom>
              <a:blipFill>
                <a:blip r:embed="rId10"/>
                <a:stretch>
                  <a:fillRect/>
                </a:stretch>
              </a:blipFill>
            </p:spPr>
            <p:txBody>
              <a:bodyPr/>
              <a:lstStyle/>
              <a:p>
                <a:r>
                  <a:rPr lang="en-GB">
                    <a:noFill/>
                  </a:rPr>
                  <a:t> </a:t>
                </a:r>
              </a:p>
            </p:txBody>
          </p:sp>
        </mc:Fallback>
      </mc:AlternateContent>
      <p:sp>
        <p:nvSpPr>
          <p:cNvPr id="36" name="Partial Circle 35">
            <a:extLst>
              <a:ext uri="{FF2B5EF4-FFF2-40B4-BE49-F238E27FC236}">
                <a16:creationId xmlns:a16="http://schemas.microsoft.com/office/drawing/2014/main" id="{B3C25895-D466-4266-A196-CAED04642CFB}"/>
              </a:ext>
            </a:extLst>
          </p:cNvPr>
          <p:cNvSpPr/>
          <p:nvPr/>
        </p:nvSpPr>
        <p:spPr>
          <a:xfrm>
            <a:off x="5448454" y="2229574"/>
            <a:ext cx="2116697" cy="2116800"/>
          </a:xfrm>
          <a:prstGeom prst="pie">
            <a:avLst>
              <a:gd name="adj1" fmla="val 10805985"/>
              <a:gd name="adj2" fmla="val 21584477"/>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GB">
              <a:solidFill>
                <a:schemeClr val="tx1"/>
              </a:solidFill>
            </a:endParaRPr>
          </a:p>
        </p:txBody>
      </p:sp>
      <p:cxnSp>
        <p:nvCxnSpPr>
          <p:cNvPr id="38" name="Straight Connector 37">
            <a:extLst>
              <a:ext uri="{FF2B5EF4-FFF2-40B4-BE49-F238E27FC236}">
                <a16:creationId xmlns:a16="http://schemas.microsoft.com/office/drawing/2014/main" id="{099FDD4C-6304-4060-A688-8C1D484A46DC}"/>
              </a:ext>
            </a:extLst>
          </p:cNvPr>
          <p:cNvCxnSpPr>
            <a:cxnSpLocks/>
          </p:cNvCxnSpPr>
          <p:nvPr/>
        </p:nvCxnSpPr>
        <p:spPr>
          <a:xfrm flipV="1">
            <a:off x="6506802" y="2560638"/>
            <a:ext cx="771886" cy="727336"/>
          </a:xfrm>
          <a:prstGeom prst="line">
            <a:avLst/>
          </a:prstGeom>
        </p:spPr>
        <p:style>
          <a:lnRef idx="1">
            <a:schemeClr val="dk1"/>
          </a:lnRef>
          <a:fillRef idx="0">
            <a:schemeClr val="dk1"/>
          </a:fillRef>
          <a:effectRef idx="0">
            <a:schemeClr val="dk1"/>
          </a:effectRef>
          <a:fontRef idx="minor">
            <a:schemeClr val="tx1"/>
          </a:fontRef>
        </p:style>
      </p:cxnSp>
      <p:cxnSp>
        <p:nvCxnSpPr>
          <p:cNvPr id="39" name="Straight Connector 38">
            <a:extLst>
              <a:ext uri="{FF2B5EF4-FFF2-40B4-BE49-F238E27FC236}">
                <a16:creationId xmlns:a16="http://schemas.microsoft.com/office/drawing/2014/main" id="{FE76C3FE-656A-4B42-8CE0-729F847842CE}"/>
              </a:ext>
            </a:extLst>
          </p:cNvPr>
          <p:cNvCxnSpPr>
            <a:cxnSpLocks/>
          </p:cNvCxnSpPr>
          <p:nvPr/>
        </p:nvCxnSpPr>
        <p:spPr>
          <a:xfrm flipV="1">
            <a:off x="5459226" y="2560638"/>
            <a:ext cx="1824224" cy="727336"/>
          </a:xfrm>
          <a:prstGeom prst="line">
            <a:avLst/>
          </a:prstGeom>
        </p:spPr>
        <p:style>
          <a:lnRef idx="1">
            <a:schemeClr val="dk1"/>
          </a:lnRef>
          <a:fillRef idx="0">
            <a:schemeClr val="dk1"/>
          </a:fillRef>
          <a:effectRef idx="0">
            <a:schemeClr val="dk1"/>
          </a:effectRef>
          <a:fontRef idx="minor">
            <a:schemeClr val="tx1"/>
          </a:fontRef>
        </p:style>
      </p:cxnSp>
      <p:cxnSp>
        <p:nvCxnSpPr>
          <p:cNvPr id="42" name="Straight Connector 41">
            <a:extLst>
              <a:ext uri="{FF2B5EF4-FFF2-40B4-BE49-F238E27FC236}">
                <a16:creationId xmlns:a16="http://schemas.microsoft.com/office/drawing/2014/main" id="{2A7DA25C-4756-4851-8E25-41057367C8F9}"/>
              </a:ext>
            </a:extLst>
          </p:cNvPr>
          <p:cNvCxnSpPr>
            <a:cxnSpLocks/>
          </p:cNvCxnSpPr>
          <p:nvPr/>
        </p:nvCxnSpPr>
        <p:spPr>
          <a:xfrm flipH="1" flipV="1">
            <a:off x="7278688" y="2560638"/>
            <a:ext cx="283368" cy="726281"/>
          </a:xfrm>
          <a:prstGeom prst="line">
            <a:avLst/>
          </a:prstGeom>
        </p:spPr>
        <p:style>
          <a:lnRef idx="1">
            <a:schemeClr val="dk1"/>
          </a:lnRef>
          <a:fillRef idx="0">
            <a:schemeClr val="dk1"/>
          </a:fillRef>
          <a:effectRef idx="0">
            <a:schemeClr val="dk1"/>
          </a:effectRef>
          <a:fontRef idx="minor">
            <a:schemeClr val="tx1"/>
          </a:fontRef>
        </p:style>
      </p:cxnSp>
      <p:sp>
        <p:nvSpPr>
          <p:cNvPr id="45" name="Freeform: Shape 44">
            <a:extLst>
              <a:ext uri="{FF2B5EF4-FFF2-40B4-BE49-F238E27FC236}">
                <a16:creationId xmlns:a16="http://schemas.microsoft.com/office/drawing/2014/main" id="{F904492C-A9DD-4462-A594-98C2EB090BD2}"/>
              </a:ext>
            </a:extLst>
          </p:cNvPr>
          <p:cNvSpPr/>
          <p:nvPr/>
        </p:nvSpPr>
        <p:spPr>
          <a:xfrm>
            <a:off x="6680200" y="3130550"/>
            <a:ext cx="73025" cy="155575"/>
          </a:xfrm>
          <a:custGeom>
            <a:avLst/>
            <a:gdLst>
              <a:gd name="connsiteX0" fmla="*/ 0 w 73025"/>
              <a:gd name="connsiteY0" fmla="*/ 0 h 155575"/>
              <a:gd name="connsiteX1" fmla="*/ 53975 w 73025"/>
              <a:gd name="connsiteY1" fmla="*/ 76200 h 155575"/>
              <a:gd name="connsiteX2" fmla="*/ 73025 w 73025"/>
              <a:gd name="connsiteY2" fmla="*/ 155575 h 155575"/>
            </a:gdLst>
            <a:ahLst/>
            <a:cxnLst>
              <a:cxn ang="0">
                <a:pos x="connsiteX0" y="connsiteY0"/>
              </a:cxn>
              <a:cxn ang="0">
                <a:pos x="connsiteX1" y="connsiteY1"/>
              </a:cxn>
              <a:cxn ang="0">
                <a:pos x="connsiteX2" y="connsiteY2"/>
              </a:cxn>
            </a:cxnLst>
            <a:rect l="l" t="t" r="r" b="b"/>
            <a:pathLst>
              <a:path w="73025" h="155575">
                <a:moveTo>
                  <a:pt x="0" y="0"/>
                </a:moveTo>
                <a:cubicBezTo>
                  <a:pt x="20902" y="25135"/>
                  <a:pt x="41804" y="50271"/>
                  <a:pt x="53975" y="76200"/>
                </a:cubicBezTo>
                <a:cubicBezTo>
                  <a:pt x="66146" y="102129"/>
                  <a:pt x="69585" y="128852"/>
                  <a:pt x="73025" y="155575"/>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46" name="TextBox 45">
                <a:extLst>
                  <a:ext uri="{FF2B5EF4-FFF2-40B4-BE49-F238E27FC236}">
                    <a16:creationId xmlns:a16="http://schemas.microsoft.com/office/drawing/2014/main" id="{8984C379-B911-4394-A631-A75A5E889A4B}"/>
                  </a:ext>
                </a:extLst>
              </p:cNvPr>
              <p:cNvSpPr txBox="1"/>
              <p:nvPr/>
            </p:nvSpPr>
            <p:spPr>
              <a:xfrm>
                <a:off x="6665913" y="3000826"/>
                <a:ext cx="345728"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panose="02040503050406030204" pitchFamily="18" charset="0"/>
                        </a:rPr>
                        <m:t>𝜃</m:t>
                      </m:r>
                    </m:oMath>
                  </m:oMathPara>
                </a14:m>
                <a:endParaRPr lang="en-GB" sz="1400" dirty="0"/>
              </a:p>
            </p:txBody>
          </p:sp>
        </mc:Choice>
        <mc:Fallback xmlns="">
          <p:sp>
            <p:nvSpPr>
              <p:cNvPr id="46" name="TextBox 45">
                <a:extLst>
                  <a:ext uri="{FF2B5EF4-FFF2-40B4-BE49-F238E27FC236}">
                    <a16:creationId xmlns:a16="http://schemas.microsoft.com/office/drawing/2014/main" id="{8984C379-B911-4394-A631-A75A5E889A4B}"/>
                  </a:ext>
                </a:extLst>
              </p:cNvPr>
              <p:cNvSpPr txBox="1">
                <a:spLocks noRot="1" noChangeAspect="1" noMove="1" noResize="1" noEditPoints="1" noAdjustHandles="1" noChangeArrowheads="1" noChangeShapeType="1" noTextEdit="1"/>
              </p:cNvSpPr>
              <p:nvPr/>
            </p:nvSpPr>
            <p:spPr>
              <a:xfrm>
                <a:off x="6665913" y="3000826"/>
                <a:ext cx="345728" cy="307777"/>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7" name="TextBox 46">
                <a:extLst>
                  <a:ext uri="{FF2B5EF4-FFF2-40B4-BE49-F238E27FC236}">
                    <a16:creationId xmlns:a16="http://schemas.microsoft.com/office/drawing/2014/main" id="{6C58681C-F1BD-475E-9FE5-747C3C177A48}"/>
                  </a:ext>
                </a:extLst>
              </p:cNvPr>
              <p:cNvSpPr txBox="1"/>
              <p:nvPr/>
            </p:nvSpPr>
            <p:spPr>
              <a:xfrm>
                <a:off x="7193405" y="2356941"/>
                <a:ext cx="345728"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panose="02040503050406030204" pitchFamily="18" charset="0"/>
                        </a:rPr>
                        <m:t>𝐶</m:t>
                      </m:r>
                    </m:oMath>
                  </m:oMathPara>
                </a14:m>
                <a:endParaRPr lang="en-GB" sz="1400" dirty="0"/>
              </a:p>
            </p:txBody>
          </p:sp>
        </mc:Choice>
        <mc:Fallback xmlns="">
          <p:sp>
            <p:nvSpPr>
              <p:cNvPr id="47" name="TextBox 46">
                <a:extLst>
                  <a:ext uri="{FF2B5EF4-FFF2-40B4-BE49-F238E27FC236}">
                    <a16:creationId xmlns:a16="http://schemas.microsoft.com/office/drawing/2014/main" id="{6C58681C-F1BD-475E-9FE5-747C3C177A48}"/>
                  </a:ext>
                </a:extLst>
              </p:cNvPr>
              <p:cNvSpPr txBox="1">
                <a:spLocks noRot="1" noChangeAspect="1" noMove="1" noResize="1" noEditPoints="1" noAdjustHandles="1" noChangeArrowheads="1" noChangeShapeType="1" noTextEdit="1"/>
              </p:cNvSpPr>
              <p:nvPr/>
            </p:nvSpPr>
            <p:spPr>
              <a:xfrm>
                <a:off x="7193405" y="2356941"/>
                <a:ext cx="345728" cy="307777"/>
              </a:xfrm>
              <a:prstGeom prst="rect">
                <a:avLst/>
              </a:prstGeom>
              <a:blipFill>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8" name="TextBox 47">
                <a:extLst>
                  <a:ext uri="{FF2B5EF4-FFF2-40B4-BE49-F238E27FC236}">
                    <a16:creationId xmlns:a16="http://schemas.microsoft.com/office/drawing/2014/main" id="{8699793D-1024-428A-A736-46DDC4D3F1B3}"/>
                  </a:ext>
                </a:extLst>
              </p:cNvPr>
              <p:cNvSpPr txBox="1"/>
              <p:nvPr/>
            </p:nvSpPr>
            <p:spPr>
              <a:xfrm>
                <a:off x="7491951" y="3123001"/>
                <a:ext cx="345728"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panose="02040503050406030204" pitchFamily="18" charset="0"/>
                        </a:rPr>
                        <m:t>𝐵</m:t>
                      </m:r>
                    </m:oMath>
                  </m:oMathPara>
                </a14:m>
                <a:endParaRPr lang="en-GB" sz="1400" dirty="0"/>
              </a:p>
            </p:txBody>
          </p:sp>
        </mc:Choice>
        <mc:Fallback xmlns="">
          <p:sp>
            <p:nvSpPr>
              <p:cNvPr id="48" name="TextBox 47">
                <a:extLst>
                  <a:ext uri="{FF2B5EF4-FFF2-40B4-BE49-F238E27FC236}">
                    <a16:creationId xmlns:a16="http://schemas.microsoft.com/office/drawing/2014/main" id="{8699793D-1024-428A-A736-46DDC4D3F1B3}"/>
                  </a:ext>
                </a:extLst>
              </p:cNvPr>
              <p:cNvSpPr txBox="1">
                <a:spLocks noRot="1" noChangeAspect="1" noMove="1" noResize="1" noEditPoints="1" noAdjustHandles="1" noChangeArrowheads="1" noChangeShapeType="1" noTextEdit="1"/>
              </p:cNvSpPr>
              <p:nvPr/>
            </p:nvSpPr>
            <p:spPr>
              <a:xfrm>
                <a:off x="7491951" y="3123001"/>
                <a:ext cx="345728" cy="307777"/>
              </a:xfrm>
              <a:prstGeom prst="rect">
                <a:avLst/>
              </a:prstGeom>
              <a:blipFill>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9" name="TextBox 48">
                <a:extLst>
                  <a:ext uri="{FF2B5EF4-FFF2-40B4-BE49-F238E27FC236}">
                    <a16:creationId xmlns:a16="http://schemas.microsoft.com/office/drawing/2014/main" id="{D2085AFE-59E3-492B-B200-C7E1AE83B484}"/>
                  </a:ext>
                </a:extLst>
              </p:cNvPr>
              <p:cNvSpPr txBox="1"/>
              <p:nvPr/>
            </p:nvSpPr>
            <p:spPr>
              <a:xfrm>
                <a:off x="5186698" y="3154714"/>
                <a:ext cx="345728"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panose="02040503050406030204" pitchFamily="18" charset="0"/>
                        </a:rPr>
                        <m:t>𝐴</m:t>
                      </m:r>
                    </m:oMath>
                  </m:oMathPara>
                </a14:m>
                <a:endParaRPr lang="en-GB" sz="1400" dirty="0"/>
              </a:p>
            </p:txBody>
          </p:sp>
        </mc:Choice>
        <mc:Fallback xmlns="">
          <p:sp>
            <p:nvSpPr>
              <p:cNvPr id="49" name="TextBox 48">
                <a:extLst>
                  <a:ext uri="{FF2B5EF4-FFF2-40B4-BE49-F238E27FC236}">
                    <a16:creationId xmlns:a16="http://schemas.microsoft.com/office/drawing/2014/main" id="{D2085AFE-59E3-492B-B200-C7E1AE83B484}"/>
                  </a:ext>
                </a:extLst>
              </p:cNvPr>
              <p:cNvSpPr txBox="1">
                <a:spLocks noRot="1" noChangeAspect="1" noMove="1" noResize="1" noEditPoints="1" noAdjustHandles="1" noChangeArrowheads="1" noChangeShapeType="1" noTextEdit="1"/>
              </p:cNvSpPr>
              <p:nvPr/>
            </p:nvSpPr>
            <p:spPr>
              <a:xfrm>
                <a:off x="5186698" y="3154714"/>
                <a:ext cx="345728" cy="307777"/>
              </a:xfrm>
              <a:prstGeom prst="rect">
                <a:avLst/>
              </a:prstGeom>
              <a:blipFill>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0" name="TextBox 49">
                <a:extLst>
                  <a:ext uri="{FF2B5EF4-FFF2-40B4-BE49-F238E27FC236}">
                    <a16:creationId xmlns:a16="http://schemas.microsoft.com/office/drawing/2014/main" id="{E2A77C78-A404-4F56-925F-C756E27508C0}"/>
                  </a:ext>
                </a:extLst>
              </p:cNvPr>
              <p:cNvSpPr txBox="1"/>
              <p:nvPr/>
            </p:nvSpPr>
            <p:spPr>
              <a:xfrm>
                <a:off x="5846750" y="3237853"/>
                <a:ext cx="345728"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panose="02040503050406030204" pitchFamily="18" charset="0"/>
                        </a:rPr>
                        <m:t>𝑟</m:t>
                      </m:r>
                    </m:oMath>
                  </m:oMathPara>
                </a14:m>
                <a:endParaRPr lang="en-GB" sz="1400" dirty="0"/>
              </a:p>
            </p:txBody>
          </p:sp>
        </mc:Choice>
        <mc:Fallback xmlns="">
          <p:sp>
            <p:nvSpPr>
              <p:cNvPr id="50" name="TextBox 49">
                <a:extLst>
                  <a:ext uri="{FF2B5EF4-FFF2-40B4-BE49-F238E27FC236}">
                    <a16:creationId xmlns:a16="http://schemas.microsoft.com/office/drawing/2014/main" id="{E2A77C78-A404-4F56-925F-C756E27508C0}"/>
                  </a:ext>
                </a:extLst>
              </p:cNvPr>
              <p:cNvSpPr txBox="1">
                <a:spLocks noRot="1" noChangeAspect="1" noMove="1" noResize="1" noEditPoints="1" noAdjustHandles="1" noChangeArrowheads="1" noChangeShapeType="1" noTextEdit="1"/>
              </p:cNvSpPr>
              <p:nvPr/>
            </p:nvSpPr>
            <p:spPr>
              <a:xfrm>
                <a:off x="5846750" y="3237853"/>
                <a:ext cx="345728" cy="307777"/>
              </a:xfrm>
              <a:prstGeom prst="rect">
                <a:avLst/>
              </a:prstGeom>
              <a:blipFill>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1" name="TextBox 50">
                <a:extLst>
                  <a:ext uri="{FF2B5EF4-FFF2-40B4-BE49-F238E27FC236}">
                    <a16:creationId xmlns:a16="http://schemas.microsoft.com/office/drawing/2014/main" id="{886E5216-42B8-4124-B456-CD857A1F9AF6}"/>
                  </a:ext>
                </a:extLst>
              </p:cNvPr>
              <p:cNvSpPr txBox="1"/>
              <p:nvPr/>
            </p:nvSpPr>
            <p:spPr>
              <a:xfrm>
                <a:off x="6906068" y="3230686"/>
                <a:ext cx="345728"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panose="02040503050406030204" pitchFamily="18" charset="0"/>
                        </a:rPr>
                        <m:t>𝑟</m:t>
                      </m:r>
                    </m:oMath>
                  </m:oMathPara>
                </a14:m>
                <a:endParaRPr lang="en-GB" sz="1400" dirty="0"/>
              </a:p>
            </p:txBody>
          </p:sp>
        </mc:Choice>
        <mc:Fallback xmlns="">
          <p:sp>
            <p:nvSpPr>
              <p:cNvPr id="51" name="TextBox 50">
                <a:extLst>
                  <a:ext uri="{FF2B5EF4-FFF2-40B4-BE49-F238E27FC236}">
                    <a16:creationId xmlns:a16="http://schemas.microsoft.com/office/drawing/2014/main" id="{886E5216-42B8-4124-B456-CD857A1F9AF6}"/>
                  </a:ext>
                </a:extLst>
              </p:cNvPr>
              <p:cNvSpPr txBox="1">
                <a:spLocks noRot="1" noChangeAspect="1" noMove="1" noResize="1" noEditPoints="1" noAdjustHandles="1" noChangeArrowheads="1" noChangeShapeType="1" noTextEdit="1"/>
              </p:cNvSpPr>
              <p:nvPr/>
            </p:nvSpPr>
            <p:spPr>
              <a:xfrm>
                <a:off x="6906068" y="3230686"/>
                <a:ext cx="345728" cy="307777"/>
              </a:xfrm>
              <a:prstGeom prst="rect">
                <a:avLst/>
              </a:prstGeom>
              <a:blipFill>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TextBox 51">
                <a:extLst>
                  <a:ext uri="{FF2B5EF4-FFF2-40B4-BE49-F238E27FC236}">
                    <a16:creationId xmlns:a16="http://schemas.microsoft.com/office/drawing/2014/main" id="{A6AD6753-8FA9-49B2-8B6E-5BCFBC7C745F}"/>
                  </a:ext>
                </a:extLst>
              </p:cNvPr>
              <p:cNvSpPr txBox="1"/>
              <p:nvPr/>
            </p:nvSpPr>
            <p:spPr>
              <a:xfrm>
                <a:off x="6349024" y="3237877"/>
                <a:ext cx="345728"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panose="02040503050406030204" pitchFamily="18" charset="0"/>
                        </a:rPr>
                        <m:t>𝑂</m:t>
                      </m:r>
                    </m:oMath>
                  </m:oMathPara>
                </a14:m>
                <a:endParaRPr lang="en-GB" sz="1400" dirty="0"/>
              </a:p>
            </p:txBody>
          </p:sp>
        </mc:Choice>
        <mc:Fallback xmlns="">
          <p:sp>
            <p:nvSpPr>
              <p:cNvPr id="52" name="TextBox 51">
                <a:extLst>
                  <a:ext uri="{FF2B5EF4-FFF2-40B4-BE49-F238E27FC236}">
                    <a16:creationId xmlns:a16="http://schemas.microsoft.com/office/drawing/2014/main" id="{A6AD6753-8FA9-49B2-8B6E-5BCFBC7C745F}"/>
                  </a:ext>
                </a:extLst>
              </p:cNvPr>
              <p:cNvSpPr txBox="1">
                <a:spLocks noRot="1" noChangeAspect="1" noMove="1" noResize="1" noEditPoints="1" noAdjustHandles="1" noChangeArrowheads="1" noChangeShapeType="1" noTextEdit="1"/>
              </p:cNvSpPr>
              <p:nvPr/>
            </p:nvSpPr>
            <p:spPr>
              <a:xfrm>
                <a:off x="6349024" y="3237877"/>
                <a:ext cx="345728" cy="307777"/>
              </a:xfrm>
              <a:prstGeom prst="rect">
                <a:avLst/>
              </a:prstGeom>
              <a:blipFill>
                <a:blip r:embed="rId18"/>
                <a:stretch>
                  <a:fillRect/>
                </a:stretch>
              </a:blipFill>
            </p:spPr>
            <p:txBody>
              <a:bodyPr/>
              <a:lstStyle/>
              <a:p>
                <a:r>
                  <a:rPr lang="en-GB">
                    <a:noFill/>
                  </a:rPr>
                  <a:t> </a:t>
                </a:r>
              </a:p>
            </p:txBody>
          </p:sp>
        </mc:Fallback>
      </mc:AlternateContent>
      <p:cxnSp>
        <p:nvCxnSpPr>
          <p:cNvPr id="59" name="Straight Connector 58">
            <a:extLst>
              <a:ext uri="{FF2B5EF4-FFF2-40B4-BE49-F238E27FC236}">
                <a16:creationId xmlns:a16="http://schemas.microsoft.com/office/drawing/2014/main" id="{77F6A6D0-B9D9-48A6-8133-E5CEC0004B17}"/>
              </a:ext>
            </a:extLst>
          </p:cNvPr>
          <p:cNvCxnSpPr>
            <a:cxnSpLocks/>
          </p:cNvCxnSpPr>
          <p:nvPr/>
        </p:nvCxnSpPr>
        <p:spPr>
          <a:xfrm>
            <a:off x="1800226" y="2207419"/>
            <a:ext cx="109537" cy="1033462"/>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286319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764704"/>
            <a:ext cx="6930103" cy="57111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3" name="Group 2"/>
          <p:cNvGrpSpPr/>
          <p:nvPr/>
        </p:nvGrpSpPr>
        <p:grpSpPr>
          <a:xfrm>
            <a:off x="0" y="0"/>
            <a:ext cx="9143074" cy="599127"/>
            <a:chOff x="0" y="13335"/>
            <a:chExt cx="9144218" cy="599127"/>
          </a:xfrm>
        </p:grpSpPr>
        <p:sp>
          <p:nvSpPr>
            <p:cNvPr id="4"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Test Your Understanding</a:t>
              </a:r>
            </a:p>
          </p:txBody>
        </p:sp>
        <p:cxnSp>
          <p:nvCxnSpPr>
            <p:cNvPr id="5" name="Straight Connector 4"/>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cxnSp>
        <p:nvCxnSpPr>
          <p:cNvPr id="14" name="Straight Connector 13">
            <a:extLst>
              <a:ext uri="{FF2B5EF4-FFF2-40B4-BE49-F238E27FC236}">
                <a16:creationId xmlns:a16="http://schemas.microsoft.com/office/drawing/2014/main" id="{F6E7BA21-AFA8-4067-87A9-0FCCE211B53A}"/>
              </a:ext>
            </a:extLst>
          </p:cNvPr>
          <p:cNvCxnSpPr/>
          <p:nvPr/>
        </p:nvCxnSpPr>
        <p:spPr>
          <a:xfrm>
            <a:off x="547172" y="3804280"/>
            <a:ext cx="2520280" cy="0"/>
          </a:xfrm>
          <a:prstGeom prst="line">
            <a:avLst/>
          </a:prstGeom>
        </p:spPr>
        <p:style>
          <a:lnRef idx="1">
            <a:schemeClr val="dk1"/>
          </a:lnRef>
          <a:fillRef idx="0">
            <a:schemeClr val="dk1"/>
          </a:fillRef>
          <a:effectRef idx="0">
            <a:schemeClr val="dk1"/>
          </a:effectRef>
          <a:fontRef idx="minor">
            <a:schemeClr val="tx1"/>
          </a:fontRef>
        </p:style>
      </p:cxnSp>
      <p:sp>
        <p:nvSpPr>
          <p:cNvPr id="17" name="TextBox 16">
            <a:extLst>
              <a:ext uri="{FF2B5EF4-FFF2-40B4-BE49-F238E27FC236}">
                <a16:creationId xmlns:a16="http://schemas.microsoft.com/office/drawing/2014/main" id="{263C237E-BE0B-45DF-91F9-F1CEBFD44F12}"/>
              </a:ext>
            </a:extLst>
          </p:cNvPr>
          <p:cNvSpPr txBox="1"/>
          <p:nvPr/>
        </p:nvSpPr>
        <p:spPr>
          <a:xfrm>
            <a:off x="164998" y="677617"/>
            <a:ext cx="1512168" cy="367999"/>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GB" dirty="0"/>
              <a:t>Edexcel C2</a:t>
            </a:r>
          </a:p>
        </p:txBody>
      </p:sp>
    </p:spTree>
    <p:extLst>
      <p:ext uri="{BB962C8B-B14F-4D97-AF65-F5344CB8AC3E}">
        <p14:creationId xmlns:p14="http://schemas.microsoft.com/office/powerpoint/2010/main" val="9486393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D210879-A805-4CC7-A8FC-C19554407A4A}"/>
              </a:ext>
            </a:extLst>
          </p:cNvPr>
          <p:cNvGrpSpPr/>
          <p:nvPr/>
        </p:nvGrpSpPr>
        <p:grpSpPr>
          <a:xfrm>
            <a:off x="0" y="0"/>
            <a:ext cx="9143074" cy="599127"/>
            <a:chOff x="0" y="13335"/>
            <a:chExt cx="9144218" cy="599127"/>
          </a:xfrm>
        </p:grpSpPr>
        <p:sp>
          <p:nvSpPr>
            <p:cNvPr id="3" name="TextBox 32">
              <a:extLst>
                <a:ext uri="{FF2B5EF4-FFF2-40B4-BE49-F238E27FC236}">
                  <a16:creationId xmlns:a16="http://schemas.microsoft.com/office/drawing/2014/main" id="{313925D1-B2A7-477C-A9F2-FE203FD4FBD9}"/>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Solving Trigonometric Equations</a:t>
              </a:r>
              <a:endParaRPr lang="en-GB" sz="3200" dirty="0"/>
            </a:p>
          </p:txBody>
        </p:sp>
        <p:cxnSp>
          <p:nvCxnSpPr>
            <p:cNvPr id="4" name="Straight Connector 3">
              <a:extLst>
                <a:ext uri="{FF2B5EF4-FFF2-40B4-BE49-F238E27FC236}">
                  <a16:creationId xmlns:a16="http://schemas.microsoft.com/office/drawing/2014/main" id="{8C87B9E6-B72F-4F6E-BEE6-49C97431C0A8}"/>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mc:Choice xmlns:a14="http://schemas.microsoft.com/office/drawing/2010/main" Requires="a14">
          <p:sp>
            <p:nvSpPr>
              <p:cNvPr id="5" name="TextBox 4">
                <a:extLst>
                  <a:ext uri="{FF2B5EF4-FFF2-40B4-BE49-F238E27FC236}">
                    <a16:creationId xmlns:a16="http://schemas.microsoft.com/office/drawing/2014/main" id="{25E99197-1026-4DF9-B77C-29FB3AF80872}"/>
                  </a:ext>
                </a:extLst>
              </p:cNvPr>
              <p:cNvSpPr txBox="1"/>
              <p:nvPr/>
            </p:nvSpPr>
            <p:spPr>
              <a:xfrm>
                <a:off x="251520" y="836712"/>
                <a:ext cx="2677060" cy="830997"/>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marL="285750" indent="-285750">
                  <a:buFont typeface="Arial" panose="020B0604020202020204" pitchFamily="34" charset="0"/>
                  <a:buChar char="•"/>
                </a:pPr>
                <a14:m>
                  <m:oMath xmlns:m="http://schemas.openxmlformats.org/officeDocument/2006/math">
                    <m:func>
                      <m:funcPr>
                        <m:ctrlPr>
                          <a:rPr lang="en-GB" sz="1600" b="0" i="1" smtClean="0">
                            <a:latin typeface="Cambria Math" panose="02040503050406030204" pitchFamily="18" charset="0"/>
                          </a:rPr>
                        </m:ctrlPr>
                      </m:funcPr>
                      <m:fName>
                        <m:r>
                          <m:rPr>
                            <m:sty m:val="p"/>
                          </m:rPr>
                          <a:rPr lang="en-GB" sz="1600" b="0" i="0" smtClean="0">
                            <a:latin typeface="Cambria Math" panose="02040503050406030204" pitchFamily="18" charset="0"/>
                          </a:rPr>
                          <m:t>sin</m:t>
                        </m:r>
                      </m:fName>
                      <m:e>
                        <m:d>
                          <m:dPr>
                            <m:ctrlPr>
                              <a:rPr lang="en-GB" sz="1600" b="0" i="1" smtClean="0">
                                <a:latin typeface="Cambria Math" panose="02040503050406030204" pitchFamily="18" charset="0"/>
                              </a:rPr>
                            </m:ctrlPr>
                          </m:dPr>
                          <m:e>
                            <m:r>
                              <a:rPr lang="en-GB" sz="1600" b="0" i="1" smtClean="0">
                                <a:latin typeface="Cambria Math" panose="02040503050406030204" pitchFamily="18" charset="0"/>
                              </a:rPr>
                              <m:t>𝑥</m:t>
                            </m:r>
                          </m:e>
                        </m:d>
                      </m:e>
                    </m:func>
                    <m:r>
                      <a:rPr lang="en-GB" sz="1600" b="0" i="1" smtClean="0">
                        <a:latin typeface="Cambria Math" panose="02040503050406030204" pitchFamily="18" charset="0"/>
                      </a:rPr>
                      <m:t>=</m:t>
                    </m:r>
                    <m:func>
                      <m:funcPr>
                        <m:ctrlPr>
                          <a:rPr lang="en-GB" sz="1600" b="0" i="1" smtClean="0">
                            <a:latin typeface="Cambria Math" panose="02040503050406030204" pitchFamily="18" charset="0"/>
                          </a:rPr>
                        </m:ctrlPr>
                      </m:funcPr>
                      <m:fName>
                        <m:r>
                          <m:rPr>
                            <m:sty m:val="p"/>
                          </m:rPr>
                          <a:rPr lang="en-GB" sz="1600" b="0" i="0" smtClean="0">
                            <a:latin typeface="Cambria Math" panose="02040503050406030204" pitchFamily="18" charset="0"/>
                          </a:rPr>
                          <m:t>sin</m:t>
                        </m:r>
                      </m:fName>
                      <m:e>
                        <m:d>
                          <m:dPr>
                            <m:ctrlPr>
                              <a:rPr lang="en-GB" sz="1600" b="0" i="1" smtClean="0">
                                <a:latin typeface="Cambria Math" panose="02040503050406030204" pitchFamily="18" charset="0"/>
                              </a:rPr>
                            </m:ctrlPr>
                          </m:dPr>
                          <m:e>
                            <m:r>
                              <a:rPr lang="en-GB" sz="1600" b="0" i="1" smtClean="0">
                                <a:latin typeface="Cambria Math" panose="02040503050406030204" pitchFamily="18" charset="0"/>
                              </a:rPr>
                              <m:t>𝜋</m:t>
                            </m:r>
                            <m:r>
                              <a:rPr lang="en-GB" sz="1600" b="0" i="1" smtClean="0">
                                <a:latin typeface="Cambria Math" panose="02040503050406030204" pitchFamily="18" charset="0"/>
                              </a:rPr>
                              <m:t>−</m:t>
                            </m:r>
                            <m:r>
                              <a:rPr lang="en-GB" sz="1600" b="0" i="1" smtClean="0">
                                <a:latin typeface="Cambria Math" panose="02040503050406030204" pitchFamily="18" charset="0"/>
                              </a:rPr>
                              <m:t>𝑥</m:t>
                            </m:r>
                          </m:e>
                        </m:d>
                      </m:e>
                    </m:func>
                  </m:oMath>
                </a14:m>
                <a:endParaRPr lang="en-GB" sz="1600" b="0" dirty="0"/>
              </a:p>
              <a:p>
                <a:pPr marL="285750" indent="-285750">
                  <a:buFont typeface="Arial" panose="020B0604020202020204" pitchFamily="34" charset="0"/>
                  <a:buChar char="•"/>
                </a:pPr>
                <a14:m>
                  <m:oMath xmlns:m="http://schemas.openxmlformats.org/officeDocument/2006/math">
                    <m:func>
                      <m:funcPr>
                        <m:ctrlPr>
                          <a:rPr lang="en-GB" sz="1600" b="0" i="1" smtClean="0">
                            <a:latin typeface="Cambria Math" panose="02040503050406030204" pitchFamily="18" charset="0"/>
                          </a:rPr>
                        </m:ctrlPr>
                      </m:funcPr>
                      <m:fName>
                        <m:r>
                          <m:rPr>
                            <m:sty m:val="p"/>
                          </m:rPr>
                          <a:rPr lang="en-GB" sz="1600" b="0" i="0" smtClean="0">
                            <a:latin typeface="Cambria Math" panose="02040503050406030204" pitchFamily="18" charset="0"/>
                          </a:rPr>
                          <m:t>cos</m:t>
                        </m:r>
                      </m:fName>
                      <m:e>
                        <m:d>
                          <m:dPr>
                            <m:ctrlPr>
                              <a:rPr lang="en-GB" sz="1600" b="0" i="1" smtClean="0">
                                <a:latin typeface="Cambria Math" panose="02040503050406030204" pitchFamily="18" charset="0"/>
                              </a:rPr>
                            </m:ctrlPr>
                          </m:dPr>
                          <m:e>
                            <m:r>
                              <a:rPr lang="en-GB" sz="1600" b="0" i="1" smtClean="0">
                                <a:latin typeface="Cambria Math" panose="02040503050406030204" pitchFamily="18" charset="0"/>
                              </a:rPr>
                              <m:t>𝑥</m:t>
                            </m:r>
                          </m:e>
                        </m:d>
                      </m:e>
                    </m:func>
                    <m:r>
                      <a:rPr lang="en-GB" sz="1600" b="0" i="1" smtClean="0">
                        <a:latin typeface="Cambria Math" panose="02040503050406030204" pitchFamily="18" charset="0"/>
                      </a:rPr>
                      <m:t>=</m:t>
                    </m:r>
                    <m:func>
                      <m:funcPr>
                        <m:ctrlPr>
                          <a:rPr lang="en-GB" sz="1600" b="0" i="1" smtClean="0">
                            <a:latin typeface="Cambria Math" panose="02040503050406030204" pitchFamily="18" charset="0"/>
                          </a:rPr>
                        </m:ctrlPr>
                      </m:funcPr>
                      <m:fName>
                        <m:r>
                          <m:rPr>
                            <m:sty m:val="p"/>
                          </m:rPr>
                          <a:rPr lang="en-GB" sz="1600" b="0" i="0" smtClean="0">
                            <a:latin typeface="Cambria Math" panose="02040503050406030204" pitchFamily="18" charset="0"/>
                          </a:rPr>
                          <m:t>cos</m:t>
                        </m:r>
                      </m:fName>
                      <m:e>
                        <m:d>
                          <m:dPr>
                            <m:ctrlPr>
                              <a:rPr lang="en-GB" sz="1600" b="0" i="1" smtClean="0">
                                <a:latin typeface="Cambria Math" panose="02040503050406030204" pitchFamily="18" charset="0"/>
                              </a:rPr>
                            </m:ctrlPr>
                          </m:dPr>
                          <m:e>
                            <m:r>
                              <a:rPr lang="en-GB" sz="1600" b="0" i="1" smtClean="0">
                                <a:latin typeface="Cambria Math" panose="02040503050406030204" pitchFamily="18" charset="0"/>
                              </a:rPr>
                              <m:t>2</m:t>
                            </m:r>
                            <m:r>
                              <a:rPr lang="en-GB" sz="1600" b="0" i="1" smtClean="0">
                                <a:latin typeface="Cambria Math" panose="02040503050406030204" pitchFamily="18" charset="0"/>
                              </a:rPr>
                              <m:t>𝜋</m:t>
                            </m:r>
                            <m:r>
                              <a:rPr lang="en-GB" sz="1600" b="0" i="1" smtClean="0">
                                <a:latin typeface="Cambria Math" panose="02040503050406030204" pitchFamily="18" charset="0"/>
                              </a:rPr>
                              <m:t>−</m:t>
                            </m:r>
                            <m:r>
                              <a:rPr lang="en-GB" sz="1600" b="0" i="1" smtClean="0">
                                <a:latin typeface="Cambria Math" panose="02040503050406030204" pitchFamily="18" charset="0"/>
                              </a:rPr>
                              <m:t>𝑥</m:t>
                            </m:r>
                          </m:e>
                        </m:d>
                      </m:e>
                    </m:func>
                  </m:oMath>
                </a14:m>
                <a:endParaRPr lang="en-GB" sz="1600" b="0" dirty="0"/>
              </a:p>
              <a:p>
                <a:pPr marL="285750" indent="-285750">
                  <a:buFont typeface="Arial" panose="020B0604020202020204" pitchFamily="34" charset="0"/>
                  <a:buChar char="•"/>
                </a:pPr>
                <a14:m>
                  <m:oMath xmlns:m="http://schemas.openxmlformats.org/officeDocument/2006/math">
                    <m:func>
                      <m:funcPr>
                        <m:ctrlPr>
                          <a:rPr lang="en-GB" sz="1600" i="1">
                            <a:latin typeface="Cambria Math" panose="02040503050406030204" pitchFamily="18" charset="0"/>
                          </a:rPr>
                        </m:ctrlPr>
                      </m:funcPr>
                      <m:fName>
                        <m:r>
                          <m:rPr>
                            <m:sty m:val="p"/>
                          </m:rPr>
                          <a:rPr lang="en-GB" sz="1600">
                            <a:latin typeface="Cambria Math" panose="02040503050406030204" pitchFamily="18" charset="0"/>
                          </a:rPr>
                          <m:t>tan</m:t>
                        </m:r>
                      </m:fName>
                      <m:e>
                        <m:d>
                          <m:dPr>
                            <m:ctrlPr>
                              <a:rPr lang="en-GB" sz="1600" i="1">
                                <a:latin typeface="Cambria Math" panose="02040503050406030204" pitchFamily="18" charset="0"/>
                              </a:rPr>
                            </m:ctrlPr>
                          </m:dPr>
                          <m:e>
                            <m:r>
                              <a:rPr lang="en-GB" sz="1600" i="1">
                                <a:latin typeface="Cambria Math" panose="02040503050406030204" pitchFamily="18" charset="0"/>
                              </a:rPr>
                              <m:t>𝑥</m:t>
                            </m:r>
                          </m:e>
                        </m:d>
                      </m:e>
                    </m:func>
                    <m:r>
                      <a:rPr lang="en-GB" sz="1600" i="1">
                        <a:latin typeface="Cambria Math" panose="02040503050406030204" pitchFamily="18" charset="0"/>
                      </a:rPr>
                      <m:t>=</m:t>
                    </m:r>
                    <m:func>
                      <m:funcPr>
                        <m:ctrlPr>
                          <a:rPr lang="en-GB" sz="1600" i="1">
                            <a:latin typeface="Cambria Math" panose="02040503050406030204" pitchFamily="18" charset="0"/>
                          </a:rPr>
                        </m:ctrlPr>
                      </m:funcPr>
                      <m:fName>
                        <m:r>
                          <m:rPr>
                            <m:sty m:val="p"/>
                          </m:rPr>
                          <a:rPr lang="en-GB" sz="1600">
                            <a:latin typeface="Cambria Math" panose="02040503050406030204" pitchFamily="18" charset="0"/>
                          </a:rPr>
                          <m:t>tan</m:t>
                        </m:r>
                      </m:fName>
                      <m:e>
                        <m:d>
                          <m:dPr>
                            <m:ctrlPr>
                              <a:rPr lang="en-GB" sz="1600" i="1">
                                <a:latin typeface="Cambria Math" panose="02040503050406030204" pitchFamily="18" charset="0"/>
                              </a:rPr>
                            </m:ctrlPr>
                          </m:dPr>
                          <m:e>
                            <m:r>
                              <a:rPr lang="en-GB" sz="1600" i="1">
                                <a:latin typeface="Cambria Math" panose="02040503050406030204" pitchFamily="18" charset="0"/>
                              </a:rPr>
                              <m:t>𝑥</m:t>
                            </m:r>
                            <m:r>
                              <a:rPr lang="en-GB" sz="1600" i="1">
                                <a:latin typeface="Cambria Math" panose="02040503050406030204" pitchFamily="18" charset="0"/>
                              </a:rPr>
                              <m:t>+</m:t>
                            </m:r>
                            <m:r>
                              <a:rPr lang="en-GB" sz="1600" i="1">
                                <a:latin typeface="Cambria Math" panose="02040503050406030204" pitchFamily="18" charset="0"/>
                                <a:ea typeface="Cambria Math" panose="02040503050406030204" pitchFamily="18" charset="0"/>
                              </a:rPr>
                              <m:t>𝜋</m:t>
                            </m:r>
                          </m:e>
                        </m:d>
                      </m:e>
                    </m:func>
                  </m:oMath>
                </a14:m>
                <a:endParaRPr lang="en-GB" sz="1600" dirty="0"/>
              </a:p>
            </p:txBody>
          </p:sp>
        </mc:Choice>
        <mc:Fallback>
          <p:sp>
            <p:nvSpPr>
              <p:cNvPr id="5" name="TextBox 4">
                <a:extLst>
                  <a:ext uri="{FF2B5EF4-FFF2-40B4-BE49-F238E27FC236}">
                    <a16:creationId xmlns:a16="http://schemas.microsoft.com/office/drawing/2014/main" id="{25E99197-1026-4DF9-B77C-29FB3AF80872}"/>
                  </a:ext>
                </a:extLst>
              </p:cNvPr>
              <p:cNvSpPr txBox="1">
                <a:spLocks noRot="1" noChangeAspect="1" noMove="1" noResize="1" noEditPoints="1" noAdjustHandles="1" noChangeArrowheads="1" noChangeShapeType="1" noTextEdit="1"/>
              </p:cNvSpPr>
              <p:nvPr/>
            </p:nvSpPr>
            <p:spPr>
              <a:xfrm>
                <a:off x="251520" y="836712"/>
                <a:ext cx="2677060" cy="830997"/>
              </a:xfrm>
              <a:prstGeom prst="rect">
                <a:avLst/>
              </a:prstGeom>
              <a:blipFill>
                <a:blip r:embed="rId2"/>
                <a:stretch>
                  <a:fillRect l="-451" b="-425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C0A1541F-8117-4270-A34D-911686030CC1}"/>
                  </a:ext>
                </a:extLst>
              </p:cNvPr>
              <p:cNvSpPr txBox="1"/>
              <p:nvPr/>
            </p:nvSpPr>
            <p:spPr>
              <a:xfrm>
                <a:off x="3805063" y="741018"/>
                <a:ext cx="4752528" cy="1200329"/>
              </a:xfrm>
              <a:prstGeom prst="rect">
                <a:avLst/>
              </a:prstGeom>
              <a:noFill/>
            </p:spPr>
            <p:txBody>
              <a:bodyPr wrap="square" rtlCol="0">
                <a:spAutoFit/>
              </a:bodyPr>
              <a:lstStyle/>
              <a:p>
                <a:r>
                  <a:rPr lang="en-GB" dirty="0"/>
                  <a:t>Solving trigonometric equations is virtually the same as you did in Year 1, except:</a:t>
                </a:r>
              </a:p>
              <a:p>
                <a:pPr marL="342900" indent="-342900">
                  <a:buAutoNum type="alphaLcParenBoth"/>
                </a:pPr>
                <a:r>
                  <a:rPr lang="en-GB" dirty="0"/>
                  <a:t>Your calculator needs to be in radians mode.</a:t>
                </a:r>
              </a:p>
              <a:p>
                <a:pPr marL="342900" indent="-342900">
                  <a:buAutoNum type="alphaLcParenBoth"/>
                </a:pPr>
                <a:r>
                  <a:rPr lang="en-GB" dirty="0"/>
                  <a:t>We use </a:t>
                </a:r>
                <a14:m>
                  <m:oMath xmlns:m="http://schemas.openxmlformats.org/officeDocument/2006/math">
                    <m:r>
                      <a:rPr lang="en-GB" b="0" i="1" smtClean="0">
                        <a:latin typeface="Cambria Math" panose="02040503050406030204" pitchFamily="18" charset="0"/>
                      </a:rPr>
                      <m:t>𝜋</m:t>
                    </m:r>
                    <m:r>
                      <a:rPr lang="en-GB" b="0" i="1" smtClean="0">
                        <a:latin typeface="Cambria Math" panose="02040503050406030204" pitchFamily="18" charset="0"/>
                      </a:rPr>
                      <m:t>−</m:t>
                    </m:r>
                  </m:oMath>
                </a14:m>
                <a:r>
                  <a:rPr lang="en-GB" dirty="0"/>
                  <a:t> instead of </a:t>
                </a:r>
                <a14:m>
                  <m:oMath xmlns:m="http://schemas.openxmlformats.org/officeDocument/2006/math">
                    <m:r>
                      <a:rPr lang="en-GB" b="0" i="1" smtClean="0">
                        <a:latin typeface="Cambria Math" panose="02040503050406030204" pitchFamily="18" charset="0"/>
                      </a:rPr>
                      <m:t>180°−</m:t>
                    </m:r>
                  </m:oMath>
                </a14:m>
                <a:r>
                  <a:rPr lang="en-GB" dirty="0"/>
                  <a:t>, and so on.</a:t>
                </a:r>
              </a:p>
            </p:txBody>
          </p:sp>
        </mc:Choice>
        <mc:Fallback xmlns="">
          <p:sp>
            <p:nvSpPr>
              <p:cNvPr id="6" name="TextBox 5">
                <a:extLst>
                  <a:ext uri="{FF2B5EF4-FFF2-40B4-BE49-F238E27FC236}">
                    <a16:creationId xmlns:a16="http://schemas.microsoft.com/office/drawing/2014/main" id="{C0A1541F-8117-4270-A34D-911686030CC1}"/>
                  </a:ext>
                </a:extLst>
              </p:cNvPr>
              <p:cNvSpPr txBox="1">
                <a:spLocks noRot="1" noChangeAspect="1" noMove="1" noResize="1" noEditPoints="1" noAdjustHandles="1" noChangeArrowheads="1" noChangeShapeType="1" noTextEdit="1"/>
              </p:cNvSpPr>
              <p:nvPr/>
            </p:nvSpPr>
            <p:spPr>
              <a:xfrm>
                <a:off x="3805063" y="741018"/>
                <a:ext cx="4752528" cy="1200329"/>
              </a:xfrm>
              <a:prstGeom prst="rect">
                <a:avLst/>
              </a:prstGeom>
              <a:blipFill>
                <a:blip r:embed="rId3"/>
                <a:stretch>
                  <a:fillRect l="-1026" t="-3061" b="-7653"/>
                </a:stretch>
              </a:blipFill>
            </p:spPr>
            <p:txBody>
              <a:bodyPr/>
              <a:lstStyle/>
              <a:p>
                <a:r>
                  <a:rPr lang="en-GB">
                    <a:noFill/>
                  </a:rPr>
                  <a:t> </a:t>
                </a:r>
              </a:p>
            </p:txBody>
          </p:sp>
        </mc:Fallback>
      </mc:AlternateContent>
      <p:cxnSp>
        <p:nvCxnSpPr>
          <p:cNvPr id="8" name="Straight Arrow Connector 7">
            <a:extLst>
              <a:ext uri="{FF2B5EF4-FFF2-40B4-BE49-F238E27FC236}">
                <a16:creationId xmlns:a16="http://schemas.microsoft.com/office/drawing/2014/main" id="{BF62EA56-1CB1-4F48-A20F-5A22972160E4}"/>
              </a:ext>
            </a:extLst>
          </p:cNvPr>
          <p:cNvCxnSpPr>
            <a:stCxn id="6" idx="1"/>
          </p:cNvCxnSpPr>
          <p:nvPr/>
        </p:nvCxnSpPr>
        <p:spPr>
          <a:xfrm flipH="1">
            <a:off x="3131840" y="1341183"/>
            <a:ext cx="673223" cy="3413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9" name="Rectangle 8">
            <a:extLst>
              <a:ext uri="{FF2B5EF4-FFF2-40B4-BE49-F238E27FC236}">
                <a16:creationId xmlns:a16="http://schemas.microsoft.com/office/drawing/2014/main" id="{25021418-25F1-47C3-B8F0-C881B253EF42}"/>
              </a:ext>
            </a:extLst>
          </p:cNvPr>
          <p:cNvSpPr/>
          <p:nvPr/>
        </p:nvSpPr>
        <p:spPr>
          <a:xfrm>
            <a:off x="323528" y="4402807"/>
            <a:ext cx="4057600" cy="1870512"/>
          </a:xfrm>
          <a:prstGeom prst="rect">
            <a:avLst/>
          </a:prstGeom>
          <a:solidFill>
            <a:schemeClr val="bg1"/>
          </a:solidFill>
          <a:effectLst>
            <a:outerShdw blurRad="63500" sx="102000" sy="102000" algn="ctr" rotWithShape="0">
              <a:prstClr val="black">
                <a:alpha val="40000"/>
              </a:prstClr>
            </a:outerShdw>
          </a:effectLst>
        </p:spPr>
        <p:txBody>
          <a:bodyPr wrap="square">
            <a:spAutoFit/>
          </a:bodyPr>
          <a:lstStyle/>
          <a:p>
            <a:pPr>
              <a:lnSpc>
                <a:spcPct val="107000"/>
              </a:lnSpc>
              <a:spcAft>
                <a:spcPts val="0"/>
              </a:spcAft>
              <a:tabLst>
                <a:tab pos="270510" algn="l"/>
              </a:tabLst>
            </a:pPr>
            <a:r>
              <a:rPr lang="en-US" b="1" dirty="0">
                <a:latin typeface="Times New Roman" panose="02020603050405020304" pitchFamily="18" charset="0"/>
                <a:ea typeface="Times New Roman" panose="02020603050405020304" pitchFamily="18" charset="0"/>
                <a:cs typeface="Times New Roman" panose="02020603050405020304" pitchFamily="18" charset="0"/>
              </a:rPr>
              <a:t>[Jan 07 Q6]</a:t>
            </a:r>
            <a:r>
              <a:rPr lang="en-US" dirty="0">
                <a:latin typeface="Times New Roman" panose="02020603050405020304" pitchFamily="18" charset="0"/>
                <a:ea typeface="Times New Roman" panose="02020603050405020304" pitchFamily="18" charset="0"/>
                <a:cs typeface="Times New Roman" panose="02020603050405020304" pitchFamily="18" charset="0"/>
              </a:rPr>
              <a:t> Find all the solutions, in the interval 0 ≤ </a:t>
            </a:r>
            <a:r>
              <a:rPr lang="en-US" i="1" dirty="0">
                <a:latin typeface="Times New Roman" panose="02020603050405020304" pitchFamily="18" charset="0"/>
                <a:ea typeface="Times New Roman" panose="02020603050405020304" pitchFamily="18" charset="0"/>
                <a:cs typeface="Times New Roman" panose="02020603050405020304" pitchFamily="18" charset="0"/>
              </a:rPr>
              <a:t>x</a:t>
            </a:r>
            <a:r>
              <a:rPr lang="en-US" dirty="0">
                <a:latin typeface="Times New Roman" panose="02020603050405020304" pitchFamily="18" charset="0"/>
                <a:ea typeface="Times New Roman" panose="02020603050405020304" pitchFamily="18" charset="0"/>
                <a:cs typeface="Times New Roman" panose="02020603050405020304" pitchFamily="18" charset="0"/>
              </a:rPr>
              <a:t> &lt; 2</a:t>
            </a:r>
            <a:r>
              <a:rPr lang="en-US" i="1" dirty="0">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dirty="0">
                <a:latin typeface="Times New Roman" panose="02020603050405020304" pitchFamily="18" charset="0"/>
                <a:ea typeface="Times New Roman" panose="02020603050405020304" pitchFamily="18" charset="0"/>
                <a:cs typeface="Times New Roman" panose="02020603050405020304" pitchFamily="18" charset="0"/>
              </a:rPr>
              <a:t>, of the equation</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tabLst>
                <a:tab pos="270510" algn="l"/>
              </a:tabLs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tabLst>
                <a:tab pos="270510" algn="l"/>
              </a:tabLst>
            </a:pPr>
            <a:r>
              <a:rPr lang="en-US" dirty="0">
                <a:latin typeface="Times New Roman" panose="02020603050405020304" pitchFamily="18" charset="0"/>
                <a:ea typeface="Times New Roman" panose="02020603050405020304" pitchFamily="18" charset="0"/>
                <a:cs typeface="Times New Roman" panose="02020603050405020304" pitchFamily="18" charset="0"/>
              </a:rPr>
              <a:t>2 cos</a:t>
            </a:r>
            <a:r>
              <a:rPr lang="en-US" baseline="30000" dirty="0">
                <a:latin typeface="Times New Roman" panose="02020603050405020304" pitchFamily="18" charset="0"/>
                <a:ea typeface="Times New Roman" panose="02020603050405020304" pitchFamily="18" charset="0"/>
                <a:cs typeface="Times New Roman" panose="02020603050405020304" pitchFamily="18" charset="0"/>
              </a:rPr>
              <a:t>2</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i="1" dirty="0">
                <a:latin typeface="Times New Roman" panose="02020603050405020304" pitchFamily="18" charset="0"/>
                <a:ea typeface="Times New Roman" panose="02020603050405020304" pitchFamily="18" charset="0"/>
                <a:cs typeface="Times New Roman" panose="02020603050405020304" pitchFamily="18" charset="0"/>
              </a:rPr>
              <a:t>x</a:t>
            </a:r>
            <a:r>
              <a:rPr lang="en-US" dirty="0">
                <a:latin typeface="Times New Roman" panose="02020603050405020304" pitchFamily="18" charset="0"/>
                <a:ea typeface="Times New Roman" panose="02020603050405020304" pitchFamily="18" charset="0"/>
                <a:cs typeface="Times New Roman" panose="02020603050405020304" pitchFamily="18" charset="0"/>
              </a:rPr>
              <a:t> + 1 = 5 sin </a:t>
            </a:r>
            <a:r>
              <a:rPr lang="en-US" i="1" dirty="0">
                <a:latin typeface="Times New Roman" panose="02020603050405020304" pitchFamily="18" charset="0"/>
                <a:ea typeface="Times New Roman" panose="02020603050405020304" pitchFamily="18" charset="0"/>
                <a:cs typeface="Times New Roman" panose="02020603050405020304" pitchFamily="18" charset="0"/>
              </a:rPr>
              <a:t>x</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tabLst>
                <a:tab pos="270510" algn="l"/>
              </a:tabLs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tabLst>
                <a:tab pos="270510" algn="l"/>
              </a:tabLst>
            </a:pPr>
            <a:r>
              <a:rPr lang="en-US" dirty="0">
                <a:latin typeface="Times New Roman" panose="02020603050405020304" pitchFamily="18" charset="0"/>
                <a:ea typeface="Times New Roman" panose="02020603050405020304" pitchFamily="18" charset="0"/>
                <a:cs typeface="Times New Roman" panose="02020603050405020304" pitchFamily="18" charset="0"/>
              </a:rPr>
              <a:t>	giving each solution in terms of </a:t>
            </a:r>
            <a:r>
              <a:rPr lang="en-US" i="1" dirty="0">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latin typeface="Times New Roman" panose="02020603050405020304" pitchFamily="18" charset="0"/>
                <a:ea typeface="Times New Roman" panose="02020603050405020304" pitchFamily="18" charset="0"/>
                <a:cs typeface="Times New Roman" panose="02020603050405020304" pitchFamily="18" charset="0"/>
              </a:rPr>
              <a:t>(6)</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38F24C5F-BF36-4719-BEC5-55BC6246A043}"/>
                  </a:ext>
                </a:extLst>
              </p:cNvPr>
              <p:cNvSpPr txBox="1"/>
              <p:nvPr/>
            </p:nvSpPr>
            <p:spPr>
              <a:xfrm>
                <a:off x="323528" y="2276872"/>
                <a:ext cx="3888432" cy="809902"/>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dirty="0"/>
                  <a:t>[Textbook] Solve the equation </a:t>
                </a:r>
                <a:br>
                  <a:rPr lang="en-GB" dirty="0"/>
                </a:br>
                <a14:m>
                  <m:oMath xmlns:m="http://schemas.openxmlformats.org/officeDocument/2006/math">
                    <m:func>
                      <m:funcPr>
                        <m:ctrlPr>
                          <a:rPr lang="en-GB" b="0" i="1" smtClean="0">
                            <a:latin typeface="Cambria Math" panose="02040503050406030204" pitchFamily="18" charset="0"/>
                          </a:rPr>
                        </m:ctrlPr>
                      </m:funcPr>
                      <m:fName>
                        <m:r>
                          <m:rPr>
                            <m:sty m:val="p"/>
                          </m:rPr>
                          <a:rPr lang="en-GB" b="0" i="0" smtClean="0">
                            <a:latin typeface="Cambria Math" panose="02040503050406030204" pitchFamily="18" charset="0"/>
                          </a:rPr>
                          <m:t>sin</m:t>
                        </m:r>
                      </m:fName>
                      <m:e>
                        <m:r>
                          <a:rPr lang="en-GB" b="0" i="1" smtClean="0">
                            <a:latin typeface="Cambria Math" panose="02040503050406030204" pitchFamily="18" charset="0"/>
                          </a:rPr>
                          <m:t>3</m:t>
                        </m:r>
                        <m:r>
                          <a:rPr lang="en-GB" b="0" i="1" smtClean="0">
                            <a:latin typeface="Cambria Math" panose="02040503050406030204" pitchFamily="18" charset="0"/>
                          </a:rPr>
                          <m:t>𝜃</m:t>
                        </m:r>
                      </m:e>
                    </m:func>
                    <m:r>
                      <a:rPr lang="en-GB" b="0" i="1" smtClean="0">
                        <a:latin typeface="Cambria Math" panose="02040503050406030204" pitchFamily="18" charset="0"/>
                      </a:rPr>
                      <m:t>=</m:t>
                    </m:r>
                    <m:f>
                      <m:fPr>
                        <m:ctrlPr>
                          <a:rPr lang="en-GB" b="0" i="1" smtClean="0">
                            <a:latin typeface="Cambria Math" panose="02040503050406030204" pitchFamily="18" charset="0"/>
                          </a:rPr>
                        </m:ctrlPr>
                      </m:fPr>
                      <m:num>
                        <m:rad>
                          <m:radPr>
                            <m:degHide m:val="on"/>
                            <m:ctrlPr>
                              <a:rPr lang="en-GB" b="0" i="1" smtClean="0">
                                <a:latin typeface="Cambria Math" panose="02040503050406030204" pitchFamily="18" charset="0"/>
                              </a:rPr>
                            </m:ctrlPr>
                          </m:radPr>
                          <m:deg/>
                          <m:e>
                            <m:r>
                              <a:rPr lang="en-GB" b="0" i="1" smtClean="0">
                                <a:latin typeface="Cambria Math" panose="02040503050406030204" pitchFamily="18" charset="0"/>
                              </a:rPr>
                              <m:t>3</m:t>
                            </m:r>
                          </m:e>
                        </m:rad>
                      </m:num>
                      <m:den>
                        <m:r>
                          <a:rPr lang="en-GB" b="0" i="1" smtClean="0">
                            <a:latin typeface="Cambria Math" panose="02040503050406030204" pitchFamily="18" charset="0"/>
                          </a:rPr>
                          <m:t>2</m:t>
                        </m:r>
                      </m:den>
                    </m:f>
                  </m:oMath>
                </a14:m>
                <a:r>
                  <a:rPr lang="en-GB" dirty="0"/>
                  <a:t> in the interval </a:t>
                </a:r>
                <a14:m>
                  <m:oMath xmlns:m="http://schemas.openxmlformats.org/officeDocument/2006/math">
                    <m:r>
                      <a:rPr lang="en-GB" b="0" i="1" smtClean="0">
                        <a:latin typeface="Cambria Math" panose="02040503050406030204" pitchFamily="18" charset="0"/>
                      </a:rPr>
                      <m:t>0≤</m:t>
                    </m:r>
                    <m:r>
                      <a:rPr lang="en-GB" b="0" i="1" smtClean="0">
                        <a:latin typeface="Cambria Math" panose="02040503050406030204" pitchFamily="18" charset="0"/>
                      </a:rPr>
                      <m:t>𝜃</m:t>
                    </m:r>
                    <m:r>
                      <a:rPr lang="en-GB" b="0" i="1" smtClean="0">
                        <a:latin typeface="Cambria Math" panose="02040503050406030204" pitchFamily="18" charset="0"/>
                      </a:rPr>
                      <m:t>≤2</m:t>
                    </m:r>
                    <m:r>
                      <a:rPr lang="en-GB" b="0" i="1" smtClean="0">
                        <a:latin typeface="Cambria Math" panose="02040503050406030204" pitchFamily="18" charset="0"/>
                      </a:rPr>
                      <m:t>𝜋</m:t>
                    </m:r>
                  </m:oMath>
                </a14:m>
                <a:r>
                  <a:rPr lang="en-GB" dirty="0"/>
                  <a:t>.</a:t>
                </a:r>
              </a:p>
            </p:txBody>
          </p:sp>
        </mc:Choice>
        <mc:Fallback xmlns="">
          <p:sp>
            <p:nvSpPr>
              <p:cNvPr id="11" name="TextBox 10">
                <a:extLst>
                  <a:ext uri="{FF2B5EF4-FFF2-40B4-BE49-F238E27FC236}">
                    <a16:creationId xmlns:a16="http://schemas.microsoft.com/office/drawing/2014/main" id="{38F24C5F-BF36-4719-BEC5-55BC6246A043}"/>
                  </a:ext>
                </a:extLst>
              </p:cNvPr>
              <p:cNvSpPr txBox="1">
                <a:spLocks noRot="1" noChangeAspect="1" noMove="1" noResize="1" noEditPoints="1" noAdjustHandles="1" noChangeArrowheads="1" noChangeShapeType="1" noTextEdit="1"/>
              </p:cNvSpPr>
              <p:nvPr/>
            </p:nvSpPr>
            <p:spPr>
              <a:xfrm>
                <a:off x="323528" y="2276872"/>
                <a:ext cx="3888432" cy="809902"/>
              </a:xfrm>
              <a:prstGeom prst="rect">
                <a:avLst/>
              </a:prstGeom>
              <a:blipFill>
                <a:blip r:embed="rId5"/>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spTree>
    <p:extLst>
      <p:ext uri="{BB962C8B-B14F-4D97-AF65-F5344CB8AC3E}">
        <p14:creationId xmlns:p14="http://schemas.microsoft.com/office/powerpoint/2010/main" val="24897899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309B63D-6C0A-4CF1-9294-9C0C62363D16}"/>
              </a:ext>
            </a:extLst>
          </p:cNvPr>
          <p:cNvGrpSpPr/>
          <p:nvPr/>
        </p:nvGrpSpPr>
        <p:grpSpPr>
          <a:xfrm>
            <a:off x="0" y="0"/>
            <a:ext cx="9143074" cy="599127"/>
            <a:chOff x="0" y="13335"/>
            <a:chExt cx="9144218" cy="599127"/>
          </a:xfrm>
        </p:grpSpPr>
        <p:sp>
          <p:nvSpPr>
            <p:cNvPr id="3" name="TextBox 32">
              <a:extLst>
                <a:ext uri="{FF2B5EF4-FFF2-40B4-BE49-F238E27FC236}">
                  <a16:creationId xmlns:a16="http://schemas.microsoft.com/office/drawing/2014/main" id="{7D1446EC-EB7D-4745-8B29-08CCFD32414B}"/>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Small Angle Approximations</a:t>
              </a:r>
              <a:endParaRPr lang="en-GB" sz="3200" dirty="0"/>
            </a:p>
          </p:txBody>
        </p:sp>
        <p:cxnSp>
          <p:nvCxnSpPr>
            <p:cNvPr id="4" name="Straight Connector 3">
              <a:extLst>
                <a:ext uri="{FF2B5EF4-FFF2-40B4-BE49-F238E27FC236}">
                  <a16:creationId xmlns:a16="http://schemas.microsoft.com/office/drawing/2014/main" id="{9234F711-EBFF-4C93-B13C-5FB1948B0095}"/>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pic>
        <p:nvPicPr>
          <p:cNvPr id="5" name="Picture 4">
            <a:extLst>
              <a:ext uri="{FF2B5EF4-FFF2-40B4-BE49-F238E27FC236}">
                <a16:creationId xmlns:a16="http://schemas.microsoft.com/office/drawing/2014/main" id="{CE0F3375-7C66-4D99-9250-A108A4BDB542}"/>
              </a:ext>
            </a:extLst>
          </p:cNvPr>
          <p:cNvPicPr>
            <a:picLocks noChangeAspect="1"/>
          </p:cNvPicPr>
          <p:nvPr/>
        </p:nvPicPr>
        <p:blipFill>
          <a:blip r:embed="rId2"/>
          <a:stretch>
            <a:fillRect/>
          </a:stretch>
        </p:blipFill>
        <p:spPr>
          <a:xfrm>
            <a:off x="487735" y="1111796"/>
            <a:ext cx="3820852" cy="3240360"/>
          </a:xfrm>
          <a:prstGeom prst="rect">
            <a:avLst/>
          </a:prstGeom>
        </p:spPr>
      </p:pic>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72E6EE51-D9A0-491B-AA42-AD1A476CFF13}"/>
                  </a:ext>
                </a:extLst>
              </p:cNvPr>
              <p:cNvSpPr txBox="1"/>
              <p:nvPr/>
            </p:nvSpPr>
            <p:spPr>
              <a:xfrm>
                <a:off x="475035" y="4454128"/>
                <a:ext cx="3820852" cy="830997"/>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600" dirty="0"/>
                  <a:t>If </a:t>
                </a:r>
                <a14:m>
                  <m:oMath xmlns:m="http://schemas.openxmlformats.org/officeDocument/2006/math">
                    <m:r>
                      <a:rPr lang="en-GB" sz="1600" b="0" i="1" smtClean="0">
                        <a:latin typeface="Cambria Math" panose="02040503050406030204" pitchFamily="18" charset="0"/>
                      </a:rPr>
                      <m:t>𝑥</m:t>
                    </m:r>
                  </m:oMath>
                </a14:m>
                <a:r>
                  <a:rPr lang="en-GB" sz="1600" dirty="0"/>
                  <a:t> is in radians, we can see from the graph that as </a:t>
                </a:r>
                <a14:m>
                  <m:oMath xmlns:m="http://schemas.openxmlformats.org/officeDocument/2006/math">
                    <m:r>
                      <a:rPr lang="en-GB" sz="1600" b="0" i="1" smtClean="0">
                        <a:latin typeface="Cambria Math" panose="02040503050406030204" pitchFamily="18" charset="0"/>
                      </a:rPr>
                      <m:t>𝑥</m:t>
                    </m:r>
                  </m:oMath>
                </a14:m>
                <a:r>
                  <a:rPr lang="en-GB" sz="1600" dirty="0"/>
                  <a:t> approaches 0, the two graphs are approximately the same, i.e. </a:t>
                </a:r>
                <a14:m>
                  <m:oMath xmlns:m="http://schemas.openxmlformats.org/officeDocument/2006/math">
                    <m:func>
                      <m:funcPr>
                        <m:ctrlPr>
                          <a:rPr lang="en-GB" sz="1600" b="0" i="1" smtClean="0">
                            <a:latin typeface="Cambria Math" panose="02040503050406030204" pitchFamily="18" charset="0"/>
                          </a:rPr>
                        </m:ctrlPr>
                      </m:funcPr>
                      <m:fName>
                        <m:r>
                          <m:rPr>
                            <m:sty m:val="p"/>
                          </m:rPr>
                          <a:rPr lang="en-GB" sz="1600" b="0" i="0" smtClean="0">
                            <a:latin typeface="Cambria Math" panose="02040503050406030204" pitchFamily="18" charset="0"/>
                          </a:rPr>
                          <m:t>sin</m:t>
                        </m:r>
                      </m:fName>
                      <m:e>
                        <m:r>
                          <a:rPr lang="en-GB" sz="1600" b="0" i="1" smtClean="0">
                            <a:latin typeface="Cambria Math" panose="02040503050406030204" pitchFamily="18" charset="0"/>
                          </a:rPr>
                          <m:t>𝑥</m:t>
                        </m:r>
                      </m:e>
                    </m:func>
                    <m:r>
                      <a:rPr lang="en-GB" sz="1600" b="0" i="1" smtClean="0">
                        <a:latin typeface="Cambria Math" panose="02040503050406030204" pitchFamily="18" charset="0"/>
                      </a:rPr>
                      <m:t>≈</m:t>
                    </m:r>
                    <m:r>
                      <a:rPr lang="en-GB" sz="1600" b="0" i="1" smtClean="0">
                        <a:latin typeface="Cambria Math" panose="02040503050406030204" pitchFamily="18" charset="0"/>
                      </a:rPr>
                      <m:t>𝑥</m:t>
                    </m:r>
                  </m:oMath>
                </a14:m>
                <a:endParaRPr lang="en-GB" sz="1600" dirty="0"/>
              </a:p>
            </p:txBody>
          </p:sp>
        </mc:Choice>
        <mc:Fallback xmlns="">
          <p:sp>
            <p:nvSpPr>
              <p:cNvPr id="7" name="TextBox 6">
                <a:extLst>
                  <a:ext uri="{FF2B5EF4-FFF2-40B4-BE49-F238E27FC236}">
                    <a16:creationId xmlns:a16="http://schemas.microsoft.com/office/drawing/2014/main" id="{72E6EE51-D9A0-491B-AA42-AD1A476CFF13}"/>
                  </a:ext>
                </a:extLst>
              </p:cNvPr>
              <p:cNvSpPr txBox="1">
                <a:spLocks noRot="1" noChangeAspect="1" noMove="1" noResize="1" noEditPoints="1" noAdjustHandles="1" noChangeArrowheads="1" noChangeShapeType="1" noTextEdit="1"/>
              </p:cNvSpPr>
              <p:nvPr/>
            </p:nvSpPr>
            <p:spPr>
              <a:xfrm>
                <a:off x="475035" y="4454128"/>
                <a:ext cx="3820852" cy="830997"/>
              </a:xfrm>
              <a:prstGeom prst="rect">
                <a:avLst/>
              </a:prstGeom>
              <a:blipFill>
                <a:blip r:embed="rId4"/>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25916599-3C65-4F0B-8597-0A4EEE9BD7DB}"/>
                  </a:ext>
                </a:extLst>
              </p:cNvPr>
              <p:cNvSpPr txBox="1"/>
              <p:nvPr/>
            </p:nvSpPr>
            <p:spPr>
              <a:xfrm>
                <a:off x="2876219" y="1108758"/>
                <a:ext cx="115212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rgbClr val="FF0000"/>
                          </a:solidFill>
                          <a:latin typeface="Cambria Math" panose="02040503050406030204" pitchFamily="18" charset="0"/>
                        </a:rPr>
                        <m:t>𝑦</m:t>
                      </m:r>
                      <m:r>
                        <a:rPr lang="en-GB" b="0" i="1" smtClean="0">
                          <a:solidFill>
                            <a:srgbClr val="FF0000"/>
                          </a:solidFill>
                          <a:latin typeface="Cambria Math" panose="02040503050406030204" pitchFamily="18" charset="0"/>
                        </a:rPr>
                        <m:t>=</m:t>
                      </m:r>
                      <m:r>
                        <a:rPr lang="en-GB" b="0" i="1" smtClean="0">
                          <a:solidFill>
                            <a:srgbClr val="FF0000"/>
                          </a:solidFill>
                          <a:latin typeface="Cambria Math" panose="02040503050406030204" pitchFamily="18" charset="0"/>
                        </a:rPr>
                        <m:t>𝑥</m:t>
                      </m:r>
                    </m:oMath>
                  </m:oMathPara>
                </a14:m>
                <a:endParaRPr lang="en-GB" dirty="0">
                  <a:solidFill>
                    <a:srgbClr val="FF0000"/>
                  </a:solidFill>
                </a:endParaRPr>
              </a:p>
            </p:txBody>
          </p:sp>
        </mc:Choice>
        <mc:Fallback xmlns="">
          <p:sp>
            <p:nvSpPr>
              <p:cNvPr id="8" name="TextBox 7">
                <a:extLst>
                  <a:ext uri="{FF2B5EF4-FFF2-40B4-BE49-F238E27FC236}">
                    <a16:creationId xmlns:a16="http://schemas.microsoft.com/office/drawing/2014/main" id="{25916599-3C65-4F0B-8597-0A4EEE9BD7DB}"/>
                  </a:ext>
                </a:extLst>
              </p:cNvPr>
              <p:cNvSpPr txBox="1">
                <a:spLocks noRot="1" noChangeAspect="1" noMove="1" noResize="1" noEditPoints="1" noAdjustHandles="1" noChangeArrowheads="1" noChangeShapeType="1" noTextEdit="1"/>
              </p:cNvSpPr>
              <p:nvPr/>
            </p:nvSpPr>
            <p:spPr>
              <a:xfrm>
                <a:off x="2876219" y="1108758"/>
                <a:ext cx="1152128" cy="369332"/>
              </a:xfrm>
              <a:prstGeom prst="rect">
                <a:avLst/>
              </a:prstGeom>
              <a:blipFill>
                <a:blip r:embed="rId5"/>
                <a:stretch>
                  <a:fillRect b="-66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49FB261C-1CEA-48C0-974E-86A71CD1EF96}"/>
                  </a:ext>
                </a:extLst>
              </p:cNvPr>
              <p:cNvSpPr txBox="1"/>
              <p:nvPr/>
            </p:nvSpPr>
            <p:spPr>
              <a:xfrm>
                <a:off x="3347845" y="1808964"/>
                <a:ext cx="115212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solidFill>
                            <a:schemeClr val="accent1"/>
                          </a:solidFill>
                          <a:latin typeface="Cambria Math" panose="02040503050406030204" pitchFamily="18" charset="0"/>
                        </a:rPr>
                        <m:t>𝑦</m:t>
                      </m:r>
                      <m:r>
                        <a:rPr lang="en-GB" b="0" i="1" smtClean="0">
                          <a:solidFill>
                            <a:schemeClr val="accent1"/>
                          </a:solidFill>
                          <a:latin typeface="Cambria Math" panose="02040503050406030204" pitchFamily="18" charset="0"/>
                        </a:rPr>
                        <m:t>=</m:t>
                      </m:r>
                      <m:func>
                        <m:funcPr>
                          <m:ctrlPr>
                            <a:rPr lang="en-GB" b="0" i="1" smtClean="0">
                              <a:solidFill>
                                <a:schemeClr val="accent1"/>
                              </a:solidFill>
                              <a:latin typeface="Cambria Math" panose="02040503050406030204" pitchFamily="18" charset="0"/>
                            </a:rPr>
                          </m:ctrlPr>
                        </m:funcPr>
                        <m:fName>
                          <m:r>
                            <m:rPr>
                              <m:sty m:val="p"/>
                            </m:rPr>
                            <a:rPr lang="en-GB" b="0" i="0" smtClean="0">
                              <a:solidFill>
                                <a:schemeClr val="accent1"/>
                              </a:solidFill>
                              <a:latin typeface="Cambria Math" panose="02040503050406030204" pitchFamily="18" charset="0"/>
                            </a:rPr>
                            <m:t>sin</m:t>
                          </m:r>
                        </m:fName>
                        <m:e>
                          <m:r>
                            <a:rPr lang="en-GB" b="0" i="1" smtClean="0">
                              <a:solidFill>
                                <a:schemeClr val="accent1"/>
                              </a:solidFill>
                              <a:latin typeface="Cambria Math" panose="02040503050406030204" pitchFamily="18" charset="0"/>
                            </a:rPr>
                            <m:t>𝑥</m:t>
                          </m:r>
                        </m:e>
                      </m:func>
                    </m:oMath>
                  </m:oMathPara>
                </a14:m>
                <a:endParaRPr lang="en-GB" dirty="0">
                  <a:solidFill>
                    <a:srgbClr val="FF0000"/>
                  </a:solidFill>
                </a:endParaRPr>
              </a:p>
            </p:txBody>
          </p:sp>
        </mc:Choice>
        <mc:Fallback xmlns="">
          <p:sp>
            <p:nvSpPr>
              <p:cNvPr id="9" name="TextBox 8">
                <a:extLst>
                  <a:ext uri="{FF2B5EF4-FFF2-40B4-BE49-F238E27FC236}">
                    <a16:creationId xmlns:a16="http://schemas.microsoft.com/office/drawing/2014/main" id="{49FB261C-1CEA-48C0-974E-86A71CD1EF96}"/>
                  </a:ext>
                </a:extLst>
              </p:cNvPr>
              <p:cNvSpPr txBox="1">
                <a:spLocks noRot="1" noChangeAspect="1" noMove="1" noResize="1" noEditPoints="1" noAdjustHandles="1" noChangeArrowheads="1" noChangeShapeType="1" noTextEdit="1"/>
              </p:cNvSpPr>
              <p:nvPr/>
            </p:nvSpPr>
            <p:spPr>
              <a:xfrm>
                <a:off x="3347845" y="1808964"/>
                <a:ext cx="1152128" cy="369332"/>
              </a:xfrm>
              <a:prstGeom prst="rect">
                <a:avLst/>
              </a:prstGeom>
              <a:blipFill>
                <a:blip r:embed="rId6"/>
                <a:stretch>
                  <a:fillRect b="-6667"/>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3" name="TextBox 12">
                <a:extLst>
                  <a:ext uri="{FF2B5EF4-FFF2-40B4-BE49-F238E27FC236}">
                    <a16:creationId xmlns:a16="http://schemas.microsoft.com/office/drawing/2014/main" id="{ABFE2C6B-BCAF-4E43-9005-04B3E821ED62}"/>
                  </a:ext>
                </a:extLst>
              </p:cNvPr>
              <p:cNvSpPr txBox="1"/>
              <p:nvPr/>
            </p:nvSpPr>
            <p:spPr>
              <a:xfrm>
                <a:off x="5004048" y="1808964"/>
                <a:ext cx="3990032" cy="121360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600" dirty="0">
                    <a:latin typeface="Wingdings" panose="05000000000000000000" pitchFamily="2" charset="2"/>
                  </a:rPr>
                  <a:t>!</a:t>
                </a:r>
                <a:r>
                  <a:rPr lang="en-GB" sz="1600" dirty="0"/>
                  <a:t> When </a:t>
                </a:r>
                <a14:m>
                  <m:oMath xmlns:m="http://schemas.openxmlformats.org/officeDocument/2006/math">
                    <m:r>
                      <a:rPr lang="en-GB" sz="1600" b="0" i="1" smtClean="0">
                        <a:latin typeface="Cambria Math" panose="02040503050406030204" pitchFamily="18" charset="0"/>
                      </a:rPr>
                      <m:t>𝜃</m:t>
                    </m:r>
                  </m:oMath>
                </a14:m>
                <a:r>
                  <a:rPr lang="en-GB" sz="1600" dirty="0"/>
                  <a:t> is small and measured in radians:</a:t>
                </a:r>
              </a:p>
              <a:p>
                <a:pPr marL="285750" indent="-285750">
                  <a:buFont typeface="Arial" panose="020B0604020202020204" pitchFamily="34" charset="0"/>
                  <a:buChar char="•"/>
                </a:pPr>
                <a14:m>
                  <m:oMath xmlns:m="http://schemas.openxmlformats.org/officeDocument/2006/math">
                    <m:func>
                      <m:funcPr>
                        <m:ctrlPr>
                          <a:rPr lang="en-GB" sz="1600" b="0" i="1" smtClean="0">
                            <a:latin typeface="Cambria Math" panose="02040503050406030204" pitchFamily="18" charset="0"/>
                          </a:rPr>
                        </m:ctrlPr>
                      </m:funcPr>
                      <m:fName>
                        <m:r>
                          <m:rPr>
                            <m:sty m:val="p"/>
                          </m:rPr>
                          <a:rPr lang="en-GB" sz="1600" b="0" i="0" smtClean="0">
                            <a:latin typeface="Cambria Math" panose="02040503050406030204" pitchFamily="18" charset="0"/>
                          </a:rPr>
                          <m:t>sin</m:t>
                        </m:r>
                      </m:fName>
                      <m:e>
                        <m:r>
                          <a:rPr lang="en-GB" sz="1600" b="0" i="1" smtClean="0">
                            <a:latin typeface="Cambria Math" panose="02040503050406030204" pitchFamily="18" charset="0"/>
                          </a:rPr>
                          <m:t>𝜃</m:t>
                        </m:r>
                      </m:e>
                    </m:func>
                    <m:r>
                      <a:rPr lang="en-GB" sz="1600" b="0" i="1" smtClean="0">
                        <a:latin typeface="Cambria Math" panose="02040503050406030204" pitchFamily="18" charset="0"/>
                      </a:rPr>
                      <m:t>≈</m:t>
                    </m:r>
                    <m:r>
                      <a:rPr lang="en-GB" sz="1600" b="0" i="1" smtClean="0">
                        <a:latin typeface="Cambria Math" panose="02040503050406030204" pitchFamily="18" charset="0"/>
                      </a:rPr>
                      <m:t>𝜃</m:t>
                    </m:r>
                  </m:oMath>
                </a14:m>
                <a:endParaRPr lang="en-GB" sz="1600" dirty="0"/>
              </a:p>
              <a:p>
                <a:pPr marL="285750" indent="-285750">
                  <a:buFont typeface="Arial" panose="020B0604020202020204" pitchFamily="34" charset="0"/>
                  <a:buChar char="•"/>
                </a:pPr>
                <a:r>
                  <a:rPr lang="en-GB" sz="1600" dirty="0"/>
                  <a:t> </a:t>
                </a:r>
                <a14:m>
                  <m:oMath xmlns:m="http://schemas.openxmlformats.org/officeDocument/2006/math">
                    <m:func>
                      <m:funcPr>
                        <m:ctrlPr>
                          <a:rPr lang="en-GB" sz="1600" b="0" i="1" smtClean="0">
                            <a:latin typeface="Cambria Math" panose="02040503050406030204" pitchFamily="18" charset="0"/>
                          </a:rPr>
                        </m:ctrlPr>
                      </m:funcPr>
                      <m:fName>
                        <m:r>
                          <m:rPr>
                            <m:sty m:val="p"/>
                          </m:rPr>
                          <a:rPr lang="en-GB" sz="1600" b="0" i="0" smtClean="0">
                            <a:latin typeface="Cambria Math" panose="02040503050406030204" pitchFamily="18" charset="0"/>
                          </a:rPr>
                          <m:t>tan</m:t>
                        </m:r>
                      </m:fName>
                      <m:e>
                        <m:r>
                          <a:rPr lang="en-GB" sz="1600" b="0" i="1" smtClean="0">
                            <a:latin typeface="Cambria Math" panose="02040503050406030204" pitchFamily="18" charset="0"/>
                          </a:rPr>
                          <m:t>𝜃</m:t>
                        </m:r>
                      </m:e>
                    </m:func>
                    <m:r>
                      <a:rPr lang="en-GB" sz="1600" b="0" i="1" smtClean="0">
                        <a:latin typeface="Cambria Math" panose="02040503050406030204" pitchFamily="18" charset="0"/>
                      </a:rPr>
                      <m:t>≈</m:t>
                    </m:r>
                    <m:r>
                      <a:rPr lang="en-GB" sz="1600" b="0" i="1" smtClean="0">
                        <a:latin typeface="Cambria Math" panose="02040503050406030204" pitchFamily="18" charset="0"/>
                      </a:rPr>
                      <m:t>𝜃</m:t>
                    </m:r>
                  </m:oMath>
                </a14:m>
                <a:endParaRPr lang="en-GB" sz="1600" dirty="0"/>
              </a:p>
              <a:p>
                <a:pPr marL="285750" indent="-285750">
                  <a:buFont typeface="Arial" panose="020B0604020202020204" pitchFamily="34" charset="0"/>
                  <a:buChar char="•"/>
                </a:pPr>
                <a:r>
                  <a:rPr lang="en-GB" sz="1600" dirty="0"/>
                  <a:t> </a:t>
                </a:r>
                <a14:m>
                  <m:oMath xmlns:m="http://schemas.openxmlformats.org/officeDocument/2006/math">
                    <m:func>
                      <m:funcPr>
                        <m:ctrlPr>
                          <a:rPr lang="en-GB" sz="1600" b="0" i="1" smtClean="0">
                            <a:latin typeface="Cambria Math" panose="02040503050406030204" pitchFamily="18" charset="0"/>
                          </a:rPr>
                        </m:ctrlPr>
                      </m:funcPr>
                      <m:fName>
                        <m:r>
                          <m:rPr>
                            <m:sty m:val="p"/>
                          </m:rPr>
                          <a:rPr lang="en-GB" sz="1600" b="0" i="0" smtClean="0">
                            <a:latin typeface="Cambria Math" panose="02040503050406030204" pitchFamily="18" charset="0"/>
                          </a:rPr>
                          <m:t>cos</m:t>
                        </m:r>
                      </m:fName>
                      <m:e>
                        <m:r>
                          <a:rPr lang="en-GB" sz="1600" b="0" i="1" smtClean="0">
                            <a:latin typeface="Cambria Math" panose="02040503050406030204" pitchFamily="18" charset="0"/>
                          </a:rPr>
                          <m:t>𝜃</m:t>
                        </m:r>
                      </m:e>
                    </m:func>
                    <m:r>
                      <a:rPr lang="en-GB" sz="1600" b="0" i="1" smtClean="0">
                        <a:latin typeface="Cambria Math" panose="02040503050406030204" pitchFamily="18" charset="0"/>
                      </a:rPr>
                      <m:t>≈1−</m:t>
                    </m:r>
                    <m:f>
                      <m:fPr>
                        <m:ctrlPr>
                          <a:rPr lang="en-GB" sz="1600" b="0" i="1" smtClean="0">
                            <a:latin typeface="Cambria Math" panose="02040503050406030204" pitchFamily="18" charset="0"/>
                          </a:rPr>
                        </m:ctrlPr>
                      </m:fPr>
                      <m:num>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𝜃</m:t>
                            </m:r>
                          </m:e>
                          <m:sup>
                            <m:r>
                              <a:rPr lang="en-GB" sz="1600" b="0" i="1" smtClean="0">
                                <a:latin typeface="Cambria Math" panose="02040503050406030204" pitchFamily="18" charset="0"/>
                              </a:rPr>
                              <m:t>2</m:t>
                            </m:r>
                          </m:sup>
                        </m:sSup>
                      </m:num>
                      <m:den>
                        <m:r>
                          <a:rPr lang="en-GB" sz="1600" b="0" i="1" smtClean="0">
                            <a:latin typeface="Cambria Math" panose="02040503050406030204" pitchFamily="18" charset="0"/>
                          </a:rPr>
                          <m:t>2</m:t>
                        </m:r>
                      </m:den>
                    </m:f>
                  </m:oMath>
                </a14:m>
                <a:endParaRPr lang="en-GB" sz="1600" dirty="0"/>
              </a:p>
            </p:txBody>
          </p:sp>
        </mc:Choice>
        <mc:Fallback>
          <p:sp>
            <p:nvSpPr>
              <p:cNvPr id="13" name="TextBox 12">
                <a:extLst>
                  <a:ext uri="{FF2B5EF4-FFF2-40B4-BE49-F238E27FC236}">
                    <a16:creationId xmlns:a16="http://schemas.microsoft.com/office/drawing/2014/main" id="{ABFE2C6B-BCAF-4E43-9005-04B3E821ED62}"/>
                  </a:ext>
                </a:extLst>
              </p:cNvPr>
              <p:cNvSpPr txBox="1">
                <a:spLocks noRot="1" noChangeAspect="1" noMove="1" noResize="1" noEditPoints="1" noAdjustHandles="1" noChangeArrowheads="1" noChangeShapeType="1" noTextEdit="1"/>
              </p:cNvSpPr>
              <p:nvPr/>
            </p:nvSpPr>
            <p:spPr>
              <a:xfrm>
                <a:off x="5004048" y="1808964"/>
                <a:ext cx="3990032" cy="1213602"/>
              </a:xfrm>
              <a:prstGeom prst="rect">
                <a:avLst/>
              </a:prstGeom>
              <a:blipFill>
                <a:blip r:embed="rId7"/>
                <a:stretch>
                  <a:fillRect l="-608" t="-985"/>
                </a:stretch>
              </a:blipFill>
            </p:spPr>
            <p:txBody>
              <a:bodyPr/>
              <a:lstStyle/>
              <a:p>
                <a:r>
                  <a:rPr lang="en-GB">
                    <a:noFill/>
                  </a:rPr>
                  <a:t> </a:t>
                </a:r>
              </a:p>
            </p:txBody>
          </p:sp>
        </mc:Fallback>
      </mc:AlternateContent>
    </p:spTree>
    <p:extLst>
      <p:ext uri="{BB962C8B-B14F-4D97-AF65-F5344CB8AC3E}">
        <p14:creationId xmlns:p14="http://schemas.microsoft.com/office/powerpoint/2010/main" val="3841160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32C9DEDD-CBE4-48CF-9669-35E356E3F09B}"/>
              </a:ext>
            </a:extLst>
          </p:cNvPr>
          <p:cNvGrpSpPr/>
          <p:nvPr/>
        </p:nvGrpSpPr>
        <p:grpSpPr>
          <a:xfrm>
            <a:off x="0" y="0"/>
            <a:ext cx="9143074" cy="599127"/>
            <a:chOff x="0" y="13335"/>
            <a:chExt cx="9144218" cy="599127"/>
          </a:xfrm>
        </p:grpSpPr>
        <p:sp>
          <p:nvSpPr>
            <p:cNvPr id="3" name="TextBox 32">
              <a:extLst>
                <a:ext uri="{FF2B5EF4-FFF2-40B4-BE49-F238E27FC236}">
                  <a16:creationId xmlns:a16="http://schemas.microsoft.com/office/drawing/2014/main" id="{6F054842-7027-48BC-A3F3-BD9199537E30}"/>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Examples</a:t>
              </a:r>
              <a:endParaRPr lang="en-GB" sz="3200" dirty="0"/>
            </a:p>
          </p:txBody>
        </p:sp>
        <p:cxnSp>
          <p:nvCxnSpPr>
            <p:cNvPr id="4" name="Straight Connector 3">
              <a:extLst>
                <a:ext uri="{FF2B5EF4-FFF2-40B4-BE49-F238E27FC236}">
                  <a16:creationId xmlns:a16="http://schemas.microsoft.com/office/drawing/2014/main" id="{FDB49F96-CC2B-486A-8C86-DA06D6707D60}"/>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1D2988A4-51A2-40AF-9971-310F70D4244E}"/>
                  </a:ext>
                </a:extLst>
              </p:cNvPr>
              <p:cNvSpPr txBox="1"/>
              <p:nvPr/>
            </p:nvSpPr>
            <p:spPr>
              <a:xfrm>
                <a:off x="466971" y="2352160"/>
                <a:ext cx="3147085" cy="1458733"/>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dirty="0"/>
                  <a:t>[Textbook] When </a:t>
                </a:r>
                <a14:m>
                  <m:oMath xmlns:m="http://schemas.openxmlformats.org/officeDocument/2006/math">
                    <m:r>
                      <a:rPr lang="en-GB" b="0" i="1" smtClean="0">
                        <a:latin typeface="Cambria Math" panose="02040503050406030204" pitchFamily="18" charset="0"/>
                      </a:rPr>
                      <m:t>𝜃</m:t>
                    </m:r>
                  </m:oMath>
                </a14:m>
                <a:r>
                  <a:rPr lang="en-GB" dirty="0"/>
                  <a:t> is small, find the approximate value of:</a:t>
                </a:r>
              </a:p>
              <a:p>
                <a:pPr marL="342900" indent="-342900">
                  <a:buAutoNum type="alphaLcParenR"/>
                </a:pPr>
                <a:r>
                  <a:rPr lang="en-GB" b="0" dirty="0"/>
                  <a:t> </a:t>
                </a:r>
                <a14:m>
                  <m:oMath xmlns:m="http://schemas.openxmlformats.org/officeDocument/2006/math">
                    <m:f>
                      <m:fPr>
                        <m:ctrlPr>
                          <a:rPr lang="en-GB" b="0" i="1" smtClean="0">
                            <a:latin typeface="Cambria Math" panose="02040503050406030204" pitchFamily="18" charset="0"/>
                          </a:rPr>
                        </m:ctrlPr>
                      </m:fPr>
                      <m:num>
                        <m:func>
                          <m:funcPr>
                            <m:ctrlPr>
                              <a:rPr lang="en-GB" b="0" i="1" smtClean="0">
                                <a:latin typeface="Cambria Math" panose="02040503050406030204" pitchFamily="18" charset="0"/>
                              </a:rPr>
                            </m:ctrlPr>
                          </m:funcPr>
                          <m:fName>
                            <m:r>
                              <m:rPr>
                                <m:sty m:val="p"/>
                              </m:rPr>
                              <a:rPr lang="en-GB" b="0" i="0" smtClean="0">
                                <a:latin typeface="Cambria Math" panose="02040503050406030204" pitchFamily="18" charset="0"/>
                              </a:rPr>
                              <m:t>sin</m:t>
                            </m:r>
                          </m:fName>
                          <m:e>
                            <m:r>
                              <a:rPr lang="en-GB" b="0" i="1" smtClean="0">
                                <a:latin typeface="Cambria Math" panose="02040503050406030204" pitchFamily="18" charset="0"/>
                              </a:rPr>
                              <m:t>2</m:t>
                            </m:r>
                            <m:r>
                              <a:rPr lang="en-GB" b="0" i="1" smtClean="0">
                                <a:latin typeface="Cambria Math" panose="02040503050406030204" pitchFamily="18" charset="0"/>
                              </a:rPr>
                              <m:t>𝜃</m:t>
                            </m:r>
                          </m:e>
                        </m:func>
                        <m:r>
                          <a:rPr lang="en-GB" b="0" i="1" smtClean="0">
                            <a:latin typeface="Cambria Math" panose="02040503050406030204" pitchFamily="18" charset="0"/>
                          </a:rPr>
                          <m:t>+</m:t>
                        </m:r>
                        <m:func>
                          <m:funcPr>
                            <m:ctrlPr>
                              <a:rPr lang="en-GB" b="0" i="1" smtClean="0">
                                <a:latin typeface="Cambria Math" panose="02040503050406030204" pitchFamily="18" charset="0"/>
                              </a:rPr>
                            </m:ctrlPr>
                          </m:funcPr>
                          <m:fName>
                            <m:r>
                              <m:rPr>
                                <m:sty m:val="p"/>
                              </m:rPr>
                              <a:rPr lang="en-GB" b="0" i="0" smtClean="0">
                                <a:latin typeface="Cambria Math" panose="02040503050406030204" pitchFamily="18" charset="0"/>
                              </a:rPr>
                              <m:t>tan</m:t>
                            </m:r>
                          </m:fName>
                          <m:e>
                            <m:r>
                              <a:rPr lang="en-GB" b="0" i="1" smtClean="0">
                                <a:latin typeface="Cambria Math" panose="02040503050406030204" pitchFamily="18" charset="0"/>
                              </a:rPr>
                              <m:t>𝜃</m:t>
                            </m:r>
                          </m:e>
                        </m:func>
                      </m:num>
                      <m:den>
                        <m:r>
                          <a:rPr lang="en-GB" b="0" i="1" smtClean="0">
                            <a:latin typeface="Cambria Math" panose="02040503050406030204" pitchFamily="18" charset="0"/>
                          </a:rPr>
                          <m:t>2</m:t>
                        </m:r>
                        <m:r>
                          <a:rPr lang="en-GB" b="0" i="1" smtClean="0">
                            <a:latin typeface="Cambria Math" panose="02040503050406030204" pitchFamily="18" charset="0"/>
                          </a:rPr>
                          <m:t>𝜃</m:t>
                        </m:r>
                      </m:den>
                    </m:f>
                  </m:oMath>
                </a14:m>
                <a:endParaRPr lang="en-GB" dirty="0"/>
              </a:p>
              <a:p>
                <a:pPr marL="342900" indent="-342900">
                  <a:buAutoNum type="alphaLcParenR"/>
                </a:pPr>
                <a:r>
                  <a:rPr lang="en-GB" dirty="0"/>
                  <a:t> </a:t>
                </a:r>
                <a14:m>
                  <m:oMath xmlns:m="http://schemas.openxmlformats.org/officeDocument/2006/math">
                    <m:f>
                      <m:fPr>
                        <m:ctrlPr>
                          <a:rPr lang="en-GB" b="0" i="1" smtClean="0">
                            <a:latin typeface="Cambria Math" panose="02040503050406030204" pitchFamily="18" charset="0"/>
                          </a:rPr>
                        </m:ctrlPr>
                      </m:fPr>
                      <m:num>
                        <m:func>
                          <m:funcPr>
                            <m:ctrlPr>
                              <a:rPr lang="en-GB" b="0" i="1" smtClean="0">
                                <a:latin typeface="Cambria Math" panose="02040503050406030204" pitchFamily="18" charset="0"/>
                              </a:rPr>
                            </m:ctrlPr>
                          </m:funcPr>
                          <m:fName>
                            <m:r>
                              <m:rPr>
                                <m:sty m:val="p"/>
                              </m:rPr>
                              <a:rPr lang="en-GB" b="0" i="0" smtClean="0">
                                <a:latin typeface="Cambria Math" panose="02040503050406030204" pitchFamily="18" charset="0"/>
                              </a:rPr>
                              <m:t>cos</m:t>
                            </m:r>
                          </m:fName>
                          <m:e>
                            <m:r>
                              <a:rPr lang="en-GB" b="0" i="1" smtClean="0">
                                <a:latin typeface="Cambria Math" panose="02040503050406030204" pitchFamily="18" charset="0"/>
                              </a:rPr>
                              <m:t>4</m:t>
                            </m:r>
                            <m:r>
                              <a:rPr lang="en-GB" b="0" i="1" smtClean="0">
                                <a:latin typeface="Cambria Math" panose="02040503050406030204" pitchFamily="18" charset="0"/>
                              </a:rPr>
                              <m:t>𝜃</m:t>
                            </m:r>
                          </m:e>
                        </m:func>
                        <m:r>
                          <a:rPr lang="en-GB" b="0" i="1" smtClean="0">
                            <a:latin typeface="Cambria Math" panose="02040503050406030204" pitchFamily="18" charset="0"/>
                          </a:rPr>
                          <m:t>−1</m:t>
                        </m:r>
                      </m:num>
                      <m:den>
                        <m:r>
                          <a:rPr lang="en-GB" b="0" i="1" smtClean="0">
                            <a:latin typeface="Cambria Math" panose="02040503050406030204" pitchFamily="18" charset="0"/>
                          </a:rPr>
                          <m:t>𝜃</m:t>
                        </m:r>
                        <m:func>
                          <m:funcPr>
                            <m:ctrlPr>
                              <a:rPr lang="en-GB" b="0" i="1" smtClean="0">
                                <a:latin typeface="Cambria Math" panose="02040503050406030204" pitchFamily="18" charset="0"/>
                              </a:rPr>
                            </m:ctrlPr>
                          </m:funcPr>
                          <m:fName>
                            <m:r>
                              <m:rPr>
                                <m:sty m:val="p"/>
                              </m:rPr>
                              <a:rPr lang="en-GB" b="0" i="0" smtClean="0">
                                <a:latin typeface="Cambria Math" panose="02040503050406030204" pitchFamily="18" charset="0"/>
                              </a:rPr>
                              <m:t>sin</m:t>
                            </m:r>
                          </m:fName>
                          <m:e>
                            <m:r>
                              <a:rPr lang="en-GB" b="0" i="1" smtClean="0">
                                <a:latin typeface="Cambria Math" panose="02040503050406030204" pitchFamily="18" charset="0"/>
                              </a:rPr>
                              <m:t>2</m:t>
                            </m:r>
                            <m:r>
                              <a:rPr lang="en-GB" b="0" i="1" smtClean="0">
                                <a:latin typeface="Cambria Math" panose="02040503050406030204" pitchFamily="18" charset="0"/>
                              </a:rPr>
                              <m:t>𝜃</m:t>
                            </m:r>
                          </m:e>
                        </m:func>
                      </m:den>
                    </m:f>
                  </m:oMath>
                </a14:m>
                <a:endParaRPr lang="en-GB" sz="1600" dirty="0"/>
              </a:p>
            </p:txBody>
          </p:sp>
        </mc:Choice>
        <mc:Fallback xmlns="">
          <p:sp>
            <p:nvSpPr>
              <p:cNvPr id="5" name="TextBox 4">
                <a:extLst>
                  <a:ext uri="{FF2B5EF4-FFF2-40B4-BE49-F238E27FC236}">
                    <a16:creationId xmlns:a16="http://schemas.microsoft.com/office/drawing/2014/main" id="{1D2988A4-51A2-40AF-9971-310F70D4244E}"/>
                  </a:ext>
                </a:extLst>
              </p:cNvPr>
              <p:cNvSpPr txBox="1">
                <a:spLocks noRot="1" noChangeAspect="1" noMove="1" noResize="1" noEditPoints="1" noAdjustHandles="1" noChangeArrowheads="1" noChangeShapeType="1" noTextEdit="1"/>
              </p:cNvSpPr>
              <p:nvPr/>
            </p:nvSpPr>
            <p:spPr>
              <a:xfrm>
                <a:off x="466971" y="2352160"/>
                <a:ext cx="3147085" cy="1458733"/>
              </a:xfrm>
              <a:prstGeom prst="rect">
                <a:avLst/>
              </a:prstGeom>
              <a:blipFill>
                <a:blip r:embed="rId2"/>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D8623825-0241-4FA7-A23F-31B1E81ECA68}"/>
                  </a:ext>
                </a:extLst>
              </p:cNvPr>
              <p:cNvSpPr txBox="1"/>
              <p:nvPr/>
            </p:nvSpPr>
            <p:spPr>
              <a:xfrm>
                <a:off x="2630945" y="749181"/>
                <a:ext cx="3628115" cy="121360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600" dirty="0"/>
                  <a:t>When </a:t>
                </a:r>
                <a14:m>
                  <m:oMath xmlns:m="http://schemas.openxmlformats.org/officeDocument/2006/math">
                    <m:r>
                      <a:rPr lang="en-GB" sz="1600" b="0" i="1" smtClean="0">
                        <a:latin typeface="Cambria Math" panose="02040503050406030204" pitchFamily="18" charset="0"/>
                      </a:rPr>
                      <m:t>𝜃</m:t>
                    </m:r>
                  </m:oMath>
                </a14:m>
                <a:r>
                  <a:rPr lang="en-GB" sz="1600" dirty="0"/>
                  <a:t> is small and measured in radians:</a:t>
                </a:r>
              </a:p>
              <a:p>
                <a:pPr marL="285750" indent="-285750">
                  <a:buFont typeface="Arial" panose="020B0604020202020204" pitchFamily="34" charset="0"/>
                  <a:buChar char="•"/>
                </a:pPr>
                <a14:m>
                  <m:oMath xmlns:m="http://schemas.openxmlformats.org/officeDocument/2006/math">
                    <m:func>
                      <m:funcPr>
                        <m:ctrlPr>
                          <a:rPr lang="en-GB" sz="1600" b="0" i="1" smtClean="0">
                            <a:latin typeface="Cambria Math" panose="02040503050406030204" pitchFamily="18" charset="0"/>
                          </a:rPr>
                        </m:ctrlPr>
                      </m:funcPr>
                      <m:fName>
                        <m:r>
                          <m:rPr>
                            <m:sty m:val="p"/>
                          </m:rPr>
                          <a:rPr lang="en-GB" sz="1600" b="0" i="0" smtClean="0">
                            <a:latin typeface="Cambria Math" panose="02040503050406030204" pitchFamily="18" charset="0"/>
                          </a:rPr>
                          <m:t>sin</m:t>
                        </m:r>
                      </m:fName>
                      <m:e>
                        <m:r>
                          <a:rPr lang="en-GB" sz="1600" b="0" i="1" smtClean="0">
                            <a:latin typeface="Cambria Math" panose="02040503050406030204" pitchFamily="18" charset="0"/>
                          </a:rPr>
                          <m:t>𝜃</m:t>
                        </m:r>
                      </m:e>
                    </m:func>
                    <m:r>
                      <a:rPr lang="en-GB" sz="1600" b="0" i="1" smtClean="0">
                        <a:latin typeface="Cambria Math" panose="02040503050406030204" pitchFamily="18" charset="0"/>
                      </a:rPr>
                      <m:t>≈</m:t>
                    </m:r>
                    <m:r>
                      <a:rPr lang="en-GB" sz="1600" b="0" i="1" smtClean="0">
                        <a:latin typeface="Cambria Math" panose="02040503050406030204" pitchFamily="18" charset="0"/>
                      </a:rPr>
                      <m:t>𝜃</m:t>
                    </m:r>
                  </m:oMath>
                </a14:m>
                <a:endParaRPr lang="en-GB" sz="1600" dirty="0"/>
              </a:p>
              <a:p>
                <a:pPr marL="285750" indent="-285750">
                  <a:buFont typeface="Arial" panose="020B0604020202020204" pitchFamily="34" charset="0"/>
                  <a:buChar char="•"/>
                </a:pPr>
                <a:r>
                  <a:rPr lang="en-GB" sz="1600" dirty="0"/>
                  <a:t> </a:t>
                </a:r>
                <a14:m>
                  <m:oMath xmlns:m="http://schemas.openxmlformats.org/officeDocument/2006/math">
                    <m:func>
                      <m:funcPr>
                        <m:ctrlPr>
                          <a:rPr lang="en-GB" sz="1600" b="0" i="1" smtClean="0">
                            <a:latin typeface="Cambria Math" panose="02040503050406030204" pitchFamily="18" charset="0"/>
                          </a:rPr>
                        </m:ctrlPr>
                      </m:funcPr>
                      <m:fName>
                        <m:r>
                          <m:rPr>
                            <m:sty m:val="p"/>
                          </m:rPr>
                          <a:rPr lang="en-GB" sz="1600" b="0" i="0" smtClean="0">
                            <a:latin typeface="Cambria Math" panose="02040503050406030204" pitchFamily="18" charset="0"/>
                          </a:rPr>
                          <m:t>tan</m:t>
                        </m:r>
                      </m:fName>
                      <m:e>
                        <m:r>
                          <a:rPr lang="en-GB" sz="1600" b="0" i="1" smtClean="0">
                            <a:latin typeface="Cambria Math" panose="02040503050406030204" pitchFamily="18" charset="0"/>
                          </a:rPr>
                          <m:t>𝜃</m:t>
                        </m:r>
                      </m:e>
                    </m:func>
                    <m:r>
                      <a:rPr lang="en-GB" sz="1600" b="0" i="1" smtClean="0">
                        <a:latin typeface="Cambria Math" panose="02040503050406030204" pitchFamily="18" charset="0"/>
                      </a:rPr>
                      <m:t>≈</m:t>
                    </m:r>
                    <m:r>
                      <a:rPr lang="en-GB" sz="1600" b="0" i="1" smtClean="0">
                        <a:latin typeface="Cambria Math" panose="02040503050406030204" pitchFamily="18" charset="0"/>
                      </a:rPr>
                      <m:t>𝜃</m:t>
                    </m:r>
                  </m:oMath>
                </a14:m>
                <a:endParaRPr lang="en-GB" sz="1600" dirty="0"/>
              </a:p>
              <a:p>
                <a:pPr marL="285750" indent="-285750">
                  <a:buFont typeface="Arial" panose="020B0604020202020204" pitchFamily="34" charset="0"/>
                  <a:buChar char="•"/>
                </a:pPr>
                <a:r>
                  <a:rPr lang="en-GB" sz="1600" dirty="0"/>
                  <a:t> </a:t>
                </a:r>
                <a14:m>
                  <m:oMath xmlns:m="http://schemas.openxmlformats.org/officeDocument/2006/math">
                    <m:func>
                      <m:funcPr>
                        <m:ctrlPr>
                          <a:rPr lang="en-GB" sz="1600" b="0" i="1" smtClean="0">
                            <a:latin typeface="Cambria Math" panose="02040503050406030204" pitchFamily="18" charset="0"/>
                          </a:rPr>
                        </m:ctrlPr>
                      </m:funcPr>
                      <m:fName>
                        <m:r>
                          <m:rPr>
                            <m:sty m:val="p"/>
                          </m:rPr>
                          <a:rPr lang="en-GB" sz="1600" b="0" i="0" smtClean="0">
                            <a:latin typeface="Cambria Math" panose="02040503050406030204" pitchFamily="18" charset="0"/>
                          </a:rPr>
                          <m:t>cos</m:t>
                        </m:r>
                      </m:fName>
                      <m:e>
                        <m:r>
                          <a:rPr lang="en-GB" sz="1600" b="0" i="1" smtClean="0">
                            <a:latin typeface="Cambria Math" panose="02040503050406030204" pitchFamily="18" charset="0"/>
                          </a:rPr>
                          <m:t>𝜃</m:t>
                        </m:r>
                      </m:e>
                    </m:func>
                    <m:r>
                      <a:rPr lang="en-GB" sz="1600" b="0" i="1" smtClean="0">
                        <a:latin typeface="Cambria Math" panose="02040503050406030204" pitchFamily="18" charset="0"/>
                      </a:rPr>
                      <m:t>≈1−</m:t>
                    </m:r>
                    <m:f>
                      <m:fPr>
                        <m:ctrlPr>
                          <a:rPr lang="en-GB" sz="1600" b="0" i="1" smtClean="0">
                            <a:latin typeface="Cambria Math" panose="02040503050406030204" pitchFamily="18" charset="0"/>
                          </a:rPr>
                        </m:ctrlPr>
                      </m:fPr>
                      <m:num>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𝜃</m:t>
                            </m:r>
                          </m:e>
                          <m:sup>
                            <m:r>
                              <a:rPr lang="en-GB" sz="1600" b="0" i="1" smtClean="0">
                                <a:latin typeface="Cambria Math" panose="02040503050406030204" pitchFamily="18" charset="0"/>
                              </a:rPr>
                              <m:t>2</m:t>
                            </m:r>
                          </m:sup>
                        </m:sSup>
                      </m:num>
                      <m:den>
                        <m:r>
                          <a:rPr lang="en-GB" sz="1600" b="0" i="1" smtClean="0">
                            <a:latin typeface="Cambria Math" panose="02040503050406030204" pitchFamily="18" charset="0"/>
                          </a:rPr>
                          <m:t>2</m:t>
                        </m:r>
                      </m:den>
                    </m:f>
                  </m:oMath>
                </a14:m>
                <a:endParaRPr lang="en-GB" sz="1600" dirty="0"/>
              </a:p>
            </p:txBody>
          </p:sp>
        </mc:Choice>
        <mc:Fallback xmlns="">
          <p:sp>
            <p:nvSpPr>
              <p:cNvPr id="7" name="TextBox 6">
                <a:extLst>
                  <a:ext uri="{FF2B5EF4-FFF2-40B4-BE49-F238E27FC236}">
                    <a16:creationId xmlns:a16="http://schemas.microsoft.com/office/drawing/2014/main" id="{D8623825-0241-4FA7-A23F-31B1E81ECA68}"/>
                  </a:ext>
                </a:extLst>
              </p:cNvPr>
              <p:cNvSpPr txBox="1">
                <a:spLocks noRot="1" noChangeAspect="1" noMove="1" noResize="1" noEditPoints="1" noAdjustHandles="1" noChangeArrowheads="1" noChangeShapeType="1" noTextEdit="1"/>
              </p:cNvSpPr>
              <p:nvPr/>
            </p:nvSpPr>
            <p:spPr>
              <a:xfrm>
                <a:off x="2630945" y="749181"/>
                <a:ext cx="3628115" cy="1213602"/>
              </a:xfrm>
              <a:prstGeom prst="rect">
                <a:avLst/>
              </a:prstGeom>
              <a:blipFill>
                <a:blip r:embed="rId4"/>
                <a:stretch>
                  <a:fillRect l="-668" t="-493" r="-1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B0EC4E0E-1DB0-45B3-9371-9635BECDAF04}"/>
                  </a:ext>
                </a:extLst>
              </p:cNvPr>
              <p:cNvSpPr txBox="1"/>
              <p:nvPr/>
            </p:nvSpPr>
            <p:spPr>
              <a:xfrm>
                <a:off x="3851920" y="2348880"/>
                <a:ext cx="5112568" cy="1200329"/>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pPr/>
                <a:r>
                  <a:rPr lang="en-GB" dirty="0"/>
                  <a:t>[Textbook] a) Show that, when </a:t>
                </a:r>
                <a14:m>
                  <m:oMath xmlns:m="http://schemas.openxmlformats.org/officeDocument/2006/math">
                    <m:r>
                      <a:rPr lang="en-GB" b="0" i="1" smtClean="0">
                        <a:latin typeface="Cambria Math" panose="02040503050406030204" pitchFamily="18" charset="0"/>
                      </a:rPr>
                      <m:t>𝜃</m:t>
                    </m:r>
                  </m:oMath>
                </a14:m>
                <a:r>
                  <a:rPr lang="en-GB" dirty="0"/>
                  <a:t> is small, </a:t>
                </a:r>
                <a:br>
                  <a:rPr lang="en-GB" dirty="0"/>
                </a:br>
                <a14:m>
                  <m:oMathPara xmlns:m="http://schemas.openxmlformats.org/officeDocument/2006/math">
                    <m:oMathParaPr>
                      <m:jc m:val="centerGroup"/>
                    </m:oMathParaPr>
                    <m:oMath xmlns:m="http://schemas.openxmlformats.org/officeDocument/2006/math">
                      <m:func>
                        <m:funcPr>
                          <m:ctrlPr>
                            <a:rPr lang="en-GB" b="0" i="1" smtClean="0">
                              <a:latin typeface="Cambria Math" panose="02040503050406030204" pitchFamily="18" charset="0"/>
                            </a:rPr>
                          </m:ctrlPr>
                        </m:funcPr>
                        <m:fName>
                          <m:r>
                            <m:rPr>
                              <m:sty m:val="p"/>
                            </m:rPr>
                            <a:rPr lang="en-GB" b="0" i="0" smtClean="0">
                              <a:latin typeface="Cambria Math" panose="02040503050406030204" pitchFamily="18" charset="0"/>
                            </a:rPr>
                            <m:t>sin</m:t>
                          </m:r>
                        </m:fName>
                        <m:e>
                          <m:r>
                            <a:rPr lang="en-GB" b="0" i="1" smtClean="0">
                              <a:latin typeface="Cambria Math" panose="02040503050406030204" pitchFamily="18" charset="0"/>
                            </a:rPr>
                            <m:t>5</m:t>
                          </m:r>
                          <m:r>
                            <a:rPr lang="en-GB" b="0" i="1" smtClean="0">
                              <a:latin typeface="Cambria Math" panose="02040503050406030204" pitchFamily="18" charset="0"/>
                            </a:rPr>
                            <m:t>𝜃</m:t>
                          </m:r>
                        </m:e>
                      </m:func>
                      <m:r>
                        <a:rPr lang="en-GB" b="0" i="1" smtClean="0">
                          <a:latin typeface="Cambria Math" panose="02040503050406030204" pitchFamily="18" charset="0"/>
                        </a:rPr>
                        <m:t>+</m:t>
                      </m:r>
                      <m:func>
                        <m:funcPr>
                          <m:ctrlPr>
                            <a:rPr lang="en-GB" b="0" i="1" smtClean="0">
                              <a:latin typeface="Cambria Math" panose="02040503050406030204" pitchFamily="18" charset="0"/>
                            </a:rPr>
                          </m:ctrlPr>
                        </m:funcPr>
                        <m:fName>
                          <m:r>
                            <m:rPr>
                              <m:sty m:val="p"/>
                            </m:rPr>
                            <a:rPr lang="en-GB" b="0" i="0" smtClean="0">
                              <a:latin typeface="Cambria Math" panose="02040503050406030204" pitchFamily="18" charset="0"/>
                            </a:rPr>
                            <m:t>tan</m:t>
                          </m:r>
                        </m:fName>
                        <m:e>
                          <m:r>
                            <a:rPr lang="en-GB" b="0" i="1" smtClean="0">
                              <a:latin typeface="Cambria Math" panose="02040503050406030204" pitchFamily="18" charset="0"/>
                            </a:rPr>
                            <m:t>2</m:t>
                          </m:r>
                          <m:r>
                            <a:rPr lang="en-GB" b="0" i="1" smtClean="0">
                              <a:latin typeface="Cambria Math" panose="02040503050406030204" pitchFamily="18" charset="0"/>
                            </a:rPr>
                            <m:t>𝜃</m:t>
                          </m:r>
                        </m:e>
                      </m:func>
                      <m:r>
                        <a:rPr lang="en-GB" b="0" i="1" smtClean="0">
                          <a:latin typeface="Cambria Math" panose="02040503050406030204" pitchFamily="18" charset="0"/>
                        </a:rPr>
                        <m:t>−</m:t>
                      </m:r>
                      <m:func>
                        <m:funcPr>
                          <m:ctrlPr>
                            <a:rPr lang="en-GB" b="0" i="1" smtClean="0">
                              <a:latin typeface="Cambria Math" panose="02040503050406030204" pitchFamily="18" charset="0"/>
                            </a:rPr>
                          </m:ctrlPr>
                        </m:funcPr>
                        <m:fName>
                          <m:r>
                            <m:rPr>
                              <m:sty m:val="p"/>
                            </m:rPr>
                            <a:rPr lang="en-GB" b="0" i="0" smtClean="0">
                              <a:latin typeface="Cambria Math" panose="02040503050406030204" pitchFamily="18" charset="0"/>
                            </a:rPr>
                            <m:t>cos</m:t>
                          </m:r>
                        </m:fName>
                        <m:e>
                          <m:r>
                            <a:rPr lang="en-GB" b="0" i="1" smtClean="0">
                              <a:latin typeface="Cambria Math" panose="02040503050406030204" pitchFamily="18" charset="0"/>
                            </a:rPr>
                            <m:t>2</m:t>
                          </m:r>
                          <m:r>
                            <a:rPr lang="en-GB" b="0" i="1" smtClean="0">
                              <a:latin typeface="Cambria Math" panose="02040503050406030204" pitchFamily="18" charset="0"/>
                            </a:rPr>
                            <m:t>𝜃</m:t>
                          </m:r>
                        </m:e>
                      </m:func>
                      <m:r>
                        <a:rPr lang="en-GB" b="0" i="1" smtClean="0">
                          <a:latin typeface="Cambria Math" panose="02040503050406030204" pitchFamily="18" charset="0"/>
                        </a:rPr>
                        <m:t>≈2</m:t>
                      </m:r>
                      <m:sSup>
                        <m:sSupPr>
                          <m:ctrlPr>
                            <a:rPr lang="en-GB" b="0" i="1" smtClean="0">
                              <a:latin typeface="Cambria Math" panose="02040503050406030204" pitchFamily="18" charset="0"/>
                            </a:rPr>
                          </m:ctrlPr>
                        </m:sSupPr>
                        <m:e>
                          <m:r>
                            <a:rPr lang="en-GB" b="0" i="1" smtClean="0">
                              <a:latin typeface="Cambria Math" panose="02040503050406030204" pitchFamily="18" charset="0"/>
                            </a:rPr>
                            <m:t>𝜃</m:t>
                          </m:r>
                        </m:e>
                        <m:sup>
                          <m:r>
                            <a:rPr lang="en-GB" b="0" i="1" smtClean="0">
                              <a:latin typeface="Cambria Math" panose="02040503050406030204" pitchFamily="18" charset="0"/>
                            </a:rPr>
                            <m:t>2</m:t>
                          </m:r>
                        </m:sup>
                      </m:sSup>
                      <m:r>
                        <a:rPr lang="en-GB" b="0" i="1" smtClean="0">
                          <a:latin typeface="Cambria Math" panose="02040503050406030204" pitchFamily="18" charset="0"/>
                        </a:rPr>
                        <m:t>+7</m:t>
                      </m:r>
                      <m:r>
                        <a:rPr lang="en-GB" b="0" i="1" smtClean="0">
                          <a:latin typeface="Cambria Math" panose="02040503050406030204" pitchFamily="18" charset="0"/>
                        </a:rPr>
                        <m:t>𝜃</m:t>
                      </m:r>
                      <m:r>
                        <a:rPr lang="en-GB" b="0" i="1" smtClean="0">
                          <a:latin typeface="Cambria Math" panose="02040503050406030204" pitchFamily="18" charset="0"/>
                        </a:rPr>
                        <m:t>−1</m:t>
                      </m:r>
                    </m:oMath>
                  </m:oMathPara>
                </a14:m>
                <a:endParaRPr lang="en-GB" dirty="0"/>
              </a:p>
              <a:p>
                <a:r>
                  <a:rPr lang="en-GB" dirty="0"/>
                  <a:t>b) Hence state the approximate value of </a:t>
                </a:r>
                <a:br>
                  <a:rPr lang="en-GB" dirty="0"/>
                </a:br>
                <a14:m>
                  <m:oMath xmlns:m="http://schemas.openxmlformats.org/officeDocument/2006/math">
                    <m:func>
                      <m:funcPr>
                        <m:ctrlPr>
                          <a:rPr lang="en-GB" i="1">
                            <a:latin typeface="Cambria Math" panose="02040503050406030204" pitchFamily="18" charset="0"/>
                          </a:rPr>
                        </m:ctrlPr>
                      </m:funcPr>
                      <m:fName>
                        <m:r>
                          <m:rPr>
                            <m:sty m:val="p"/>
                          </m:rPr>
                          <a:rPr lang="en-GB">
                            <a:latin typeface="Cambria Math" panose="02040503050406030204" pitchFamily="18" charset="0"/>
                          </a:rPr>
                          <m:t>sin</m:t>
                        </m:r>
                      </m:fName>
                      <m:e>
                        <m:r>
                          <a:rPr lang="en-GB" i="1">
                            <a:latin typeface="Cambria Math" panose="02040503050406030204" pitchFamily="18" charset="0"/>
                          </a:rPr>
                          <m:t>5</m:t>
                        </m:r>
                        <m:r>
                          <a:rPr lang="en-GB" i="1">
                            <a:latin typeface="Cambria Math" panose="02040503050406030204" pitchFamily="18" charset="0"/>
                          </a:rPr>
                          <m:t>𝜃</m:t>
                        </m:r>
                      </m:e>
                    </m:func>
                    <m:r>
                      <a:rPr lang="en-GB" i="1">
                        <a:latin typeface="Cambria Math" panose="02040503050406030204" pitchFamily="18" charset="0"/>
                      </a:rPr>
                      <m:t>+</m:t>
                    </m:r>
                    <m:func>
                      <m:funcPr>
                        <m:ctrlPr>
                          <a:rPr lang="en-GB" i="1">
                            <a:latin typeface="Cambria Math" panose="02040503050406030204" pitchFamily="18" charset="0"/>
                          </a:rPr>
                        </m:ctrlPr>
                      </m:funcPr>
                      <m:fName>
                        <m:r>
                          <m:rPr>
                            <m:sty m:val="p"/>
                          </m:rPr>
                          <a:rPr lang="en-GB">
                            <a:latin typeface="Cambria Math" panose="02040503050406030204" pitchFamily="18" charset="0"/>
                          </a:rPr>
                          <m:t>tan</m:t>
                        </m:r>
                      </m:fName>
                      <m:e>
                        <m:r>
                          <a:rPr lang="en-GB" i="1">
                            <a:latin typeface="Cambria Math" panose="02040503050406030204" pitchFamily="18" charset="0"/>
                          </a:rPr>
                          <m:t>2</m:t>
                        </m:r>
                        <m:r>
                          <a:rPr lang="en-GB" i="1">
                            <a:latin typeface="Cambria Math" panose="02040503050406030204" pitchFamily="18" charset="0"/>
                          </a:rPr>
                          <m:t>𝜃</m:t>
                        </m:r>
                      </m:e>
                    </m:func>
                    <m:r>
                      <a:rPr lang="en-GB" i="1">
                        <a:latin typeface="Cambria Math" panose="02040503050406030204" pitchFamily="18" charset="0"/>
                      </a:rPr>
                      <m:t>−</m:t>
                    </m:r>
                    <m:func>
                      <m:funcPr>
                        <m:ctrlPr>
                          <a:rPr lang="en-GB" i="1">
                            <a:latin typeface="Cambria Math" panose="02040503050406030204" pitchFamily="18" charset="0"/>
                          </a:rPr>
                        </m:ctrlPr>
                      </m:funcPr>
                      <m:fName>
                        <m:r>
                          <m:rPr>
                            <m:sty m:val="p"/>
                          </m:rPr>
                          <a:rPr lang="en-GB">
                            <a:latin typeface="Cambria Math" panose="02040503050406030204" pitchFamily="18" charset="0"/>
                          </a:rPr>
                          <m:t>cos</m:t>
                        </m:r>
                      </m:fName>
                      <m:e>
                        <m:r>
                          <a:rPr lang="en-GB" i="1">
                            <a:latin typeface="Cambria Math" panose="02040503050406030204" pitchFamily="18" charset="0"/>
                          </a:rPr>
                          <m:t>2</m:t>
                        </m:r>
                        <m:r>
                          <a:rPr lang="en-GB" i="1">
                            <a:latin typeface="Cambria Math" panose="02040503050406030204" pitchFamily="18" charset="0"/>
                          </a:rPr>
                          <m:t>𝜃</m:t>
                        </m:r>
                      </m:e>
                    </m:func>
                  </m:oMath>
                </a14:m>
                <a:r>
                  <a:rPr lang="en-GB" dirty="0"/>
                  <a:t> for small values of </a:t>
                </a:r>
                <a14:m>
                  <m:oMath xmlns:m="http://schemas.openxmlformats.org/officeDocument/2006/math">
                    <m:r>
                      <a:rPr lang="en-GB" b="0" i="1" smtClean="0">
                        <a:latin typeface="Cambria Math" panose="02040503050406030204" pitchFamily="18" charset="0"/>
                      </a:rPr>
                      <m:t>𝜃</m:t>
                    </m:r>
                  </m:oMath>
                </a14:m>
                <a:r>
                  <a:rPr lang="en-GB" dirty="0"/>
                  <a:t>.</a:t>
                </a:r>
              </a:p>
            </p:txBody>
          </p:sp>
        </mc:Choice>
        <mc:Fallback xmlns="">
          <p:sp>
            <p:nvSpPr>
              <p:cNvPr id="10" name="TextBox 9">
                <a:extLst>
                  <a:ext uri="{FF2B5EF4-FFF2-40B4-BE49-F238E27FC236}">
                    <a16:creationId xmlns:a16="http://schemas.microsoft.com/office/drawing/2014/main" id="{B0EC4E0E-1DB0-45B3-9371-9635BECDAF04}"/>
                  </a:ext>
                </a:extLst>
              </p:cNvPr>
              <p:cNvSpPr txBox="1">
                <a:spLocks noRot="1" noChangeAspect="1" noMove="1" noResize="1" noEditPoints="1" noAdjustHandles="1" noChangeArrowheads="1" noChangeShapeType="1" noTextEdit="1"/>
              </p:cNvSpPr>
              <p:nvPr/>
            </p:nvSpPr>
            <p:spPr>
              <a:xfrm>
                <a:off x="3851920" y="2348880"/>
                <a:ext cx="5112568" cy="1200329"/>
              </a:xfrm>
              <a:prstGeom prst="rect">
                <a:avLst/>
              </a:prstGeom>
              <a:blipFill>
                <a:blip r:embed="rId5"/>
                <a:stretch>
                  <a:fillRect b="-448"/>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spTree>
    <p:extLst>
      <p:ext uri="{BB962C8B-B14F-4D97-AF65-F5344CB8AC3E}">
        <p14:creationId xmlns:p14="http://schemas.microsoft.com/office/powerpoint/2010/main" val="20308281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Radians</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34" name="TextBox 33"/>
          <p:cNvSpPr txBox="1"/>
          <p:nvPr/>
        </p:nvSpPr>
        <p:spPr>
          <a:xfrm>
            <a:off x="395536" y="836712"/>
            <a:ext cx="7776864" cy="646331"/>
          </a:xfrm>
          <a:prstGeom prst="rect">
            <a:avLst/>
          </a:prstGeom>
          <a:noFill/>
        </p:spPr>
        <p:txBody>
          <a:bodyPr wrap="square" rtlCol="0">
            <a:spAutoFit/>
          </a:bodyPr>
          <a:lstStyle/>
          <a:p>
            <a:r>
              <a:rPr lang="en-GB" dirty="0"/>
              <a:t>So far you’ve used </a:t>
            </a:r>
            <a:r>
              <a:rPr lang="en-GB" b="1" dirty="0"/>
              <a:t>degrees</a:t>
            </a:r>
            <a:r>
              <a:rPr lang="en-GB" dirty="0"/>
              <a:t> as the unit to measure angles.</a:t>
            </a:r>
          </a:p>
          <a:p>
            <a:r>
              <a:rPr lang="en-GB" dirty="0"/>
              <a:t>But outside geometry,  mathematicians pretty much always use </a:t>
            </a:r>
            <a:r>
              <a:rPr lang="en-GB" b="1" dirty="0"/>
              <a:t>radians</a:t>
            </a:r>
            <a:r>
              <a:rPr lang="en-GB" dirty="0"/>
              <a:t>.</a:t>
            </a:r>
          </a:p>
        </p:txBody>
      </p:sp>
      <p:sp>
        <p:nvSpPr>
          <p:cNvPr id="35" name="Oval 34"/>
          <p:cNvSpPr/>
          <p:nvPr/>
        </p:nvSpPr>
        <p:spPr>
          <a:xfrm>
            <a:off x="755576" y="1988840"/>
            <a:ext cx="3096344" cy="30243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cxnSp>
        <p:nvCxnSpPr>
          <p:cNvPr id="37" name="Straight Connector 36"/>
          <p:cNvCxnSpPr>
            <a:stCxn id="35" idx="0"/>
          </p:cNvCxnSpPr>
          <p:nvPr/>
        </p:nvCxnSpPr>
        <p:spPr>
          <a:xfrm flipH="1">
            <a:off x="2289976" y="1988840"/>
            <a:ext cx="13772" cy="1533588"/>
          </a:xfrm>
          <a:prstGeom prst="line">
            <a:avLst/>
          </a:prstGeom>
        </p:spPr>
        <p:style>
          <a:lnRef idx="1">
            <a:schemeClr val="accent1"/>
          </a:lnRef>
          <a:fillRef idx="0">
            <a:schemeClr val="accent1"/>
          </a:fillRef>
          <a:effectRef idx="0">
            <a:schemeClr val="accent1"/>
          </a:effectRef>
          <a:fontRef idx="minor">
            <a:schemeClr val="tx1"/>
          </a:fontRef>
        </p:style>
      </p:cxnSp>
      <p:sp>
        <p:nvSpPr>
          <p:cNvPr id="38" name="Oval 37"/>
          <p:cNvSpPr/>
          <p:nvPr/>
        </p:nvSpPr>
        <p:spPr>
          <a:xfrm>
            <a:off x="2221136" y="1911752"/>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9" name="Straight Connector 38"/>
          <p:cNvCxnSpPr/>
          <p:nvPr/>
        </p:nvCxnSpPr>
        <p:spPr>
          <a:xfrm flipH="1">
            <a:off x="2289810" y="1996440"/>
            <a:ext cx="243840" cy="1524000"/>
          </a:xfrm>
          <a:prstGeom prst="line">
            <a:avLst/>
          </a:prstGeom>
        </p:spPr>
        <p:style>
          <a:lnRef idx="1">
            <a:schemeClr val="accent1"/>
          </a:lnRef>
          <a:fillRef idx="0">
            <a:schemeClr val="accent1"/>
          </a:fillRef>
          <a:effectRef idx="0">
            <a:schemeClr val="accent1"/>
          </a:effectRef>
          <a:fontRef idx="minor">
            <a:schemeClr val="tx1"/>
          </a:fontRef>
        </p:style>
      </p:cxnSp>
      <p:sp>
        <p:nvSpPr>
          <p:cNvPr id="45" name="Freeform 44"/>
          <p:cNvSpPr/>
          <p:nvPr/>
        </p:nvSpPr>
        <p:spPr>
          <a:xfrm>
            <a:off x="2293620" y="3002280"/>
            <a:ext cx="83820" cy="11430"/>
          </a:xfrm>
          <a:custGeom>
            <a:avLst/>
            <a:gdLst>
              <a:gd name="connsiteX0" fmla="*/ 0 w 83820"/>
              <a:gd name="connsiteY0" fmla="*/ 0 h 11430"/>
              <a:gd name="connsiteX1" fmla="*/ 41910 w 83820"/>
              <a:gd name="connsiteY1" fmla="*/ 0 h 11430"/>
              <a:gd name="connsiteX2" fmla="*/ 83820 w 83820"/>
              <a:gd name="connsiteY2" fmla="*/ 11430 h 11430"/>
            </a:gdLst>
            <a:ahLst/>
            <a:cxnLst>
              <a:cxn ang="0">
                <a:pos x="connsiteX0" y="connsiteY0"/>
              </a:cxn>
              <a:cxn ang="0">
                <a:pos x="connsiteX1" y="connsiteY1"/>
              </a:cxn>
              <a:cxn ang="0">
                <a:pos x="connsiteX2" y="connsiteY2"/>
              </a:cxn>
            </a:cxnLst>
            <a:rect l="l" t="t" r="r" b="b"/>
            <a:pathLst>
              <a:path w="83820" h="11430">
                <a:moveTo>
                  <a:pt x="0" y="0"/>
                </a:moveTo>
                <a:lnTo>
                  <a:pt x="41910" y="0"/>
                </a:lnTo>
                <a:lnTo>
                  <a:pt x="83820" y="11430"/>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6" name="TextBox 45"/>
          <p:cNvSpPr txBox="1"/>
          <p:nvPr/>
        </p:nvSpPr>
        <p:spPr>
          <a:xfrm>
            <a:off x="2199546" y="2682250"/>
            <a:ext cx="340990" cy="261610"/>
          </a:xfrm>
          <a:prstGeom prst="rect">
            <a:avLst/>
          </a:prstGeom>
          <a:noFill/>
        </p:spPr>
        <p:txBody>
          <a:bodyPr wrap="square" rtlCol="0">
            <a:spAutoFit/>
          </a:bodyPr>
          <a:lstStyle/>
          <a:p>
            <a:pPr algn="ctr"/>
            <a:r>
              <a:rPr lang="en-GB" sz="1050" dirty="0"/>
              <a:t>1</a:t>
            </a:r>
            <a:r>
              <a:rPr lang="en-GB" sz="1050" dirty="0">
                <a:latin typeface="Calibri"/>
              </a:rPr>
              <a:t>°</a:t>
            </a:r>
            <a:endParaRPr lang="en-GB" sz="1050" dirty="0"/>
          </a:p>
        </p:txBody>
      </p:sp>
      <p:sp>
        <p:nvSpPr>
          <p:cNvPr id="48" name="TextBox 47"/>
          <p:cNvSpPr txBox="1"/>
          <p:nvPr/>
        </p:nvSpPr>
        <p:spPr>
          <a:xfrm>
            <a:off x="1907704" y="4149080"/>
            <a:ext cx="2016224" cy="9541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GB" sz="1400" dirty="0"/>
              <a:t>A degree is a 360</a:t>
            </a:r>
            <a:r>
              <a:rPr lang="en-GB" sz="1400" baseline="30000" dirty="0"/>
              <a:t>th</a:t>
            </a:r>
            <a:r>
              <a:rPr lang="en-GB" sz="1400" dirty="0"/>
              <a:t> of a rotation around a full circle. This is a somewhat arbitrary definition!</a:t>
            </a:r>
          </a:p>
        </p:txBody>
      </p:sp>
      <p:sp>
        <p:nvSpPr>
          <p:cNvPr id="49" name="Oval 48"/>
          <p:cNvSpPr/>
          <p:nvPr/>
        </p:nvSpPr>
        <p:spPr>
          <a:xfrm>
            <a:off x="5004048" y="1988840"/>
            <a:ext cx="3096344" cy="30243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cxnSp>
        <p:nvCxnSpPr>
          <p:cNvPr id="50" name="Straight Connector 49"/>
          <p:cNvCxnSpPr/>
          <p:nvPr/>
        </p:nvCxnSpPr>
        <p:spPr>
          <a:xfrm flipH="1">
            <a:off x="6516216" y="1988840"/>
            <a:ext cx="13772" cy="1533588"/>
          </a:xfrm>
          <a:prstGeom prst="line">
            <a:avLst/>
          </a:prstGeom>
        </p:spPr>
        <p:style>
          <a:lnRef idx="1">
            <a:schemeClr val="accent1"/>
          </a:lnRef>
          <a:fillRef idx="0">
            <a:schemeClr val="accent1"/>
          </a:fillRef>
          <a:effectRef idx="0">
            <a:schemeClr val="accent1"/>
          </a:effectRef>
          <a:fontRef idx="minor">
            <a:schemeClr val="tx1"/>
          </a:fontRef>
        </p:style>
      </p:cxnSp>
      <p:sp>
        <p:nvSpPr>
          <p:cNvPr id="51" name="Oval 50"/>
          <p:cNvSpPr/>
          <p:nvPr/>
        </p:nvSpPr>
        <p:spPr>
          <a:xfrm>
            <a:off x="6444208" y="1916832"/>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TextBox 58"/>
          <p:cNvSpPr txBox="1"/>
          <p:nvPr/>
        </p:nvSpPr>
        <p:spPr>
          <a:xfrm>
            <a:off x="6300192" y="4149080"/>
            <a:ext cx="2232248" cy="9541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GB" sz="1400" dirty="0"/>
              <a:t>One radian however is the movement of one radius’ worth around the circumference of the circle.</a:t>
            </a:r>
          </a:p>
        </p:txBody>
      </p:sp>
      <p:sp>
        <p:nvSpPr>
          <p:cNvPr id="61" name="TextBox 60"/>
          <p:cNvSpPr txBox="1"/>
          <p:nvPr/>
        </p:nvSpPr>
        <p:spPr>
          <a:xfrm>
            <a:off x="6156176" y="2564904"/>
            <a:ext cx="504056" cy="338554"/>
          </a:xfrm>
          <a:prstGeom prst="rect">
            <a:avLst/>
          </a:prstGeom>
          <a:noFill/>
        </p:spPr>
        <p:txBody>
          <a:bodyPr wrap="square" rtlCol="0">
            <a:spAutoFit/>
          </a:bodyPr>
          <a:lstStyle/>
          <a:p>
            <a:pPr algn="ctr"/>
            <a:r>
              <a:rPr lang="en-GB" sz="1600" dirty="0"/>
              <a:t>r</a:t>
            </a:r>
            <a:endParaRPr lang="en-GB" sz="1600" baseline="30000" dirty="0"/>
          </a:p>
        </p:txBody>
      </p:sp>
      <p:grpSp>
        <p:nvGrpSpPr>
          <p:cNvPr id="64" name="Group 63"/>
          <p:cNvGrpSpPr/>
          <p:nvPr/>
        </p:nvGrpSpPr>
        <p:grpSpPr>
          <a:xfrm>
            <a:off x="6516216" y="1700808"/>
            <a:ext cx="1492404" cy="1800200"/>
            <a:chOff x="6516216" y="1700808"/>
            <a:chExt cx="1492404" cy="1800200"/>
          </a:xfrm>
        </p:grpSpPr>
        <p:cxnSp>
          <p:nvCxnSpPr>
            <p:cNvPr id="52" name="Straight Connector 51"/>
            <p:cNvCxnSpPr/>
            <p:nvPr/>
          </p:nvCxnSpPr>
          <p:spPr>
            <a:xfrm flipH="1">
              <a:off x="6516216" y="2636912"/>
              <a:ext cx="1296144" cy="864096"/>
            </a:xfrm>
            <a:prstGeom prst="line">
              <a:avLst/>
            </a:prstGeom>
          </p:spPr>
          <p:style>
            <a:lnRef idx="1">
              <a:schemeClr val="accent1"/>
            </a:lnRef>
            <a:fillRef idx="0">
              <a:schemeClr val="accent1"/>
            </a:fillRef>
            <a:effectRef idx="0">
              <a:schemeClr val="accent1"/>
            </a:effectRef>
            <a:fontRef idx="minor">
              <a:schemeClr val="tx1"/>
            </a:fontRef>
          </p:style>
        </p:cxnSp>
        <p:sp>
          <p:nvSpPr>
            <p:cNvPr id="57" name="Freeform 56"/>
            <p:cNvSpPr/>
            <p:nvPr/>
          </p:nvSpPr>
          <p:spPr>
            <a:xfrm>
              <a:off x="6522720" y="3055620"/>
              <a:ext cx="381000" cy="198120"/>
            </a:xfrm>
            <a:custGeom>
              <a:avLst/>
              <a:gdLst>
                <a:gd name="connsiteX0" fmla="*/ 0 w 381000"/>
                <a:gd name="connsiteY0" fmla="*/ 0 h 198120"/>
                <a:gd name="connsiteX1" fmla="*/ 152400 w 381000"/>
                <a:gd name="connsiteY1" fmla="*/ 22860 h 198120"/>
                <a:gd name="connsiteX2" fmla="*/ 312420 w 381000"/>
                <a:gd name="connsiteY2" fmla="*/ 121920 h 198120"/>
                <a:gd name="connsiteX3" fmla="*/ 381000 w 381000"/>
                <a:gd name="connsiteY3" fmla="*/ 198120 h 198120"/>
              </a:gdLst>
              <a:ahLst/>
              <a:cxnLst>
                <a:cxn ang="0">
                  <a:pos x="connsiteX0" y="connsiteY0"/>
                </a:cxn>
                <a:cxn ang="0">
                  <a:pos x="connsiteX1" y="connsiteY1"/>
                </a:cxn>
                <a:cxn ang="0">
                  <a:pos x="connsiteX2" y="connsiteY2"/>
                </a:cxn>
                <a:cxn ang="0">
                  <a:pos x="connsiteX3" y="connsiteY3"/>
                </a:cxn>
              </a:cxnLst>
              <a:rect l="l" t="t" r="r" b="b"/>
              <a:pathLst>
                <a:path w="381000" h="198120">
                  <a:moveTo>
                    <a:pt x="0" y="0"/>
                  </a:moveTo>
                  <a:cubicBezTo>
                    <a:pt x="50165" y="1270"/>
                    <a:pt x="100330" y="2540"/>
                    <a:pt x="152400" y="22860"/>
                  </a:cubicBezTo>
                  <a:cubicBezTo>
                    <a:pt x="204470" y="43180"/>
                    <a:pt x="274320" y="92710"/>
                    <a:pt x="312420" y="121920"/>
                  </a:cubicBezTo>
                  <a:cubicBezTo>
                    <a:pt x="350520" y="151130"/>
                    <a:pt x="365760" y="174625"/>
                    <a:pt x="381000" y="19812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8" name="TextBox 57"/>
            <p:cNvSpPr txBox="1"/>
            <p:nvPr/>
          </p:nvSpPr>
          <p:spPr>
            <a:xfrm>
              <a:off x="6531073" y="2752353"/>
              <a:ext cx="641251" cy="338554"/>
            </a:xfrm>
            <a:prstGeom prst="rect">
              <a:avLst/>
            </a:prstGeom>
            <a:noFill/>
          </p:spPr>
          <p:txBody>
            <a:bodyPr wrap="square" rtlCol="0">
              <a:spAutoFit/>
            </a:bodyPr>
            <a:lstStyle/>
            <a:p>
              <a:pPr algn="ctr"/>
              <a:r>
                <a:rPr lang="en-GB" sz="1600" dirty="0"/>
                <a:t>1 rad</a:t>
              </a:r>
              <a:endParaRPr lang="en-GB" sz="1600" baseline="30000" dirty="0"/>
            </a:p>
          </p:txBody>
        </p:sp>
        <p:sp>
          <p:nvSpPr>
            <p:cNvPr id="63" name="Freeform 62"/>
            <p:cNvSpPr/>
            <p:nvPr/>
          </p:nvSpPr>
          <p:spPr>
            <a:xfrm>
              <a:off x="6560820" y="1743710"/>
              <a:ext cx="1447800" cy="687070"/>
            </a:xfrm>
            <a:custGeom>
              <a:avLst/>
              <a:gdLst>
                <a:gd name="connsiteX0" fmla="*/ 0 w 1447800"/>
                <a:gd name="connsiteY0" fmla="*/ 8890 h 687070"/>
                <a:gd name="connsiteX1" fmla="*/ 327660 w 1447800"/>
                <a:gd name="connsiteY1" fmla="*/ 16510 h 687070"/>
                <a:gd name="connsiteX2" fmla="*/ 678180 w 1447800"/>
                <a:gd name="connsiteY2" fmla="*/ 107950 h 687070"/>
                <a:gd name="connsiteX3" fmla="*/ 929640 w 1447800"/>
                <a:gd name="connsiteY3" fmla="*/ 214630 h 687070"/>
                <a:gd name="connsiteX4" fmla="*/ 1158240 w 1447800"/>
                <a:gd name="connsiteY4" fmla="*/ 374650 h 687070"/>
                <a:gd name="connsiteX5" fmla="*/ 1356360 w 1447800"/>
                <a:gd name="connsiteY5" fmla="*/ 588010 h 687070"/>
                <a:gd name="connsiteX6" fmla="*/ 1447800 w 1447800"/>
                <a:gd name="connsiteY6" fmla="*/ 687070 h 687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7800" h="687070">
                  <a:moveTo>
                    <a:pt x="0" y="8890"/>
                  </a:moveTo>
                  <a:cubicBezTo>
                    <a:pt x="107315" y="4445"/>
                    <a:pt x="214630" y="0"/>
                    <a:pt x="327660" y="16510"/>
                  </a:cubicBezTo>
                  <a:cubicBezTo>
                    <a:pt x="440690" y="33020"/>
                    <a:pt x="577850" y="74930"/>
                    <a:pt x="678180" y="107950"/>
                  </a:cubicBezTo>
                  <a:cubicBezTo>
                    <a:pt x="778510" y="140970"/>
                    <a:pt x="849630" y="170180"/>
                    <a:pt x="929640" y="214630"/>
                  </a:cubicBezTo>
                  <a:cubicBezTo>
                    <a:pt x="1009650" y="259080"/>
                    <a:pt x="1087120" y="312420"/>
                    <a:pt x="1158240" y="374650"/>
                  </a:cubicBezTo>
                  <a:cubicBezTo>
                    <a:pt x="1229360" y="436880"/>
                    <a:pt x="1356360" y="588010"/>
                    <a:pt x="1356360" y="588010"/>
                  </a:cubicBezTo>
                  <a:lnTo>
                    <a:pt x="1447800" y="687070"/>
                  </a:lnTo>
                </a:path>
              </a:pathLst>
            </a:custGeom>
            <a:ln>
              <a:solidFill>
                <a:schemeClr val="tx1"/>
              </a:solidFill>
              <a:prstDash val="dash"/>
              <a:headEnd type="arrow"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2" name="TextBox 61"/>
            <p:cNvSpPr txBox="1"/>
            <p:nvPr/>
          </p:nvSpPr>
          <p:spPr>
            <a:xfrm>
              <a:off x="7236296" y="1700808"/>
              <a:ext cx="360040" cy="338554"/>
            </a:xfrm>
            <a:prstGeom prst="rect">
              <a:avLst/>
            </a:prstGeom>
            <a:solidFill>
              <a:schemeClr val="bg1"/>
            </a:solidFill>
          </p:spPr>
          <p:txBody>
            <a:bodyPr wrap="square" rtlCol="0">
              <a:spAutoFit/>
            </a:bodyPr>
            <a:lstStyle/>
            <a:p>
              <a:pPr algn="ctr"/>
              <a:r>
                <a:rPr lang="en-GB" sz="1600" dirty="0"/>
                <a:t>r</a:t>
              </a:r>
              <a:endParaRPr lang="en-GB" sz="1600" baseline="30000" dirty="0"/>
            </a:p>
          </p:txBody>
        </p:sp>
      </p:grpSp>
      <p:sp>
        <p:nvSpPr>
          <p:cNvPr id="65" name="TextBox 64"/>
          <p:cNvSpPr txBox="1"/>
          <p:nvPr/>
        </p:nvSpPr>
        <p:spPr>
          <a:xfrm>
            <a:off x="251520" y="6309320"/>
            <a:ext cx="8784976" cy="369332"/>
          </a:xfrm>
          <a:prstGeom prst="rect">
            <a:avLst/>
          </a:prstGeom>
          <a:noFill/>
        </p:spPr>
        <p:txBody>
          <a:bodyPr wrap="square" rtlCol="0">
            <a:spAutoFit/>
          </a:bodyPr>
          <a:lstStyle/>
          <a:p>
            <a:r>
              <a:rPr lang="en-GB" dirty="0"/>
              <a:t>Thinking about how many radii around the circumference we can go</a:t>
            </a:r>
            <a:r>
              <a:rPr lang="en-GB" dirty="0" smtClean="0"/>
              <a:t>:</a:t>
            </a:r>
            <a:endParaRPr lang="en-GB" b="1" dirty="0"/>
          </a:p>
        </p:txBody>
      </p:sp>
      <mc:AlternateContent xmlns:mc="http://schemas.openxmlformats.org/markup-compatibility/2006">
        <mc:Choice xmlns:a14="http://schemas.microsoft.com/office/drawing/2010/main" Requires="a14">
          <p:sp>
            <p:nvSpPr>
              <p:cNvPr id="5" name="TextBox 4">
                <a:extLst>
                  <a:ext uri="{FF2B5EF4-FFF2-40B4-BE49-F238E27FC236}">
                    <a16:creationId xmlns:a16="http://schemas.microsoft.com/office/drawing/2014/main" id="{C97AA7CD-1F7D-48AC-8DEC-5039486EF681}"/>
                  </a:ext>
                </a:extLst>
              </p:cNvPr>
              <p:cNvSpPr txBox="1"/>
              <p:nvPr/>
            </p:nvSpPr>
            <p:spPr>
              <a:xfrm>
                <a:off x="3997077" y="1901200"/>
                <a:ext cx="1751086" cy="1200329"/>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200" b="1" dirty="0" smtClean="0"/>
                  <a:t>Note</a:t>
                </a:r>
                <a:r>
                  <a:rPr lang="en-GB" sz="1200" dirty="0"/>
                  <a:t>: While the unit “</a:t>
                </a:r>
                <a14:m>
                  <m:oMath xmlns:m="http://schemas.openxmlformats.org/officeDocument/2006/math">
                    <m:r>
                      <a:rPr lang="en-GB" sz="1200" b="0" i="1" smtClean="0">
                        <a:latin typeface="Cambria Math" panose="02040503050406030204" pitchFamily="18" charset="0"/>
                      </a:rPr>
                      <m:t>°</m:t>
                    </m:r>
                  </m:oMath>
                </a14:m>
                <a:r>
                  <a:rPr lang="en-GB" sz="1200" dirty="0"/>
                  <a:t>” must be written for degrees, no unit is generally written for radians (but if so, use “rad”).</a:t>
                </a:r>
              </a:p>
            </p:txBody>
          </p:sp>
        </mc:Choice>
        <mc:Fallback>
          <p:sp>
            <p:nvSpPr>
              <p:cNvPr id="5" name="TextBox 4">
                <a:extLst>
                  <a:ext uri="{FF2B5EF4-FFF2-40B4-BE49-F238E27FC236}">
                    <a16:creationId xmlns:a16="http://schemas.microsoft.com/office/drawing/2014/main" id="{C97AA7CD-1F7D-48AC-8DEC-5039486EF681}"/>
                  </a:ext>
                </a:extLst>
              </p:cNvPr>
              <p:cNvSpPr txBox="1">
                <a:spLocks noRot="1" noChangeAspect="1" noMove="1" noResize="1" noEditPoints="1" noAdjustHandles="1" noChangeArrowheads="1" noChangeShapeType="1" noTextEdit="1"/>
              </p:cNvSpPr>
              <p:nvPr/>
            </p:nvSpPr>
            <p:spPr>
              <a:xfrm>
                <a:off x="3997077" y="1901200"/>
                <a:ext cx="1751086" cy="1200329"/>
              </a:xfrm>
              <a:prstGeom prst="rect">
                <a:avLst/>
              </a:prstGeom>
              <a:blipFill>
                <a:blip r:embed="rId2"/>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spTree>
    <p:extLst>
      <p:ext uri="{BB962C8B-B14F-4D97-AF65-F5344CB8AC3E}">
        <p14:creationId xmlns:p14="http://schemas.microsoft.com/office/powerpoint/2010/main" val="519013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path" presetSubtype="0" accel="50000" decel="50000" fill="hold" grpId="0" nodeType="clickEffect">
                                  <p:stCondLst>
                                    <p:cond delay="0"/>
                                  </p:stCondLst>
                                  <p:childTnLst>
                                    <p:animMotion origin="layout" path="M -0.00017 -0.00023 L 0.00764 0.00023 C 0.01268 -0.00046 0.01077 0.00116 0.01737 0.00139 C 0.02414 0.00602 0.02153 -0.00301 0.02431 0.00278 L 0.02917 0.00417 " pathEditMode="relative" rAng="0" ptsTypes="FffFF">
                                      <p:cBhvr>
                                        <p:cTn id="6" dur="2000" fill="hold"/>
                                        <p:tgtEl>
                                          <p:spTgt spid="38"/>
                                        </p:tgtEl>
                                        <p:attrNameLst>
                                          <p:attrName>ppt_x</p:attrName>
                                          <p:attrName>ppt_y</p:attrName>
                                        </p:attrNameLst>
                                      </p:cBhvr>
                                      <p:rCtr x="1500" y="200"/>
                                    </p:animMotion>
                                  </p:childTnLst>
                                </p:cTn>
                              </p:par>
                              <p:par>
                                <p:cTn id="7" presetID="10" presetClass="entr" presetSubtype="0" fill="hold" nodeType="withEffect">
                                  <p:stCondLst>
                                    <p:cond delay="0"/>
                                  </p:stCondLst>
                                  <p:childTnLst>
                                    <p:set>
                                      <p:cBhvr>
                                        <p:cTn id="8" dur="1" fill="hold">
                                          <p:stCondLst>
                                            <p:cond delay="0"/>
                                          </p:stCondLst>
                                        </p:cTn>
                                        <p:tgtEl>
                                          <p:spTgt spid="39"/>
                                        </p:tgtEl>
                                        <p:attrNameLst>
                                          <p:attrName>style.visibility</p:attrName>
                                        </p:attrNameLst>
                                      </p:cBhvr>
                                      <p:to>
                                        <p:strVal val="visible"/>
                                      </p:to>
                                    </p:set>
                                    <p:animEffect transition="in" filter="fade">
                                      <p:cBhvr>
                                        <p:cTn id="9" dur="2000"/>
                                        <p:tgtEl>
                                          <p:spTgt spid="39"/>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45"/>
                                        </p:tgtEl>
                                        <p:attrNameLst>
                                          <p:attrName>style.visibility</p:attrName>
                                        </p:attrNameLst>
                                      </p:cBhvr>
                                      <p:to>
                                        <p:strVal val="visible"/>
                                      </p:to>
                                    </p:set>
                                    <p:animEffect transition="in" filter="fade">
                                      <p:cBhvr>
                                        <p:cTn id="12" dur="2000"/>
                                        <p:tgtEl>
                                          <p:spTgt spid="45"/>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6"/>
                                        </p:tgtEl>
                                        <p:attrNameLst>
                                          <p:attrName>style.visibility</p:attrName>
                                        </p:attrNameLst>
                                      </p:cBhvr>
                                      <p:to>
                                        <p:strVal val="visible"/>
                                      </p:to>
                                    </p:set>
                                    <p:animEffect transition="in" filter="fade">
                                      <p:cBhvr>
                                        <p:cTn id="15" dur="2000"/>
                                        <p:tgtEl>
                                          <p:spTgt spid="46"/>
                                        </p:tgtEl>
                                      </p:cBhvr>
                                    </p:animEffect>
                                  </p:childTnLst>
                                </p:cTn>
                              </p:par>
                            </p:childTnLst>
                          </p:cTn>
                        </p:par>
                        <p:par>
                          <p:cTn id="16" fill="hold">
                            <p:stCondLst>
                              <p:cond delay="2000"/>
                            </p:stCondLst>
                            <p:childTnLst>
                              <p:par>
                                <p:cTn id="17" presetID="10" presetClass="entr" presetSubtype="0" fill="hold" grpId="0" nodeType="afterEffect">
                                  <p:stCondLst>
                                    <p:cond delay="0"/>
                                  </p:stCondLst>
                                  <p:childTnLst>
                                    <p:set>
                                      <p:cBhvr>
                                        <p:cTn id="18" dur="1" fill="hold">
                                          <p:stCondLst>
                                            <p:cond delay="0"/>
                                          </p:stCondLst>
                                        </p:cTn>
                                        <p:tgtEl>
                                          <p:spTgt spid="48"/>
                                        </p:tgtEl>
                                        <p:attrNameLst>
                                          <p:attrName>style.visibility</p:attrName>
                                        </p:attrNameLst>
                                      </p:cBhvr>
                                      <p:to>
                                        <p:strVal val="visible"/>
                                      </p:to>
                                    </p:set>
                                    <p:animEffect transition="in" filter="fade">
                                      <p:cBhvr>
                                        <p:cTn id="19" dur="1000"/>
                                        <p:tgtEl>
                                          <p:spTgt spid="48"/>
                                        </p:tgtEl>
                                      </p:cBhvr>
                                    </p:animEffect>
                                  </p:childTnLst>
                                </p:cTn>
                              </p:par>
                            </p:childTnLst>
                          </p:cTn>
                        </p:par>
                      </p:childTnLst>
                    </p:cTn>
                  </p:par>
                  <p:par>
                    <p:cTn id="20" fill="hold">
                      <p:stCondLst>
                        <p:cond delay="indefinite"/>
                      </p:stCondLst>
                      <p:childTnLst>
                        <p:par>
                          <p:cTn id="21" fill="hold">
                            <p:stCondLst>
                              <p:cond delay="0"/>
                            </p:stCondLst>
                            <p:childTnLst>
                              <p:par>
                                <p:cTn id="22" presetID="58" presetClass="path" presetSubtype="0" accel="50000" decel="50000" fill="hold" grpId="0" nodeType="clickEffect">
                                  <p:stCondLst>
                                    <p:cond delay="0"/>
                                  </p:stCondLst>
                                  <p:childTnLst>
                                    <p:animMotion origin="layout" path="M -0.00017 -0.00023 L 0.03142 0.00301 C 0.03646 0.00232 0.06042 0.01436 0.06701 0.01459 C 0.07378 0.01922 0.10052 0.03588 0.1033 0.04167 L 0.125 0.06575 L 0.14253 0.09468 " pathEditMode="relative" rAng="0" ptsTypes="FffFAF">
                                      <p:cBhvr>
                                        <p:cTn id="23" dur="2000" fill="hold"/>
                                        <p:tgtEl>
                                          <p:spTgt spid="51"/>
                                        </p:tgtEl>
                                        <p:attrNameLst>
                                          <p:attrName>ppt_x</p:attrName>
                                          <p:attrName>ppt_y</p:attrName>
                                        </p:attrNameLst>
                                      </p:cBhvr>
                                      <p:rCtr x="7100" y="4700"/>
                                    </p:animMotion>
                                  </p:childTnLst>
                                </p:cTn>
                              </p:par>
                              <p:par>
                                <p:cTn id="24" presetID="10" presetClass="entr" presetSubtype="0" fill="hold" nodeType="withEffect">
                                  <p:stCondLst>
                                    <p:cond delay="0"/>
                                  </p:stCondLst>
                                  <p:childTnLst>
                                    <p:set>
                                      <p:cBhvr>
                                        <p:cTn id="25" dur="1" fill="hold">
                                          <p:stCondLst>
                                            <p:cond delay="0"/>
                                          </p:stCondLst>
                                        </p:cTn>
                                        <p:tgtEl>
                                          <p:spTgt spid="64"/>
                                        </p:tgtEl>
                                        <p:attrNameLst>
                                          <p:attrName>style.visibility</p:attrName>
                                        </p:attrNameLst>
                                      </p:cBhvr>
                                      <p:to>
                                        <p:strVal val="visible"/>
                                      </p:to>
                                    </p:set>
                                    <p:animEffect transition="in" filter="fade">
                                      <p:cBhvr>
                                        <p:cTn id="26" dur="2000"/>
                                        <p:tgtEl>
                                          <p:spTgt spid="64"/>
                                        </p:tgtEl>
                                      </p:cBhvr>
                                    </p:animEffect>
                                  </p:childTnLst>
                                </p:cTn>
                              </p:par>
                            </p:childTnLst>
                          </p:cTn>
                        </p:par>
                        <p:par>
                          <p:cTn id="27" fill="hold">
                            <p:stCondLst>
                              <p:cond delay="2000"/>
                            </p:stCondLst>
                            <p:childTnLst>
                              <p:par>
                                <p:cTn id="28" presetID="10" presetClass="entr" presetSubtype="0" fill="hold" grpId="0" nodeType="afterEffect">
                                  <p:stCondLst>
                                    <p:cond delay="0"/>
                                  </p:stCondLst>
                                  <p:childTnLst>
                                    <p:set>
                                      <p:cBhvr>
                                        <p:cTn id="29" dur="1" fill="hold">
                                          <p:stCondLst>
                                            <p:cond delay="0"/>
                                          </p:stCondLst>
                                        </p:cTn>
                                        <p:tgtEl>
                                          <p:spTgt spid="59"/>
                                        </p:tgtEl>
                                        <p:attrNameLst>
                                          <p:attrName>style.visibility</p:attrName>
                                        </p:attrNameLst>
                                      </p:cBhvr>
                                      <p:to>
                                        <p:strVal val="visible"/>
                                      </p:to>
                                    </p:set>
                                    <p:animEffect transition="in" filter="fade">
                                      <p:cBhvr>
                                        <p:cTn id="30" dur="1000"/>
                                        <p:tgtEl>
                                          <p:spTgt spid="59"/>
                                        </p:tgtEl>
                                      </p:cBhvr>
                                    </p:animEffect>
                                  </p:childTnLst>
                                </p:cTn>
                              </p:par>
                            </p:childTnLst>
                          </p:cTn>
                        </p:par>
                        <p:par>
                          <p:cTn id="31" fill="hold">
                            <p:stCondLst>
                              <p:cond delay="3000"/>
                            </p:stCondLst>
                            <p:childTnLst>
                              <p:par>
                                <p:cTn id="32" presetID="10" presetClass="entr" presetSubtype="0" fill="hold" grpId="0" nodeType="after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fade">
                                      <p:cBhvr>
                                        <p:cTn id="3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45" grpId="0" animBg="1"/>
      <p:bldP spid="46" grpId="0"/>
      <p:bldP spid="48" grpId="0" animBg="1"/>
      <p:bldP spid="51" grpId="0" animBg="1"/>
      <p:bldP spid="59"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Converting between radians and degrees</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mc:Choice xmlns:a14="http://schemas.microsoft.com/office/drawing/2010/main" Requires="a14">
          <p:sp>
            <p:nvSpPr>
              <p:cNvPr id="5" name="Rectangle 4"/>
              <p:cNvSpPr/>
              <p:nvPr/>
            </p:nvSpPr>
            <p:spPr>
              <a:xfrm>
                <a:off x="251520" y="1166465"/>
                <a:ext cx="1439675" cy="483217"/>
              </a:xfrm>
              <a:prstGeom prst="rect">
                <a:avLst/>
              </a:prstGeom>
            </p:spPr>
            <p:txBody>
              <a:bodyPr wrap="none">
                <a:spAutoFit/>
              </a:bodyPr>
              <a:lstStyle/>
              <a:p>
                <a14:m>
                  <m:oMath xmlns:m="http://schemas.openxmlformats.org/officeDocument/2006/math">
                    <m:r>
                      <a:rPr lang="en-GB" sz="4000" i="1" dirty="0" smtClean="0">
                        <a:latin typeface="Cambria Math" panose="02040503050406030204" pitchFamily="18" charset="0"/>
                      </a:rPr>
                      <m:t>180°</m:t>
                    </m:r>
                  </m:oMath>
                </a14:m>
                <a:r>
                  <a:rPr lang="en-GB" sz="4000" dirty="0"/>
                  <a:t>  =   </a:t>
                </a:r>
                <a14:m>
                  <m:oMath xmlns:m="http://schemas.openxmlformats.org/officeDocument/2006/math">
                    <m:r>
                      <a:rPr lang="en-GB" sz="4000" b="0" i="1" dirty="0" smtClean="0">
                        <a:latin typeface="Cambria Math" panose="02040503050406030204" pitchFamily="18" charset="0"/>
                        <a:sym typeface="Symbol"/>
                      </a:rPr>
                      <m:t>𝜋</m:t>
                    </m:r>
                  </m:oMath>
                </a14:m>
                <a:endParaRPr lang="en-GB" sz="4000" dirty="0"/>
              </a:p>
            </p:txBody>
          </p:sp>
        </mc:Choice>
        <mc:Fallback>
          <p:sp>
            <p:nvSpPr>
              <p:cNvPr id="5" name="Rectangle 4"/>
              <p:cNvSpPr>
                <a:spLocks noRot="1" noChangeAspect="1" noMove="1" noResize="1" noEditPoints="1" noAdjustHandles="1" noChangeArrowheads="1" noChangeShapeType="1" noTextEdit="1"/>
              </p:cNvSpPr>
              <p:nvPr/>
            </p:nvSpPr>
            <p:spPr>
              <a:xfrm>
                <a:off x="251520" y="1166465"/>
                <a:ext cx="1439675" cy="483217"/>
              </a:xfrm>
              <a:prstGeom prst="rect">
                <a:avLst/>
              </a:prstGeom>
              <a:blipFill>
                <a:blip r:embed="rId3"/>
                <a:stretch>
                  <a:fillRect t="-22500" r="-57203" b="-97500"/>
                </a:stretch>
              </a:blipFill>
            </p:spPr>
            <p:txBody>
              <a:bodyPr/>
              <a:lstStyle/>
              <a:p>
                <a:r>
                  <a:rPr lang="en-GB">
                    <a:noFill/>
                  </a:rPr>
                  <a:t> </a:t>
                </a:r>
              </a:p>
            </p:txBody>
          </p:sp>
        </mc:Fallback>
      </mc:AlternateContent>
      <p:sp>
        <p:nvSpPr>
          <p:cNvPr id="6" name="Freeform 5"/>
          <p:cNvSpPr/>
          <p:nvPr/>
        </p:nvSpPr>
        <p:spPr>
          <a:xfrm>
            <a:off x="1185217" y="841302"/>
            <a:ext cx="886573" cy="347637"/>
          </a:xfrm>
          <a:custGeom>
            <a:avLst/>
            <a:gdLst>
              <a:gd name="connsiteX0" fmla="*/ 0 w 1463040"/>
              <a:gd name="connsiteY0" fmla="*/ 478790 h 509270"/>
              <a:gd name="connsiteX1" fmla="*/ 312420 w 1463040"/>
              <a:gd name="connsiteY1" fmla="*/ 128270 h 509270"/>
              <a:gd name="connsiteX2" fmla="*/ 739140 w 1463040"/>
              <a:gd name="connsiteY2" fmla="*/ 6350 h 509270"/>
              <a:gd name="connsiteX3" fmla="*/ 1219200 w 1463040"/>
              <a:gd name="connsiteY3" fmla="*/ 90170 h 509270"/>
              <a:gd name="connsiteX4" fmla="*/ 1463040 w 1463040"/>
              <a:gd name="connsiteY4" fmla="*/ 509270 h 5092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3040" h="509270">
                <a:moveTo>
                  <a:pt x="0" y="478790"/>
                </a:moveTo>
                <a:cubicBezTo>
                  <a:pt x="94615" y="342900"/>
                  <a:pt x="189230" y="207010"/>
                  <a:pt x="312420" y="128270"/>
                </a:cubicBezTo>
                <a:cubicBezTo>
                  <a:pt x="435610" y="49530"/>
                  <a:pt x="588010" y="12700"/>
                  <a:pt x="739140" y="6350"/>
                </a:cubicBezTo>
                <a:cubicBezTo>
                  <a:pt x="890270" y="0"/>
                  <a:pt x="1098550" y="6350"/>
                  <a:pt x="1219200" y="90170"/>
                </a:cubicBezTo>
                <a:cubicBezTo>
                  <a:pt x="1339850" y="173990"/>
                  <a:pt x="1401445" y="341630"/>
                  <a:pt x="1463040" y="509270"/>
                </a:cubicBezTo>
              </a:path>
            </a:pathLst>
          </a:custGeom>
          <a:ln>
            <a:headEnd type="none" w="med" len="med"/>
            <a:tailEnd type="arrow" w="med" len="med"/>
          </a:ln>
        </p:spPr>
        <p:style>
          <a:lnRef idx="3">
            <a:schemeClr val="dk1"/>
          </a:lnRef>
          <a:fillRef idx="0">
            <a:schemeClr val="dk1"/>
          </a:fillRef>
          <a:effectRef idx="2">
            <a:schemeClr val="dk1"/>
          </a:effectRef>
          <a:fontRef idx="minor">
            <a:schemeClr val="tx1"/>
          </a:fontRef>
        </p:style>
        <p:txBody>
          <a:bodyPr rtlCol="0" anchor="ctr"/>
          <a:lstStyle/>
          <a:p>
            <a:pPr algn="ctr"/>
            <a:endParaRPr lang="en-GB"/>
          </a:p>
        </p:txBody>
      </p:sp>
      <p:sp>
        <p:nvSpPr>
          <p:cNvPr id="9" name="Freeform 8"/>
          <p:cNvSpPr/>
          <p:nvPr/>
        </p:nvSpPr>
        <p:spPr>
          <a:xfrm rot="10800000">
            <a:off x="1247908" y="1778752"/>
            <a:ext cx="886573" cy="347637"/>
          </a:xfrm>
          <a:custGeom>
            <a:avLst/>
            <a:gdLst>
              <a:gd name="connsiteX0" fmla="*/ 0 w 1463040"/>
              <a:gd name="connsiteY0" fmla="*/ 478790 h 509270"/>
              <a:gd name="connsiteX1" fmla="*/ 312420 w 1463040"/>
              <a:gd name="connsiteY1" fmla="*/ 128270 h 509270"/>
              <a:gd name="connsiteX2" fmla="*/ 739140 w 1463040"/>
              <a:gd name="connsiteY2" fmla="*/ 6350 h 509270"/>
              <a:gd name="connsiteX3" fmla="*/ 1219200 w 1463040"/>
              <a:gd name="connsiteY3" fmla="*/ 90170 h 509270"/>
              <a:gd name="connsiteX4" fmla="*/ 1463040 w 1463040"/>
              <a:gd name="connsiteY4" fmla="*/ 509270 h 5092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3040" h="509270">
                <a:moveTo>
                  <a:pt x="0" y="478790"/>
                </a:moveTo>
                <a:cubicBezTo>
                  <a:pt x="94615" y="342900"/>
                  <a:pt x="189230" y="207010"/>
                  <a:pt x="312420" y="128270"/>
                </a:cubicBezTo>
                <a:cubicBezTo>
                  <a:pt x="435610" y="49530"/>
                  <a:pt x="588010" y="12700"/>
                  <a:pt x="739140" y="6350"/>
                </a:cubicBezTo>
                <a:cubicBezTo>
                  <a:pt x="890270" y="0"/>
                  <a:pt x="1098550" y="6350"/>
                  <a:pt x="1219200" y="90170"/>
                </a:cubicBezTo>
                <a:cubicBezTo>
                  <a:pt x="1339850" y="173990"/>
                  <a:pt x="1401445" y="341630"/>
                  <a:pt x="1463040" y="509270"/>
                </a:cubicBezTo>
              </a:path>
            </a:pathLst>
          </a:custGeom>
          <a:ln>
            <a:headEnd type="none" w="med" len="med"/>
            <a:tailEnd type="arrow" w="med" len="med"/>
          </a:ln>
        </p:spPr>
        <p:style>
          <a:lnRef idx="3">
            <a:schemeClr val="dk1"/>
          </a:lnRef>
          <a:fillRef idx="0">
            <a:schemeClr val="dk1"/>
          </a:fillRef>
          <a:effectRef idx="2">
            <a:schemeClr val="dk1"/>
          </a:effectRef>
          <a:fontRef idx="minor">
            <a:schemeClr val="tx1"/>
          </a:fontRef>
        </p:style>
        <p:txBody>
          <a:bodyPr rtlCol="0" anchor="ctr"/>
          <a:lstStyle/>
          <a:p>
            <a:pPr algn="ctr"/>
            <a:endParaRPr lang="en-GB"/>
          </a:p>
        </p:txBody>
      </p:sp>
      <p:cxnSp>
        <p:nvCxnSpPr>
          <p:cNvPr id="12" name="Straight Connector 11"/>
          <p:cNvCxnSpPr/>
          <p:nvPr/>
        </p:nvCxnSpPr>
        <p:spPr>
          <a:xfrm>
            <a:off x="0" y="3270463"/>
            <a:ext cx="9144000" cy="0"/>
          </a:xfrm>
          <a:prstGeom prst="line">
            <a:avLst/>
          </a:prstGeom>
          <a:ln w="76200">
            <a:solidFill>
              <a:schemeClr val="accent3"/>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33" name="TextBox 32">
                <a:extLst>
                  <a:ext uri="{FF2B5EF4-FFF2-40B4-BE49-F238E27FC236}">
                    <a16:creationId xmlns:a16="http://schemas.microsoft.com/office/drawing/2014/main" id="{A4A6C8CC-0999-429F-B429-7223B2989F8F}"/>
                  </a:ext>
                </a:extLst>
              </p:cNvPr>
              <p:cNvSpPr txBox="1"/>
              <p:nvPr/>
            </p:nvSpPr>
            <p:spPr>
              <a:xfrm>
                <a:off x="971357" y="3504070"/>
                <a:ext cx="2394148" cy="145014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sz="2000" b="0" i="1" smtClean="0">
                              <a:latin typeface="Cambria Math" panose="02040503050406030204" pitchFamily="18" charset="0"/>
                            </a:rPr>
                          </m:ctrlPr>
                        </m:fPr>
                        <m:num>
                          <m:r>
                            <a:rPr lang="en-GB" sz="2000" b="0" i="1" smtClean="0">
                              <a:latin typeface="Cambria Math" panose="02040503050406030204" pitchFamily="18" charset="0"/>
                            </a:rPr>
                            <m:t>𝜋</m:t>
                          </m:r>
                        </m:num>
                        <m:den>
                          <m:r>
                            <a:rPr lang="en-GB" sz="2000" b="0" i="1" smtClean="0">
                              <a:latin typeface="Cambria Math" panose="02040503050406030204" pitchFamily="18" charset="0"/>
                            </a:rPr>
                            <m:t>3</m:t>
                          </m:r>
                        </m:den>
                      </m:f>
                      <m:r>
                        <a:rPr lang="en-GB" sz="2000" b="0" i="1" smtClean="0">
                          <a:latin typeface="Cambria Math" panose="02040503050406030204" pitchFamily="18" charset="0"/>
                        </a:rPr>
                        <m:t>=</m:t>
                      </m:r>
                    </m:oMath>
                  </m:oMathPara>
                </a14:m>
                <a:endParaRPr lang="en-GB" sz="2000" b="1" i="1" dirty="0" smtClean="0">
                  <a:latin typeface="Cambria Math" panose="02040503050406030204" pitchFamily="18" charset="0"/>
                </a:endParaRPr>
              </a:p>
              <a:p>
                <a:pPr/>
                <a:r>
                  <a:rPr lang="en-GB" sz="2000" b="1" i="1" dirty="0" smtClean="0">
                    <a:latin typeface="Cambria Math" panose="02040503050406030204" pitchFamily="18" charset="0"/>
                  </a:rPr>
                  <a:t/>
                </a:r>
                <a:br>
                  <a:rPr lang="en-GB" sz="2000" b="1" i="1" dirty="0" smtClean="0">
                    <a:latin typeface="Cambria Math" panose="02040503050406030204" pitchFamily="18" charset="0"/>
                  </a:rPr>
                </a:br>
                <a14:m>
                  <m:oMathPara xmlns:m="http://schemas.openxmlformats.org/officeDocument/2006/math">
                    <m:oMathParaPr>
                      <m:jc m:val="centerGroup"/>
                    </m:oMathParaPr>
                    <m:oMath xmlns:m="http://schemas.openxmlformats.org/officeDocument/2006/math">
                      <m:f>
                        <m:fPr>
                          <m:ctrlPr>
                            <a:rPr lang="en-GB" sz="2000" b="0" i="1" smtClean="0">
                              <a:latin typeface="Cambria Math" panose="02040503050406030204" pitchFamily="18" charset="0"/>
                            </a:rPr>
                          </m:ctrlPr>
                        </m:fPr>
                        <m:num>
                          <m:r>
                            <a:rPr lang="en-GB" sz="2000" b="0" i="1" smtClean="0">
                              <a:latin typeface="Cambria Math" panose="02040503050406030204" pitchFamily="18" charset="0"/>
                            </a:rPr>
                            <m:t>𝜋</m:t>
                          </m:r>
                        </m:num>
                        <m:den>
                          <m:r>
                            <a:rPr lang="en-GB" sz="2000" b="0" i="1" smtClean="0">
                              <a:latin typeface="Cambria Math" panose="02040503050406030204" pitchFamily="18" charset="0"/>
                            </a:rPr>
                            <m:t>6</m:t>
                          </m:r>
                        </m:den>
                      </m:f>
                      <m:r>
                        <a:rPr lang="en-GB" sz="2000" b="0" i="1" smtClean="0">
                          <a:latin typeface="Cambria Math" panose="02040503050406030204" pitchFamily="18" charset="0"/>
                        </a:rPr>
                        <m:t>=</m:t>
                      </m:r>
                    </m:oMath>
                  </m:oMathPara>
                </a14:m>
                <a:endParaRPr lang="en-GB" sz="2000" b="1" dirty="0"/>
              </a:p>
            </p:txBody>
          </p:sp>
        </mc:Choice>
        <mc:Fallback>
          <p:sp>
            <p:nvSpPr>
              <p:cNvPr id="33" name="TextBox 32">
                <a:extLst>
                  <a:ext uri="{FF2B5EF4-FFF2-40B4-BE49-F238E27FC236}">
                    <a16:creationId xmlns:a16="http://schemas.microsoft.com/office/drawing/2014/main" id="{A4A6C8CC-0999-429F-B429-7223B2989F8F}"/>
                  </a:ext>
                </a:extLst>
              </p:cNvPr>
              <p:cNvSpPr txBox="1">
                <a:spLocks noRot="1" noChangeAspect="1" noMove="1" noResize="1" noEditPoints="1" noAdjustHandles="1" noChangeArrowheads="1" noChangeShapeType="1" noTextEdit="1"/>
              </p:cNvSpPr>
              <p:nvPr/>
            </p:nvSpPr>
            <p:spPr>
              <a:xfrm>
                <a:off x="971357" y="3504070"/>
                <a:ext cx="2394148" cy="1450141"/>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4" name="TextBox 33">
                <a:extLst>
                  <a:ext uri="{FF2B5EF4-FFF2-40B4-BE49-F238E27FC236}">
                    <a16:creationId xmlns:a16="http://schemas.microsoft.com/office/drawing/2014/main" id="{8DCA0F6D-44CB-4A6F-9E6A-F156EE6B313E}"/>
                  </a:ext>
                </a:extLst>
              </p:cNvPr>
              <p:cNvSpPr txBox="1"/>
              <p:nvPr/>
            </p:nvSpPr>
            <p:spPr>
              <a:xfrm>
                <a:off x="4538276" y="3512444"/>
                <a:ext cx="2394148" cy="156081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sz="2000" b="0" i="1" smtClean="0">
                              <a:latin typeface="Cambria Math" panose="02040503050406030204" pitchFamily="18" charset="0"/>
                            </a:rPr>
                          </m:ctrlPr>
                        </m:fPr>
                        <m:num>
                          <m:r>
                            <a:rPr lang="en-GB" sz="2000" b="0" i="1" smtClean="0">
                              <a:latin typeface="Cambria Math" panose="02040503050406030204" pitchFamily="18" charset="0"/>
                            </a:rPr>
                            <m:t>3</m:t>
                          </m:r>
                        </m:num>
                        <m:den>
                          <m:r>
                            <a:rPr lang="en-GB" sz="2000" b="0" i="1" smtClean="0">
                              <a:latin typeface="Cambria Math" panose="02040503050406030204" pitchFamily="18" charset="0"/>
                            </a:rPr>
                            <m:t>2</m:t>
                          </m:r>
                        </m:den>
                      </m:f>
                      <m:r>
                        <a:rPr lang="en-GB" sz="2000" b="0" i="1" smtClean="0">
                          <a:latin typeface="Cambria Math" panose="02040503050406030204" pitchFamily="18" charset="0"/>
                        </a:rPr>
                        <m:t>𝜋</m:t>
                      </m:r>
                      <m:r>
                        <a:rPr lang="en-GB" sz="2000" b="0" i="1" smtClean="0">
                          <a:latin typeface="Cambria Math" panose="02040503050406030204" pitchFamily="18" charset="0"/>
                        </a:rPr>
                        <m:t>=</m:t>
                      </m:r>
                    </m:oMath>
                  </m:oMathPara>
                </a14:m>
                <a:endParaRPr lang="en-GB" sz="2000" b="0" i="1" dirty="0" smtClean="0">
                  <a:latin typeface="Cambria Math" panose="02040503050406030204" pitchFamily="18" charset="0"/>
                </a:endParaRPr>
              </a:p>
              <a:p>
                <a:pPr/>
                <a:r>
                  <a:rPr lang="en-GB" sz="2000" b="1" i="1" dirty="0" smtClean="0">
                    <a:latin typeface="Cambria Math" panose="02040503050406030204" pitchFamily="18" charset="0"/>
                  </a:rPr>
                  <a:t/>
                </a:r>
                <a:br>
                  <a:rPr lang="en-GB" sz="2000" b="1" i="1" dirty="0" smtClean="0">
                    <a:latin typeface="Cambria Math" panose="02040503050406030204" pitchFamily="18" charset="0"/>
                  </a:rPr>
                </a:br>
                <a14:m>
                  <m:oMathPara xmlns:m="http://schemas.openxmlformats.org/officeDocument/2006/math">
                    <m:oMathParaPr>
                      <m:jc m:val="centerGroup"/>
                    </m:oMathParaPr>
                    <m:oMath xmlns:m="http://schemas.openxmlformats.org/officeDocument/2006/math">
                      <m:f>
                        <m:fPr>
                          <m:ctrlPr>
                            <a:rPr lang="en-GB" sz="2000" b="0" i="1" smtClean="0">
                              <a:latin typeface="Cambria Math" panose="02040503050406030204" pitchFamily="18" charset="0"/>
                            </a:rPr>
                          </m:ctrlPr>
                        </m:fPr>
                        <m:num>
                          <m:r>
                            <a:rPr lang="en-GB" sz="2000" b="0" i="1" smtClean="0">
                              <a:latin typeface="Cambria Math" panose="02040503050406030204" pitchFamily="18" charset="0"/>
                            </a:rPr>
                            <m:t>5</m:t>
                          </m:r>
                          <m:r>
                            <a:rPr lang="en-GB" sz="2000" b="0" i="1" smtClean="0">
                              <a:latin typeface="Cambria Math" panose="02040503050406030204" pitchFamily="18" charset="0"/>
                            </a:rPr>
                            <m:t>𝜋</m:t>
                          </m:r>
                        </m:num>
                        <m:den>
                          <m:r>
                            <a:rPr lang="en-GB" sz="2000" b="0" i="1" smtClean="0">
                              <a:latin typeface="Cambria Math" panose="02040503050406030204" pitchFamily="18" charset="0"/>
                            </a:rPr>
                            <m:t>6</m:t>
                          </m:r>
                        </m:den>
                      </m:f>
                      <m:r>
                        <a:rPr lang="en-GB" sz="2000" b="0" i="1" smtClean="0">
                          <a:latin typeface="Cambria Math" panose="02040503050406030204" pitchFamily="18" charset="0"/>
                        </a:rPr>
                        <m:t>=</m:t>
                      </m:r>
                    </m:oMath>
                  </m:oMathPara>
                </a14:m>
                <a:endParaRPr lang="en-GB" sz="2000" b="1" dirty="0"/>
              </a:p>
            </p:txBody>
          </p:sp>
        </mc:Choice>
        <mc:Fallback>
          <p:sp>
            <p:nvSpPr>
              <p:cNvPr id="34" name="TextBox 33">
                <a:extLst>
                  <a:ext uri="{FF2B5EF4-FFF2-40B4-BE49-F238E27FC236}">
                    <a16:creationId xmlns:a16="http://schemas.microsoft.com/office/drawing/2014/main" id="{8DCA0F6D-44CB-4A6F-9E6A-F156EE6B313E}"/>
                  </a:ext>
                </a:extLst>
              </p:cNvPr>
              <p:cNvSpPr txBox="1">
                <a:spLocks noRot="1" noChangeAspect="1" noMove="1" noResize="1" noEditPoints="1" noAdjustHandles="1" noChangeArrowheads="1" noChangeShapeType="1" noTextEdit="1"/>
              </p:cNvSpPr>
              <p:nvPr/>
            </p:nvSpPr>
            <p:spPr>
              <a:xfrm>
                <a:off x="4538276" y="3512444"/>
                <a:ext cx="2394148" cy="1560812"/>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5" name="TextBox 34">
                <a:extLst>
                  <a:ext uri="{FF2B5EF4-FFF2-40B4-BE49-F238E27FC236}">
                    <a16:creationId xmlns:a16="http://schemas.microsoft.com/office/drawing/2014/main" id="{AB82CE5A-2C24-49A5-9358-6419B853529A}"/>
                  </a:ext>
                </a:extLst>
              </p:cNvPr>
              <p:cNvSpPr txBox="1"/>
              <p:nvPr/>
            </p:nvSpPr>
            <p:spPr>
              <a:xfrm>
                <a:off x="3230910" y="963118"/>
                <a:ext cx="2394148" cy="224676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0" i="1" smtClean="0">
                          <a:latin typeface="Cambria Math" panose="02040503050406030204" pitchFamily="18" charset="0"/>
                        </a:rPr>
                        <m:t>45°=</m:t>
                      </m:r>
                    </m:oMath>
                  </m:oMathPara>
                </a14:m>
                <a:endParaRPr lang="en-GB" sz="2000" b="1" dirty="0"/>
              </a:p>
              <a:p>
                <a:endParaRPr lang="en-GB" sz="2000" b="1" dirty="0"/>
              </a:p>
              <a:p>
                <a:pPr/>
                <a14:m>
                  <m:oMathPara xmlns:m="http://schemas.openxmlformats.org/officeDocument/2006/math">
                    <m:oMathParaPr>
                      <m:jc m:val="centerGroup"/>
                    </m:oMathParaPr>
                    <m:oMath xmlns:m="http://schemas.openxmlformats.org/officeDocument/2006/math">
                      <m:r>
                        <a:rPr lang="en-GB" sz="2000" b="0" i="1" smtClean="0">
                          <a:latin typeface="Cambria Math" panose="02040503050406030204" pitchFamily="18" charset="0"/>
                        </a:rPr>
                        <m:t>60°=</m:t>
                      </m:r>
                    </m:oMath>
                  </m:oMathPara>
                </a14:m>
                <a:endParaRPr lang="en-GB" sz="2000" b="1" dirty="0"/>
              </a:p>
              <a:p>
                <a:endParaRPr lang="en-GB" sz="2000" b="1" dirty="0"/>
              </a:p>
              <a:p>
                <a:pPr/>
                <a14:m>
                  <m:oMathPara xmlns:m="http://schemas.openxmlformats.org/officeDocument/2006/math">
                    <m:oMathParaPr>
                      <m:jc m:val="centerGroup"/>
                    </m:oMathParaPr>
                    <m:oMath xmlns:m="http://schemas.openxmlformats.org/officeDocument/2006/math">
                      <m:r>
                        <a:rPr lang="en-GB" sz="2000" b="0" i="1" smtClean="0">
                          <a:latin typeface="Cambria Math" panose="02040503050406030204" pitchFamily="18" charset="0"/>
                        </a:rPr>
                        <m:t>270°=</m:t>
                      </m:r>
                    </m:oMath>
                  </m:oMathPara>
                </a14:m>
                <a:endParaRPr lang="en-GB" sz="2000" b="1" dirty="0"/>
              </a:p>
              <a:p>
                <a:endParaRPr lang="en-GB" sz="2000" b="1" dirty="0"/>
              </a:p>
              <a:p>
                <a:pPr/>
                <a14:m>
                  <m:oMathPara xmlns:m="http://schemas.openxmlformats.org/officeDocument/2006/math">
                    <m:oMathParaPr>
                      <m:jc m:val="centerGroup"/>
                    </m:oMathParaPr>
                    <m:oMath xmlns:m="http://schemas.openxmlformats.org/officeDocument/2006/math">
                      <m:r>
                        <a:rPr lang="en-GB" sz="2000" b="0" i="1" smtClean="0">
                          <a:latin typeface="Cambria Math" panose="02040503050406030204" pitchFamily="18" charset="0"/>
                        </a:rPr>
                        <m:t>120°=</m:t>
                      </m:r>
                    </m:oMath>
                  </m:oMathPara>
                </a14:m>
                <a:endParaRPr lang="en-GB" sz="2000" b="1" dirty="0"/>
              </a:p>
            </p:txBody>
          </p:sp>
        </mc:Choice>
        <mc:Fallback>
          <p:sp>
            <p:nvSpPr>
              <p:cNvPr id="35" name="TextBox 34">
                <a:extLst>
                  <a:ext uri="{FF2B5EF4-FFF2-40B4-BE49-F238E27FC236}">
                    <a16:creationId xmlns:a16="http://schemas.microsoft.com/office/drawing/2014/main" id="{AB82CE5A-2C24-49A5-9358-6419B853529A}"/>
                  </a:ext>
                </a:extLst>
              </p:cNvPr>
              <p:cNvSpPr txBox="1">
                <a:spLocks noRot="1" noChangeAspect="1" noMove="1" noResize="1" noEditPoints="1" noAdjustHandles="1" noChangeArrowheads="1" noChangeShapeType="1" noTextEdit="1"/>
              </p:cNvSpPr>
              <p:nvPr/>
            </p:nvSpPr>
            <p:spPr>
              <a:xfrm>
                <a:off x="3230910" y="963118"/>
                <a:ext cx="2394148" cy="2246769"/>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6" name="TextBox 35">
                <a:extLst>
                  <a:ext uri="{FF2B5EF4-FFF2-40B4-BE49-F238E27FC236}">
                    <a16:creationId xmlns:a16="http://schemas.microsoft.com/office/drawing/2014/main" id="{58D4B669-1281-461A-8A45-B7AC90E2DEC0}"/>
                  </a:ext>
                </a:extLst>
              </p:cNvPr>
              <p:cNvSpPr txBox="1"/>
              <p:nvPr/>
            </p:nvSpPr>
            <p:spPr>
              <a:xfrm>
                <a:off x="6228184" y="1064906"/>
                <a:ext cx="2394148" cy="163121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000" b="0" i="1" smtClean="0">
                          <a:latin typeface="Cambria Math" panose="02040503050406030204" pitchFamily="18" charset="0"/>
                        </a:rPr>
                        <m:t>30°=</m:t>
                      </m:r>
                    </m:oMath>
                  </m:oMathPara>
                </a14:m>
                <a:endParaRPr lang="en-GB" sz="2000" b="1" dirty="0" smtClean="0"/>
              </a:p>
              <a:p>
                <a:pPr/>
                <a:endParaRPr lang="en-GB" sz="2000" b="1" dirty="0"/>
              </a:p>
              <a:p>
                <a:pPr/>
                <a14:m>
                  <m:oMathPara xmlns:m="http://schemas.openxmlformats.org/officeDocument/2006/math">
                    <m:oMathParaPr>
                      <m:jc m:val="centerGroup"/>
                    </m:oMathParaPr>
                    <m:oMath xmlns:m="http://schemas.openxmlformats.org/officeDocument/2006/math">
                      <m:r>
                        <a:rPr lang="en-GB" sz="2000" b="0" i="1" smtClean="0">
                          <a:latin typeface="Cambria Math" panose="02040503050406030204" pitchFamily="18" charset="0"/>
                        </a:rPr>
                        <m:t>135°=</m:t>
                      </m:r>
                    </m:oMath>
                  </m:oMathPara>
                </a14:m>
                <a:endParaRPr lang="en-GB" sz="2000" b="1" dirty="0"/>
              </a:p>
              <a:p>
                <a:endParaRPr lang="en-GB" sz="2000" b="1" dirty="0"/>
              </a:p>
              <a:p>
                <a:pPr/>
                <a14:m>
                  <m:oMathPara xmlns:m="http://schemas.openxmlformats.org/officeDocument/2006/math">
                    <m:oMathParaPr>
                      <m:jc m:val="centerGroup"/>
                    </m:oMathParaPr>
                    <m:oMath xmlns:m="http://schemas.openxmlformats.org/officeDocument/2006/math">
                      <m:r>
                        <a:rPr lang="en-GB" sz="2000" b="0" i="1" smtClean="0">
                          <a:latin typeface="Cambria Math" panose="02040503050406030204" pitchFamily="18" charset="0"/>
                        </a:rPr>
                        <m:t>90°=</m:t>
                      </m:r>
                    </m:oMath>
                  </m:oMathPara>
                </a14:m>
                <a:endParaRPr lang="en-GB" sz="2000" b="1" dirty="0"/>
              </a:p>
            </p:txBody>
          </p:sp>
        </mc:Choice>
        <mc:Fallback>
          <p:sp>
            <p:nvSpPr>
              <p:cNvPr id="36" name="TextBox 35">
                <a:extLst>
                  <a:ext uri="{FF2B5EF4-FFF2-40B4-BE49-F238E27FC236}">
                    <a16:creationId xmlns:a16="http://schemas.microsoft.com/office/drawing/2014/main" id="{58D4B669-1281-461A-8A45-B7AC90E2DEC0}"/>
                  </a:ext>
                </a:extLst>
              </p:cNvPr>
              <p:cNvSpPr txBox="1">
                <a:spLocks noRot="1" noChangeAspect="1" noMove="1" noResize="1" noEditPoints="1" noAdjustHandles="1" noChangeArrowheads="1" noChangeShapeType="1" noTextEdit="1"/>
              </p:cNvSpPr>
              <p:nvPr/>
            </p:nvSpPr>
            <p:spPr>
              <a:xfrm>
                <a:off x="6228184" y="1064906"/>
                <a:ext cx="2394148" cy="1631216"/>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3" name="TextBox 12">
                <a:extLst>
                  <a:ext uri="{FF2B5EF4-FFF2-40B4-BE49-F238E27FC236}">
                    <a16:creationId xmlns:a16="http://schemas.microsoft.com/office/drawing/2014/main" id="{652EA6E5-A38B-450B-A676-7A19FEA133AD}"/>
                  </a:ext>
                </a:extLst>
              </p:cNvPr>
              <p:cNvSpPr txBox="1"/>
              <p:nvPr/>
            </p:nvSpPr>
            <p:spPr>
              <a:xfrm>
                <a:off x="388544" y="5505982"/>
                <a:ext cx="2880320" cy="118494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600" dirty="0" smtClean="0"/>
                  <a:t>Reminder of laws from Year 1:</a:t>
                </a:r>
              </a:p>
              <a:p>
                <a:endParaRPr lang="en-GB" sz="700" dirty="0"/>
              </a:p>
              <a:p>
                <a:pPr marL="285750" indent="-285750">
                  <a:buFont typeface="Arial" panose="020B0604020202020204" pitchFamily="34" charset="0"/>
                  <a:buChar char="•"/>
                </a:pPr>
                <a14:m>
                  <m:oMath xmlns:m="http://schemas.openxmlformats.org/officeDocument/2006/math">
                    <m:func>
                      <m:funcPr>
                        <m:ctrlPr>
                          <a:rPr lang="en-GB" sz="1600" b="0" i="1" smtClean="0">
                            <a:latin typeface="Cambria Math" panose="02040503050406030204" pitchFamily="18" charset="0"/>
                          </a:rPr>
                        </m:ctrlPr>
                      </m:funcPr>
                      <m:fName>
                        <m:r>
                          <m:rPr>
                            <m:sty m:val="p"/>
                          </m:rPr>
                          <a:rPr lang="en-GB" sz="1600" b="0" i="0" smtClean="0">
                            <a:latin typeface="Cambria Math" panose="02040503050406030204" pitchFamily="18" charset="0"/>
                          </a:rPr>
                          <m:t>sin</m:t>
                        </m:r>
                      </m:fName>
                      <m:e>
                        <m:d>
                          <m:dPr>
                            <m:ctrlPr>
                              <a:rPr lang="en-GB" sz="1600" b="0" i="1" smtClean="0">
                                <a:latin typeface="Cambria Math" panose="02040503050406030204" pitchFamily="18" charset="0"/>
                              </a:rPr>
                            </m:ctrlPr>
                          </m:dPr>
                          <m:e>
                            <m:r>
                              <a:rPr lang="en-GB" sz="1600" b="0" i="1" smtClean="0">
                                <a:latin typeface="Cambria Math" panose="02040503050406030204" pitchFamily="18" charset="0"/>
                              </a:rPr>
                              <m:t>𝑥</m:t>
                            </m:r>
                          </m:e>
                        </m:d>
                      </m:e>
                    </m:func>
                    <m:r>
                      <a:rPr lang="en-GB" sz="1600" b="0" i="1" smtClean="0">
                        <a:latin typeface="Cambria Math" panose="02040503050406030204" pitchFamily="18" charset="0"/>
                      </a:rPr>
                      <m:t>=</m:t>
                    </m:r>
                    <m:func>
                      <m:funcPr>
                        <m:ctrlPr>
                          <a:rPr lang="en-GB" sz="1600" b="0" i="1" smtClean="0">
                            <a:latin typeface="Cambria Math" panose="02040503050406030204" pitchFamily="18" charset="0"/>
                          </a:rPr>
                        </m:ctrlPr>
                      </m:funcPr>
                      <m:fName>
                        <m:r>
                          <m:rPr>
                            <m:sty m:val="p"/>
                          </m:rPr>
                          <a:rPr lang="en-GB" sz="1600" b="0" i="0" smtClean="0">
                            <a:latin typeface="Cambria Math" panose="02040503050406030204" pitchFamily="18" charset="0"/>
                          </a:rPr>
                          <m:t>sin</m:t>
                        </m:r>
                      </m:fName>
                      <m:e>
                        <m:d>
                          <m:dPr>
                            <m:ctrlPr>
                              <a:rPr lang="en-GB" sz="1600" b="0" i="1" smtClean="0">
                                <a:latin typeface="Cambria Math" panose="02040503050406030204" pitchFamily="18" charset="0"/>
                              </a:rPr>
                            </m:ctrlPr>
                          </m:dPr>
                          <m:e>
                            <m:r>
                              <a:rPr lang="en-GB" sz="1600" b="0" i="1" smtClean="0">
                                <a:latin typeface="Cambria Math" panose="02040503050406030204" pitchFamily="18" charset="0"/>
                              </a:rPr>
                              <m:t>180−</m:t>
                            </m:r>
                            <m:r>
                              <a:rPr lang="en-GB" sz="1600" b="0" i="1" smtClean="0">
                                <a:latin typeface="Cambria Math" panose="02040503050406030204" pitchFamily="18" charset="0"/>
                              </a:rPr>
                              <m:t>𝑥</m:t>
                            </m:r>
                          </m:e>
                        </m:d>
                      </m:e>
                    </m:func>
                  </m:oMath>
                </a14:m>
                <a:endParaRPr lang="en-GB" sz="1600" b="0" dirty="0"/>
              </a:p>
              <a:p>
                <a:pPr marL="285750" indent="-285750">
                  <a:buFont typeface="Arial" panose="020B0604020202020204" pitchFamily="34" charset="0"/>
                  <a:buChar char="•"/>
                </a:pPr>
                <a14:m>
                  <m:oMath xmlns:m="http://schemas.openxmlformats.org/officeDocument/2006/math">
                    <m:func>
                      <m:funcPr>
                        <m:ctrlPr>
                          <a:rPr lang="en-GB" sz="1600" b="0" i="1" smtClean="0">
                            <a:latin typeface="Cambria Math" panose="02040503050406030204" pitchFamily="18" charset="0"/>
                          </a:rPr>
                        </m:ctrlPr>
                      </m:funcPr>
                      <m:fName>
                        <m:r>
                          <m:rPr>
                            <m:sty m:val="p"/>
                          </m:rPr>
                          <a:rPr lang="en-GB" sz="1600" b="0" i="0" smtClean="0">
                            <a:latin typeface="Cambria Math" panose="02040503050406030204" pitchFamily="18" charset="0"/>
                          </a:rPr>
                          <m:t>cos</m:t>
                        </m:r>
                      </m:fName>
                      <m:e>
                        <m:d>
                          <m:dPr>
                            <m:ctrlPr>
                              <a:rPr lang="en-GB" sz="1600" b="0" i="1" smtClean="0">
                                <a:latin typeface="Cambria Math" panose="02040503050406030204" pitchFamily="18" charset="0"/>
                              </a:rPr>
                            </m:ctrlPr>
                          </m:dPr>
                          <m:e>
                            <m:r>
                              <a:rPr lang="en-GB" sz="1600" b="0" i="1" smtClean="0">
                                <a:latin typeface="Cambria Math" panose="02040503050406030204" pitchFamily="18" charset="0"/>
                              </a:rPr>
                              <m:t>𝑥</m:t>
                            </m:r>
                          </m:e>
                        </m:d>
                      </m:e>
                    </m:func>
                    <m:r>
                      <a:rPr lang="en-GB" sz="1600" b="0" i="1" smtClean="0">
                        <a:latin typeface="Cambria Math" panose="02040503050406030204" pitchFamily="18" charset="0"/>
                      </a:rPr>
                      <m:t>=</m:t>
                    </m:r>
                    <m:func>
                      <m:funcPr>
                        <m:ctrlPr>
                          <a:rPr lang="en-GB" sz="1600" b="0" i="1" smtClean="0">
                            <a:latin typeface="Cambria Math" panose="02040503050406030204" pitchFamily="18" charset="0"/>
                          </a:rPr>
                        </m:ctrlPr>
                      </m:funcPr>
                      <m:fName>
                        <m:r>
                          <m:rPr>
                            <m:sty m:val="p"/>
                          </m:rPr>
                          <a:rPr lang="en-GB" sz="1600" b="0" i="0" smtClean="0">
                            <a:latin typeface="Cambria Math" panose="02040503050406030204" pitchFamily="18" charset="0"/>
                          </a:rPr>
                          <m:t>cos</m:t>
                        </m:r>
                      </m:fName>
                      <m:e>
                        <m:d>
                          <m:dPr>
                            <m:ctrlPr>
                              <a:rPr lang="en-GB" sz="1600" b="0" i="1" smtClean="0">
                                <a:latin typeface="Cambria Math" panose="02040503050406030204" pitchFamily="18" charset="0"/>
                              </a:rPr>
                            </m:ctrlPr>
                          </m:dPr>
                          <m:e>
                            <m:r>
                              <a:rPr lang="en-GB" sz="1600" b="0" i="1" smtClean="0">
                                <a:latin typeface="Cambria Math" panose="02040503050406030204" pitchFamily="18" charset="0"/>
                              </a:rPr>
                              <m:t>360−</m:t>
                            </m:r>
                            <m:r>
                              <a:rPr lang="en-GB" sz="1600" b="0" i="1" smtClean="0">
                                <a:latin typeface="Cambria Math" panose="02040503050406030204" pitchFamily="18" charset="0"/>
                              </a:rPr>
                              <m:t>𝑥</m:t>
                            </m:r>
                          </m:e>
                        </m:d>
                      </m:e>
                    </m:func>
                  </m:oMath>
                </a14:m>
                <a:endParaRPr lang="en-GB" sz="1600" b="0" dirty="0"/>
              </a:p>
              <a:p>
                <a:pPr marL="285750" indent="-285750">
                  <a:buFont typeface="Arial" panose="020B0604020202020204" pitchFamily="34" charset="0"/>
                  <a:buChar char="•"/>
                </a:pPr>
                <a14:m>
                  <m:oMath xmlns:m="http://schemas.openxmlformats.org/officeDocument/2006/math">
                    <m:func>
                      <m:funcPr>
                        <m:ctrlPr>
                          <a:rPr lang="en-GB" sz="1600" b="0" i="1" smtClean="0">
                            <a:latin typeface="Cambria Math" panose="02040503050406030204" pitchFamily="18" charset="0"/>
                          </a:rPr>
                        </m:ctrlPr>
                      </m:funcPr>
                      <m:fName>
                        <m:r>
                          <m:rPr>
                            <m:sty m:val="p"/>
                          </m:rPr>
                          <a:rPr lang="en-GB" sz="1600" b="0" i="0" smtClean="0">
                            <a:latin typeface="Cambria Math" panose="02040503050406030204" pitchFamily="18" charset="0"/>
                          </a:rPr>
                          <m:t>tan</m:t>
                        </m:r>
                      </m:fName>
                      <m:e>
                        <m:d>
                          <m:dPr>
                            <m:ctrlPr>
                              <a:rPr lang="en-GB" sz="1600" b="0" i="1" smtClean="0">
                                <a:latin typeface="Cambria Math" panose="02040503050406030204" pitchFamily="18" charset="0"/>
                              </a:rPr>
                            </m:ctrlPr>
                          </m:dPr>
                          <m:e>
                            <m:r>
                              <a:rPr lang="en-GB" sz="1600" b="0" i="1" smtClean="0">
                                <a:latin typeface="Cambria Math" panose="02040503050406030204" pitchFamily="18" charset="0"/>
                              </a:rPr>
                              <m:t>𝑥</m:t>
                            </m:r>
                          </m:e>
                        </m:d>
                      </m:e>
                    </m:func>
                    <m:r>
                      <a:rPr lang="en-GB" sz="1600" b="0" i="1" smtClean="0">
                        <a:latin typeface="Cambria Math" panose="02040503050406030204" pitchFamily="18" charset="0"/>
                      </a:rPr>
                      <m:t>=</m:t>
                    </m:r>
                    <m:func>
                      <m:funcPr>
                        <m:ctrlPr>
                          <a:rPr lang="en-GB" sz="1600" b="0" i="1" smtClean="0">
                            <a:latin typeface="Cambria Math" panose="02040503050406030204" pitchFamily="18" charset="0"/>
                          </a:rPr>
                        </m:ctrlPr>
                      </m:funcPr>
                      <m:fName>
                        <m:r>
                          <m:rPr>
                            <m:sty m:val="p"/>
                          </m:rPr>
                          <a:rPr lang="en-GB" sz="1600" b="0" i="0" smtClean="0">
                            <a:latin typeface="Cambria Math" panose="02040503050406030204" pitchFamily="18" charset="0"/>
                          </a:rPr>
                          <m:t>tan</m:t>
                        </m:r>
                      </m:fName>
                      <m:e>
                        <m:d>
                          <m:dPr>
                            <m:ctrlPr>
                              <a:rPr lang="en-GB" sz="1600" b="0" i="1" smtClean="0">
                                <a:latin typeface="Cambria Math" panose="02040503050406030204" pitchFamily="18" charset="0"/>
                              </a:rPr>
                            </m:ctrlPr>
                          </m:dPr>
                          <m:e>
                            <m:r>
                              <a:rPr lang="en-GB" sz="1600" b="0" i="1" smtClean="0">
                                <a:latin typeface="Cambria Math" panose="02040503050406030204" pitchFamily="18" charset="0"/>
                              </a:rPr>
                              <m:t>𝑥</m:t>
                            </m:r>
                            <m:r>
                              <a:rPr lang="en-GB" sz="1600" b="0" i="1" smtClean="0">
                                <a:latin typeface="Cambria Math" panose="02040503050406030204" pitchFamily="18" charset="0"/>
                              </a:rPr>
                              <m:t>+180</m:t>
                            </m:r>
                          </m:e>
                        </m:d>
                      </m:e>
                    </m:func>
                  </m:oMath>
                </a14:m>
                <a:endParaRPr lang="en-GB" sz="1600" dirty="0"/>
              </a:p>
            </p:txBody>
          </p:sp>
        </mc:Choice>
        <mc:Fallback>
          <p:sp>
            <p:nvSpPr>
              <p:cNvPr id="13" name="TextBox 12">
                <a:extLst>
                  <a:ext uri="{FF2B5EF4-FFF2-40B4-BE49-F238E27FC236}">
                    <a16:creationId xmlns:a16="http://schemas.microsoft.com/office/drawing/2014/main" id="{652EA6E5-A38B-450B-A676-7A19FEA133AD}"/>
                  </a:ext>
                </a:extLst>
              </p:cNvPr>
              <p:cNvSpPr txBox="1">
                <a:spLocks noRot="1" noChangeAspect="1" noMove="1" noResize="1" noEditPoints="1" noAdjustHandles="1" noChangeArrowheads="1" noChangeShapeType="1" noTextEdit="1"/>
              </p:cNvSpPr>
              <p:nvPr/>
            </p:nvSpPr>
            <p:spPr>
              <a:xfrm>
                <a:off x="388544" y="5505982"/>
                <a:ext cx="2880320" cy="1184940"/>
              </a:xfrm>
              <a:prstGeom prst="rect">
                <a:avLst/>
              </a:prstGeom>
              <a:blipFill>
                <a:blip r:embed="rId8"/>
                <a:stretch>
                  <a:fillRect l="-840" t="-503" b="-3015"/>
                </a:stretch>
              </a:blipFill>
            </p:spPr>
            <p:txBody>
              <a:bodyPr/>
              <a:lstStyle/>
              <a:p>
                <a:r>
                  <a:rPr lang="en-GB">
                    <a:noFill/>
                  </a:rPr>
                  <a:t> </a:t>
                </a:r>
              </a:p>
            </p:txBody>
          </p:sp>
        </mc:Fallback>
      </mc:AlternateContent>
      <p:sp>
        <p:nvSpPr>
          <p:cNvPr id="14" name="Arrow: Right 6">
            <a:extLst>
              <a:ext uri="{FF2B5EF4-FFF2-40B4-BE49-F238E27FC236}">
                <a16:creationId xmlns:a16="http://schemas.microsoft.com/office/drawing/2014/main" id="{43A93E84-1218-4836-8B31-57011051944C}"/>
              </a:ext>
            </a:extLst>
          </p:cNvPr>
          <p:cNvSpPr/>
          <p:nvPr/>
        </p:nvSpPr>
        <p:spPr>
          <a:xfrm>
            <a:off x="3268864" y="6010038"/>
            <a:ext cx="851332" cy="432048"/>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mc:AlternateContent xmlns:mc="http://schemas.openxmlformats.org/markup-compatibility/2006">
        <mc:Choice xmlns:a14="http://schemas.microsoft.com/office/drawing/2010/main" Requires="a14">
          <p:sp>
            <p:nvSpPr>
              <p:cNvPr id="15" name="TextBox 14">
                <a:extLst>
                  <a:ext uri="{FF2B5EF4-FFF2-40B4-BE49-F238E27FC236}">
                    <a16:creationId xmlns:a16="http://schemas.microsoft.com/office/drawing/2014/main" id="{B96FF05A-4A97-4F59-AEC9-343793D4ED51}"/>
                  </a:ext>
                </a:extLst>
              </p:cNvPr>
              <p:cNvSpPr txBox="1"/>
              <p:nvPr/>
            </p:nvSpPr>
            <p:spPr>
              <a:xfrm>
                <a:off x="4489195" y="5689195"/>
                <a:ext cx="2677060" cy="830997"/>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marL="285750" indent="-285750">
                  <a:buFont typeface="Arial" panose="020B0604020202020204" pitchFamily="34" charset="0"/>
                  <a:buChar char="•"/>
                </a:pPr>
                <a14:m>
                  <m:oMath xmlns:m="http://schemas.openxmlformats.org/officeDocument/2006/math">
                    <m:func>
                      <m:funcPr>
                        <m:ctrlPr>
                          <a:rPr lang="en-GB" sz="1600" b="0" i="1" smtClean="0">
                            <a:latin typeface="Cambria Math" panose="02040503050406030204" pitchFamily="18" charset="0"/>
                          </a:rPr>
                        </m:ctrlPr>
                      </m:funcPr>
                      <m:fName>
                        <m:r>
                          <m:rPr>
                            <m:sty m:val="p"/>
                          </m:rPr>
                          <a:rPr lang="en-GB" sz="1600" b="0" i="0" smtClean="0">
                            <a:latin typeface="Cambria Math" panose="02040503050406030204" pitchFamily="18" charset="0"/>
                          </a:rPr>
                          <m:t>sin</m:t>
                        </m:r>
                      </m:fName>
                      <m:e>
                        <m:d>
                          <m:dPr>
                            <m:ctrlPr>
                              <a:rPr lang="en-GB" sz="1600" b="0" i="1" smtClean="0">
                                <a:latin typeface="Cambria Math" panose="02040503050406030204" pitchFamily="18" charset="0"/>
                              </a:rPr>
                            </m:ctrlPr>
                          </m:dPr>
                          <m:e>
                            <m:r>
                              <a:rPr lang="en-GB" sz="1600" b="0" i="1" smtClean="0">
                                <a:latin typeface="Cambria Math" panose="02040503050406030204" pitchFamily="18" charset="0"/>
                              </a:rPr>
                              <m:t>𝑥</m:t>
                            </m:r>
                          </m:e>
                        </m:d>
                      </m:e>
                    </m:func>
                    <m:r>
                      <a:rPr lang="en-GB" sz="1600" b="0" i="1" smtClean="0">
                        <a:latin typeface="Cambria Math" panose="02040503050406030204" pitchFamily="18" charset="0"/>
                      </a:rPr>
                      <m:t>=</m:t>
                    </m:r>
                    <m:func>
                      <m:funcPr>
                        <m:ctrlPr>
                          <a:rPr lang="en-GB" sz="1600" b="0" i="1" smtClean="0">
                            <a:latin typeface="Cambria Math" panose="02040503050406030204" pitchFamily="18" charset="0"/>
                          </a:rPr>
                        </m:ctrlPr>
                      </m:funcPr>
                      <m:fName>
                        <m:r>
                          <m:rPr>
                            <m:sty m:val="p"/>
                          </m:rPr>
                          <a:rPr lang="en-GB" sz="1600" b="0" i="0" smtClean="0">
                            <a:latin typeface="Cambria Math" panose="02040503050406030204" pitchFamily="18" charset="0"/>
                          </a:rPr>
                          <m:t>sin</m:t>
                        </m:r>
                      </m:fName>
                      <m:e>
                        <m:d>
                          <m:dPr>
                            <m:ctrlPr>
                              <a:rPr lang="en-GB" sz="1600" b="0" i="1" smtClean="0">
                                <a:latin typeface="Cambria Math" panose="02040503050406030204" pitchFamily="18" charset="0"/>
                              </a:rPr>
                            </m:ctrlPr>
                          </m:dPr>
                          <m:e>
                            <m:r>
                              <a:rPr lang="en-GB" sz="1600" b="0" i="1" smtClean="0">
                                <a:latin typeface="Cambria Math" panose="02040503050406030204" pitchFamily="18" charset="0"/>
                              </a:rPr>
                              <m:t>𝜋</m:t>
                            </m:r>
                            <m:r>
                              <a:rPr lang="en-GB" sz="1600" b="0" i="1" smtClean="0">
                                <a:latin typeface="Cambria Math" panose="02040503050406030204" pitchFamily="18" charset="0"/>
                              </a:rPr>
                              <m:t>−</m:t>
                            </m:r>
                            <m:r>
                              <a:rPr lang="en-GB" sz="1600" b="0" i="1" smtClean="0">
                                <a:latin typeface="Cambria Math" panose="02040503050406030204" pitchFamily="18" charset="0"/>
                              </a:rPr>
                              <m:t>𝑥</m:t>
                            </m:r>
                          </m:e>
                        </m:d>
                      </m:e>
                    </m:func>
                  </m:oMath>
                </a14:m>
                <a:endParaRPr lang="en-GB" sz="1600" b="0" dirty="0"/>
              </a:p>
              <a:p>
                <a:pPr marL="285750" indent="-285750">
                  <a:buFont typeface="Arial" panose="020B0604020202020204" pitchFamily="34" charset="0"/>
                  <a:buChar char="•"/>
                </a:pPr>
                <a14:m>
                  <m:oMath xmlns:m="http://schemas.openxmlformats.org/officeDocument/2006/math">
                    <m:func>
                      <m:funcPr>
                        <m:ctrlPr>
                          <a:rPr lang="en-GB" sz="1600" b="0" i="1" smtClean="0">
                            <a:latin typeface="Cambria Math" panose="02040503050406030204" pitchFamily="18" charset="0"/>
                          </a:rPr>
                        </m:ctrlPr>
                      </m:funcPr>
                      <m:fName>
                        <m:r>
                          <m:rPr>
                            <m:sty m:val="p"/>
                          </m:rPr>
                          <a:rPr lang="en-GB" sz="1600" b="0" i="0" smtClean="0">
                            <a:latin typeface="Cambria Math" panose="02040503050406030204" pitchFamily="18" charset="0"/>
                          </a:rPr>
                          <m:t>cos</m:t>
                        </m:r>
                      </m:fName>
                      <m:e>
                        <m:d>
                          <m:dPr>
                            <m:ctrlPr>
                              <a:rPr lang="en-GB" sz="1600" b="0" i="1" smtClean="0">
                                <a:latin typeface="Cambria Math" panose="02040503050406030204" pitchFamily="18" charset="0"/>
                              </a:rPr>
                            </m:ctrlPr>
                          </m:dPr>
                          <m:e>
                            <m:r>
                              <a:rPr lang="en-GB" sz="1600" b="0" i="1" smtClean="0">
                                <a:latin typeface="Cambria Math" panose="02040503050406030204" pitchFamily="18" charset="0"/>
                              </a:rPr>
                              <m:t>𝑥</m:t>
                            </m:r>
                          </m:e>
                        </m:d>
                      </m:e>
                    </m:func>
                    <m:r>
                      <a:rPr lang="en-GB" sz="1600" b="0" i="1" smtClean="0">
                        <a:latin typeface="Cambria Math" panose="02040503050406030204" pitchFamily="18" charset="0"/>
                      </a:rPr>
                      <m:t>=</m:t>
                    </m:r>
                    <m:func>
                      <m:funcPr>
                        <m:ctrlPr>
                          <a:rPr lang="en-GB" sz="1600" b="0" i="1" smtClean="0">
                            <a:latin typeface="Cambria Math" panose="02040503050406030204" pitchFamily="18" charset="0"/>
                          </a:rPr>
                        </m:ctrlPr>
                      </m:funcPr>
                      <m:fName>
                        <m:r>
                          <m:rPr>
                            <m:sty m:val="p"/>
                          </m:rPr>
                          <a:rPr lang="en-GB" sz="1600" b="0" i="0" smtClean="0">
                            <a:latin typeface="Cambria Math" panose="02040503050406030204" pitchFamily="18" charset="0"/>
                          </a:rPr>
                          <m:t>cos</m:t>
                        </m:r>
                      </m:fName>
                      <m:e>
                        <m:d>
                          <m:dPr>
                            <m:ctrlPr>
                              <a:rPr lang="en-GB" sz="1600" b="0" i="1" smtClean="0">
                                <a:latin typeface="Cambria Math" panose="02040503050406030204" pitchFamily="18" charset="0"/>
                              </a:rPr>
                            </m:ctrlPr>
                          </m:dPr>
                          <m:e>
                            <m:r>
                              <a:rPr lang="en-GB" sz="1600" b="0" i="1" smtClean="0">
                                <a:latin typeface="Cambria Math" panose="02040503050406030204" pitchFamily="18" charset="0"/>
                              </a:rPr>
                              <m:t>2</m:t>
                            </m:r>
                            <m:r>
                              <a:rPr lang="en-GB" sz="1600" b="0" i="1" smtClean="0">
                                <a:latin typeface="Cambria Math" panose="02040503050406030204" pitchFamily="18" charset="0"/>
                              </a:rPr>
                              <m:t>𝜋</m:t>
                            </m:r>
                            <m:r>
                              <a:rPr lang="en-GB" sz="1600" b="0" i="1" smtClean="0">
                                <a:latin typeface="Cambria Math" panose="02040503050406030204" pitchFamily="18" charset="0"/>
                              </a:rPr>
                              <m:t>−</m:t>
                            </m:r>
                            <m:r>
                              <a:rPr lang="en-GB" sz="1600" b="0" i="1" smtClean="0">
                                <a:latin typeface="Cambria Math" panose="02040503050406030204" pitchFamily="18" charset="0"/>
                              </a:rPr>
                              <m:t>𝑥</m:t>
                            </m:r>
                          </m:e>
                        </m:d>
                      </m:e>
                    </m:func>
                  </m:oMath>
                </a14:m>
                <a:endParaRPr lang="en-GB" sz="1600" b="0" dirty="0"/>
              </a:p>
              <a:p>
                <a:pPr marL="285750" indent="-285750">
                  <a:buFont typeface="Arial" panose="020B0604020202020204" pitchFamily="34" charset="0"/>
                  <a:buChar char="•"/>
                </a:pPr>
                <a14:m>
                  <m:oMath xmlns:m="http://schemas.openxmlformats.org/officeDocument/2006/math">
                    <m:func>
                      <m:funcPr>
                        <m:ctrlPr>
                          <a:rPr lang="en-GB" sz="1600" i="1">
                            <a:latin typeface="Cambria Math" panose="02040503050406030204" pitchFamily="18" charset="0"/>
                          </a:rPr>
                        </m:ctrlPr>
                      </m:funcPr>
                      <m:fName>
                        <m:r>
                          <m:rPr>
                            <m:sty m:val="p"/>
                          </m:rPr>
                          <a:rPr lang="en-GB" sz="1600">
                            <a:latin typeface="Cambria Math" panose="02040503050406030204" pitchFamily="18" charset="0"/>
                          </a:rPr>
                          <m:t>tan</m:t>
                        </m:r>
                      </m:fName>
                      <m:e>
                        <m:d>
                          <m:dPr>
                            <m:ctrlPr>
                              <a:rPr lang="en-GB" sz="1600" i="1">
                                <a:latin typeface="Cambria Math" panose="02040503050406030204" pitchFamily="18" charset="0"/>
                              </a:rPr>
                            </m:ctrlPr>
                          </m:dPr>
                          <m:e>
                            <m:r>
                              <a:rPr lang="en-GB" sz="1600" i="1">
                                <a:latin typeface="Cambria Math" panose="02040503050406030204" pitchFamily="18" charset="0"/>
                              </a:rPr>
                              <m:t>𝑥</m:t>
                            </m:r>
                          </m:e>
                        </m:d>
                      </m:e>
                    </m:func>
                    <m:r>
                      <a:rPr lang="en-GB" sz="1600" i="1">
                        <a:latin typeface="Cambria Math" panose="02040503050406030204" pitchFamily="18" charset="0"/>
                      </a:rPr>
                      <m:t>=</m:t>
                    </m:r>
                    <m:func>
                      <m:funcPr>
                        <m:ctrlPr>
                          <a:rPr lang="en-GB" sz="1600" i="1">
                            <a:latin typeface="Cambria Math" panose="02040503050406030204" pitchFamily="18" charset="0"/>
                          </a:rPr>
                        </m:ctrlPr>
                      </m:funcPr>
                      <m:fName>
                        <m:r>
                          <m:rPr>
                            <m:sty m:val="p"/>
                          </m:rPr>
                          <a:rPr lang="en-GB" sz="1600">
                            <a:latin typeface="Cambria Math" panose="02040503050406030204" pitchFamily="18" charset="0"/>
                          </a:rPr>
                          <m:t>tan</m:t>
                        </m:r>
                      </m:fName>
                      <m:e>
                        <m:d>
                          <m:dPr>
                            <m:ctrlPr>
                              <a:rPr lang="en-GB" sz="1600" i="1">
                                <a:latin typeface="Cambria Math" panose="02040503050406030204" pitchFamily="18" charset="0"/>
                              </a:rPr>
                            </m:ctrlPr>
                          </m:dPr>
                          <m:e>
                            <m:r>
                              <a:rPr lang="en-GB" sz="1600" i="1">
                                <a:latin typeface="Cambria Math" panose="02040503050406030204" pitchFamily="18" charset="0"/>
                              </a:rPr>
                              <m:t>𝑥</m:t>
                            </m:r>
                            <m:r>
                              <a:rPr lang="en-GB" sz="1600" i="1">
                                <a:latin typeface="Cambria Math" panose="02040503050406030204" pitchFamily="18" charset="0"/>
                              </a:rPr>
                              <m:t>+</m:t>
                            </m:r>
                            <m:r>
                              <a:rPr lang="en-GB" sz="1600" i="1" smtClean="0">
                                <a:latin typeface="Cambria Math" panose="02040503050406030204" pitchFamily="18" charset="0"/>
                                <a:ea typeface="Cambria Math" panose="02040503050406030204" pitchFamily="18" charset="0"/>
                              </a:rPr>
                              <m:t>𝜋</m:t>
                            </m:r>
                          </m:e>
                        </m:d>
                      </m:e>
                    </m:func>
                  </m:oMath>
                </a14:m>
                <a:endParaRPr lang="en-GB" sz="1600" dirty="0"/>
              </a:p>
            </p:txBody>
          </p:sp>
        </mc:Choice>
        <mc:Fallback>
          <p:sp>
            <p:nvSpPr>
              <p:cNvPr id="15" name="TextBox 14">
                <a:extLst>
                  <a:ext uri="{FF2B5EF4-FFF2-40B4-BE49-F238E27FC236}">
                    <a16:creationId xmlns:a16="http://schemas.microsoft.com/office/drawing/2014/main" id="{B96FF05A-4A97-4F59-AEC9-343793D4ED51}"/>
                  </a:ext>
                </a:extLst>
              </p:cNvPr>
              <p:cNvSpPr txBox="1">
                <a:spLocks noRot="1" noChangeAspect="1" noMove="1" noResize="1" noEditPoints="1" noAdjustHandles="1" noChangeArrowheads="1" noChangeShapeType="1" noTextEdit="1"/>
              </p:cNvSpPr>
              <p:nvPr/>
            </p:nvSpPr>
            <p:spPr>
              <a:xfrm>
                <a:off x="4489195" y="5689195"/>
                <a:ext cx="2677060" cy="830997"/>
              </a:xfrm>
              <a:prstGeom prst="rect">
                <a:avLst/>
              </a:prstGeom>
              <a:blipFill>
                <a:blip r:embed="rId9"/>
                <a:stretch>
                  <a:fillRect l="-450" b="-4255"/>
                </a:stretch>
              </a:blipFill>
            </p:spPr>
            <p:txBody>
              <a:bodyPr/>
              <a:lstStyle/>
              <a:p>
                <a:r>
                  <a:rPr lang="en-GB">
                    <a:noFill/>
                  </a:rPr>
                  <a:t> </a:t>
                </a:r>
              </a:p>
            </p:txBody>
          </p:sp>
        </mc:Fallback>
      </mc:AlternateContent>
      <p:cxnSp>
        <p:nvCxnSpPr>
          <p:cNvPr id="16" name="Straight Connector 15"/>
          <p:cNvCxnSpPr/>
          <p:nvPr/>
        </p:nvCxnSpPr>
        <p:spPr>
          <a:xfrm>
            <a:off x="0" y="5373216"/>
            <a:ext cx="9144000" cy="0"/>
          </a:xfrm>
          <a:prstGeom prst="line">
            <a:avLst/>
          </a:prstGeom>
          <a:ln w="7620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16422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370F4D85-22EB-4EEA-8E2C-758918BEA637}"/>
              </a:ext>
            </a:extLst>
          </p:cNvPr>
          <p:cNvGrpSpPr/>
          <p:nvPr/>
        </p:nvGrpSpPr>
        <p:grpSpPr>
          <a:xfrm>
            <a:off x="0" y="0"/>
            <a:ext cx="9143074" cy="599127"/>
            <a:chOff x="0" y="13335"/>
            <a:chExt cx="9144218" cy="599127"/>
          </a:xfrm>
        </p:grpSpPr>
        <p:sp>
          <p:nvSpPr>
            <p:cNvPr id="3" name="TextBox 32">
              <a:extLst>
                <a:ext uri="{FF2B5EF4-FFF2-40B4-BE49-F238E27FC236}">
                  <a16:creationId xmlns:a16="http://schemas.microsoft.com/office/drawing/2014/main" id="{F1BA3538-839E-4001-9F3E-5757131C8232}"/>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Graph Sketching with Radians</a:t>
              </a:r>
            </a:p>
          </p:txBody>
        </p:sp>
        <p:cxnSp>
          <p:nvCxnSpPr>
            <p:cNvPr id="4" name="Straight Connector 3">
              <a:extLst>
                <a:ext uri="{FF2B5EF4-FFF2-40B4-BE49-F238E27FC236}">
                  <a16:creationId xmlns:a16="http://schemas.microsoft.com/office/drawing/2014/main" id="{7635AED9-D1CB-4FB4-88C5-20AFC3478DF6}"/>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DE50B209-4DEE-45A5-9466-DB26FDE923A1}"/>
                  </a:ext>
                </a:extLst>
              </p:cNvPr>
              <p:cNvSpPr txBox="1"/>
              <p:nvPr/>
            </p:nvSpPr>
            <p:spPr>
              <a:xfrm>
                <a:off x="279422" y="792605"/>
                <a:ext cx="7560840" cy="646331"/>
              </a:xfrm>
              <a:prstGeom prst="rect">
                <a:avLst/>
              </a:prstGeom>
              <a:noFill/>
            </p:spPr>
            <p:txBody>
              <a:bodyPr wrap="square" rtlCol="0">
                <a:spAutoFit/>
              </a:bodyPr>
              <a:lstStyle/>
              <a:p>
                <a:r>
                  <a:rPr lang="en-GB" dirty="0"/>
                  <a:t>We can replace the values </a:t>
                </a:r>
                <a14:m>
                  <m:oMath xmlns:m="http://schemas.openxmlformats.org/officeDocument/2006/math">
                    <m:r>
                      <a:rPr lang="en-GB" b="0" i="1" smtClean="0">
                        <a:latin typeface="Cambria Math" panose="02040503050406030204" pitchFamily="18" charset="0"/>
                      </a:rPr>
                      <m:t>90°, 180°, 270°, 360°</m:t>
                    </m:r>
                  </m:oMath>
                </a14:m>
                <a:r>
                  <a:rPr lang="en-GB" dirty="0"/>
                  <a:t> on the </a:t>
                </a:r>
                <a14:m>
                  <m:oMath xmlns:m="http://schemas.openxmlformats.org/officeDocument/2006/math">
                    <m:r>
                      <a:rPr lang="en-GB" b="0" i="1" smtClean="0">
                        <a:latin typeface="Cambria Math" panose="02040503050406030204" pitchFamily="18" charset="0"/>
                      </a:rPr>
                      <m:t>𝑥</m:t>
                    </m:r>
                  </m:oMath>
                </a14:m>
                <a:r>
                  <a:rPr lang="en-GB" dirty="0"/>
                  <a:t>-axis with their equivalent value in radians.</a:t>
                </a:r>
              </a:p>
            </p:txBody>
          </p:sp>
        </mc:Choice>
        <mc:Fallback xmlns="">
          <p:sp>
            <p:nvSpPr>
              <p:cNvPr id="5" name="TextBox 4">
                <a:extLst>
                  <a:ext uri="{FF2B5EF4-FFF2-40B4-BE49-F238E27FC236}">
                    <a16:creationId xmlns:a16="http://schemas.microsoft.com/office/drawing/2014/main" id="{DE50B209-4DEE-45A5-9466-DB26FDE923A1}"/>
                  </a:ext>
                </a:extLst>
              </p:cNvPr>
              <p:cNvSpPr txBox="1">
                <a:spLocks noRot="1" noChangeAspect="1" noMove="1" noResize="1" noEditPoints="1" noAdjustHandles="1" noChangeArrowheads="1" noChangeShapeType="1" noTextEdit="1"/>
              </p:cNvSpPr>
              <p:nvPr/>
            </p:nvSpPr>
            <p:spPr>
              <a:xfrm>
                <a:off x="279422" y="792605"/>
                <a:ext cx="7560840" cy="646331"/>
              </a:xfrm>
              <a:prstGeom prst="rect">
                <a:avLst/>
              </a:prstGeom>
              <a:blipFill>
                <a:blip r:embed="rId2"/>
                <a:stretch>
                  <a:fillRect l="-726" t="-4717" b="-14151"/>
                </a:stretch>
              </a:blipFill>
            </p:spPr>
            <p:txBody>
              <a:bodyPr/>
              <a:lstStyle/>
              <a:p>
                <a:r>
                  <a:rPr lang="en-GB">
                    <a:noFill/>
                  </a:rPr>
                  <a:t> </a:t>
                </a:r>
              </a:p>
            </p:txBody>
          </p:sp>
        </mc:Fallback>
      </mc:AlternateContent>
    </p:spTree>
    <p:extLst>
      <p:ext uri="{BB962C8B-B14F-4D97-AF65-F5344CB8AC3E}">
        <p14:creationId xmlns:p14="http://schemas.microsoft.com/office/powerpoint/2010/main" val="1490156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467CE22-7EEC-4DBC-82D5-05688DE982FB}"/>
              </a:ext>
            </a:extLst>
          </p:cNvPr>
          <p:cNvGrpSpPr/>
          <p:nvPr/>
        </p:nvGrpSpPr>
        <p:grpSpPr>
          <a:xfrm>
            <a:off x="0" y="0"/>
            <a:ext cx="9143074" cy="599127"/>
            <a:chOff x="0" y="13335"/>
            <a:chExt cx="9144218" cy="599127"/>
          </a:xfrm>
        </p:grpSpPr>
        <p:sp>
          <p:nvSpPr>
            <p:cNvPr id="3" name="TextBox 32">
              <a:extLst>
                <a:ext uri="{FF2B5EF4-FFF2-40B4-BE49-F238E27FC236}">
                  <a16:creationId xmlns:a16="http://schemas.microsoft.com/office/drawing/2014/main" id="{3573C5D6-745C-4FF5-ACE3-D081978E1575}"/>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Test Your Understanding</a:t>
              </a:r>
            </a:p>
          </p:txBody>
        </p:sp>
        <p:cxnSp>
          <p:nvCxnSpPr>
            <p:cNvPr id="4" name="Straight Connector 3">
              <a:extLst>
                <a:ext uri="{FF2B5EF4-FFF2-40B4-BE49-F238E27FC236}">
                  <a16:creationId xmlns:a16="http://schemas.microsoft.com/office/drawing/2014/main" id="{860EBE64-3880-45D4-A8EE-13E76ED62CE5}"/>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6FBED208-3F5E-4C6A-BD42-143CABFB93F2}"/>
                  </a:ext>
                </a:extLst>
              </p:cNvPr>
              <p:cNvSpPr txBox="1"/>
              <p:nvPr/>
            </p:nvSpPr>
            <p:spPr>
              <a:xfrm>
                <a:off x="467544" y="836712"/>
                <a:ext cx="7344816" cy="506870"/>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dirty="0"/>
                  <a:t>Sketch the graph of </a:t>
                </a:r>
                <a14:m>
                  <m:oMath xmlns:m="http://schemas.openxmlformats.org/officeDocument/2006/math">
                    <m:r>
                      <a:rPr lang="en-GB" b="0" i="1" smtClean="0">
                        <a:latin typeface="Cambria Math" panose="02040503050406030204" pitchFamily="18" charset="0"/>
                      </a:rPr>
                      <m:t>𝑦</m:t>
                    </m:r>
                    <m:r>
                      <a:rPr lang="en-GB" b="0" i="1" smtClean="0">
                        <a:latin typeface="Cambria Math" panose="02040503050406030204" pitchFamily="18" charset="0"/>
                      </a:rPr>
                      <m:t>=</m:t>
                    </m:r>
                    <m:func>
                      <m:funcPr>
                        <m:ctrlPr>
                          <a:rPr lang="en-GB" b="0" i="1" smtClean="0">
                            <a:latin typeface="Cambria Math" panose="02040503050406030204" pitchFamily="18" charset="0"/>
                          </a:rPr>
                        </m:ctrlPr>
                      </m:funcPr>
                      <m:fName>
                        <m:r>
                          <m:rPr>
                            <m:sty m:val="p"/>
                          </m:rPr>
                          <a:rPr lang="en-GB" b="0" i="0" smtClean="0">
                            <a:latin typeface="Cambria Math" panose="02040503050406030204" pitchFamily="18" charset="0"/>
                          </a:rPr>
                          <m:t>cos</m:t>
                        </m:r>
                      </m:fName>
                      <m:e>
                        <m:d>
                          <m:dPr>
                            <m:ctrlPr>
                              <a:rPr lang="en-GB" b="0" i="1" smtClean="0">
                                <a:latin typeface="Cambria Math" panose="02040503050406030204" pitchFamily="18" charset="0"/>
                              </a:rPr>
                            </m:ctrlPr>
                          </m:dPr>
                          <m:e>
                            <m:r>
                              <a:rPr lang="en-GB" b="0" i="1" smtClean="0">
                                <a:latin typeface="Cambria Math" panose="02040503050406030204" pitchFamily="18" charset="0"/>
                              </a:rPr>
                              <m:t>𝑥</m:t>
                            </m:r>
                            <m:r>
                              <a:rPr lang="en-GB" b="0" i="1" smtClean="0">
                                <a:latin typeface="Cambria Math" panose="02040503050406030204" pitchFamily="18" charset="0"/>
                              </a:rPr>
                              <m:t>+</m:t>
                            </m:r>
                            <m:f>
                              <m:fPr>
                                <m:ctrlPr>
                                  <a:rPr lang="en-GB" b="0" i="1" smtClean="0">
                                    <a:latin typeface="Cambria Math" panose="02040503050406030204" pitchFamily="18" charset="0"/>
                                  </a:rPr>
                                </m:ctrlPr>
                              </m:fPr>
                              <m:num>
                                <m:r>
                                  <a:rPr lang="en-GB" b="0" i="1" smtClean="0">
                                    <a:latin typeface="Cambria Math" panose="02040503050406030204" pitchFamily="18" charset="0"/>
                                  </a:rPr>
                                  <m:t>𝜋</m:t>
                                </m:r>
                              </m:num>
                              <m:den>
                                <m:r>
                                  <a:rPr lang="en-GB" b="0" i="1" smtClean="0">
                                    <a:latin typeface="Cambria Math" panose="02040503050406030204" pitchFamily="18" charset="0"/>
                                  </a:rPr>
                                  <m:t>2</m:t>
                                </m:r>
                              </m:den>
                            </m:f>
                          </m:e>
                        </m:d>
                      </m:e>
                    </m:func>
                  </m:oMath>
                </a14:m>
                <a:r>
                  <a:rPr lang="en-GB" dirty="0"/>
                  <a:t> for </a:t>
                </a:r>
                <a14:m>
                  <m:oMath xmlns:m="http://schemas.openxmlformats.org/officeDocument/2006/math">
                    <m:r>
                      <a:rPr lang="en-GB" b="0" i="1" smtClean="0">
                        <a:latin typeface="Cambria Math" panose="02040503050406030204" pitchFamily="18" charset="0"/>
                      </a:rPr>
                      <m:t>0≤</m:t>
                    </m:r>
                    <m:r>
                      <a:rPr lang="en-GB" b="0" i="1" smtClean="0">
                        <a:latin typeface="Cambria Math" panose="02040503050406030204" pitchFamily="18" charset="0"/>
                      </a:rPr>
                      <m:t>𝑥</m:t>
                    </m:r>
                    <m:r>
                      <a:rPr lang="en-GB" b="0" i="1" smtClean="0">
                        <a:latin typeface="Cambria Math" panose="02040503050406030204" pitchFamily="18" charset="0"/>
                      </a:rPr>
                      <m:t>&lt;2</m:t>
                    </m:r>
                    <m:r>
                      <a:rPr lang="en-GB" b="0" i="1" smtClean="0">
                        <a:latin typeface="Cambria Math" panose="02040503050406030204" pitchFamily="18" charset="0"/>
                      </a:rPr>
                      <m:t>𝜋</m:t>
                    </m:r>
                  </m:oMath>
                </a14:m>
                <a:r>
                  <a:rPr lang="en-GB" dirty="0"/>
                  <a:t>.</a:t>
                </a:r>
              </a:p>
            </p:txBody>
          </p:sp>
        </mc:Choice>
        <mc:Fallback xmlns="">
          <p:sp>
            <p:nvSpPr>
              <p:cNvPr id="5" name="TextBox 4">
                <a:extLst>
                  <a:ext uri="{FF2B5EF4-FFF2-40B4-BE49-F238E27FC236}">
                    <a16:creationId xmlns:a16="http://schemas.microsoft.com/office/drawing/2014/main" id="{6FBED208-3F5E-4C6A-BD42-143CABFB93F2}"/>
                  </a:ext>
                </a:extLst>
              </p:cNvPr>
              <p:cNvSpPr txBox="1">
                <a:spLocks noRot="1" noChangeAspect="1" noMove="1" noResize="1" noEditPoints="1" noAdjustHandles="1" noChangeArrowheads="1" noChangeShapeType="1" noTextEdit="1"/>
              </p:cNvSpPr>
              <p:nvPr/>
            </p:nvSpPr>
            <p:spPr>
              <a:xfrm>
                <a:off x="467544" y="836712"/>
                <a:ext cx="7344816" cy="506870"/>
              </a:xfrm>
              <a:prstGeom prst="rect">
                <a:avLst/>
              </a:prstGeom>
              <a:blipFill>
                <a:blip r:embed="rId2"/>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spTree>
    <p:extLst>
      <p:ext uri="{BB962C8B-B14F-4D97-AF65-F5344CB8AC3E}">
        <p14:creationId xmlns:p14="http://schemas.microsoft.com/office/powerpoint/2010/main" val="16791438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Arc </a:t>
              </a:r>
              <a:r>
                <a:rPr lang="en-GB" sz="3200" dirty="0" smtClean="0"/>
                <a:t>length					Sector Area</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grpSp>
        <p:nvGrpSpPr>
          <p:cNvPr id="11" name="Group 10"/>
          <p:cNvGrpSpPr/>
          <p:nvPr/>
        </p:nvGrpSpPr>
        <p:grpSpPr>
          <a:xfrm>
            <a:off x="179512" y="693665"/>
            <a:ext cx="3096344" cy="3277836"/>
            <a:chOff x="2712492" y="748312"/>
            <a:chExt cx="3096344" cy="3277836"/>
          </a:xfrm>
        </p:grpSpPr>
        <p:sp>
          <p:nvSpPr>
            <p:cNvPr id="5" name="Oval 4"/>
            <p:cNvSpPr/>
            <p:nvPr/>
          </p:nvSpPr>
          <p:spPr>
            <a:xfrm>
              <a:off x="2712492" y="1001812"/>
              <a:ext cx="3096344" cy="30243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cxnSp>
          <p:nvCxnSpPr>
            <p:cNvPr id="8" name="Straight Connector 7"/>
            <p:cNvCxnSpPr>
              <a:stCxn id="5" idx="0"/>
            </p:cNvCxnSpPr>
            <p:nvPr/>
          </p:nvCxnSpPr>
          <p:spPr>
            <a:xfrm>
              <a:off x="4260664" y="1001812"/>
              <a:ext cx="12732" cy="1516360"/>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flipH="1">
              <a:off x="4273396" y="1603772"/>
              <a:ext cx="1211580" cy="929640"/>
            </a:xfrm>
            <a:prstGeom prst="line">
              <a:avLst/>
            </a:prstGeom>
          </p:spPr>
          <p:style>
            <a:lnRef idx="1">
              <a:schemeClr val="dk1"/>
            </a:lnRef>
            <a:fillRef idx="0">
              <a:schemeClr val="dk1"/>
            </a:fillRef>
            <a:effectRef idx="0">
              <a:schemeClr val="dk1"/>
            </a:effectRef>
            <a:fontRef idx="minor">
              <a:schemeClr val="tx1"/>
            </a:fontRef>
          </p:style>
        </p:cxnSp>
        <p:sp>
          <p:nvSpPr>
            <p:cNvPr id="12" name="Freeform 11"/>
            <p:cNvSpPr/>
            <p:nvPr/>
          </p:nvSpPr>
          <p:spPr>
            <a:xfrm>
              <a:off x="4273396" y="2152412"/>
              <a:ext cx="320040" cy="144780"/>
            </a:xfrm>
            <a:custGeom>
              <a:avLst/>
              <a:gdLst>
                <a:gd name="connsiteX0" fmla="*/ 0 w 320040"/>
                <a:gd name="connsiteY0" fmla="*/ 7620 h 144780"/>
                <a:gd name="connsiteX1" fmla="*/ 160020 w 320040"/>
                <a:gd name="connsiteY1" fmla="*/ 22860 h 144780"/>
                <a:gd name="connsiteX2" fmla="*/ 320040 w 320040"/>
                <a:gd name="connsiteY2" fmla="*/ 144780 h 144780"/>
              </a:gdLst>
              <a:ahLst/>
              <a:cxnLst>
                <a:cxn ang="0">
                  <a:pos x="connsiteX0" y="connsiteY0"/>
                </a:cxn>
                <a:cxn ang="0">
                  <a:pos x="connsiteX1" y="connsiteY1"/>
                </a:cxn>
                <a:cxn ang="0">
                  <a:pos x="connsiteX2" y="connsiteY2"/>
                </a:cxn>
              </a:cxnLst>
              <a:rect l="l" t="t" r="r" b="b"/>
              <a:pathLst>
                <a:path w="320040" h="144780">
                  <a:moveTo>
                    <a:pt x="0" y="7620"/>
                  </a:moveTo>
                  <a:cubicBezTo>
                    <a:pt x="53340" y="3810"/>
                    <a:pt x="106680" y="0"/>
                    <a:pt x="160020" y="22860"/>
                  </a:cubicBezTo>
                  <a:cubicBezTo>
                    <a:pt x="213360" y="45720"/>
                    <a:pt x="266700" y="95250"/>
                    <a:pt x="320040" y="14478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mc:AlternateContent xmlns:mc="http://schemas.openxmlformats.org/markup-compatibility/2006">
          <mc:Choice xmlns:a14="http://schemas.microsoft.com/office/drawing/2010/main" Requires="a14">
            <p:sp>
              <p:nvSpPr>
                <p:cNvPr id="13" name="TextBox 12"/>
                <p:cNvSpPr txBox="1"/>
                <p:nvPr/>
              </p:nvSpPr>
              <p:spPr>
                <a:xfrm>
                  <a:off x="4222240" y="1876540"/>
                  <a:ext cx="57606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dirty="0" smtClean="0">
                            <a:latin typeface="Cambria Math" panose="02040503050406030204" pitchFamily="18" charset="0"/>
                            <a:sym typeface="Symbol"/>
                          </a:rPr>
                          <m:t>𝜃</m:t>
                        </m:r>
                      </m:oMath>
                    </m:oMathPara>
                  </a14:m>
                  <a:endParaRPr lang="en-GB" dirty="0"/>
                </a:p>
              </p:txBody>
            </p:sp>
          </mc:Choice>
          <mc:Fallback>
            <p:sp>
              <p:nvSpPr>
                <p:cNvPr id="13" name="TextBox 12"/>
                <p:cNvSpPr txBox="1">
                  <a:spLocks noRot="1" noChangeAspect="1" noMove="1" noResize="1" noEditPoints="1" noAdjustHandles="1" noChangeArrowheads="1" noChangeShapeType="1" noTextEdit="1"/>
                </p:cNvSpPr>
                <p:nvPr/>
              </p:nvSpPr>
              <p:spPr>
                <a:xfrm>
                  <a:off x="4222240" y="1876540"/>
                  <a:ext cx="576064" cy="369332"/>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4" name="TextBox 13"/>
                <p:cNvSpPr txBox="1"/>
                <p:nvPr/>
              </p:nvSpPr>
              <p:spPr>
                <a:xfrm>
                  <a:off x="3976738" y="1649884"/>
                  <a:ext cx="36004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i="1" dirty="0" smtClean="0">
                            <a:latin typeface="Cambria Math" panose="02040503050406030204" pitchFamily="18" charset="0"/>
                          </a:rPr>
                          <m:t>𝑟</m:t>
                        </m:r>
                      </m:oMath>
                    </m:oMathPara>
                  </a14:m>
                  <a:endParaRPr lang="en-GB" dirty="0"/>
                </a:p>
              </p:txBody>
            </p:sp>
          </mc:Choice>
          <mc:Fallback>
            <p:sp>
              <p:nvSpPr>
                <p:cNvPr id="14" name="TextBox 13"/>
                <p:cNvSpPr txBox="1">
                  <a:spLocks noRot="1" noChangeAspect="1" noMove="1" noResize="1" noEditPoints="1" noAdjustHandles="1" noChangeArrowheads="1" noChangeShapeType="1" noTextEdit="1"/>
                </p:cNvSpPr>
                <p:nvPr/>
              </p:nvSpPr>
              <p:spPr>
                <a:xfrm>
                  <a:off x="3976738" y="1649884"/>
                  <a:ext cx="360040" cy="369332"/>
                </a:xfrm>
                <a:prstGeom prst="rect">
                  <a:avLst/>
                </a:prstGeom>
                <a:blipFill>
                  <a:blip r:embed="rId3"/>
                  <a:stretch>
                    <a:fillRect/>
                  </a:stretch>
                </a:blipFill>
              </p:spPr>
              <p:txBody>
                <a:bodyPr/>
                <a:lstStyle/>
                <a:p>
                  <a:r>
                    <a:rPr lang="en-GB">
                      <a:noFill/>
                    </a:rPr>
                    <a:t> </a:t>
                  </a:r>
                </a:p>
              </p:txBody>
            </p:sp>
          </mc:Fallback>
        </mc:AlternateContent>
        <p:sp>
          <p:nvSpPr>
            <p:cNvPr id="6" name="Freeform: Shape 5">
              <a:extLst>
                <a:ext uri="{FF2B5EF4-FFF2-40B4-BE49-F238E27FC236}">
                  <a16:creationId xmlns:a16="http://schemas.microsoft.com/office/drawing/2014/main" id="{8FE69DDE-AA02-467E-88A5-359CA0935477}"/>
                </a:ext>
              </a:extLst>
            </p:cNvPr>
            <p:cNvSpPr/>
            <p:nvPr/>
          </p:nvSpPr>
          <p:spPr>
            <a:xfrm>
              <a:off x="4286988" y="866849"/>
              <a:ext cx="1286540" cy="627321"/>
            </a:xfrm>
            <a:custGeom>
              <a:avLst/>
              <a:gdLst>
                <a:gd name="connsiteX0" fmla="*/ 0 w 1286540"/>
                <a:gd name="connsiteY0" fmla="*/ 0 h 627321"/>
                <a:gd name="connsiteX1" fmla="*/ 754912 w 1286540"/>
                <a:gd name="connsiteY1" fmla="*/ 170121 h 627321"/>
                <a:gd name="connsiteX2" fmla="*/ 1286540 w 1286540"/>
                <a:gd name="connsiteY2" fmla="*/ 627321 h 627321"/>
              </a:gdLst>
              <a:ahLst/>
              <a:cxnLst>
                <a:cxn ang="0">
                  <a:pos x="connsiteX0" y="connsiteY0"/>
                </a:cxn>
                <a:cxn ang="0">
                  <a:pos x="connsiteX1" y="connsiteY1"/>
                </a:cxn>
                <a:cxn ang="0">
                  <a:pos x="connsiteX2" y="connsiteY2"/>
                </a:cxn>
              </a:cxnLst>
              <a:rect l="l" t="t" r="r" b="b"/>
              <a:pathLst>
                <a:path w="1286540" h="627321">
                  <a:moveTo>
                    <a:pt x="0" y="0"/>
                  </a:moveTo>
                  <a:cubicBezTo>
                    <a:pt x="270244" y="32783"/>
                    <a:pt x="540489" y="65567"/>
                    <a:pt x="754912" y="170121"/>
                  </a:cubicBezTo>
                  <a:cubicBezTo>
                    <a:pt x="969335" y="274675"/>
                    <a:pt x="1127937" y="450998"/>
                    <a:pt x="1286540" y="627321"/>
                  </a:cubicBezTo>
                </a:path>
              </a:pathLst>
            </a:custGeom>
            <a:noFill/>
            <a:ln>
              <a:solidFill>
                <a:schemeClr val="tx1"/>
              </a:solidFill>
              <a:prstDash val="sysDash"/>
              <a:headEnd type="triangl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mc:Choice xmlns:a14="http://schemas.microsoft.com/office/drawing/2010/main" Requires="a14">
            <p:sp>
              <p:nvSpPr>
                <p:cNvPr id="21" name="TextBox 20">
                  <a:extLst>
                    <a:ext uri="{FF2B5EF4-FFF2-40B4-BE49-F238E27FC236}">
                      <a16:creationId xmlns:a16="http://schemas.microsoft.com/office/drawing/2014/main" id="{327F64CF-DEEF-4F81-9A0C-F6BB666E4F09}"/>
                    </a:ext>
                  </a:extLst>
                </p:cNvPr>
                <p:cNvSpPr txBox="1"/>
                <p:nvPr/>
              </p:nvSpPr>
              <p:spPr>
                <a:xfrm>
                  <a:off x="5031081" y="748312"/>
                  <a:ext cx="36004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𝑙</m:t>
                        </m:r>
                      </m:oMath>
                    </m:oMathPara>
                  </a14:m>
                  <a:endParaRPr lang="en-GB" dirty="0"/>
                </a:p>
              </p:txBody>
            </p:sp>
          </mc:Choice>
          <mc:Fallback>
            <p:sp>
              <p:nvSpPr>
                <p:cNvPr id="21" name="TextBox 20">
                  <a:extLst>
                    <a:ext uri="{FF2B5EF4-FFF2-40B4-BE49-F238E27FC236}">
                      <a16:creationId xmlns:a16="http://schemas.microsoft.com/office/drawing/2014/main" id="{327F64CF-DEEF-4F81-9A0C-F6BB666E4F09}"/>
                    </a:ext>
                  </a:extLst>
                </p:cNvPr>
                <p:cNvSpPr txBox="1">
                  <a:spLocks noRot="1" noChangeAspect="1" noMove="1" noResize="1" noEditPoints="1" noAdjustHandles="1" noChangeArrowheads="1" noChangeShapeType="1" noTextEdit="1"/>
                </p:cNvSpPr>
                <p:nvPr/>
              </p:nvSpPr>
              <p:spPr>
                <a:xfrm>
                  <a:off x="5031081" y="748312"/>
                  <a:ext cx="360040" cy="369332"/>
                </a:xfrm>
                <a:prstGeom prst="rect">
                  <a:avLst/>
                </a:prstGeom>
                <a:blipFill>
                  <a:blip r:embed="rId4"/>
                  <a:stretch>
                    <a:fillRect/>
                  </a:stretch>
                </a:blipFill>
              </p:spPr>
              <p:txBody>
                <a:bodyPr/>
                <a:lstStyle/>
                <a:p>
                  <a:r>
                    <a:rPr lang="en-GB">
                      <a:noFill/>
                    </a:rPr>
                    <a:t> </a:t>
                  </a:r>
                </a:p>
              </p:txBody>
            </p:sp>
          </mc:Fallback>
        </mc:AlternateContent>
      </p:grpSp>
      <p:sp>
        <p:nvSpPr>
          <p:cNvPr id="25" name="Oval 24"/>
          <p:cNvSpPr/>
          <p:nvPr/>
        </p:nvSpPr>
        <p:spPr>
          <a:xfrm>
            <a:off x="5224264" y="801444"/>
            <a:ext cx="3096344" cy="30243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cxnSp>
        <p:nvCxnSpPr>
          <p:cNvPr id="26" name="Straight Connector 25"/>
          <p:cNvCxnSpPr>
            <a:stCxn id="25" idx="0"/>
          </p:cNvCxnSpPr>
          <p:nvPr/>
        </p:nvCxnSpPr>
        <p:spPr>
          <a:xfrm>
            <a:off x="6772436" y="801444"/>
            <a:ext cx="12732" cy="1516360"/>
          </a:xfrm>
          <a:prstGeom prst="line">
            <a:avLst/>
          </a:prstGeom>
        </p:spPr>
        <p:style>
          <a:lnRef idx="1">
            <a:schemeClr val="dk1"/>
          </a:lnRef>
          <a:fillRef idx="0">
            <a:schemeClr val="dk1"/>
          </a:fillRef>
          <a:effectRef idx="0">
            <a:schemeClr val="dk1"/>
          </a:effectRef>
          <a:fontRef idx="minor">
            <a:schemeClr val="tx1"/>
          </a:fontRef>
        </p:style>
      </p:cxnSp>
      <p:cxnSp>
        <p:nvCxnSpPr>
          <p:cNvPr id="27" name="Straight Connector 26"/>
          <p:cNvCxnSpPr>
            <a:cxnSpLocks/>
          </p:cNvCxnSpPr>
          <p:nvPr/>
        </p:nvCxnSpPr>
        <p:spPr>
          <a:xfrm flipH="1">
            <a:off x="6767860" y="1403404"/>
            <a:ext cx="1228888" cy="902097"/>
          </a:xfrm>
          <a:prstGeom prst="line">
            <a:avLst/>
          </a:prstGeom>
        </p:spPr>
        <p:style>
          <a:lnRef idx="1">
            <a:schemeClr val="dk1"/>
          </a:lnRef>
          <a:fillRef idx="0">
            <a:schemeClr val="dk1"/>
          </a:fillRef>
          <a:effectRef idx="0">
            <a:schemeClr val="dk1"/>
          </a:effectRef>
          <a:fontRef idx="minor">
            <a:schemeClr val="tx1"/>
          </a:fontRef>
        </p:style>
      </p:cxnSp>
      <p:sp>
        <p:nvSpPr>
          <p:cNvPr id="28" name="Freeform 27"/>
          <p:cNvSpPr/>
          <p:nvPr/>
        </p:nvSpPr>
        <p:spPr>
          <a:xfrm>
            <a:off x="6785168" y="1952044"/>
            <a:ext cx="306542" cy="132001"/>
          </a:xfrm>
          <a:custGeom>
            <a:avLst/>
            <a:gdLst>
              <a:gd name="connsiteX0" fmla="*/ 0 w 320040"/>
              <a:gd name="connsiteY0" fmla="*/ 7620 h 144780"/>
              <a:gd name="connsiteX1" fmla="*/ 160020 w 320040"/>
              <a:gd name="connsiteY1" fmla="*/ 22860 h 144780"/>
              <a:gd name="connsiteX2" fmla="*/ 320040 w 320040"/>
              <a:gd name="connsiteY2" fmla="*/ 144780 h 144780"/>
            </a:gdLst>
            <a:ahLst/>
            <a:cxnLst>
              <a:cxn ang="0">
                <a:pos x="connsiteX0" y="connsiteY0"/>
              </a:cxn>
              <a:cxn ang="0">
                <a:pos x="connsiteX1" y="connsiteY1"/>
              </a:cxn>
              <a:cxn ang="0">
                <a:pos x="connsiteX2" y="connsiteY2"/>
              </a:cxn>
            </a:cxnLst>
            <a:rect l="l" t="t" r="r" b="b"/>
            <a:pathLst>
              <a:path w="320040" h="144780">
                <a:moveTo>
                  <a:pt x="0" y="7620"/>
                </a:moveTo>
                <a:cubicBezTo>
                  <a:pt x="53340" y="3810"/>
                  <a:pt x="106680" y="0"/>
                  <a:pt x="160020" y="22860"/>
                </a:cubicBezTo>
                <a:cubicBezTo>
                  <a:pt x="213360" y="45720"/>
                  <a:pt x="266700" y="95250"/>
                  <a:pt x="320040" y="14478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mc:AlternateContent xmlns:mc="http://schemas.openxmlformats.org/markup-compatibility/2006">
        <mc:Choice xmlns:a14="http://schemas.microsoft.com/office/drawing/2010/main" Requires="a14">
          <p:sp>
            <p:nvSpPr>
              <p:cNvPr id="29" name="TextBox 28"/>
              <p:cNvSpPr txBox="1"/>
              <p:nvPr/>
            </p:nvSpPr>
            <p:spPr>
              <a:xfrm>
                <a:off x="6717953" y="1632202"/>
                <a:ext cx="57606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𝜃</m:t>
                      </m:r>
                    </m:oMath>
                  </m:oMathPara>
                </a14:m>
                <a:endParaRPr lang="en-GB" dirty="0"/>
              </a:p>
            </p:txBody>
          </p:sp>
        </mc:Choice>
        <mc:Fallback>
          <p:sp>
            <p:nvSpPr>
              <p:cNvPr id="29" name="TextBox 28"/>
              <p:cNvSpPr txBox="1">
                <a:spLocks noRot="1" noChangeAspect="1" noMove="1" noResize="1" noEditPoints="1" noAdjustHandles="1" noChangeArrowheads="1" noChangeShapeType="1" noTextEdit="1"/>
              </p:cNvSpPr>
              <p:nvPr/>
            </p:nvSpPr>
            <p:spPr>
              <a:xfrm>
                <a:off x="6717953" y="1632202"/>
                <a:ext cx="576064" cy="369332"/>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0" name="TextBox 29"/>
              <p:cNvSpPr txBox="1"/>
              <p:nvPr/>
            </p:nvSpPr>
            <p:spPr>
              <a:xfrm>
                <a:off x="6472783" y="1397129"/>
                <a:ext cx="36004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i="1" dirty="0" smtClean="0">
                          <a:latin typeface="Cambria Math" panose="02040503050406030204" pitchFamily="18" charset="0"/>
                        </a:rPr>
                        <m:t>𝑟</m:t>
                      </m:r>
                    </m:oMath>
                  </m:oMathPara>
                </a14:m>
                <a:endParaRPr lang="en-GB" dirty="0"/>
              </a:p>
            </p:txBody>
          </p:sp>
        </mc:Choice>
        <mc:Fallback>
          <p:sp>
            <p:nvSpPr>
              <p:cNvPr id="30" name="TextBox 29"/>
              <p:cNvSpPr txBox="1">
                <a:spLocks noRot="1" noChangeAspect="1" noMove="1" noResize="1" noEditPoints="1" noAdjustHandles="1" noChangeArrowheads="1" noChangeShapeType="1" noTextEdit="1"/>
              </p:cNvSpPr>
              <p:nvPr/>
            </p:nvSpPr>
            <p:spPr>
              <a:xfrm>
                <a:off x="6472783" y="1397129"/>
                <a:ext cx="360040" cy="369332"/>
              </a:xfrm>
              <a:prstGeom prst="rect">
                <a:avLst/>
              </a:prstGeom>
              <a:blipFill>
                <a:blip r:embed="rId6"/>
                <a:stretch>
                  <a:fillRect/>
                </a:stretch>
              </a:blipFill>
            </p:spPr>
            <p:txBody>
              <a:bodyPr/>
              <a:lstStyle/>
              <a:p>
                <a:r>
                  <a:rPr lang="en-GB">
                    <a:noFill/>
                  </a:rPr>
                  <a:t> </a:t>
                </a:r>
              </a:p>
            </p:txBody>
          </p:sp>
        </mc:Fallback>
      </mc:AlternateContent>
      <p:sp>
        <p:nvSpPr>
          <p:cNvPr id="31" name="Pie 30"/>
          <p:cNvSpPr/>
          <p:nvPr/>
        </p:nvSpPr>
        <p:spPr>
          <a:xfrm>
            <a:off x="5220072" y="802014"/>
            <a:ext cx="3096344" cy="3024336"/>
          </a:xfrm>
          <a:prstGeom prst="pie">
            <a:avLst>
              <a:gd name="adj1" fmla="val 16213611"/>
              <a:gd name="adj2" fmla="val 19392056"/>
            </a:avLst>
          </a:prstGeom>
          <a:solidFill>
            <a:srgbClr val="FFFF00">
              <a:alpha val="4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21155138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9A94563-80A5-467D-BBB5-AD85EB18E754}"/>
              </a:ext>
            </a:extLst>
          </p:cNvPr>
          <p:cNvGrpSpPr/>
          <p:nvPr/>
        </p:nvGrpSpPr>
        <p:grpSpPr>
          <a:xfrm>
            <a:off x="0" y="0"/>
            <a:ext cx="9143074" cy="599127"/>
            <a:chOff x="0" y="13335"/>
            <a:chExt cx="9144218" cy="599127"/>
          </a:xfrm>
        </p:grpSpPr>
        <p:sp>
          <p:nvSpPr>
            <p:cNvPr id="3" name="TextBox 32">
              <a:extLst>
                <a:ext uri="{FF2B5EF4-FFF2-40B4-BE49-F238E27FC236}">
                  <a16:creationId xmlns:a16="http://schemas.microsoft.com/office/drawing/2014/main" id="{BDC9DFA1-FEBD-4917-9931-1FD4F399F37F}"/>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Examples</a:t>
              </a:r>
            </a:p>
          </p:txBody>
        </p:sp>
        <p:cxnSp>
          <p:nvCxnSpPr>
            <p:cNvPr id="4" name="Straight Connector 3">
              <a:extLst>
                <a:ext uri="{FF2B5EF4-FFF2-40B4-BE49-F238E27FC236}">
                  <a16:creationId xmlns:a16="http://schemas.microsoft.com/office/drawing/2014/main" id="{EC54D71A-3C64-4FBF-A9FF-D9118F6C1048}"/>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a:extLst>
              <a:ext uri="{FF2B5EF4-FFF2-40B4-BE49-F238E27FC236}">
                <a16:creationId xmlns:a16="http://schemas.microsoft.com/office/drawing/2014/main" id="{5FD54033-F703-4335-86FD-C51DBE5C4B84}"/>
              </a:ext>
            </a:extLst>
          </p:cNvPr>
          <p:cNvSpPr txBox="1"/>
          <p:nvPr/>
        </p:nvSpPr>
        <p:spPr>
          <a:xfrm>
            <a:off x="467544" y="908720"/>
            <a:ext cx="3024336" cy="1323439"/>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600" dirty="0"/>
              <a:t>[Textbook] Find the length of the arc of a circle of radius 5.2 cm, given that the arc subtends an angle of 0.8 radians at the centre of the circle.</a:t>
            </a:r>
          </a:p>
        </p:txBody>
      </p:sp>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16DED801-3432-4C2A-A6BA-3FEF44FB7BD5}"/>
                  </a:ext>
                </a:extLst>
              </p:cNvPr>
              <p:cNvSpPr txBox="1"/>
              <p:nvPr/>
            </p:nvSpPr>
            <p:spPr>
              <a:xfrm>
                <a:off x="3923928" y="882576"/>
                <a:ext cx="3024336" cy="1323439"/>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600" dirty="0"/>
                  <a:t>[Textbook] An arc </a:t>
                </a:r>
                <a14:m>
                  <m:oMath xmlns:m="http://schemas.openxmlformats.org/officeDocument/2006/math">
                    <m:r>
                      <a:rPr lang="en-GB" sz="1600" b="0" i="1" smtClean="0">
                        <a:latin typeface="Cambria Math" panose="02040503050406030204" pitchFamily="18" charset="0"/>
                      </a:rPr>
                      <m:t>𝐴𝐵</m:t>
                    </m:r>
                  </m:oMath>
                </a14:m>
                <a:r>
                  <a:rPr lang="en-GB" sz="1600" dirty="0"/>
                  <a:t> of a circle with radius 7 cm and centre </a:t>
                </a:r>
                <a14:m>
                  <m:oMath xmlns:m="http://schemas.openxmlformats.org/officeDocument/2006/math">
                    <m:r>
                      <a:rPr lang="en-GB" sz="1600" b="0" i="1" smtClean="0">
                        <a:latin typeface="Cambria Math" panose="02040503050406030204" pitchFamily="18" charset="0"/>
                      </a:rPr>
                      <m:t>𝑂</m:t>
                    </m:r>
                  </m:oMath>
                </a14:m>
                <a:r>
                  <a:rPr lang="en-GB" sz="1600" dirty="0"/>
                  <a:t> has a length of 2.45 cm. Find the angle </a:t>
                </a:r>
                <a14:m>
                  <m:oMath xmlns:m="http://schemas.openxmlformats.org/officeDocument/2006/math">
                    <m:r>
                      <a:rPr lang="en-GB" sz="1600" b="0" i="1" smtClean="0">
                        <a:latin typeface="Cambria Math" panose="02040503050406030204" pitchFamily="18" charset="0"/>
                      </a:rPr>
                      <m:t>∠</m:t>
                    </m:r>
                    <m:r>
                      <a:rPr lang="en-GB" sz="1600" b="0" i="1" smtClean="0">
                        <a:latin typeface="Cambria Math" panose="02040503050406030204" pitchFamily="18" charset="0"/>
                      </a:rPr>
                      <m:t>𝐴𝑂𝐵</m:t>
                    </m:r>
                  </m:oMath>
                </a14:m>
                <a:r>
                  <a:rPr lang="en-GB" sz="1600" dirty="0"/>
                  <a:t> subtended by the arc at the centre of the circle</a:t>
                </a:r>
              </a:p>
            </p:txBody>
          </p:sp>
        </mc:Choice>
        <mc:Fallback xmlns="">
          <p:sp>
            <p:nvSpPr>
              <p:cNvPr id="12" name="TextBox 11">
                <a:extLst>
                  <a:ext uri="{FF2B5EF4-FFF2-40B4-BE49-F238E27FC236}">
                    <a16:creationId xmlns:a16="http://schemas.microsoft.com/office/drawing/2014/main" id="{16DED801-3432-4C2A-A6BA-3FEF44FB7BD5}"/>
                  </a:ext>
                </a:extLst>
              </p:cNvPr>
              <p:cNvSpPr txBox="1">
                <a:spLocks noRot="1" noChangeAspect="1" noMove="1" noResize="1" noEditPoints="1" noAdjustHandles="1" noChangeArrowheads="1" noChangeShapeType="1" noTextEdit="1"/>
              </p:cNvSpPr>
              <p:nvPr/>
            </p:nvSpPr>
            <p:spPr>
              <a:xfrm>
                <a:off x="3923928" y="882576"/>
                <a:ext cx="3024336" cy="1323439"/>
              </a:xfrm>
              <a:prstGeom prst="rect">
                <a:avLst/>
              </a:prstGeom>
              <a:blipFill>
                <a:blip r:embed="rId5"/>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spTree>
    <p:extLst>
      <p:ext uri="{BB962C8B-B14F-4D97-AF65-F5344CB8AC3E}">
        <p14:creationId xmlns:p14="http://schemas.microsoft.com/office/powerpoint/2010/main" val="20631372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F9738484-D5B1-4D4F-B45B-20F399393636}"/>
                  </a:ext>
                </a:extLst>
              </p:cNvPr>
              <p:cNvSpPr txBox="1"/>
              <p:nvPr/>
            </p:nvSpPr>
            <p:spPr>
              <a:xfrm>
                <a:off x="4655391" y="903504"/>
                <a:ext cx="4127101" cy="3785652"/>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600" dirty="0"/>
                  <a:t>[Textbook] The border of a garden pond consists of a straight edge </a:t>
                </a:r>
                <a14:m>
                  <m:oMath xmlns:m="http://schemas.openxmlformats.org/officeDocument/2006/math">
                    <m:r>
                      <a:rPr lang="en-GB" sz="1600" b="0" i="1" smtClean="0">
                        <a:latin typeface="Cambria Math" panose="02040503050406030204" pitchFamily="18" charset="0"/>
                      </a:rPr>
                      <m:t>𝐴𝐵</m:t>
                    </m:r>
                  </m:oMath>
                </a14:m>
                <a:r>
                  <a:rPr lang="en-GB" sz="1600" dirty="0"/>
                  <a:t> of length 2.4m, and a curved part </a:t>
                </a:r>
                <a14:m>
                  <m:oMath xmlns:m="http://schemas.openxmlformats.org/officeDocument/2006/math">
                    <m:r>
                      <a:rPr lang="en-GB" sz="1600" b="0" i="1" smtClean="0">
                        <a:latin typeface="Cambria Math" panose="02040503050406030204" pitchFamily="18" charset="0"/>
                      </a:rPr>
                      <m:t>𝐶</m:t>
                    </m:r>
                  </m:oMath>
                </a14:m>
                <a:r>
                  <a:rPr lang="en-GB" sz="1600" dirty="0"/>
                  <a:t>, as shown in the diagram. The curve part is an arc of a circle, centre </a:t>
                </a:r>
                <a14:m>
                  <m:oMath xmlns:m="http://schemas.openxmlformats.org/officeDocument/2006/math">
                    <m:r>
                      <a:rPr lang="en-GB" sz="1600" b="0" i="1" smtClean="0">
                        <a:latin typeface="Cambria Math" panose="02040503050406030204" pitchFamily="18" charset="0"/>
                      </a:rPr>
                      <m:t>𝑂</m:t>
                    </m:r>
                  </m:oMath>
                </a14:m>
                <a:r>
                  <a:rPr lang="en-GB" sz="1600" dirty="0"/>
                  <a:t> and radius 2m.</a:t>
                </a:r>
              </a:p>
              <a:p>
                <a:r>
                  <a:rPr lang="en-GB" sz="1600" dirty="0"/>
                  <a:t>Find the length of </a:t>
                </a:r>
                <a14:m>
                  <m:oMath xmlns:m="http://schemas.openxmlformats.org/officeDocument/2006/math">
                    <m:r>
                      <a:rPr lang="en-GB" sz="1600" b="0" i="1" smtClean="0">
                        <a:latin typeface="Cambria Math" panose="02040503050406030204" pitchFamily="18" charset="0"/>
                      </a:rPr>
                      <m:t>𝐶</m:t>
                    </m:r>
                  </m:oMath>
                </a14:m>
                <a:r>
                  <a:rPr lang="en-GB" sz="1600" dirty="0"/>
                  <a:t>.</a:t>
                </a:r>
              </a:p>
              <a:p>
                <a:endParaRPr lang="en-GB" sz="1600" dirty="0"/>
              </a:p>
              <a:p>
                <a:endParaRPr lang="en-GB" sz="1600" dirty="0"/>
              </a:p>
              <a:p>
                <a:endParaRPr lang="en-GB" sz="1600" dirty="0"/>
              </a:p>
              <a:p>
                <a:endParaRPr lang="en-GB" sz="1600" dirty="0"/>
              </a:p>
              <a:p>
                <a:endParaRPr lang="en-GB" sz="1600" dirty="0"/>
              </a:p>
              <a:p>
                <a:endParaRPr lang="en-GB" sz="1600" dirty="0"/>
              </a:p>
              <a:p>
                <a:endParaRPr lang="en-GB" sz="1600" dirty="0"/>
              </a:p>
              <a:p>
                <a:endParaRPr lang="en-GB" sz="1600" dirty="0"/>
              </a:p>
              <a:p>
                <a:endParaRPr lang="en-GB" sz="1600" dirty="0"/>
              </a:p>
            </p:txBody>
          </p:sp>
        </mc:Choice>
        <mc:Fallback xmlns="">
          <p:sp>
            <p:nvSpPr>
              <p:cNvPr id="16" name="TextBox 15">
                <a:extLst>
                  <a:ext uri="{FF2B5EF4-FFF2-40B4-BE49-F238E27FC236}">
                    <a16:creationId xmlns:a16="http://schemas.microsoft.com/office/drawing/2014/main" id="{F9738484-D5B1-4D4F-B45B-20F399393636}"/>
                  </a:ext>
                </a:extLst>
              </p:cNvPr>
              <p:cNvSpPr txBox="1">
                <a:spLocks noRot="1" noChangeAspect="1" noMove="1" noResize="1" noEditPoints="1" noAdjustHandles="1" noChangeArrowheads="1" noChangeShapeType="1" noTextEdit="1"/>
              </p:cNvSpPr>
              <p:nvPr/>
            </p:nvSpPr>
            <p:spPr>
              <a:xfrm>
                <a:off x="4655391" y="903504"/>
                <a:ext cx="4127101" cy="3785652"/>
              </a:xfrm>
              <a:prstGeom prst="rect">
                <a:avLst/>
              </a:prstGeom>
              <a:blipFill>
                <a:blip r:embed="rId2"/>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grpSp>
        <p:nvGrpSpPr>
          <p:cNvPr id="2" name="Group 1">
            <a:extLst>
              <a:ext uri="{FF2B5EF4-FFF2-40B4-BE49-F238E27FC236}">
                <a16:creationId xmlns:a16="http://schemas.microsoft.com/office/drawing/2014/main" id="{B4D8B965-D1E8-4251-9B1E-F2D96EA4CCCB}"/>
              </a:ext>
            </a:extLst>
          </p:cNvPr>
          <p:cNvGrpSpPr/>
          <p:nvPr/>
        </p:nvGrpSpPr>
        <p:grpSpPr>
          <a:xfrm>
            <a:off x="0" y="0"/>
            <a:ext cx="9143074" cy="599127"/>
            <a:chOff x="0" y="13335"/>
            <a:chExt cx="9144218" cy="599127"/>
          </a:xfrm>
        </p:grpSpPr>
        <p:sp>
          <p:nvSpPr>
            <p:cNvPr id="3" name="TextBox 32">
              <a:extLst>
                <a:ext uri="{FF2B5EF4-FFF2-40B4-BE49-F238E27FC236}">
                  <a16:creationId xmlns:a16="http://schemas.microsoft.com/office/drawing/2014/main" id="{3AA31C38-4F8D-40BB-9592-630072FF367D}"/>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Further Examples</a:t>
              </a:r>
            </a:p>
          </p:txBody>
        </p:sp>
        <p:cxnSp>
          <p:nvCxnSpPr>
            <p:cNvPr id="4" name="Straight Connector 3">
              <a:extLst>
                <a:ext uri="{FF2B5EF4-FFF2-40B4-BE49-F238E27FC236}">
                  <a16:creationId xmlns:a16="http://schemas.microsoft.com/office/drawing/2014/main" id="{5F2E1485-4E2A-4537-993D-E952FEFBBB7E}"/>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5361CE81-AB35-4DEF-B9C9-881980E26700}"/>
                  </a:ext>
                </a:extLst>
              </p:cNvPr>
              <p:cNvSpPr txBox="1"/>
              <p:nvPr/>
            </p:nvSpPr>
            <p:spPr>
              <a:xfrm>
                <a:off x="467544" y="908720"/>
                <a:ext cx="3960440" cy="1077218"/>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600" dirty="0"/>
                  <a:t>[Textbook] An arc </a:t>
                </a:r>
                <a14:m>
                  <m:oMath xmlns:m="http://schemas.openxmlformats.org/officeDocument/2006/math">
                    <m:r>
                      <a:rPr lang="en-GB" sz="1600" b="0" i="1" smtClean="0">
                        <a:latin typeface="Cambria Math" panose="02040503050406030204" pitchFamily="18" charset="0"/>
                      </a:rPr>
                      <m:t>𝐴𝐵</m:t>
                    </m:r>
                  </m:oMath>
                </a14:m>
                <a:r>
                  <a:rPr lang="en-GB" sz="1600" dirty="0"/>
                  <a:t> of a circle, with centre </a:t>
                </a:r>
                <a14:m>
                  <m:oMath xmlns:m="http://schemas.openxmlformats.org/officeDocument/2006/math">
                    <m:r>
                      <a:rPr lang="en-GB" sz="1600" b="0" i="1" smtClean="0">
                        <a:latin typeface="Cambria Math" panose="02040503050406030204" pitchFamily="18" charset="0"/>
                      </a:rPr>
                      <m:t>𝑂</m:t>
                    </m:r>
                  </m:oMath>
                </a14:m>
                <a:r>
                  <a:rPr lang="en-GB" sz="1600" dirty="0"/>
                  <a:t> and radius </a:t>
                </a:r>
                <a14:m>
                  <m:oMath xmlns:m="http://schemas.openxmlformats.org/officeDocument/2006/math">
                    <m:r>
                      <a:rPr lang="en-GB" sz="1600" b="0" i="1" smtClean="0">
                        <a:latin typeface="Cambria Math" panose="02040503050406030204" pitchFamily="18" charset="0"/>
                      </a:rPr>
                      <m:t>𝑟</m:t>
                    </m:r>
                  </m:oMath>
                </a14:m>
                <a:r>
                  <a:rPr lang="en-GB" sz="1600" dirty="0"/>
                  <a:t> cm, subtends an angle of </a:t>
                </a:r>
                <a14:m>
                  <m:oMath xmlns:m="http://schemas.openxmlformats.org/officeDocument/2006/math">
                    <m:r>
                      <a:rPr lang="en-GB" sz="1600" b="0" i="1" smtClean="0">
                        <a:latin typeface="Cambria Math" panose="02040503050406030204" pitchFamily="18" charset="0"/>
                      </a:rPr>
                      <m:t>𝜃</m:t>
                    </m:r>
                  </m:oMath>
                </a14:m>
                <a:r>
                  <a:rPr lang="en-GB" sz="1600" dirty="0"/>
                  <a:t> radians at </a:t>
                </a:r>
                <a14:m>
                  <m:oMath xmlns:m="http://schemas.openxmlformats.org/officeDocument/2006/math">
                    <m:r>
                      <a:rPr lang="en-GB" sz="1600" b="0" i="1" smtClean="0">
                        <a:latin typeface="Cambria Math" panose="02040503050406030204" pitchFamily="18" charset="0"/>
                      </a:rPr>
                      <m:t>𝑂</m:t>
                    </m:r>
                  </m:oMath>
                </a14:m>
                <a:r>
                  <a:rPr lang="en-GB" sz="1600" dirty="0"/>
                  <a:t>. The perimeter of the sector </a:t>
                </a:r>
                <a14:m>
                  <m:oMath xmlns:m="http://schemas.openxmlformats.org/officeDocument/2006/math">
                    <m:r>
                      <a:rPr lang="en-GB" sz="1600" b="0" i="1" smtClean="0">
                        <a:latin typeface="Cambria Math" panose="02040503050406030204" pitchFamily="18" charset="0"/>
                      </a:rPr>
                      <m:t>𝐴𝑂𝐵</m:t>
                    </m:r>
                  </m:oMath>
                </a14:m>
                <a:r>
                  <a:rPr lang="en-GB" sz="1600" dirty="0"/>
                  <a:t> is </a:t>
                </a:r>
                <a14:m>
                  <m:oMath xmlns:m="http://schemas.openxmlformats.org/officeDocument/2006/math">
                    <m:r>
                      <a:rPr lang="en-GB" sz="1600" b="0" i="1" smtClean="0">
                        <a:latin typeface="Cambria Math" panose="02040503050406030204" pitchFamily="18" charset="0"/>
                      </a:rPr>
                      <m:t>𝑃</m:t>
                    </m:r>
                  </m:oMath>
                </a14:m>
                <a:r>
                  <a:rPr lang="en-GB" sz="1600" dirty="0"/>
                  <a:t> cm. Express </a:t>
                </a:r>
                <a14:m>
                  <m:oMath xmlns:m="http://schemas.openxmlformats.org/officeDocument/2006/math">
                    <m:r>
                      <a:rPr lang="en-GB" sz="1600" b="0" i="1" smtClean="0">
                        <a:latin typeface="Cambria Math" panose="02040503050406030204" pitchFamily="18" charset="0"/>
                      </a:rPr>
                      <m:t>𝑟</m:t>
                    </m:r>
                  </m:oMath>
                </a14:m>
                <a:r>
                  <a:rPr lang="en-GB" sz="1600" dirty="0"/>
                  <a:t> in terms of </a:t>
                </a:r>
                <a14:m>
                  <m:oMath xmlns:m="http://schemas.openxmlformats.org/officeDocument/2006/math">
                    <m:r>
                      <a:rPr lang="en-GB" sz="1600" b="0" i="1" smtClean="0">
                        <a:latin typeface="Cambria Math" panose="02040503050406030204" pitchFamily="18" charset="0"/>
                      </a:rPr>
                      <m:t>𝑃</m:t>
                    </m:r>
                  </m:oMath>
                </a14:m>
                <a:r>
                  <a:rPr lang="en-GB" sz="1600" dirty="0"/>
                  <a:t> and </a:t>
                </a:r>
                <a14:m>
                  <m:oMath xmlns:m="http://schemas.openxmlformats.org/officeDocument/2006/math">
                    <m:r>
                      <a:rPr lang="en-GB" sz="1600" b="0" i="1" smtClean="0">
                        <a:latin typeface="Cambria Math" panose="02040503050406030204" pitchFamily="18" charset="0"/>
                      </a:rPr>
                      <m:t>𝜃</m:t>
                    </m:r>
                    <m:r>
                      <a:rPr lang="en-GB" sz="1600" b="0" i="1" smtClean="0">
                        <a:latin typeface="Cambria Math" panose="02040503050406030204" pitchFamily="18" charset="0"/>
                      </a:rPr>
                      <m:t>.</m:t>
                    </m:r>
                  </m:oMath>
                </a14:m>
                <a:endParaRPr lang="en-GB" sz="1600" dirty="0"/>
              </a:p>
            </p:txBody>
          </p:sp>
        </mc:Choice>
        <mc:Fallback xmlns="">
          <p:sp>
            <p:nvSpPr>
              <p:cNvPr id="5" name="TextBox 4">
                <a:extLst>
                  <a:ext uri="{FF2B5EF4-FFF2-40B4-BE49-F238E27FC236}">
                    <a16:creationId xmlns:a16="http://schemas.microsoft.com/office/drawing/2014/main" id="{5361CE81-AB35-4DEF-B9C9-881980E26700}"/>
                  </a:ext>
                </a:extLst>
              </p:cNvPr>
              <p:cNvSpPr txBox="1">
                <a:spLocks noRot="1" noChangeAspect="1" noMove="1" noResize="1" noEditPoints="1" noAdjustHandles="1" noChangeArrowheads="1" noChangeShapeType="1" noTextEdit="1"/>
              </p:cNvSpPr>
              <p:nvPr/>
            </p:nvSpPr>
            <p:spPr>
              <a:xfrm>
                <a:off x="467544" y="908720"/>
                <a:ext cx="3960440" cy="1077218"/>
              </a:xfrm>
              <a:prstGeom prst="rect">
                <a:avLst/>
              </a:prstGeom>
              <a:blipFill>
                <a:blip r:embed="rId3"/>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sp>
        <p:nvSpPr>
          <p:cNvPr id="17" name="Arc 16">
            <a:extLst>
              <a:ext uri="{FF2B5EF4-FFF2-40B4-BE49-F238E27FC236}">
                <a16:creationId xmlns:a16="http://schemas.microsoft.com/office/drawing/2014/main" id="{56177E69-5EA7-48AF-A549-F57D3D67E19B}"/>
              </a:ext>
            </a:extLst>
          </p:cNvPr>
          <p:cNvSpPr/>
          <p:nvPr/>
        </p:nvSpPr>
        <p:spPr>
          <a:xfrm>
            <a:off x="5724128" y="2919299"/>
            <a:ext cx="1703241" cy="1744708"/>
          </a:xfrm>
          <a:prstGeom prst="arc">
            <a:avLst>
              <a:gd name="adj1" fmla="val 8177007"/>
              <a:gd name="adj2" fmla="val 2618650"/>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solidFill>
                <a:schemeClr val="tx1"/>
              </a:solidFill>
            </a:endParaRPr>
          </a:p>
        </p:txBody>
      </p:sp>
      <p:cxnSp>
        <p:nvCxnSpPr>
          <p:cNvPr id="19" name="Straight Connector 18">
            <a:extLst>
              <a:ext uri="{FF2B5EF4-FFF2-40B4-BE49-F238E27FC236}">
                <a16:creationId xmlns:a16="http://schemas.microsoft.com/office/drawing/2014/main" id="{F020AAC2-813F-448C-BE95-2C58CDE9233D}"/>
              </a:ext>
            </a:extLst>
          </p:cNvPr>
          <p:cNvCxnSpPr>
            <a:cxnSpLocks/>
          </p:cNvCxnSpPr>
          <p:nvPr/>
        </p:nvCxnSpPr>
        <p:spPr>
          <a:xfrm>
            <a:off x="5953943" y="4385923"/>
            <a:ext cx="1249833" cy="10567"/>
          </a:xfrm>
          <a:prstGeom prst="line">
            <a:avLst/>
          </a:prstGeom>
          <a:ln w="19050"/>
        </p:spPr>
        <p:style>
          <a:lnRef idx="1">
            <a:schemeClr val="dk1"/>
          </a:lnRef>
          <a:fillRef idx="0">
            <a:schemeClr val="dk1"/>
          </a:fillRef>
          <a:effectRef idx="0">
            <a:schemeClr val="dk1"/>
          </a:effectRef>
          <a:fontRef idx="minor">
            <a:schemeClr val="tx1"/>
          </a:fontRef>
        </p:style>
      </p:cxnSp>
      <p:cxnSp>
        <p:nvCxnSpPr>
          <p:cNvPr id="21" name="Straight Connector 20">
            <a:extLst>
              <a:ext uri="{FF2B5EF4-FFF2-40B4-BE49-F238E27FC236}">
                <a16:creationId xmlns:a16="http://schemas.microsoft.com/office/drawing/2014/main" id="{0B2F4A51-09B4-418E-9EE2-B25E9C3AC9E5}"/>
              </a:ext>
            </a:extLst>
          </p:cNvPr>
          <p:cNvCxnSpPr>
            <a:cxnSpLocks/>
            <a:stCxn id="17" idx="0"/>
            <a:endCxn id="17" idx="1"/>
          </p:cNvCxnSpPr>
          <p:nvPr/>
        </p:nvCxnSpPr>
        <p:spPr>
          <a:xfrm flipV="1">
            <a:off x="5953202" y="3791653"/>
            <a:ext cx="622547" cy="595262"/>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A456ECD4-4DC5-4B25-8C45-F8CB3A36830A}"/>
              </a:ext>
            </a:extLst>
          </p:cNvPr>
          <p:cNvCxnSpPr>
            <a:cxnSpLocks/>
            <a:endCxn id="17" idx="1"/>
          </p:cNvCxnSpPr>
          <p:nvPr/>
        </p:nvCxnSpPr>
        <p:spPr>
          <a:xfrm flipH="1" flipV="1">
            <a:off x="6575749" y="3791653"/>
            <a:ext cx="622547" cy="604265"/>
          </a:xfrm>
          <a:prstGeom prst="line">
            <a:avLst/>
          </a:prstGeom>
          <a:ln w="19050">
            <a:prstDash val="dash"/>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DF2E3C71-F969-4658-A7DD-4C61B51391AF}"/>
                  </a:ext>
                </a:extLst>
              </p:cNvPr>
              <p:cNvSpPr txBox="1"/>
              <p:nvPr/>
            </p:nvSpPr>
            <p:spPr>
              <a:xfrm>
                <a:off x="6563780" y="3733667"/>
                <a:ext cx="864096"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panose="02040503050406030204" pitchFamily="18" charset="0"/>
                        </a:rPr>
                        <m:t>2 </m:t>
                      </m:r>
                      <m:r>
                        <a:rPr lang="en-GB" sz="1400" b="0" i="1" smtClean="0">
                          <a:latin typeface="Cambria Math" panose="02040503050406030204" pitchFamily="18" charset="0"/>
                        </a:rPr>
                        <m:t>𝑐𝑚</m:t>
                      </m:r>
                    </m:oMath>
                  </m:oMathPara>
                </a14:m>
                <a:endParaRPr lang="en-GB" sz="1400" dirty="0"/>
              </a:p>
            </p:txBody>
          </p:sp>
        </mc:Choice>
        <mc:Fallback xmlns="">
          <p:sp>
            <p:nvSpPr>
              <p:cNvPr id="27" name="TextBox 26">
                <a:extLst>
                  <a:ext uri="{FF2B5EF4-FFF2-40B4-BE49-F238E27FC236}">
                    <a16:creationId xmlns:a16="http://schemas.microsoft.com/office/drawing/2014/main" id="{DF2E3C71-F969-4658-A7DD-4C61B51391AF}"/>
                  </a:ext>
                </a:extLst>
              </p:cNvPr>
              <p:cNvSpPr txBox="1">
                <a:spLocks noRot="1" noChangeAspect="1" noMove="1" noResize="1" noEditPoints="1" noAdjustHandles="1" noChangeArrowheads="1" noChangeShapeType="1" noTextEdit="1"/>
              </p:cNvSpPr>
              <p:nvPr/>
            </p:nvSpPr>
            <p:spPr>
              <a:xfrm>
                <a:off x="6563780" y="3733667"/>
                <a:ext cx="864096" cy="307777"/>
              </a:xfrm>
              <a:prstGeom prst="rect">
                <a:avLst/>
              </a:prstGeom>
              <a:blipFill>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9" name="TextBox 28">
                <a:extLst>
                  <a:ext uri="{FF2B5EF4-FFF2-40B4-BE49-F238E27FC236}">
                    <a16:creationId xmlns:a16="http://schemas.microsoft.com/office/drawing/2014/main" id="{60721E85-12A6-4587-B121-961422F79E1B}"/>
                  </a:ext>
                </a:extLst>
              </p:cNvPr>
              <p:cNvSpPr txBox="1"/>
              <p:nvPr/>
            </p:nvSpPr>
            <p:spPr>
              <a:xfrm>
                <a:off x="5693700" y="3752018"/>
                <a:ext cx="864096"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panose="02040503050406030204" pitchFamily="18" charset="0"/>
                        </a:rPr>
                        <m:t>2 </m:t>
                      </m:r>
                      <m:r>
                        <a:rPr lang="en-GB" sz="1400" b="0" i="1" smtClean="0">
                          <a:latin typeface="Cambria Math" panose="02040503050406030204" pitchFamily="18" charset="0"/>
                        </a:rPr>
                        <m:t>𝑐𝑚</m:t>
                      </m:r>
                    </m:oMath>
                  </m:oMathPara>
                </a14:m>
                <a:endParaRPr lang="en-GB" sz="1400" dirty="0"/>
              </a:p>
            </p:txBody>
          </p:sp>
        </mc:Choice>
        <mc:Fallback xmlns="">
          <p:sp>
            <p:nvSpPr>
              <p:cNvPr id="29" name="TextBox 28">
                <a:extLst>
                  <a:ext uri="{FF2B5EF4-FFF2-40B4-BE49-F238E27FC236}">
                    <a16:creationId xmlns:a16="http://schemas.microsoft.com/office/drawing/2014/main" id="{60721E85-12A6-4587-B121-961422F79E1B}"/>
                  </a:ext>
                </a:extLst>
              </p:cNvPr>
              <p:cNvSpPr txBox="1">
                <a:spLocks noRot="1" noChangeAspect="1" noMove="1" noResize="1" noEditPoints="1" noAdjustHandles="1" noChangeArrowheads="1" noChangeShapeType="1" noTextEdit="1"/>
              </p:cNvSpPr>
              <p:nvPr/>
            </p:nvSpPr>
            <p:spPr>
              <a:xfrm>
                <a:off x="5693700" y="3752018"/>
                <a:ext cx="864096" cy="307777"/>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4" name="TextBox 33">
                <a:extLst>
                  <a:ext uri="{FF2B5EF4-FFF2-40B4-BE49-F238E27FC236}">
                    <a16:creationId xmlns:a16="http://schemas.microsoft.com/office/drawing/2014/main" id="{71C39A9A-87D1-4F91-A000-656EB0720EF3}"/>
                  </a:ext>
                </a:extLst>
              </p:cNvPr>
              <p:cNvSpPr txBox="1"/>
              <p:nvPr/>
            </p:nvSpPr>
            <p:spPr>
              <a:xfrm>
                <a:off x="6447895" y="3418270"/>
                <a:ext cx="381364"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panose="02040503050406030204" pitchFamily="18" charset="0"/>
                        </a:rPr>
                        <m:t>𝜃</m:t>
                      </m:r>
                    </m:oMath>
                  </m:oMathPara>
                </a14:m>
                <a:endParaRPr lang="en-GB" sz="1400" dirty="0"/>
              </a:p>
            </p:txBody>
          </p:sp>
        </mc:Choice>
        <mc:Fallback xmlns="">
          <p:sp>
            <p:nvSpPr>
              <p:cNvPr id="34" name="TextBox 33">
                <a:extLst>
                  <a:ext uri="{FF2B5EF4-FFF2-40B4-BE49-F238E27FC236}">
                    <a16:creationId xmlns:a16="http://schemas.microsoft.com/office/drawing/2014/main" id="{71C39A9A-87D1-4F91-A000-656EB0720EF3}"/>
                  </a:ext>
                </a:extLst>
              </p:cNvPr>
              <p:cNvSpPr txBox="1">
                <a:spLocks noRot="1" noChangeAspect="1" noMove="1" noResize="1" noEditPoints="1" noAdjustHandles="1" noChangeArrowheads="1" noChangeShapeType="1" noTextEdit="1"/>
              </p:cNvSpPr>
              <p:nvPr/>
            </p:nvSpPr>
            <p:spPr>
              <a:xfrm>
                <a:off x="6447895" y="3418270"/>
                <a:ext cx="381364" cy="307777"/>
              </a:xfrm>
              <a:prstGeom prst="rect">
                <a:avLst/>
              </a:prstGeom>
              <a:blipFill>
                <a:blip r:embed="rId13"/>
                <a:stretch>
                  <a:fillRect/>
                </a:stretch>
              </a:blipFill>
            </p:spPr>
            <p:txBody>
              <a:bodyPr/>
              <a:lstStyle/>
              <a:p>
                <a:r>
                  <a:rPr lang="en-GB">
                    <a:noFill/>
                  </a:rPr>
                  <a:t> </a:t>
                </a:r>
              </a:p>
            </p:txBody>
          </p:sp>
        </mc:Fallback>
      </mc:AlternateContent>
      <p:sp>
        <p:nvSpPr>
          <p:cNvPr id="36" name="Arc 35">
            <a:extLst>
              <a:ext uri="{FF2B5EF4-FFF2-40B4-BE49-F238E27FC236}">
                <a16:creationId xmlns:a16="http://schemas.microsoft.com/office/drawing/2014/main" id="{72F11749-E7CD-41CD-9ED5-AD65273EA2EE}"/>
              </a:ext>
            </a:extLst>
          </p:cNvPr>
          <p:cNvSpPr/>
          <p:nvPr/>
        </p:nvSpPr>
        <p:spPr>
          <a:xfrm>
            <a:off x="6453127" y="3666785"/>
            <a:ext cx="239003" cy="213451"/>
          </a:xfrm>
          <a:prstGeom prst="arc">
            <a:avLst>
              <a:gd name="adj1" fmla="val 8177007"/>
              <a:gd name="adj2" fmla="val 2618650"/>
            </a:avLst>
          </a:prstGeom>
          <a:noFill/>
          <a:ln w="9525"/>
        </p:spPr>
        <p:style>
          <a:lnRef idx="2">
            <a:schemeClr val="dk1"/>
          </a:lnRef>
          <a:fillRef idx="1">
            <a:schemeClr val="lt1"/>
          </a:fillRef>
          <a:effectRef idx="0">
            <a:schemeClr val="dk1"/>
          </a:effectRef>
          <a:fontRef idx="minor">
            <a:schemeClr val="dk1"/>
          </a:fontRef>
        </p:style>
        <p:txBody>
          <a:bodyPr rtlCol="0" anchor="ctr"/>
          <a:lstStyle/>
          <a:p>
            <a:pPr algn="ctr"/>
            <a:endParaRPr lang="en-GB">
              <a:solidFill>
                <a:schemeClr val="tx1"/>
              </a:solidFill>
            </a:endParaRPr>
          </a:p>
        </p:txBody>
      </p:sp>
      <mc:AlternateContent xmlns:mc="http://schemas.openxmlformats.org/markup-compatibility/2006" xmlns:a14="http://schemas.microsoft.com/office/drawing/2010/main">
        <mc:Choice Requires="a14">
          <p:sp>
            <p:nvSpPr>
              <p:cNvPr id="37" name="TextBox 36">
                <a:extLst>
                  <a:ext uri="{FF2B5EF4-FFF2-40B4-BE49-F238E27FC236}">
                    <a16:creationId xmlns:a16="http://schemas.microsoft.com/office/drawing/2014/main" id="{F014DA64-2450-4457-9A5B-C47D25420CB7}"/>
                  </a:ext>
                </a:extLst>
              </p:cNvPr>
              <p:cNvSpPr txBox="1"/>
              <p:nvPr/>
            </p:nvSpPr>
            <p:spPr>
              <a:xfrm>
                <a:off x="5693700" y="4385923"/>
                <a:ext cx="364005"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𝐴</m:t>
                      </m:r>
                    </m:oMath>
                  </m:oMathPara>
                </a14:m>
                <a:endParaRPr lang="en-GB" sz="1100" dirty="0"/>
              </a:p>
            </p:txBody>
          </p:sp>
        </mc:Choice>
        <mc:Fallback xmlns="">
          <p:sp>
            <p:nvSpPr>
              <p:cNvPr id="37" name="TextBox 36">
                <a:extLst>
                  <a:ext uri="{FF2B5EF4-FFF2-40B4-BE49-F238E27FC236}">
                    <a16:creationId xmlns:a16="http://schemas.microsoft.com/office/drawing/2014/main" id="{F014DA64-2450-4457-9A5B-C47D25420CB7}"/>
                  </a:ext>
                </a:extLst>
              </p:cNvPr>
              <p:cNvSpPr txBox="1">
                <a:spLocks noRot="1" noChangeAspect="1" noMove="1" noResize="1" noEditPoints="1" noAdjustHandles="1" noChangeArrowheads="1" noChangeShapeType="1" noTextEdit="1"/>
              </p:cNvSpPr>
              <p:nvPr/>
            </p:nvSpPr>
            <p:spPr>
              <a:xfrm>
                <a:off x="5693700" y="4385923"/>
                <a:ext cx="364005" cy="261610"/>
              </a:xfrm>
              <a:prstGeom prst="rect">
                <a:avLst/>
              </a:prstGeom>
              <a:blipFill>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8" name="TextBox 37">
                <a:extLst>
                  <a:ext uri="{FF2B5EF4-FFF2-40B4-BE49-F238E27FC236}">
                    <a16:creationId xmlns:a16="http://schemas.microsoft.com/office/drawing/2014/main" id="{4C330340-F46D-4C5A-B9E7-9204CDC08F78}"/>
                  </a:ext>
                </a:extLst>
              </p:cNvPr>
              <p:cNvSpPr txBox="1"/>
              <p:nvPr/>
            </p:nvSpPr>
            <p:spPr>
              <a:xfrm>
                <a:off x="7046721" y="4385923"/>
                <a:ext cx="364005"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𝐵</m:t>
                      </m:r>
                    </m:oMath>
                  </m:oMathPara>
                </a14:m>
                <a:endParaRPr lang="en-GB" sz="1100" dirty="0"/>
              </a:p>
            </p:txBody>
          </p:sp>
        </mc:Choice>
        <mc:Fallback xmlns="">
          <p:sp>
            <p:nvSpPr>
              <p:cNvPr id="38" name="TextBox 37">
                <a:extLst>
                  <a:ext uri="{FF2B5EF4-FFF2-40B4-BE49-F238E27FC236}">
                    <a16:creationId xmlns:a16="http://schemas.microsoft.com/office/drawing/2014/main" id="{4C330340-F46D-4C5A-B9E7-9204CDC08F78}"/>
                  </a:ext>
                </a:extLst>
              </p:cNvPr>
              <p:cNvSpPr txBox="1">
                <a:spLocks noRot="1" noChangeAspect="1" noMove="1" noResize="1" noEditPoints="1" noAdjustHandles="1" noChangeArrowheads="1" noChangeShapeType="1" noTextEdit="1"/>
              </p:cNvSpPr>
              <p:nvPr/>
            </p:nvSpPr>
            <p:spPr>
              <a:xfrm>
                <a:off x="7046721" y="4385923"/>
                <a:ext cx="364005" cy="261610"/>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9" name="TextBox 38">
                <a:extLst>
                  <a:ext uri="{FF2B5EF4-FFF2-40B4-BE49-F238E27FC236}">
                    <a16:creationId xmlns:a16="http://schemas.microsoft.com/office/drawing/2014/main" id="{F32B41E7-54B8-4C91-B4EA-3AE27A9E836A}"/>
                  </a:ext>
                </a:extLst>
              </p:cNvPr>
              <p:cNvSpPr txBox="1"/>
              <p:nvPr/>
            </p:nvSpPr>
            <p:spPr>
              <a:xfrm>
                <a:off x="6143430" y="4409277"/>
                <a:ext cx="864096"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panose="02040503050406030204" pitchFamily="18" charset="0"/>
                        </a:rPr>
                        <m:t>2.4 </m:t>
                      </m:r>
                      <m:r>
                        <a:rPr lang="en-GB" sz="1400" b="0" i="1" smtClean="0">
                          <a:latin typeface="Cambria Math" panose="02040503050406030204" pitchFamily="18" charset="0"/>
                        </a:rPr>
                        <m:t>𝑐𝑚</m:t>
                      </m:r>
                    </m:oMath>
                  </m:oMathPara>
                </a14:m>
                <a:endParaRPr lang="en-GB" sz="1400" dirty="0"/>
              </a:p>
            </p:txBody>
          </p:sp>
        </mc:Choice>
        <mc:Fallback xmlns="">
          <p:sp>
            <p:nvSpPr>
              <p:cNvPr id="39" name="TextBox 38">
                <a:extLst>
                  <a:ext uri="{FF2B5EF4-FFF2-40B4-BE49-F238E27FC236}">
                    <a16:creationId xmlns:a16="http://schemas.microsoft.com/office/drawing/2014/main" id="{F32B41E7-54B8-4C91-B4EA-3AE27A9E836A}"/>
                  </a:ext>
                </a:extLst>
              </p:cNvPr>
              <p:cNvSpPr txBox="1">
                <a:spLocks noRot="1" noChangeAspect="1" noMove="1" noResize="1" noEditPoints="1" noAdjustHandles="1" noChangeArrowheads="1" noChangeShapeType="1" noTextEdit="1"/>
              </p:cNvSpPr>
              <p:nvPr/>
            </p:nvSpPr>
            <p:spPr>
              <a:xfrm>
                <a:off x="6143430" y="4409277"/>
                <a:ext cx="864096" cy="307777"/>
              </a:xfrm>
              <a:prstGeom prst="rect">
                <a:avLst/>
              </a:prstGeom>
              <a:blipFill>
                <a:blip r:embed="rId15"/>
                <a:stretch>
                  <a:fillRect/>
                </a:stretch>
              </a:blipFill>
            </p:spPr>
            <p:txBody>
              <a:bodyPr/>
              <a:lstStyle/>
              <a:p>
                <a:r>
                  <a:rPr lang="en-GB">
                    <a:noFill/>
                  </a:rPr>
                  <a:t> </a:t>
                </a:r>
              </a:p>
            </p:txBody>
          </p:sp>
        </mc:Fallback>
      </mc:AlternateContent>
      <p:sp>
        <p:nvSpPr>
          <p:cNvPr id="41" name="Arc 40">
            <a:extLst>
              <a:ext uri="{FF2B5EF4-FFF2-40B4-BE49-F238E27FC236}">
                <a16:creationId xmlns:a16="http://schemas.microsoft.com/office/drawing/2014/main" id="{F496584A-F347-4158-B506-933F490FFE27}"/>
              </a:ext>
            </a:extLst>
          </p:cNvPr>
          <p:cNvSpPr/>
          <p:nvPr/>
        </p:nvSpPr>
        <p:spPr>
          <a:xfrm>
            <a:off x="5581650" y="2743200"/>
            <a:ext cx="2000250" cy="1971675"/>
          </a:xfrm>
          <a:prstGeom prst="arc">
            <a:avLst>
              <a:gd name="adj1" fmla="val 8519419"/>
              <a:gd name="adj2" fmla="val 2500916"/>
            </a:avLst>
          </a:prstGeom>
          <a:noFill/>
          <a:ln w="3175">
            <a:headEnd type="triangle" w="med" len="med"/>
            <a:tailEnd type="triangle" w="med" len="med"/>
          </a:ln>
        </p:spPr>
        <p:style>
          <a:lnRef idx="2">
            <a:schemeClr val="dk1"/>
          </a:lnRef>
          <a:fillRef idx="1">
            <a:schemeClr val="lt1"/>
          </a:fillRef>
          <a:effectRef idx="0">
            <a:schemeClr val="dk1"/>
          </a:effectRef>
          <a:fontRef idx="minor">
            <a:schemeClr val="dk1"/>
          </a:fontRef>
        </p:style>
        <p:txBody>
          <a:bodyPr rtlCol="0" anchor="ctr"/>
          <a:lstStyle/>
          <a:p>
            <a:pPr algn="ctr"/>
            <a:endParaRPr lang="en-GB">
              <a:solidFill>
                <a:schemeClr val="tx1"/>
              </a:solidFill>
            </a:endParaRPr>
          </a:p>
        </p:txBody>
      </p:sp>
      <mc:AlternateContent xmlns:mc="http://schemas.openxmlformats.org/markup-compatibility/2006" xmlns:a14="http://schemas.microsoft.com/office/drawing/2010/main">
        <mc:Choice Requires="a14">
          <p:sp>
            <p:nvSpPr>
              <p:cNvPr id="42" name="TextBox 41">
                <a:extLst>
                  <a:ext uri="{FF2B5EF4-FFF2-40B4-BE49-F238E27FC236}">
                    <a16:creationId xmlns:a16="http://schemas.microsoft.com/office/drawing/2014/main" id="{FB0D9D6D-FDB4-42C9-AB04-70EC289C6C48}"/>
                  </a:ext>
                </a:extLst>
              </p:cNvPr>
              <p:cNvSpPr txBox="1"/>
              <p:nvPr/>
            </p:nvSpPr>
            <p:spPr>
              <a:xfrm>
                <a:off x="6399772" y="2509556"/>
                <a:ext cx="364005"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𝐶</m:t>
                      </m:r>
                    </m:oMath>
                  </m:oMathPara>
                </a14:m>
                <a:endParaRPr lang="en-GB" sz="1100" dirty="0"/>
              </a:p>
            </p:txBody>
          </p:sp>
        </mc:Choice>
        <mc:Fallback xmlns="">
          <p:sp>
            <p:nvSpPr>
              <p:cNvPr id="42" name="TextBox 41">
                <a:extLst>
                  <a:ext uri="{FF2B5EF4-FFF2-40B4-BE49-F238E27FC236}">
                    <a16:creationId xmlns:a16="http://schemas.microsoft.com/office/drawing/2014/main" id="{FB0D9D6D-FDB4-42C9-AB04-70EC289C6C48}"/>
                  </a:ext>
                </a:extLst>
              </p:cNvPr>
              <p:cNvSpPr txBox="1">
                <a:spLocks noRot="1" noChangeAspect="1" noMove="1" noResize="1" noEditPoints="1" noAdjustHandles="1" noChangeArrowheads="1" noChangeShapeType="1" noTextEdit="1"/>
              </p:cNvSpPr>
              <p:nvPr/>
            </p:nvSpPr>
            <p:spPr>
              <a:xfrm>
                <a:off x="6399772" y="2509556"/>
                <a:ext cx="364005" cy="261610"/>
              </a:xfrm>
              <a:prstGeom prst="rect">
                <a:avLst/>
              </a:prstGeom>
              <a:blipFill>
                <a:blip r:embed="rId16"/>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18627855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0"/>
            <a:ext cx="9143074" cy="599127"/>
            <a:chOff x="0" y="13335"/>
            <a:chExt cx="9144218" cy="599127"/>
          </a:xfrm>
        </p:grpSpPr>
        <p:sp>
          <p:nvSpPr>
            <p:cNvPr id="4"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Test Your Understanding</a:t>
              </a:r>
            </a:p>
          </p:txBody>
        </p:sp>
        <p:cxnSp>
          <p:nvCxnSpPr>
            <p:cNvPr id="5" name="Straight Connector 4"/>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pic>
        <p:nvPicPr>
          <p:cNvPr id="10" name="Picture 9">
            <a:extLst>
              <a:ext uri="{FF2B5EF4-FFF2-40B4-BE49-F238E27FC236}">
                <a16:creationId xmlns:a16="http://schemas.microsoft.com/office/drawing/2014/main" id="{D0D7BDE7-99B0-4CDF-8B7A-7014443D6062}"/>
              </a:ext>
            </a:extLst>
          </p:cNvPr>
          <p:cNvPicPr>
            <a:picLocks noChangeAspect="1"/>
          </p:cNvPicPr>
          <p:nvPr/>
        </p:nvPicPr>
        <p:blipFill>
          <a:blip r:embed="rId2"/>
          <a:stretch>
            <a:fillRect/>
          </a:stretch>
        </p:blipFill>
        <p:spPr>
          <a:xfrm>
            <a:off x="297666" y="1333389"/>
            <a:ext cx="3744416" cy="2830082"/>
          </a:xfrm>
          <a:prstGeom prst="rect">
            <a:avLst/>
          </a:prstGeom>
        </p:spPr>
      </p:pic>
      <p:sp>
        <p:nvSpPr>
          <p:cNvPr id="11" name="TextBox 10">
            <a:extLst>
              <a:ext uri="{FF2B5EF4-FFF2-40B4-BE49-F238E27FC236}">
                <a16:creationId xmlns:a16="http://schemas.microsoft.com/office/drawing/2014/main" id="{2ED0DA65-CAF5-4AE2-807F-1D12EF94049C}"/>
              </a:ext>
            </a:extLst>
          </p:cNvPr>
          <p:cNvSpPr txBox="1"/>
          <p:nvPr/>
        </p:nvSpPr>
        <p:spPr>
          <a:xfrm>
            <a:off x="297666" y="831446"/>
            <a:ext cx="2520280"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GB" dirty="0"/>
              <a:t>Edexcel C2 Jan 2005 Q7</a:t>
            </a:r>
          </a:p>
        </p:txBody>
      </p:sp>
      <mc:AlternateContent xmlns:mc="http://schemas.openxmlformats.org/markup-compatibility/2006">
        <mc:Choice xmlns:a14="http://schemas.microsoft.com/office/drawing/2010/main" Requires="a14">
          <p:sp>
            <p:nvSpPr>
              <p:cNvPr id="12" name="TextBox 11">
                <a:extLst>
                  <a:ext uri="{FF2B5EF4-FFF2-40B4-BE49-F238E27FC236}">
                    <a16:creationId xmlns:a16="http://schemas.microsoft.com/office/drawing/2014/main" id="{72C9B502-8F0C-4808-8C66-974F8F649B5C}"/>
                  </a:ext>
                </a:extLst>
              </p:cNvPr>
              <p:cNvSpPr txBox="1"/>
              <p:nvPr/>
            </p:nvSpPr>
            <p:spPr>
              <a:xfrm>
                <a:off x="4355976" y="764998"/>
                <a:ext cx="4437722" cy="2246769"/>
              </a:xfrm>
              <a:prstGeom prst="rect">
                <a:avLst/>
              </a:prstGeom>
              <a:noFill/>
            </p:spPr>
            <p:txBody>
              <a:bodyPr wrap="square" rtlCol="0">
                <a:spAutoFit/>
              </a:bodyPr>
              <a:lstStyle/>
              <a:p>
                <a:r>
                  <a:rPr lang="en-GB" sz="1400" dirty="0"/>
                  <a:t>Figure 1 shows the triangle </a:t>
                </a:r>
                <a14:m>
                  <m:oMath xmlns:m="http://schemas.openxmlformats.org/officeDocument/2006/math">
                    <m:r>
                      <a:rPr lang="en-GB" sz="1400" b="0" i="1" smtClean="0">
                        <a:latin typeface="Cambria Math" panose="02040503050406030204" pitchFamily="18" charset="0"/>
                      </a:rPr>
                      <m:t>𝐴𝐵𝐶</m:t>
                    </m:r>
                  </m:oMath>
                </a14:m>
                <a:r>
                  <a:rPr lang="en-GB" sz="1400" dirty="0"/>
                  <a:t>, with </a:t>
                </a:r>
                <a14:m>
                  <m:oMath xmlns:m="http://schemas.openxmlformats.org/officeDocument/2006/math">
                    <m:r>
                      <a:rPr lang="en-GB" sz="1400" b="0" i="1" smtClean="0">
                        <a:latin typeface="Cambria Math" panose="02040503050406030204" pitchFamily="18" charset="0"/>
                      </a:rPr>
                      <m:t>𝐴𝐵</m:t>
                    </m:r>
                    <m:r>
                      <a:rPr lang="en-GB" sz="1400" b="0" i="1" smtClean="0">
                        <a:latin typeface="Cambria Math" panose="02040503050406030204" pitchFamily="18" charset="0"/>
                      </a:rPr>
                      <m:t>=8 </m:t>
                    </m:r>
                    <m:r>
                      <a:rPr lang="en-GB" sz="1400" b="0" i="1" smtClean="0">
                        <a:latin typeface="Cambria Math" panose="02040503050406030204" pitchFamily="18" charset="0"/>
                      </a:rPr>
                      <m:t>𝑐𝑚</m:t>
                    </m:r>
                  </m:oMath>
                </a14:m>
                <a:r>
                  <a:rPr lang="en-GB" sz="1400" dirty="0"/>
                  <a:t>, </a:t>
                </a:r>
                <a14:m>
                  <m:oMath xmlns:m="http://schemas.openxmlformats.org/officeDocument/2006/math">
                    <m:r>
                      <a:rPr lang="en-GB" sz="1400" b="0" i="1" smtClean="0">
                        <a:latin typeface="Cambria Math" panose="02040503050406030204" pitchFamily="18" charset="0"/>
                      </a:rPr>
                      <m:t>𝐴𝐶</m:t>
                    </m:r>
                    <m:r>
                      <a:rPr lang="en-GB" sz="1400" b="0" i="1" smtClean="0">
                        <a:latin typeface="Cambria Math" panose="02040503050406030204" pitchFamily="18" charset="0"/>
                      </a:rPr>
                      <m:t>=11 </m:t>
                    </m:r>
                    <m:r>
                      <a:rPr lang="en-GB" sz="1400" b="0" i="1" smtClean="0">
                        <a:latin typeface="Cambria Math" panose="02040503050406030204" pitchFamily="18" charset="0"/>
                      </a:rPr>
                      <m:t>𝑐𝑚</m:t>
                    </m:r>
                  </m:oMath>
                </a14:m>
                <a:r>
                  <a:rPr lang="en-GB" sz="1400" dirty="0"/>
                  <a:t> and </a:t>
                </a:r>
                <a14:m>
                  <m:oMath xmlns:m="http://schemas.openxmlformats.org/officeDocument/2006/math">
                    <m:r>
                      <a:rPr lang="en-GB" sz="1400" b="0" i="1" smtClean="0">
                        <a:latin typeface="Cambria Math" panose="02040503050406030204" pitchFamily="18" charset="0"/>
                      </a:rPr>
                      <m:t>∠</m:t>
                    </m:r>
                    <m:r>
                      <a:rPr lang="en-GB" sz="1400" b="0" i="1" smtClean="0">
                        <a:latin typeface="Cambria Math" panose="02040503050406030204" pitchFamily="18" charset="0"/>
                      </a:rPr>
                      <m:t>𝐵𝐴𝐶</m:t>
                    </m:r>
                    <m:r>
                      <a:rPr lang="en-GB" sz="1400" b="0" i="1" smtClean="0">
                        <a:latin typeface="Cambria Math" panose="02040503050406030204" pitchFamily="18" charset="0"/>
                      </a:rPr>
                      <m:t>=0.7</m:t>
                    </m:r>
                  </m:oMath>
                </a14:m>
                <a:r>
                  <a:rPr lang="en-GB" sz="1400" dirty="0"/>
                  <a:t> radians. The arc </a:t>
                </a:r>
                <a14:m>
                  <m:oMath xmlns:m="http://schemas.openxmlformats.org/officeDocument/2006/math">
                    <m:r>
                      <a:rPr lang="en-GB" sz="1400" b="0" i="1" smtClean="0">
                        <a:latin typeface="Cambria Math" panose="02040503050406030204" pitchFamily="18" charset="0"/>
                      </a:rPr>
                      <m:t>𝐵𝐷</m:t>
                    </m:r>
                  </m:oMath>
                </a14:m>
                <a:r>
                  <a:rPr lang="en-GB" sz="1400" dirty="0"/>
                  <a:t>, where </a:t>
                </a:r>
                <a14:m>
                  <m:oMath xmlns:m="http://schemas.openxmlformats.org/officeDocument/2006/math">
                    <m:r>
                      <a:rPr lang="en-GB" sz="1400" b="0" i="1" smtClean="0">
                        <a:latin typeface="Cambria Math" panose="02040503050406030204" pitchFamily="18" charset="0"/>
                      </a:rPr>
                      <m:t>𝐷</m:t>
                    </m:r>
                  </m:oMath>
                </a14:m>
                <a:r>
                  <a:rPr lang="en-GB" sz="1400" dirty="0"/>
                  <a:t> lies on </a:t>
                </a:r>
                <a14:m>
                  <m:oMath xmlns:m="http://schemas.openxmlformats.org/officeDocument/2006/math">
                    <m:r>
                      <a:rPr lang="en-GB" sz="1400" b="0" i="1" smtClean="0">
                        <a:latin typeface="Cambria Math" panose="02040503050406030204" pitchFamily="18" charset="0"/>
                      </a:rPr>
                      <m:t>𝐴𝐶</m:t>
                    </m:r>
                  </m:oMath>
                </a14:m>
                <a:r>
                  <a:rPr lang="en-GB" sz="1400" dirty="0"/>
                  <a:t>, is an arc of a circle with centre </a:t>
                </a:r>
                <a14:m>
                  <m:oMath xmlns:m="http://schemas.openxmlformats.org/officeDocument/2006/math">
                    <m:r>
                      <a:rPr lang="en-GB" sz="1400" b="0" i="1" smtClean="0">
                        <a:latin typeface="Cambria Math" panose="02040503050406030204" pitchFamily="18" charset="0"/>
                      </a:rPr>
                      <m:t>𝐴</m:t>
                    </m:r>
                  </m:oMath>
                </a14:m>
                <a:r>
                  <a:rPr lang="en-GB" sz="1400" dirty="0"/>
                  <a:t> and radius 8 cm. The region </a:t>
                </a:r>
                <a14:m>
                  <m:oMath xmlns:m="http://schemas.openxmlformats.org/officeDocument/2006/math">
                    <m:r>
                      <a:rPr lang="en-GB" sz="1400" b="0" i="1" smtClean="0">
                        <a:latin typeface="Cambria Math" panose="02040503050406030204" pitchFamily="18" charset="0"/>
                      </a:rPr>
                      <m:t>𝑅</m:t>
                    </m:r>
                  </m:oMath>
                </a14:m>
                <a:r>
                  <a:rPr lang="en-GB" sz="1400" dirty="0"/>
                  <a:t>, shown shaded in Figure 1, is bounded by the straight lines </a:t>
                </a:r>
                <a14:m>
                  <m:oMath xmlns:m="http://schemas.openxmlformats.org/officeDocument/2006/math">
                    <m:r>
                      <a:rPr lang="en-GB" sz="1400" b="0" i="1" smtClean="0">
                        <a:latin typeface="Cambria Math" panose="02040503050406030204" pitchFamily="18" charset="0"/>
                      </a:rPr>
                      <m:t>𝐵𝐶</m:t>
                    </m:r>
                  </m:oMath>
                </a14:m>
                <a:r>
                  <a:rPr lang="en-GB" sz="1400" dirty="0"/>
                  <a:t> and </a:t>
                </a:r>
                <a14:m>
                  <m:oMath xmlns:m="http://schemas.openxmlformats.org/officeDocument/2006/math">
                    <m:r>
                      <a:rPr lang="en-GB" sz="1400" b="0" i="1" smtClean="0">
                        <a:latin typeface="Cambria Math" panose="02040503050406030204" pitchFamily="18" charset="0"/>
                      </a:rPr>
                      <m:t>𝐶𝐷</m:t>
                    </m:r>
                  </m:oMath>
                </a14:m>
                <a:r>
                  <a:rPr lang="en-GB" sz="1400" dirty="0"/>
                  <a:t> and the arc </a:t>
                </a:r>
                <a14:m>
                  <m:oMath xmlns:m="http://schemas.openxmlformats.org/officeDocument/2006/math">
                    <m:r>
                      <a:rPr lang="en-GB" sz="1400" b="0" i="1" smtClean="0">
                        <a:latin typeface="Cambria Math" panose="02040503050406030204" pitchFamily="18" charset="0"/>
                      </a:rPr>
                      <m:t>𝐵𝐷</m:t>
                    </m:r>
                  </m:oMath>
                </a14:m>
                <a:r>
                  <a:rPr lang="en-GB" sz="1400" dirty="0"/>
                  <a:t>.</a:t>
                </a:r>
              </a:p>
              <a:p>
                <a:endParaRPr lang="en-GB" sz="1400" dirty="0"/>
              </a:p>
              <a:p>
                <a:r>
                  <a:rPr lang="en-GB" sz="1400" dirty="0"/>
                  <a:t>Find</a:t>
                </a:r>
              </a:p>
              <a:p>
                <a:r>
                  <a:rPr lang="en-GB" sz="1400" dirty="0"/>
                  <a:t>(a) The length of the arc </a:t>
                </a:r>
                <a14:m>
                  <m:oMath xmlns:m="http://schemas.openxmlformats.org/officeDocument/2006/math">
                    <m:r>
                      <a:rPr lang="en-GB" sz="1400" b="0" i="1" smtClean="0">
                        <a:latin typeface="Cambria Math" panose="02040503050406030204" pitchFamily="18" charset="0"/>
                      </a:rPr>
                      <m:t>𝐵𝐷</m:t>
                    </m:r>
                  </m:oMath>
                </a14:m>
                <a:r>
                  <a:rPr lang="en-GB" sz="1400" dirty="0"/>
                  <a:t>.</a:t>
                </a:r>
              </a:p>
              <a:p>
                <a:r>
                  <a:rPr lang="en-GB" sz="1400" dirty="0"/>
                  <a:t>(b) The perimeter of </a:t>
                </a:r>
                <a14:m>
                  <m:oMath xmlns:m="http://schemas.openxmlformats.org/officeDocument/2006/math">
                    <m:r>
                      <a:rPr lang="en-GB" sz="1400" b="0" i="1" smtClean="0">
                        <a:latin typeface="Cambria Math" panose="02040503050406030204" pitchFamily="18" charset="0"/>
                      </a:rPr>
                      <m:t>𝑅</m:t>
                    </m:r>
                  </m:oMath>
                </a14:m>
                <a:r>
                  <a:rPr lang="en-GB" sz="1400" dirty="0"/>
                  <a:t>, giving your answer to 3 significant figures.</a:t>
                </a:r>
              </a:p>
            </p:txBody>
          </p:sp>
        </mc:Choice>
        <mc:Fallback>
          <p:sp>
            <p:nvSpPr>
              <p:cNvPr id="12" name="TextBox 11">
                <a:extLst>
                  <a:ext uri="{FF2B5EF4-FFF2-40B4-BE49-F238E27FC236}">
                    <a16:creationId xmlns:a16="http://schemas.microsoft.com/office/drawing/2014/main" id="{72C9B502-8F0C-4808-8C66-974F8F649B5C}"/>
                  </a:ext>
                </a:extLst>
              </p:cNvPr>
              <p:cNvSpPr txBox="1">
                <a:spLocks noRot="1" noChangeAspect="1" noMove="1" noResize="1" noEditPoints="1" noAdjustHandles="1" noChangeArrowheads="1" noChangeShapeType="1" noTextEdit="1"/>
              </p:cNvSpPr>
              <p:nvPr/>
            </p:nvSpPr>
            <p:spPr>
              <a:xfrm>
                <a:off x="4355976" y="764998"/>
                <a:ext cx="4437722" cy="2246769"/>
              </a:xfrm>
              <a:prstGeom prst="rect">
                <a:avLst/>
              </a:prstGeom>
              <a:blipFill>
                <a:blip r:embed="rId3"/>
                <a:stretch>
                  <a:fillRect l="-412" t="-271" r="-687" b="-1897"/>
                </a:stretch>
              </a:blipFill>
            </p:spPr>
            <p:txBody>
              <a:bodyPr/>
              <a:lstStyle/>
              <a:p>
                <a:r>
                  <a:rPr lang="en-GB">
                    <a:noFill/>
                  </a:rPr>
                  <a:t> </a:t>
                </a:r>
              </a:p>
            </p:txBody>
          </p:sp>
        </mc:Fallback>
      </mc:AlternateContent>
    </p:spTree>
    <p:extLst>
      <p:ext uri="{BB962C8B-B14F-4D97-AF65-F5344CB8AC3E}">
        <p14:creationId xmlns:p14="http://schemas.microsoft.com/office/powerpoint/2010/main" val="32504196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37775</TotalTime>
  <Words>890</Words>
  <Application>Microsoft Office PowerPoint</Application>
  <PresentationFormat>On-screen Show (4:3)</PresentationFormat>
  <Paragraphs>174</Paragraphs>
  <Slides>16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Cambria Math</vt:lpstr>
      <vt:lpstr>Symbol</vt:lpstr>
      <vt:lpstr>Times New Roman</vt:lpstr>
      <vt:lpstr>Wingdings</vt:lpstr>
      <vt:lpstr>Office Theme</vt:lpstr>
      <vt:lpstr>P2 Chapter 5 :: Radians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RM plc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Frost J</dc:creator>
  <cp:lastModifiedBy>Stef Smith</cp:lastModifiedBy>
  <cp:revision>969</cp:revision>
  <dcterms:created xsi:type="dcterms:W3CDTF">2013-02-28T07:36:55Z</dcterms:created>
  <dcterms:modified xsi:type="dcterms:W3CDTF">2019-09-10T12:52:26Z</dcterms:modified>
</cp:coreProperties>
</file>