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81" r:id="rId2"/>
    <p:sldId id="667" r:id="rId3"/>
    <p:sldId id="670" r:id="rId4"/>
    <p:sldId id="671" r:id="rId5"/>
    <p:sldId id="674" r:id="rId6"/>
    <p:sldId id="675" r:id="rId7"/>
    <p:sldId id="677" r:id="rId8"/>
    <p:sldId id="678" r:id="rId9"/>
    <p:sldId id="679" r:id="rId10"/>
    <p:sldId id="680" r:id="rId11"/>
    <p:sldId id="682" r:id="rId12"/>
    <p:sldId id="684" r:id="rId13"/>
    <p:sldId id="683" r:id="rId14"/>
    <p:sldId id="686" r:id="rId15"/>
    <p:sldId id="687" r:id="rId16"/>
    <p:sldId id="689" r:id="rId17"/>
    <p:sldId id="68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88534" autoAdjust="0"/>
  </p:normalViewPr>
  <p:slideViewPr>
    <p:cSldViewPr>
      <p:cViewPr varScale="1">
        <p:scale>
          <a:sx n="104" d="100"/>
          <a:sy n="104" d="100"/>
        </p:scale>
        <p:origin x="114" y="18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13/09/2019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4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3" Type="http://schemas.openxmlformats.org/officeDocument/2006/relationships/image" Target="../media/image80.png"/><Relationship Id="rId7" Type="http://schemas.openxmlformats.org/officeDocument/2006/relationships/image" Target="../media/image84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3.png"/><Relationship Id="rId5" Type="http://schemas.openxmlformats.org/officeDocument/2006/relationships/image" Target="../media/image82.png"/><Relationship Id="rId10" Type="http://schemas.openxmlformats.org/officeDocument/2006/relationships/image" Target="../media/image38.png"/><Relationship Id="rId4" Type="http://schemas.openxmlformats.org/officeDocument/2006/relationships/image" Target="../media/image81.png"/><Relationship Id="rId9" Type="http://schemas.openxmlformats.org/officeDocument/2006/relationships/image" Target="../media/image76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jpeg"/><Relationship Id="rId4" Type="http://schemas.openxmlformats.org/officeDocument/2006/relationships/image" Target="../media/image3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0.png"/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20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6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1.png"/><Relationship Id="rId2" Type="http://schemas.openxmlformats.org/officeDocument/2006/relationships/image" Target="../media/image27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130425"/>
            <a:ext cx="8136904" cy="1470025"/>
          </a:xfrm>
        </p:spPr>
        <p:txBody>
          <a:bodyPr/>
          <a:lstStyle/>
          <a:p>
            <a:r>
              <a:rPr lang="en-GB" b="1" dirty="0">
                <a:solidFill>
                  <a:srgbClr val="92D050"/>
                </a:solidFill>
              </a:rPr>
              <a:t>P2 Chapter 6 :: </a:t>
            </a:r>
            <a:r>
              <a:rPr lang="en-GB" dirty="0"/>
              <a:t>Trigonometry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612" y="3645024"/>
            <a:ext cx="6984776" cy="1417712"/>
          </a:xfrm>
        </p:spPr>
        <p:txBody>
          <a:bodyPr>
            <a:normAutofit/>
          </a:bodyPr>
          <a:lstStyle/>
          <a:p>
            <a:r>
              <a:rPr lang="en-GB" sz="2800" dirty="0"/>
              <a:t>Student Version</a:t>
            </a:r>
            <a:endParaRPr lang="en-GB" sz="2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E:\TiffinSchoolLogoSma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12" y="111910"/>
            <a:ext cx="1008112" cy="101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646172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Last modified: 12</a:t>
            </a:r>
            <a:r>
              <a:rPr lang="en-GB" baseline="30000" dirty="0"/>
              <a:t>th</a:t>
            </a:r>
            <a:r>
              <a:rPr lang="en-GB" dirty="0"/>
              <a:t> September 2019</a:t>
            </a:r>
          </a:p>
        </p:txBody>
      </p:sp>
    </p:spTree>
    <p:extLst>
      <p:ext uri="{BB962C8B-B14F-4D97-AF65-F5344CB8AC3E}">
        <p14:creationId xmlns:p14="http://schemas.microsoft.com/office/powerpoint/2010/main" val="291301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4380235-1FB0-4D76-93FD-69B8DC6D7DEC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514AE7C4-6490-48A2-9289-12008BF122C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A3B352F-84C7-462D-A7EB-5125B7BB0A6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58DE3F6-85EC-47B5-ADE4-A95967DF016E}"/>
                  </a:ext>
                </a:extLst>
              </p:cNvPr>
              <p:cNvSpPr txBox="1"/>
              <p:nvPr/>
            </p:nvSpPr>
            <p:spPr>
              <a:xfrm>
                <a:off x="512494" y="950853"/>
                <a:ext cx="4935188" cy="70788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Solve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sz="2000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58DE3F6-85EC-47B5-ADE4-A95967DF01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494" y="950853"/>
                <a:ext cx="493518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0586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New Identities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-2556792" y="4797152"/>
            <a:ext cx="2412268" cy="1777894"/>
            <a:chOff x="3995936" y="2011146"/>
            <a:chExt cx="5676900" cy="3787992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H="1">
              <a:off x="3995936" y="3408363"/>
              <a:ext cx="5676900" cy="239077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20072" y="2011146"/>
              <a:ext cx="1440160" cy="1638505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271240" y="775989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From C2 you knew: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159623" y="1341474"/>
                <a:ext cx="48245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623" y="1341474"/>
                <a:ext cx="4824536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985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fill="hold" nodeType="withEffect">
                                  <p:stCondLst>
                                    <p:cond delay="10500"/>
                                  </p:stCondLst>
                                  <p:childTnLst>
                                    <p:animMotion origin="layout" path="M 3.05556E-6 3.33333E-6 L 3.1835 0.01273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167" y="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00285B8-6618-430B-B6C6-7847EB8E0E58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2A6CD04-84BB-432D-A11C-2A7D97495E1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Examples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4CFF96C-7A45-4A28-A3F0-55B447D4ED9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6ECAFA1-DBC3-46A0-BF5F-FE5260AE19AF}"/>
                  </a:ext>
                </a:extLst>
              </p:cNvPr>
              <p:cNvSpPr txBox="1"/>
              <p:nvPr/>
            </p:nvSpPr>
            <p:spPr>
              <a:xfrm>
                <a:off x="322964" y="785146"/>
                <a:ext cx="4969116" cy="52418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Prove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c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𝑜𝑠𝑒𝑐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cot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6ECAFA1-DBC3-46A0-BF5F-FE5260AE19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64" y="785146"/>
                <a:ext cx="4969116" cy="5241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E51D0C8-75BE-4CF6-90C4-5B2FEBFA9EB7}"/>
                  </a:ext>
                </a:extLst>
              </p:cNvPr>
              <p:cNvSpPr txBox="1"/>
              <p:nvPr/>
            </p:nvSpPr>
            <p:spPr>
              <a:xfrm>
                <a:off x="338042" y="3501008"/>
                <a:ext cx="7010424" cy="36933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Solve the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𝑐𝑜𝑠𝑒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−9=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dirty="0"/>
                  <a:t> in the interval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E51D0C8-75BE-4CF6-90C4-5B2FEBFA9E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042" y="3501008"/>
                <a:ext cx="7010424" cy="369332"/>
              </a:xfrm>
              <a:prstGeom prst="rect">
                <a:avLst/>
              </a:prstGeom>
              <a:blipFill>
                <a:blip r:embed="rId4"/>
                <a:stretch>
                  <a:fillRect b="-35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61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125881"/>
            <a:ext cx="6543675" cy="14001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23528" y="718250"/>
            <a:ext cx="266429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C3 June 2013 (R)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9552" y="4049411"/>
                <a:ext cx="652393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Solve, for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0≤</m:t>
                    </m:r>
                    <m:r>
                      <a:rPr lang="en-GB" b="0" i="1" smtClean="0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&lt;2</m:t>
                    </m:r>
                    <m:r>
                      <a:rPr lang="en-GB" b="0" i="1" smtClean="0">
                        <a:latin typeface="Cambria Math"/>
                      </a:rPr>
                      <m:t>𝜋</m:t>
                    </m:r>
                  </m:oMath>
                </a14:m>
                <a:r>
                  <a:rPr lang="en-GB" dirty="0"/>
                  <a:t>, the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2</m:t>
                      </m:r>
                      <m:r>
                        <a:rPr lang="en-GB" b="0" i="1" smtClean="0">
                          <a:latin typeface="Cambria Math"/>
                        </a:rPr>
                        <m:t>𝑐𝑜𝑠𝑒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cot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giving your solutions to 3sf.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049411"/>
                <a:ext cx="6523934" cy="923330"/>
              </a:xfrm>
              <a:prstGeom prst="rect">
                <a:avLst/>
              </a:prstGeom>
              <a:blipFill>
                <a:blip r:embed="rId3"/>
                <a:stretch>
                  <a:fillRect l="-841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43508" y="4149080"/>
            <a:ext cx="36004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1432494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Inverse Trig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5536" y="836712"/>
                <a:ext cx="806489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You need to know how to sketch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arcsin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arccos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arctan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/>
                  <a:t>. </a:t>
                </a:r>
              </a:p>
              <a:p>
                <a:r>
                  <a:rPr lang="en-GB" sz="1400" dirty="0"/>
                  <a:t>(Yes, you could be asked in an exam!)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36712"/>
                <a:ext cx="8064896" cy="584775"/>
              </a:xfrm>
              <a:prstGeom prst="rect">
                <a:avLst/>
              </a:prstGeom>
              <a:blipFill rotWithShape="0">
                <a:blip r:embed="rId2"/>
                <a:stretch>
                  <a:fillRect l="-680" t="-5208" b="-104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>
            <a:off x="2267744" y="3994767"/>
            <a:ext cx="5304612" cy="118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4763113" y="1652530"/>
            <a:ext cx="7191" cy="46123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90785" y="1195890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785" y="1195890"/>
                <a:ext cx="344656" cy="400110"/>
              </a:xfrm>
              <a:prstGeom prst="rect">
                <a:avLst/>
              </a:prstGeom>
              <a:blipFill rotWithShape="0">
                <a:blip r:embed="rId3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 rot="19747005">
                <a:off x="3411713" y="5020401"/>
                <a:ext cx="11466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747005">
                <a:off x="3411713" y="5020401"/>
                <a:ext cx="1146682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542630" y="3794712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2630" y="3794712"/>
                <a:ext cx="344656" cy="4001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48980" y="2486245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8980" y="2486245"/>
                <a:ext cx="344656" cy="40011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76652" y="5229200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6652" y="5229200"/>
                <a:ext cx="344656" cy="400110"/>
              </a:xfrm>
              <a:prstGeom prst="rect">
                <a:avLst/>
              </a:prstGeom>
              <a:blipFill rotWithShape="0">
                <a:blip r:embed="rId7"/>
                <a:stretch>
                  <a:fillRect r="-48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301979" y="4018887"/>
                <a:ext cx="344656" cy="6152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1979" y="4018887"/>
                <a:ext cx="344656" cy="61529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580340" y="4012536"/>
                <a:ext cx="344656" cy="6152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0340" y="4012536"/>
                <a:ext cx="344656" cy="615297"/>
              </a:xfrm>
              <a:prstGeom prst="rect">
                <a:avLst/>
              </a:prstGeom>
              <a:blipFill rotWithShape="1">
                <a:blip r:embed="rId9"/>
                <a:stretch>
                  <a:fillRect r="-40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Freeform 37"/>
          <p:cNvSpPr/>
          <p:nvPr/>
        </p:nvSpPr>
        <p:spPr>
          <a:xfrm>
            <a:off x="3106757" y="2644222"/>
            <a:ext cx="3316077" cy="2765060"/>
          </a:xfrm>
          <a:custGeom>
            <a:avLst/>
            <a:gdLst>
              <a:gd name="connsiteX0" fmla="*/ 0 w 3316077"/>
              <a:gd name="connsiteY0" fmla="*/ 2765060 h 2765060"/>
              <a:gd name="connsiteX1" fmla="*/ 672029 w 3316077"/>
              <a:gd name="connsiteY1" fmla="*/ 2478621 h 2765060"/>
              <a:gd name="connsiteX2" fmla="*/ 1355074 w 3316077"/>
              <a:gd name="connsiteY2" fmla="*/ 1905744 h 2765060"/>
              <a:gd name="connsiteX3" fmla="*/ 1916935 w 3316077"/>
              <a:gd name="connsiteY3" fmla="*/ 925243 h 2765060"/>
              <a:gd name="connsiteX4" fmla="*/ 2423710 w 3316077"/>
              <a:gd name="connsiteY4" fmla="*/ 286265 h 2765060"/>
              <a:gd name="connsiteX5" fmla="*/ 2985571 w 3316077"/>
              <a:gd name="connsiteY5" fmla="*/ 32877 h 2765060"/>
              <a:gd name="connsiteX6" fmla="*/ 3316077 w 3316077"/>
              <a:gd name="connsiteY6" fmla="*/ 10843 h 2765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16077" h="2765060">
                <a:moveTo>
                  <a:pt x="0" y="2765060"/>
                </a:moveTo>
                <a:cubicBezTo>
                  <a:pt x="223091" y="2693450"/>
                  <a:pt x="446183" y="2621840"/>
                  <a:pt x="672029" y="2478621"/>
                </a:cubicBezTo>
                <a:cubicBezTo>
                  <a:pt x="897875" y="2335402"/>
                  <a:pt x="1147590" y="2164640"/>
                  <a:pt x="1355074" y="1905744"/>
                </a:cubicBezTo>
                <a:cubicBezTo>
                  <a:pt x="1562558" y="1646848"/>
                  <a:pt x="1738829" y="1195156"/>
                  <a:pt x="1916935" y="925243"/>
                </a:cubicBezTo>
                <a:cubicBezTo>
                  <a:pt x="2095041" y="655330"/>
                  <a:pt x="2245604" y="434993"/>
                  <a:pt x="2423710" y="286265"/>
                </a:cubicBezTo>
                <a:cubicBezTo>
                  <a:pt x="2601816" y="137537"/>
                  <a:pt x="2836843" y="78781"/>
                  <a:pt x="2985571" y="32877"/>
                </a:cubicBezTo>
                <a:cubicBezTo>
                  <a:pt x="3134299" y="-13027"/>
                  <a:pt x="3225188" y="-1092"/>
                  <a:pt x="3316077" y="10843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71961" y="1696078"/>
                <a:ext cx="2763894" cy="91140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We have to restrict the domain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600" dirty="0"/>
                  <a:t>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/>
                  <a:t> before we can find the inverse. Why?</a:t>
                </a: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961" y="1696078"/>
                <a:ext cx="2763894" cy="91140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3221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Inverse Trig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11560" y="1052736"/>
                <a:ext cx="21602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arccos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052736"/>
                <a:ext cx="2160240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580112" y="1052736"/>
                <a:ext cx="21602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1052736"/>
                <a:ext cx="2160240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 descr="http://pascal.net.ru/ArcCos/ArcCo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4"/>
            <a:ext cx="2808312" cy="4135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math24.net/images/graph-of-inverse-tangent-functio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844824"/>
            <a:ext cx="4102596" cy="337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859102" y="530763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Note that this graph has asymptotes.</a:t>
            </a:r>
          </a:p>
        </p:txBody>
      </p:sp>
    </p:spTree>
    <p:extLst>
      <p:ext uri="{BB962C8B-B14F-4D97-AF65-F5344CB8AC3E}">
        <p14:creationId xmlns:p14="http://schemas.microsoft.com/office/powerpoint/2010/main" val="701576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AD8F894-E4FD-4238-96F9-16175150CF38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CF72226C-E5AE-4504-8B71-8953C0B0B02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Evaluating inverse trig functions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213F0F-5614-4BCD-BF03-670573CCD24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1C2526E-F22B-4B9B-80F1-8D17EF0F0B07}"/>
                  </a:ext>
                </a:extLst>
              </p:cNvPr>
              <p:cNvSpPr txBox="1"/>
              <p:nvPr/>
            </p:nvSpPr>
            <p:spPr>
              <a:xfrm>
                <a:off x="337479" y="846091"/>
                <a:ext cx="4969116" cy="142128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Work out, in radians, the values of:</a:t>
                </a:r>
              </a:p>
              <a:p>
                <a:pPr marL="342900" indent="-342900">
                  <a:buAutoNum type="alphaLcParenR"/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arcsin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GB" b="0" dirty="0"/>
              </a:p>
              <a:p>
                <a:pPr marL="342900" indent="-342900">
                  <a:buAutoNum type="alphaL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arccos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</m:func>
                  </m:oMath>
                </a14:m>
                <a:endParaRPr lang="en-GB" dirty="0"/>
              </a:p>
              <a:p>
                <a:pPr marL="342900" indent="-342900">
                  <a:buAutoNum type="alphaL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arctan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e>
                        </m:d>
                      </m:e>
                    </m:func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1C2526E-F22B-4B9B-80F1-8D17EF0F0B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79" y="846091"/>
                <a:ext cx="4969116" cy="14212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97D4078-35A3-4BB8-AC40-382968788DAD}"/>
                  </a:ext>
                </a:extLst>
              </p:cNvPr>
              <p:cNvSpPr txBox="1"/>
              <p:nvPr/>
            </p:nvSpPr>
            <p:spPr>
              <a:xfrm>
                <a:off x="5695099" y="936622"/>
                <a:ext cx="2952328" cy="116955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You can simply use the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1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400" dirty="0"/>
                  <a:t>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14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14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400" dirty="0"/>
                  <a:t> buttons on your calculator.</a:t>
                </a:r>
              </a:p>
              <a:p>
                <a:r>
                  <a:rPr lang="en-GB" sz="1400" dirty="0"/>
                  <a:t>If you don’t have a calculator, just use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𝑡𝑎𝑛</m:t>
                    </m:r>
                  </m:oMath>
                </a14:m>
                <a:r>
                  <a:rPr lang="en-GB" sz="1400" dirty="0"/>
                  <a:t> graphs backwards.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97D4078-35A3-4BB8-AC40-382968788D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099" y="936622"/>
                <a:ext cx="2952328" cy="1169551"/>
              </a:xfrm>
              <a:prstGeom prst="rect">
                <a:avLst/>
              </a:prstGeom>
              <a:blipFill>
                <a:blip r:embed="rId3"/>
                <a:stretch>
                  <a:fillRect l="-204" b="-3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2534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207497"/>
            <a:ext cx="6953250" cy="2009775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323528" y="833488"/>
            <a:ext cx="266429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C3 Jan 2007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One Final Problem…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42433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Reciprocal Trigonometric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83568" y="1052736"/>
                <a:ext cx="1656184" cy="589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1" i="0" smtClean="0">
                              <a:latin typeface="Cambria Math" panose="02040503050406030204" pitchFamily="18" charset="0"/>
                            </a:rPr>
                            <m:t>𝐬𝐞𝐜</m:t>
                          </m:r>
                        </m:fName>
                        <m:e>
                          <m:d>
                            <m:d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func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func>
                            <m:func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1600" b="1" i="0" smtClean="0">
                                  <a:latin typeface="Cambria Math" panose="02040503050406030204" pitchFamily="18" charset="0"/>
                                </a:rPr>
                                <m:t>𝐜𝐨𝐬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052736"/>
                <a:ext cx="1656184" cy="589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627783" y="1071407"/>
                <a:ext cx="2479853" cy="589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1" i="0" smtClean="0">
                              <a:latin typeface="Cambria Math" panose="02040503050406030204" pitchFamily="18" charset="0"/>
                            </a:rPr>
                            <m:t>𝐜𝐨𝐬𝐞𝐜</m:t>
                          </m:r>
                        </m:fName>
                        <m:e>
                          <m:d>
                            <m:d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func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func>
                            <m:func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1600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3" y="1071407"/>
                <a:ext cx="2479853" cy="589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076056" y="1039336"/>
                <a:ext cx="2773272" cy="6050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1" i="0" smtClean="0">
                              <a:latin typeface="Cambria Math" panose="02040503050406030204" pitchFamily="18" charset="0"/>
                            </a:rPr>
                            <m:t>𝐜𝐨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fName>
                        <m:e>
                          <m:d>
                            <m:d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func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func>
                            <m:func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1600" b="1" i="0" smtClean="0">
                                  <a:latin typeface="Cambria Math" panose="02040503050406030204" pitchFamily="18" charset="0"/>
                                </a:rPr>
                                <m:t>𝐭𝐚𝐧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</m:e>
                          </m:func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𝒐𝒓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1600" b="1" i="0" smtClean="0">
                                  <a:latin typeface="Cambria Math"/>
                                </a:rPr>
                                <m:t>𝐜𝐨𝐬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1600" b="1" i="0" smtClean="0">
                                  <a:latin typeface="Cambria Math"/>
                                </a:rPr>
                                <m:t>𝐬𝐢𝐧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1" i="1" smtClean="0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1039336"/>
                <a:ext cx="2773272" cy="6050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B72833-94C5-40FE-B42F-9EE0BC690E50}"/>
                  </a:ext>
                </a:extLst>
              </p:cNvPr>
              <p:cNvSpPr txBox="1"/>
              <p:nvPr/>
            </p:nvSpPr>
            <p:spPr>
              <a:xfrm>
                <a:off x="539552" y="1988840"/>
                <a:ext cx="3456384" cy="36124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b="1" i="1" dirty="0">
                  <a:latin typeface="Cambria Math" panose="02040503050406030204" pitchFamily="18" charset="0"/>
                </a:endParaRPr>
              </a:p>
              <a:p>
                <a:pPr/>
                <a:r>
                  <a:rPr lang="en-GB" b="1" i="1" dirty="0">
                    <a:latin typeface="Cambria Math" panose="02040503050406030204" pitchFamily="18" charset="0"/>
                  </a:rPr>
                  <a:t/>
                </a:r>
                <a:br>
                  <a:rPr lang="en-GB" b="1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GB" b="0" dirty="0"/>
              </a:p>
              <a:p>
                <a:endParaRPr lang="en-GB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cosec</m:t>
                          </m:r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b="1" dirty="0"/>
              </a:p>
              <a:p>
                <a:endParaRPr lang="en-GB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b="0" dirty="0"/>
              </a:p>
              <a:p>
                <a:endParaRPr lang="en-GB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cosec</m:t>
                          </m:r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B72833-94C5-40FE-B42F-9EE0BC690E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988840"/>
                <a:ext cx="3456384" cy="36124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F8310A8-CCCA-451C-9F7D-602ADAD21D0F}"/>
                  </a:ext>
                </a:extLst>
              </p:cNvPr>
              <p:cNvSpPr txBox="1"/>
              <p:nvPr/>
            </p:nvSpPr>
            <p:spPr>
              <a:xfrm>
                <a:off x="4716016" y="1988840"/>
                <a:ext cx="3456384" cy="28648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b="1" i="1" dirty="0">
                  <a:latin typeface="Cambria Math" panose="02040503050406030204" pitchFamily="18" charset="0"/>
                </a:endParaRPr>
              </a:p>
              <a:p>
                <a:endParaRPr lang="en-GB" b="1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  <a:p>
                <a:endParaRPr lang="en-GB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cosec</m:t>
                          </m:r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b="0" dirty="0"/>
              </a:p>
              <a:p>
                <a:endParaRPr lang="en-GB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func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F8310A8-CCCA-451C-9F7D-602ADAD21D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988840"/>
                <a:ext cx="3456384" cy="28648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D9C564F-8ECD-488B-8A96-F1B840FA55E9}"/>
              </a:ext>
            </a:extLst>
          </p:cNvPr>
          <p:cNvCxnSpPr/>
          <p:nvPr/>
        </p:nvCxnSpPr>
        <p:spPr>
          <a:xfrm>
            <a:off x="4319972" y="1988840"/>
            <a:ext cx="0" cy="3600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76BEC45-AC73-49CB-BB5A-4706C57CCE6D}"/>
              </a:ext>
            </a:extLst>
          </p:cNvPr>
          <p:cNvCxnSpPr>
            <a:cxnSpLocks/>
          </p:cNvCxnSpPr>
          <p:nvPr/>
        </p:nvCxnSpPr>
        <p:spPr>
          <a:xfrm>
            <a:off x="0" y="1844824"/>
            <a:ext cx="91437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670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Sketches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1928" y="721161"/>
                <a:ext cx="882025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To draw a graph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𝑐𝑜𝑠𝑒𝑐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, start with a graph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/>
                  <a:t>, then consider what happens when we reciprocate each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 value.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928" y="721161"/>
                <a:ext cx="8820254" cy="646331"/>
              </a:xfrm>
              <a:prstGeom prst="rect">
                <a:avLst/>
              </a:prstGeom>
              <a:blipFill>
                <a:blip r:embed="rId2"/>
                <a:stretch>
                  <a:fillRect l="-553" t="-4717" r="-1106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E0F0267B-2F4A-41D8-B369-07559566AE54}"/>
              </a:ext>
            </a:extLst>
          </p:cNvPr>
          <p:cNvGrpSpPr/>
          <p:nvPr/>
        </p:nvGrpSpPr>
        <p:grpSpPr>
          <a:xfrm>
            <a:off x="1179936" y="1918090"/>
            <a:ext cx="7846109" cy="3536509"/>
            <a:chOff x="1179936" y="1918090"/>
            <a:chExt cx="7846109" cy="3536509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1654467" y="3853327"/>
              <a:ext cx="5304612" cy="11849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endCxn id="9" idx="2"/>
            </p:cNvCxnSpPr>
            <p:nvPr/>
          </p:nvCxnSpPr>
          <p:spPr>
            <a:xfrm flipV="1">
              <a:off x="1654467" y="2318200"/>
              <a:ext cx="0" cy="293303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1482139" y="1918090"/>
                  <a:ext cx="34465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sz="2000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82139" y="1918090"/>
                  <a:ext cx="344656" cy="400110"/>
                </a:xfrm>
                <a:prstGeom prst="rect">
                  <a:avLst/>
                </a:prstGeom>
                <a:blipFill>
                  <a:blip r:embed="rId3"/>
                  <a:stretch>
                    <a:fillRect b="-769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 rot="2328481">
                  <a:off x="2705953" y="3258703"/>
                  <a:ext cx="114668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328481">
                  <a:off x="2705953" y="3258703"/>
                  <a:ext cx="1146682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6929353" y="3653272"/>
                  <a:ext cx="34465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sz="20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29353" y="3653272"/>
                  <a:ext cx="344656" cy="40011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1309811" y="2779760"/>
                  <a:ext cx="34465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GB" sz="2000" dirty="0"/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09811" y="2779760"/>
                  <a:ext cx="344656" cy="40011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1179936" y="4569352"/>
                  <a:ext cx="34465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en-GB" sz="2000" dirty="0"/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79936" y="4569352"/>
                  <a:ext cx="344656" cy="400110"/>
                </a:xfrm>
                <a:prstGeom prst="rect">
                  <a:avLst/>
                </a:prstGeom>
                <a:blipFill>
                  <a:blip r:embed="rId7"/>
                  <a:stretch>
                    <a:fillRect r="-4821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3774926" y="3842457"/>
                  <a:ext cx="34465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oMath>
                    </m:oMathPara>
                  </a14:m>
                  <a:endParaRPr lang="en-GB" sz="2000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74926" y="3842457"/>
                  <a:ext cx="344656" cy="40011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5991794" y="3842457"/>
                  <a:ext cx="34465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oMath>
                    </m:oMathPara>
                  </a14:m>
                  <a:endParaRPr lang="en-GB" sz="2000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91794" y="3842457"/>
                  <a:ext cx="344656" cy="400110"/>
                </a:xfrm>
                <a:prstGeom prst="rect">
                  <a:avLst/>
                </a:prstGeom>
                <a:blipFill>
                  <a:blip r:embed="rId9"/>
                  <a:stretch>
                    <a:fillRect r="-375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2571720" y="3816517"/>
                  <a:ext cx="344656" cy="6685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oMath>
                    </m:oMathPara>
                  </a14:m>
                  <a:endParaRPr lang="en-GB" sz="2000" dirty="0"/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71720" y="3816517"/>
                  <a:ext cx="344656" cy="668516"/>
                </a:xfrm>
                <a:prstGeom prst="rect">
                  <a:avLst/>
                </a:prstGeom>
                <a:blipFill>
                  <a:blip r:embed="rId10"/>
                  <a:stretch>
                    <a:fillRect r="-25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4767231" y="3816517"/>
                  <a:ext cx="344656" cy="6685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oMath>
                    </m:oMathPara>
                  </a14:m>
                  <a:endParaRPr lang="en-GB" sz="2000" dirty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67231" y="3816517"/>
                  <a:ext cx="344656" cy="668516"/>
                </a:xfrm>
                <a:prstGeom prst="rect">
                  <a:avLst/>
                </a:prstGeom>
                <a:blipFill>
                  <a:blip r:embed="rId11"/>
                  <a:stretch>
                    <a:fillRect r="-2280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Freeform 29"/>
            <p:cNvSpPr/>
            <p:nvPr/>
          </p:nvSpPr>
          <p:spPr>
            <a:xfrm>
              <a:off x="1663547" y="2952521"/>
              <a:ext cx="4560983" cy="2027107"/>
            </a:xfrm>
            <a:custGeom>
              <a:avLst/>
              <a:gdLst>
                <a:gd name="connsiteX0" fmla="*/ 0 w 4318612"/>
                <a:gd name="connsiteY0" fmla="*/ 925417 h 2016087"/>
                <a:gd name="connsiteX1" fmla="*/ 1035586 w 4318612"/>
                <a:gd name="connsiteY1" fmla="*/ 0 h 2016087"/>
                <a:gd name="connsiteX2" fmla="*/ 2269475 w 4318612"/>
                <a:gd name="connsiteY2" fmla="*/ 925417 h 2016087"/>
                <a:gd name="connsiteX3" fmla="*/ 3316077 w 4318612"/>
                <a:gd name="connsiteY3" fmla="*/ 2016087 h 2016087"/>
                <a:gd name="connsiteX4" fmla="*/ 4318612 w 4318612"/>
                <a:gd name="connsiteY4" fmla="*/ 925417 h 2016087"/>
                <a:gd name="connsiteX0" fmla="*/ 0 w 4560983"/>
                <a:gd name="connsiteY0" fmla="*/ 925417 h 2016090"/>
                <a:gd name="connsiteX1" fmla="*/ 1035586 w 4560983"/>
                <a:gd name="connsiteY1" fmla="*/ 0 h 2016090"/>
                <a:gd name="connsiteX2" fmla="*/ 2269475 w 4560983"/>
                <a:gd name="connsiteY2" fmla="*/ 925417 h 2016090"/>
                <a:gd name="connsiteX3" fmla="*/ 3316077 w 4560983"/>
                <a:gd name="connsiteY3" fmla="*/ 2016087 h 2016090"/>
                <a:gd name="connsiteX4" fmla="*/ 4560983 w 4560983"/>
                <a:gd name="connsiteY4" fmla="*/ 914400 h 2016090"/>
                <a:gd name="connsiteX0" fmla="*/ 0 w 4560983"/>
                <a:gd name="connsiteY0" fmla="*/ 925417 h 2027107"/>
                <a:gd name="connsiteX1" fmla="*/ 1035586 w 4560983"/>
                <a:gd name="connsiteY1" fmla="*/ 0 h 2027107"/>
                <a:gd name="connsiteX2" fmla="*/ 2269475 w 4560983"/>
                <a:gd name="connsiteY2" fmla="*/ 925417 h 2027107"/>
                <a:gd name="connsiteX3" fmla="*/ 3470313 w 4560983"/>
                <a:gd name="connsiteY3" fmla="*/ 2027104 h 2027107"/>
                <a:gd name="connsiteX4" fmla="*/ 4560983 w 4560983"/>
                <a:gd name="connsiteY4" fmla="*/ 914400 h 2027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60983" h="2027107">
                  <a:moveTo>
                    <a:pt x="0" y="925417"/>
                  </a:moveTo>
                  <a:cubicBezTo>
                    <a:pt x="328670" y="462708"/>
                    <a:pt x="657340" y="0"/>
                    <a:pt x="1035586" y="0"/>
                  </a:cubicBezTo>
                  <a:cubicBezTo>
                    <a:pt x="1413832" y="0"/>
                    <a:pt x="1863687" y="587566"/>
                    <a:pt x="2269475" y="925417"/>
                  </a:cubicBezTo>
                  <a:cubicBezTo>
                    <a:pt x="2675263" y="1263268"/>
                    <a:pt x="3088395" y="2028940"/>
                    <a:pt x="3470313" y="2027104"/>
                  </a:cubicBezTo>
                  <a:cubicBezTo>
                    <a:pt x="3852231" y="2025268"/>
                    <a:pt x="4230477" y="1459735"/>
                    <a:pt x="4560983" y="91440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8D11E03-9E12-49C9-9192-E82F2C16C220}"/>
                </a:ext>
              </a:extLst>
            </p:cNvPr>
            <p:cNvSpPr txBox="1"/>
            <p:nvPr/>
          </p:nvSpPr>
          <p:spPr>
            <a:xfrm>
              <a:off x="5753100" y="4808268"/>
              <a:ext cx="3272945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GB" dirty="0"/>
                <a:t>Domain:	</a:t>
              </a:r>
            </a:p>
            <a:p>
              <a:r>
                <a:rPr lang="en-GB" dirty="0"/>
                <a:t>Range:	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5152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Sketches: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/>
          <p:cNvCxnSpPr/>
          <p:nvPr/>
        </p:nvCxnSpPr>
        <p:spPr>
          <a:xfrm>
            <a:off x="615469" y="2273660"/>
            <a:ext cx="4965977" cy="99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615469" y="979468"/>
            <a:ext cx="0" cy="24727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2815" y="1368587"/>
                <a:ext cx="322654" cy="337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815" y="1368587"/>
                <a:ext cx="322654" cy="337314"/>
              </a:xfrm>
              <a:prstGeom prst="rect">
                <a:avLst/>
              </a:prstGeom>
              <a:blipFill>
                <a:blip r:embed="rId2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71231" y="2877306"/>
                <a:ext cx="322654" cy="337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231" y="2877306"/>
                <a:ext cx="322654" cy="337314"/>
              </a:xfrm>
              <a:prstGeom prst="rect">
                <a:avLst/>
              </a:prstGeom>
              <a:blipFill>
                <a:blip r:embed="rId3"/>
                <a:stretch>
                  <a:fillRect r="-58491"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4142" y="642154"/>
                <a:ext cx="322654" cy="337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142" y="642154"/>
                <a:ext cx="322654" cy="337314"/>
              </a:xfrm>
              <a:prstGeom prst="rect">
                <a:avLst/>
              </a:prstGeom>
              <a:blipFill>
                <a:blip r:embed="rId4"/>
                <a:stretch>
                  <a:fillRect r="-1887" b="-26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553618" y="2105003"/>
                <a:ext cx="322654" cy="337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3618" y="2105003"/>
                <a:ext cx="322654" cy="337314"/>
              </a:xfrm>
              <a:prstGeom prst="rect">
                <a:avLst/>
              </a:prstGeom>
              <a:blipFill>
                <a:blip r:embed="rId5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600562" y="2264496"/>
                <a:ext cx="322654" cy="337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0562" y="2264496"/>
                <a:ext cx="322654" cy="337314"/>
              </a:xfrm>
              <a:prstGeom prst="rect">
                <a:avLst/>
              </a:prstGeom>
              <a:blipFill>
                <a:blip r:embed="rId6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675910" y="2264496"/>
                <a:ext cx="322654" cy="337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910" y="2264496"/>
                <a:ext cx="322654" cy="337314"/>
              </a:xfrm>
              <a:prstGeom prst="rect">
                <a:avLst/>
              </a:prstGeom>
              <a:blipFill>
                <a:blip r:embed="rId7"/>
                <a:stretch>
                  <a:fillRect r="-47170"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474167" y="2242627"/>
                <a:ext cx="322654" cy="5635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4167" y="2242627"/>
                <a:ext cx="322654" cy="563594"/>
              </a:xfrm>
              <a:prstGeom prst="rect">
                <a:avLst/>
              </a:prstGeom>
              <a:blipFill>
                <a:blip r:embed="rId8"/>
                <a:stretch>
                  <a:fillRect r="-32075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529521" y="2242627"/>
                <a:ext cx="322654" cy="5635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9521" y="2242627"/>
                <a:ext cx="322654" cy="563594"/>
              </a:xfrm>
              <a:prstGeom prst="rect">
                <a:avLst/>
              </a:prstGeom>
              <a:blipFill>
                <a:blip r:embed="rId9"/>
                <a:stretch>
                  <a:fillRect r="-32075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Freeform 18"/>
          <p:cNvSpPr/>
          <p:nvPr/>
        </p:nvSpPr>
        <p:spPr>
          <a:xfrm>
            <a:off x="623969" y="1523520"/>
            <a:ext cx="4280133" cy="1617105"/>
          </a:xfrm>
          <a:custGeom>
            <a:avLst/>
            <a:gdLst>
              <a:gd name="connsiteX0" fmla="*/ 0 w 4572000"/>
              <a:gd name="connsiteY0" fmla="*/ 0 h 1918156"/>
              <a:gd name="connsiteX1" fmla="*/ 220337 w 4572000"/>
              <a:gd name="connsiteY1" fmla="*/ 44068 h 1918156"/>
              <a:gd name="connsiteX2" fmla="*/ 550843 w 4572000"/>
              <a:gd name="connsiteY2" fmla="*/ 187287 h 1918156"/>
              <a:gd name="connsiteX3" fmla="*/ 848299 w 4572000"/>
              <a:gd name="connsiteY3" fmla="*/ 440675 h 1918156"/>
              <a:gd name="connsiteX4" fmla="*/ 1101687 w 4572000"/>
              <a:gd name="connsiteY4" fmla="*/ 914400 h 1918156"/>
              <a:gd name="connsiteX5" fmla="*/ 1211855 w 4572000"/>
              <a:gd name="connsiteY5" fmla="*/ 1200839 h 1918156"/>
              <a:gd name="connsiteX6" fmla="*/ 1509311 w 4572000"/>
              <a:gd name="connsiteY6" fmla="*/ 1696598 h 1918156"/>
              <a:gd name="connsiteX7" fmla="*/ 1795749 w 4572000"/>
              <a:gd name="connsiteY7" fmla="*/ 1872868 h 1918156"/>
              <a:gd name="connsiteX8" fmla="*/ 2214390 w 4572000"/>
              <a:gd name="connsiteY8" fmla="*/ 1916935 h 1918156"/>
              <a:gd name="connsiteX9" fmla="*/ 2633031 w 4572000"/>
              <a:gd name="connsiteY9" fmla="*/ 1839817 h 1918156"/>
              <a:gd name="connsiteX10" fmla="*/ 3007605 w 4572000"/>
              <a:gd name="connsiteY10" fmla="*/ 1498294 h 1918156"/>
              <a:gd name="connsiteX11" fmla="*/ 3360145 w 4572000"/>
              <a:gd name="connsiteY11" fmla="*/ 1057620 h 1918156"/>
              <a:gd name="connsiteX12" fmla="*/ 3415229 w 4572000"/>
              <a:gd name="connsiteY12" fmla="*/ 881350 h 1918156"/>
              <a:gd name="connsiteX13" fmla="*/ 3745735 w 4572000"/>
              <a:gd name="connsiteY13" fmla="*/ 396608 h 1918156"/>
              <a:gd name="connsiteX14" fmla="*/ 4043190 w 4572000"/>
              <a:gd name="connsiteY14" fmla="*/ 187287 h 1918156"/>
              <a:gd name="connsiteX15" fmla="*/ 4572000 w 4572000"/>
              <a:gd name="connsiteY15" fmla="*/ 66102 h 1918156"/>
              <a:gd name="connsiteX0" fmla="*/ 0 w 4572000"/>
              <a:gd name="connsiteY0" fmla="*/ 0 h 1918156"/>
              <a:gd name="connsiteX1" fmla="*/ 220337 w 4572000"/>
              <a:gd name="connsiteY1" fmla="*/ 44068 h 1918156"/>
              <a:gd name="connsiteX2" fmla="*/ 550843 w 4572000"/>
              <a:gd name="connsiteY2" fmla="*/ 187287 h 1918156"/>
              <a:gd name="connsiteX3" fmla="*/ 848299 w 4572000"/>
              <a:gd name="connsiteY3" fmla="*/ 440675 h 1918156"/>
              <a:gd name="connsiteX4" fmla="*/ 1101687 w 4572000"/>
              <a:gd name="connsiteY4" fmla="*/ 914400 h 1918156"/>
              <a:gd name="connsiteX5" fmla="*/ 1211855 w 4572000"/>
              <a:gd name="connsiteY5" fmla="*/ 1200839 h 1918156"/>
              <a:gd name="connsiteX6" fmla="*/ 1509311 w 4572000"/>
              <a:gd name="connsiteY6" fmla="*/ 1696598 h 1918156"/>
              <a:gd name="connsiteX7" fmla="*/ 1795749 w 4572000"/>
              <a:gd name="connsiteY7" fmla="*/ 1872868 h 1918156"/>
              <a:gd name="connsiteX8" fmla="*/ 2214390 w 4572000"/>
              <a:gd name="connsiteY8" fmla="*/ 1916935 h 1918156"/>
              <a:gd name="connsiteX9" fmla="*/ 2633031 w 4572000"/>
              <a:gd name="connsiteY9" fmla="*/ 1839817 h 1918156"/>
              <a:gd name="connsiteX10" fmla="*/ 3007605 w 4572000"/>
              <a:gd name="connsiteY10" fmla="*/ 1498294 h 1918156"/>
              <a:gd name="connsiteX11" fmla="*/ 3360145 w 4572000"/>
              <a:gd name="connsiteY11" fmla="*/ 1057620 h 1918156"/>
              <a:gd name="connsiteX12" fmla="*/ 3745735 w 4572000"/>
              <a:gd name="connsiteY12" fmla="*/ 396608 h 1918156"/>
              <a:gd name="connsiteX13" fmla="*/ 4043190 w 4572000"/>
              <a:gd name="connsiteY13" fmla="*/ 187287 h 1918156"/>
              <a:gd name="connsiteX14" fmla="*/ 4572000 w 4572000"/>
              <a:gd name="connsiteY14" fmla="*/ 66102 h 1918156"/>
              <a:gd name="connsiteX0" fmla="*/ 0 w 4572000"/>
              <a:gd name="connsiteY0" fmla="*/ 0 h 1918156"/>
              <a:gd name="connsiteX1" fmla="*/ 220337 w 4572000"/>
              <a:gd name="connsiteY1" fmla="*/ 44068 h 1918156"/>
              <a:gd name="connsiteX2" fmla="*/ 550843 w 4572000"/>
              <a:gd name="connsiteY2" fmla="*/ 187287 h 1918156"/>
              <a:gd name="connsiteX3" fmla="*/ 848299 w 4572000"/>
              <a:gd name="connsiteY3" fmla="*/ 440675 h 1918156"/>
              <a:gd name="connsiteX4" fmla="*/ 1101687 w 4572000"/>
              <a:gd name="connsiteY4" fmla="*/ 914400 h 1918156"/>
              <a:gd name="connsiteX5" fmla="*/ 1211855 w 4572000"/>
              <a:gd name="connsiteY5" fmla="*/ 1200839 h 1918156"/>
              <a:gd name="connsiteX6" fmla="*/ 1509311 w 4572000"/>
              <a:gd name="connsiteY6" fmla="*/ 1696598 h 1918156"/>
              <a:gd name="connsiteX7" fmla="*/ 1795749 w 4572000"/>
              <a:gd name="connsiteY7" fmla="*/ 1872868 h 1918156"/>
              <a:gd name="connsiteX8" fmla="*/ 2214390 w 4572000"/>
              <a:gd name="connsiteY8" fmla="*/ 1916935 h 1918156"/>
              <a:gd name="connsiteX9" fmla="*/ 2633031 w 4572000"/>
              <a:gd name="connsiteY9" fmla="*/ 1839817 h 1918156"/>
              <a:gd name="connsiteX10" fmla="*/ 3007605 w 4572000"/>
              <a:gd name="connsiteY10" fmla="*/ 1498294 h 1918156"/>
              <a:gd name="connsiteX11" fmla="*/ 3327095 w 4572000"/>
              <a:gd name="connsiteY11" fmla="*/ 958468 h 1918156"/>
              <a:gd name="connsiteX12" fmla="*/ 3745735 w 4572000"/>
              <a:gd name="connsiteY12" fmla="*/ 396608 h 1918156"/>
              <a:gd name="connsiteX13" fmla="*/ 4043190 w 4572000"/>
              <a:gd name="connsiteY13" fmla="*/ 187287 h 1918156"/>
              <a:gd name="connsiteX14" fmla="*/ 4572000 w 4572000"/>
              <a:gd name="connsiteY14" fmla="*/ 66102 h 191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572000" h="1918156">
                <a:moveTo>
                  <a:pt x="0" y="0"/>
                </a:moveTo>
                <a:cubicBezTo>
                  <a:pt x="64265" y="6427"/>
                  <a:pt x="128530" y="12854"/>
                  <a:pt x="220337" y="44068"/>
                </a:cubicBezTo>
                <a:cubicBezTo>
                  <a:pt x="312144" y="75282"/>
                  <a:pt x="446183" y="121186"/>
                  <a:pt x="550843" y="187287"/>
                </a:cubicBezTo>
                <a:cubicBezTo>
                  <a:pt x="655503" y="253388"/>
                  <a:pt x="756492" y="319490"/>
                  <a:pt x="848299" y="440675"/>
                </a:cubicBezTo>
                <a:cubicBezTo>
                  <a:pt x="940106" y="561860"/>
                  <a:pt x="1041094" y="787706"/>
                  <a:pt x="1101687" y="914400"/>
                </a:cubicBezTo>
                <a:cubicBezTo>
                  <a:pt x="1162280" y="1041094"/>
                  <a:pt x="1143918" y="1070473"/>
                  <a:pt x="1211855" y="1200839"/>
                </a:cubicBezTo>
                <a:cubicBezTo>
                  <a:pt x="1279792" y="1331205"/>
                  <a:pt x="1411995" y="1584593"/>
                  <a:pt x="1509311" y="1696598"/>
                </a:cubicBezTo>
                <a:cubicBezTo>
                  <a:pt x="1606627" y="1808603"/>
                  <a:pt x="1678236" y="1836145"/>
                  <a:pt x="1795749" y="1872868"/>
                </a:cubicBezTo>
                <a:cubicBezTo>
                  <a:pt x="1913262" y="1909591"/>
                  <a:pt x="2074843" y="1922444"/>
                  <a:pt x="2214390" y="1916935"/>
                </a:cubicBezTo>
                <a:cubicBezTo>
                  <a:pt x="2353937" y="1911426"/>
                  <a:pt x="2500829" y="1909590"/>
                  <a:pt x="2633031" y="1839817"/>
                </a:cubicBezTo>
                <a:cubicBezTo>
                  <a:pt x="2765233" y="1770044"/>
                  <a:pt x="2891928" y="1645185"/>
                  <a:pt x="3007605" y="1498294"/>
                </a:cubicBezTo>
                <a:cubicBezTo>
                  <a:pt x="3123282" y="1351403"/>
                  <a:pt x="3204073" y="1142082"/>
                  <a:pt x="3327095" y="958468"/>
                </a:cubicBezTo>
                <a:cubicBezTo>
                  <a:pt x="3450117" y="774854"/>
                  <a:pt x="3626386" y="525138"/>
                  <a:pt x="3745735" y="396608"/>
                </a:cubicBezTo>
                <a:cubicBezTo>
                  <a:pt x="3865084" y="268078"/>
                  <a:pt x="3905479" y="242371"/>
                  <a:pt x="4043190" y="187287"/>
                </a:cubicBezTo>
                <a:cubicBezTo>
                  <a:pt x="4180901" y="132203"/>
                  <a:pt x="4376450" y="99152"/>
                  <a:pt x="4572000" y="66102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 rot="20141252">
                <a:off x="3887416" y="1786190"/>
                <a:ext cx="1073480" cy="311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141252">
                <a:off x="3887416" y="1786190"/>
                <a:ext cx="1073480" cy="31136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18D5F44E-04E8-457B-BE40-CB896240922A}"/>
              </a:ext>
            </a:extLst>
          </p:cNvPr>
          <p:cNvSpPr txBox="1"/>
          <p:nvPr/>
        </p:nvSpPr>
        <p:spPr>
          <a:xfrm>
            <a:off x="5354234" y="844518"/>
            <a:ext cx="346622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Domain:	</a:t>
            </a:r>
          </a:p>
          <a:p>
            <a:r>
              <a:rPr lang="en-GB" dirty="0"/>
              <a:t>Range:	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CB94751-787F-4690-A560-137B0A4D25E6}"/>
              </a:ext>
            </a:extLst>
          </p:cNvPr>
          <p:cNvCxnSpPr/>
          <p:nvPr/>
        </p:nvCxnSpPr>
        <p:spPr>
          <a:xfrm>
            <a:off x="1051210" y="5062443"/>
            <a:ext cx="3970710" cy="821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6614195-8351-4670-9D9D-B13EBDD7024A}"/>
              </a:ext>
            </a:extLst>
          </p:cNvPr>
          <p:cNvCxnSpPr>
            <a:cxnSpLocks/>
          </p:cNvCxnSpPr>
          <p:nvPr/>
        </p:nvCxnSpPr>
        <p:spPr>
          <a:xfrm flipV="1">
            <a:off x="1051210" y="3997661"/>
            <a:ext cx="0" cy="27583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5195A9B1-8CF5-4984-B4BB-0BC77F3F4A20}"/>
                  </a:ext>
                </a:extLst>
              </p:cNvPr>
              <p:cNvSpPr txBox="1"/>
              <p:nvPr/>
            </p:nvSpPr>
            <p:spPr>
              <a:xfrm>
                <a:off x="922216" y="3720138"/>
                <a:ext cx="257989" cy="2775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5195A9B1-8CF5-4984-B4BB-0BC77F3F4A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216" y="3720138"/>
                <a:ext cx="257989" cy="277521"/>
              </a:xfrm>
              <a:prstGeom prst="rect">
                <a:avLst/>
              </a:prstGeom>
              <a:blipFill>
                <a:blip r:embed="rId11"/>
                <a:stretch>
                  <a:fillRect r="-25581" b="-5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80A18F4-934B-41C8-94B7-9A26996CD66E}"/>
                  </a:ext>
                </a:extLst>
              </p:cNvPr>
              <p:cNvSpPr txBox="1"/>
              <p:nvPr/>
            </p:nvSpPr>
            <p:spPr>
              <a:xfrm>
                <a:off x="4999669" y="4923683"/>
                <a:ext cx="257989" cy="2775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80A18F4-934B-41C8-94B7-9A26996CD6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9669" y="4923683"/>
                <a:ext cx="257989" cy="277521"/>
              </a:xfrm>
              <a:prstGeom prst="rect">
                <a:avLst/>
              </a:prstGeom>
              <a:blipFill>
                <a:blip r:embed="rId12"/>
                <a:stretch>
                  <a:fillRect r="-14286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A8EF93D0-B073-4B01-AC29-8E55638FE9BC}"/>
                  </a:ext>
                </a:extLst>
              </p:cNvPr>
              <p:cNvSpPr txBox="1"/>
              <p:nvPr/>
            </p:nvSpPr>
            <p:spPr>
              <a:xfrm>
                <a:off x="2638457" y="5054904"/>
                <a:ext cx="257989" cy="2775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A8EF93D0-B073-4B01-AC29-8E55638FE9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8457" y="5054904"/>
                <a:ext cx="257989" cy="277521"/>
              </a:xfrm>
              <a:prstGeom prst="rect">
                <a:avLst/>
              </a:prstGeom>
              <a:blipFill>
                <a:blip r:embed="rId13"/>
                <a:stretch>
                  <a:fillRect r="-19048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F6B240C-7476-4085-8ADD-6A3CF01EC5F7}"/>
                  </a:ext>
                </a:extLst>
              </p:cNvPr>
              <p:cNvSpPr txBox="1"/>
              <p:nvPr/>
            </p:nvSpPr>
            <p:spPr>
              <a:xfrm>
                <a:off x="4297869" y="5054904"/>
                <a:ext cx="257989" cy="2775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F6B240C-7476-4085-8ADD-6A3CF01EC5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869" y="5054904"/>
                <a:ext cx="257989" cy="277521"/>
              </a:xfrm>
              <a:prstGeom prst="rect">
                <a:avLst/>
              </a:prstGeom>
              <a:blipFill>
                <a:blip r:embed="rId14"/>
                <a:stretch>
                  <a:fillRect r="-85714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0B2FDB7-D340-4B4A-9543-0BB49F7B2727}"/>
                  </a:ext>
                </a:extLst>
              </p:cNvPr>
              <p:cNvSpPr txBox="1"/>
              <p:nvPr/>
            </p:nvSpPr>
            <p:spPr>
              <a:xfrm>
                <a:off x="1737810" y="5036911"/>
                <a:ext cx="257989" cy="4636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0B2FDB7-D340-4B4A-9543-0BB49F7B27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810" y="5036911"/>
                <a:ext cx="257989" cy="463691"/>
              </a:xfrm>
              <a:prstGeom prst="rect">
                <a:avLst/>
              </a:prstGeom>
              <a:blipFill>
                <a:blip r:embed="rId15"/>
                <a:stretch>
                  <a:fillRect r="-66667" b="-34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1AC843D-7119-48C4-A959-842ECD896572}"/>
                  </a:ext>
                </a:extLst>
              </p:cNvPr>
              <p:cNvSpPr txBox="1"/>
              <p:nvPr/>
            </p:nvSpPr>
            <p:spPr>
              <a:xfrm rot="19586162">
                <a:off x="820306" y="4279811"/>
                <a:ext cx="1126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1AC843D-7119-48C4-A959-842ECD8965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86162">
                <a:off x="820306" y="4279811"/>
                <a:ext cx="1126061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78ACC77-CDCE-476F-A136-8E3DEC45E06C}"/>
              </a:ext>
            </a:extLst>
          </p:cNvPr>
          <p:cNvCxnSpPr/>
          <p:nvPr/>
        </p:nvCxnSpPr>
        <p:spPr>
          <a:xfrm flipV="1">
            <a:off x="1924413" y="3317764"/>
            <a:ext cx="9911" cy="3438294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E969E6A-6280-45E3-A98F-A21A399194D8}"/>
              </a:ext>
            </a:extLst>
          </p:cNvPr>
          <p:cNvCxnSpPr/>
          <p:nvPr/>
        </p:nvCxnSpPr>
        <p:spPr>
          <a:xfrm flipV="1">
            <a:off x="3510230" y="3317764"/>
            <a:ext cx="9911" cy="3438294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Freeform 15">
            <a:extLst>
              <a:ext uri="{FF2B5EF4-FFF2-40B4-BE49-F238E27FC236}">
                <a16:creationId xmlns:a16="http://schemas.microsoft.com/office/drawing/2014/main" id="{544943D1-9FE7-4939-9AF3-A2F499526C1C}"/>
              </a:ext>
            </a:extLst>
          </p:cNvPr>
          <p:cNvSpPr/>
          <p:nvPr/>
        </p:nvSpPr>
        <p:spPr>
          <a:xfrm>
            <a:off x="1058007" y="3337266"/>
            <a:ext cx="824656" cy="1719324"/>
          </a:xfrm>
          <a:custGeom>
            <a:avLst/>
            <a:gdLst>
              <a:gd name="connsiteX0" fmla="*/ 0 w 1101687"/>
              <a:gd name="connsiteY0" fmla="*/ 2478795 h 2478795"/>
              <a:gd name="connsiteX1" fmla="*/ 396607 w 1101687"/>
              <a:gd name="connsiteY1" fmla="*/ 2203373 h 2478795"/>
              <a:gd name="connsiteX2" fmla="*/ 738130 w 1101687"/>
              <a:gd name="connsiteY2" fmla="*/ 1784732 h 2478795"/>
              <a:gd name="connsiteX3" fmla="*/ 969484 w 1101687"/>
              <a:gd name="connsiteY3" fmla="*/ 1101686 h 2478795"/>
              <a:gd name="connsiteX4" fmla="*/ 1079653 w 1101687"/>
              <a:gd name="connsiteY4" fmla="*/ 297455 h 2478795"/>
              <a:gd name="connsiteX5" fmla="*/ 1101687 w 1101687"/>
              <a:gd name="connsiteY5" fmla="*/ 0 h 2478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01687" h="2478795">
                <a:moveTo>
                  <a:pt x="0" y="2478795"/>
                </a:moveTo>
                <a:cubicBezTo>
                  <a:pt x="136792" y="2398922"/>
                  <a:pt x="273585" y="2319050"/>
                  <a:pt x="396607" y="2203373"/>
                </a:cubicBezTo>
                <a:cubicBezTo>
                  <a:pt x="519629" y="2087696"/>
                  <a:pt x="642651" y="1968346"/>
                  <a:pt x="738130" y="1784732"/>
                </a:cubicBezTo>
                <a:cubicBezTo>
                  <a:pt x="833609" y="1601118"/>
                  <a:pt x="912564" y="1349565"/>
                  <a:pt x="969484" y="1101686"/>
                </a:cubicBezTo>
                <a:cubicBezTo>
                  <a:pt x="1026404" y="853807"/>
                  <a:pt x="1057619" y="481069"/>
                  <a:pt x="1079653" y="297455"/>
                </a:cubicBezTo>
                <a:cubicBezTo>
                  <a:pt x="1101687" y="113841"/>
                  <a:pt x="1101687" y="56920"/>
                  <a:pt x="1101687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Freeform 16">
            <a:extLst>
              <a:ext uri="{FF2B5EF4-FFF2-40B4-BE49-F238E27FC236}">
                <a16:creationId xmlns:a16="http://schemas.microsoft.com/office/drawing/2014/main" id="{0A2C22F6-B475-4C7D-A3CB-15A8C6D76601}"/>
              </a:ext>
            </a:extLst>
          </p:cNvPr>
          <p:cNvSpPr/>
          <p:nvPr/>
        </p:nvSpPr>
        <p:spPr>
          <a:xfrm>
            <a:off x="1948635" y="3321983"/>
            <a:ext cx="1533859" cy="3301102"/>
          </a:xfrm>
          <a:custGeom>
            <a:avLst/>
            <a:gdLst>
              <a:gd name="connsiteX0" fmla="*/ 0 w 2071171"/>
              <a:gd name="connsiteY0" fmla="*/ 4583017 h 4583017"/>
              <a:gd name="connsiteX1" fmla="*/ 132202 w 2071171"/>
              <a:gd name="connsiteY1" fmla="*/ 3756752 h 4583017"/>
              <a:gd name="connsiteX2" fmla="*/ 385590 w 2071171"/>
              <a:gd name="connsiteY2" fmla="*/ 2985571 h 4583017"/>
              <a:gd name="connsiteX3" fmla="*/ 727113 w 2071171"/>
              <a:gd name="connsiteY3" fmla="*/ 2577947 h 4583017"/>
              <a:gd name="connsiteX4" fmla="*/ 1057619 w 2071171"/>
              <a:gd name="connsiteY4" fmla="*/ 2346592 h 4583017"/>
              <a:gd name="connsiteX5" fmla="*/ 1443209 w 2071171"/>
              <a:gd name="connsiteY5" fmla="*/ 2060154 h 4583017"/>
              <a:gd name="connsiteX6" fmla="*/ 1773715 w 2071171"/>
              <a:gd name="connsiteY6" fmla="*/ 1718631 h 4583017"/>
              <a:gd name="connsiteX7" fmla="*/ 2016086 w 2071171"/>
              <a:gd name="connsiteY7" fmla="*/ 1255923 h 4583017"/>
              <a:gd name="connsiteX8" fmla="*/ 2071171 w 2071171"/>
              <a:gd name="connsiteY8" fmla="*/ 0 h 4583017"/>
              <a:gd name="connsiteX0" fmla="*/ 0 w 2071171"/>
              <a:gd name="connsiteY0" fmla="*/ 4583017 h 4583017"/>
              <a:gd name="connsiteX1" fmla="*/ 132202 w 2071171"/>
              <a:gd name="connsiteY1" fmla="*/ 3756752 h 4583017"/>
              <a:gd name="connsiteX2" fmla="*/ 385590 w 2071171"/>
              <a:gd name="connsiteY2" fmla="*/ 2985571 h 4583017"/>
              <a:gd name="connsiteX3" fmla="*/ 727113 w 2071171"/>
              <a:gd name="connsiteY3" fmla="*/ 2577947 h 4583017"/>
              <a:gd name="connsiteX4" fmla="*/ 1057619 w 2071171"/>
              <a:gd name="connsiteY4" fmla="*/ 2346592 h 4583017"/>
              <a:gd name="connsiteX5" fmla="*/ 1421176 w 2071171"/>
              <a:gd name="connsiteY5" fmla="*/ 2049137 h 4583017"/>
              <a:gd name="connsiteX6" fmla="*/ 1773715 w 2071171"/>
              <a:gd name="connsiteY6" fmla="*/ 1718631 h 4583017"/>
              <a:gd name="connsiteX7" fmla="*/ 2016086 w 2071171"/>
              <a:gd name="connsiteY7" fmla="*/ 1255923 h 4583017"/>
              <a:gd name="connsiteX8" fmla="*/ 2071171 w 2071171"/>
              <a:gd name="connsiteY8" fmla="*/ 0 h 4583017"/>
              <a:gd name="connsiteX0" fmla="*/ 0 w 2071171"/>
              <a:gd name="connsiteY0" fmla="*/ 4583017 h 4583017"/>
              <a:gd name="connsiteX1" fmla="*/ 132202 w 2071171"/>
              <a:gd name="connsiteY1" fmla="*/ 3756752 h 4583017"/>
              <a:gd name="connsiteX2" fmla="*/ 385590 w 2071171"/>
              <a:gd name="connsiteY2" fmla="*/ 2985571 h 4583017"/>
              <a:gd name="connsiteX3" fmla="*/ 727113 w 2071171"/>
              <a:gd name="connsiteY3" fmla="*/ 2577947 h 4583017"/>
              <a:gd name="connsiteX4" fmla="*/ 1057619 w 2071171"/>
              <a:gd name="connsiteY4" fmla="*/ 2346592 h 4583017"/>
              <a:gd name="connsiteX5" fmla="*/ 1421176 w 2071171"/>
              <a:gd name="connsiteY5" fmla="*/ 2049137 h 4583017"/>
              <a:gd name="connsiteX6" fmla="*/ 1729648 w 2071171"/>
              <a:gd name="connsiteY6" fmla="*/ 1685580 h 4583017"/>
              <a:gd name="connsiteX7" fmla="*/ 2016086 w 2071171"/>
              <a:gd name="connsiteY7" fmla="*/ 1255923 h 4583017"/>
              <a:gd name="connsiteX8" fmla="*/ 2071171 w 2071171"/>
              <a:gd name="connsiteY8" fmla="*/ 0 h 4583017"/>
              <a:gd name="connsiteX0" fmla="*/ 0 w 2071171"/>
              <a:gd name="connsiteY0" fmla="*/ 4583017 h 4583017"/>
              <a:gd name="connsiteX1" fmla="*/ 132202 w 2071171"/>
              <a:gd name="connsiteY1" fmla="*/ 3756752 h 4583017"/>
              <a:gd name="connsiteX2" fmla="*/ 385590 w 2071171"/>
              <a:gd name="connsiteY2" fmla="*/ 2985571 h 4583017"/>
              <a:gd name="connsiteX3" fmla="*/ 727113 w 2071171"/>
              <a:gd name="connsiteY3" fmla="*/ 2577947 h 4583017"/>
              <a:gd name="connsiteX4" fmla="*/ 1057619 w 2071171"/>
              <a:gd name="connsiteY4" fmla="*/ 2346592 h 4583017"/>
              <a:gd name="connsiteX5" fmla="*/ 1421176 w 2071171"/>
              <a:gd name="connsiteY5" fmla="*/ 2049137 h 4583017"/>
              <a:gd name="connsiteX6" fmla="*/ 1729648 w 2071171"/>
              <a:gd name="connsiteY6" fmla="*/ 1685580 h 4583017"/>
              <a:gd name="connsiteX7" fmla="*/ 1994052 w 2071171"/>
              <a:gd name="connsiteY7" fmla="*/ 672029 h 4583017"/>
              <a:gd name="connsiteX8" fmla="*/ 2071171 w 2071171"/>
              <a:gd name="connsiteY8" fmla="*/ 0 h 4583017"/>
              <a:gd name="connsiteX0" fmla="*/ 0 w 2071171"/>
              <a:gd name="connsiteY0" fmla="*/ 4836405 h 4836405"/>
              <a:gd name="connsiteX1" fmla="*/ 132202 w 2071171"/>
              <a:gd name="connsiteY1" fmla="*/ 4010140 h 4836405"/>
              <a:gd name="connsiteX2" fmla="*/ 385590 w 2071171"/>
              <a:gd name="connsiteY2" fmla="*/ 3238959 h 4836405"/>
              <a:gd name="connsiteX3" fmla="*/ 727113 w 2071171"/>
              <a:gd name="connsiteY3" fmla="*/ 2831335 h 4836405"/>
              <a:gd name="connsiteX4" fmla="*/ 1057619 w 2071171"/>
              <a:gd name="connsiteY4" fmla="*/ 2599980 h 4836405"/>
              <a:gd name="connsiteX5" fmla="*/ 1421176 w 2071171"/>
              <a:gd name="connsiteY5" fmla="*/ 2302525 h 4836405"/>
              <a:gd name="connsiteX6" fmla="*/ 1729648 w 2071171"/>
              <a:gd name="connsiteY6" fmla="*/ 1938968 h 4836405"/>
              <a:gd name="connsiteX7" fmla="*/ 1994052 w 2071171"/>
              <a:gd name="connsiteY7" fmla="*/ 925417 h 4836405"/>
              <a:gd name="connsiteX8" fmla="*/ 2071171 w 2071171"/>
              <a:gd name="connsiteY8" fmla="*/ 0 h 4836405"/>
              <a:gd name="connsiteX0" fmla="*/ 0 w 2071171"/>
              <a:gd name="connsiteY0" fmla="*/ 4836405 h 4836405"/>
              <a:gd name="connsiteX1" fmla="*/ 132202 w 2071171"/>
              <a:gd name="connsiteY1" fmla="*/ 4010140 h 4836405"/>
              <a:gd name="connsiteX2" fmla="*/ 385590 w 2071171"/>
              <a:gd name="connsiteY2" fmla="*/ 3238959 h 4836405"/>
              <a:gd name="connsiteX3" fmla="*/ 727113 w 2071171"/>
              <a:gd name="connsiteY3" fmla="*/ 2831335 h 4836405"/>
              <a:gd name="connsiteX4" fmla="*/ 1057619 w 2071171"/>
              <a:gd name="connsiteY4" fmla="*/ 2599980 h 4836405"/>
              <a:gd name="connsiteX5" fmla="*/ 1421176 w 2071171"/>
              <a:gd name="connsiteY5" fmla="*/ 2302525 h 4836405"/>
              <a:gd name="connsiteX6" fmla="*/ 1729648 w 2071171"/>
              <a:gd name="connsiteY6" fmla="*/ 1938968 h 4836405"/>
              <a:gd name="connsiteX7" fmla="*/ 1961001 w 2071171"/>
              <a:gd name="connsiteY7" fmla="*/ 991518 h 4836405"/>
              <a:gd name="connsiteX8" fmla="*/ 2071171 w 2071171"/>
              <a:gd name="connsiteY8" fmla="*/ 0 h 4836405"/>
              <a:gd name="connsiteX0" fmla="*/ 0 w 2049137"/>
              <a:gd name="connsiteY0" fmla="*/ 4759287 h 4759287"/>
              <a:gd name="connsiteX1" fmla="*/ 132202 w 2049137"/>
              <a:gd name="connsiteY1" fmla="*/ 3933022 h 4759287"/>
              <a:gd name="connsiteX2" fmla="*/ 385590 w 2049137"/>
              <a:gd name="connsiteY2" fmla="*/ 3161841 h 4759287"/>
              <a:gd name="connsiteX3" fmla="*/ 727113 w 2049137"/>
              <a:gd name="connsiteY3" fmla="*/ 2754217 h 4759287"/>
              <a:gd name="connsiteX4" fmla="*/ 1057619 w 2049137"/>
              <a:gd name="connsiteY4" fmla="*/ 2522862 h 4759287"/>
              <a:gd name="connsiteX5" fmla="*/ 1421176 w 2049137"/>
              <a:gd name="connsiteY5" fmla="*/ 2225407 h 4759287"/>
              <a:gd name="connsiteX6" fmla="*/ 1729648 w 2049137"/>
              <a:gd name="connsiteY6" fmla="*/ 1861850 h 4759287"/>
              <a:gd name="connsiteX7" fmla="*/ 1961001 w 2049137"/>
              <a:gd name="connsiteY7" fmla="*/ 914400 h 4759287"/>
              <a:gd name="connsiteX8" fmla="*/ 2049137 w 2049137"/>
              <a:gd name="connsiteY8" fmla="*/ 0 h 4759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49137" h="4759287">
                <a:moveTo>
                  <a:pt x="0" y="4759287"/>
                </a:moveTo>
                <a:cubicBezTo>
                  <a:pt x="33968" y="4479275"/>
                  <a:pt x="67937" y="4199263"/>
                  <a:pt x="132202" y="3933022"/>
                </a:cubicBezTo>
                <a:cubicBezTo>
                  <a:pt x="196467" y="3666781"/>
                  <a:pt x="286438" y="3358308"/>
                  <a:pt x="385590" y="3161841"/>
                </a:cubicBezTo>
                <a:cubicBezTo>
                  <a:pt x="484742" y="2965374"/>
                  <a:pt x="615108" y="2860713"/>
                  <a:pt x="727113" y="2754217"/>
                </a:cubicBezTo>
                <a:cubicBezTo>
                  <a:pt x="839118" y="2647721"/>
                  <a:pt x="941942" y="2610997"/>
                  <a:pt x="1057619" y="2522862"/>
                </a:cubicBezTo>
                <a:cubicBezTo>
                  <a:pt x="1173296" y="2434727"/>
                  <a:pt x="1309171" y="2335576"/>
                  <a:pt x="1421176" y="2225407"/>
                </a:cubicBezTo>
                <a:cubicBezTo>
                  <a:pt x="1533181" y="2115238"/>
                  <a:pt x="1639677" y="2080351"/>
                  <a:pt x="1729648" y="1861850"/>
                </a:cubicBezTo>
                <a:cubicBezTo>
                  <a:pt x="1819619" y="1643349"/>
                  <a:pt x="1907753" y="1224708"/>
                  <a:pt x="1961001" y="914400"/>
                </a:cubicBezTo>
                <a:cubicBezTo>
                  <a:pt x="2014249" y="604092"/>
                  <a:pt x="2046382" y="484742"/>
                  <a:pt x="2049137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Freeform 17">
            <a:extLst>
              <a:ext uri="{FF2B5EF4-FFF2-40B4-BE49-F238E27FC236}">
                <a16:creationId xmlns:a16="http://schemas.microsoft.com/office/drawing/2014/main" id="{C82F52F7-0725-40B2-9B3B-D2546141F321}"/>
              </a:ext>
            </a:extLst>
          </p:cNvPr>
          <p:cNvSpPr/>
          <p:nvPr/>
        </p:nvSpPr>
        <p:spPr>
          <a:xfrm>
            <a:off x="3548467" y="5071872"/>
            <a:ext cx="874135" cy="1635268"/>
          </a:xfrm>
          <a:custGeom>
            <a:avLst/>
            <a:gdLst>
              <a:gd name="connsiteX0" fmla="*/ 0 w 1167788"/>
              <a:gd name="connsiteY0" fmla="*/ 2357610 h 2357610"/>
              <a:gd name="connsiteX1" fmla="*/ 66101 w 1167788"/>
              <a:gd name="connsiteY1" fmla="*/ 1531345 h 2357610"/>
              <a:gd name="connsiteX2" fmla="*/ 220337 w 1167788"/>
              <a:gd name="connsiteY2" fmla="*/ 925417 h 2357610"/>
              <a:gd name="connsiteX3" fmla="*/ 683046 w 1167788"/>
              <a:gd name="connsiteY3" fmla="*/ 407625 h 2357610"/>
              <a:gd name="connsiteX4" fmla="*/ 1167788 w 1167788"/>
              <a:gd name="connsiteY4" fmla="*/ 0 h 2357610"/>
              <a:gd name="connsiteX0" fmla="*/ 0 w 1167788"/>
              <a:gd name="connsiteY0" fmla="*/ 2357610 h 2357610"/>
              <a:gd name="connsiteX1" fmla="*/ 66101 w 1167788"/>
              <a:gd name="connsiteY1" fmla="*/ 1531345 h 2357610"/>
              <a:gd name="connsiteX2" fmla="*/ 220337 w 1167788"/>
              <a:gd name="connsiteY2" fmla="*/ 925417 h 2357610"/>
              <a:gd name="connsiteX3" fmla="*/ 649995 w 1167788"/>
              <a:gd name="connsiteY3" fmla="*/ 374575 h 2357610"/>
              <a:gd name="connsiteX4" fmla="*/ 1167788 w 1167788"/>
              <a:gd name="connsiteY4" fmla="*/ 0 h 23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7788" h="2357610">
                <a:moveTo>
                  <a:pt x="0" y="2357610"/>
                </a:moveTo>
                <a:cubicBezTo>
                  <a:pt x="14689" y="2063827"/>
                  <a:pt x="29378" y="1770044"/>
                  <a:pt x="66101" y="1531345"/>
                </a:cubicBezTo>
                <a:cubicBezTo>
                  <a:pt x="102824" y="1292646"/>
                  <a:pt x="123021" y="1118212"/>
                  <a:pt x="220337" y="925417"/>
                </a:cubicBezTo>
                <a:cubicBezTo>
                  <a:pt x="317653" y="732622"/>
                  <a:pt x="492087" y="528811"/>
                  <a:pt x="649995" y="374575"/>
                </a:cubicBezTo>
                <a:cubicBezTo>
                  <a:pt x="807903" y="220339"/>
                  <a:pt x="1004371" y="126694"/>
                  <a:pt x="1167788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8CFC4E7-7734-46E2-A2DB-1C8EB97AC254}"/>
              </a:ext>
            </a:extLst>
          </p:cNvPr>
          <p:cNvSpPr txBox="1"/>
          <p:nvPr/>
        </p:nvSpPr>
        <p:spPr>
          <a:xfrm>
            <a:off x="5581445" y="4116850"/>
            <a:ext cx="3209281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Domain:	</a:t>
            </a:r>
          </a:p>
          <a:p>
            <a:r>
              <a:rPr lang="en-GB" dirty="0"/>
              <a:t>Range:	</a:t>
            </a:r>
          </a:p>
        </p:txBody>
      </p:sp>
    </p:spTree>
    <p:extLst>
      <p:ext uri="{BB962C8B-B14F-4D97-AF65-F5344CB8AC3E}">
        <p14:creationId xmlns:p14="http://schemas.microsoft.com/office/powerpoint/2010/main" val="2766054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4C54EC1-8592-43E9-9505-20EAD33FA6E8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7B87550-3AAD-455F-BB25-483E296917E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Example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1932C41-677C-47A1-885A-EEAF6868C58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2A9A22F-6C6E-4C22-9D12-BBD5276D8603}"/>
                  </a:ext>
                </a:extLst>
              </p:cNvPr>
              <p:cNvSpPr txBox="1"/>
              <p:nvPr/>
            </p:nvSpPr>
            <p:spPr>
              <a:xfrm>
                <a:off x="310828" y="807120"/>
                <a:ext cx="8208912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</a:t>
                </a:r>
              </a:p>
              <a:p>
                <a:r>
                  <a:rPr lang="en-GB" dirty="0"/>
                  <a:t>a) Sketch the graph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𝑐𝑜𝑠𝑒𝑐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  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b) On the same axes, sketch the line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c) State the number of solutions to the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𝑐𝑜𝑠𝑒𝑐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=0,  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2A9A22F-6C6E-4C22-9D12-BBD5276D86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828" y="807120"/>
                <a:ext cx="8208912" cy="1200329"/>
              </a:xfrm>
              <a:prstGeom prst="rect">
                <a:avLst/>
              </a:prstGeom>
              <a:blipFill>
                <a:blip r:embed="rId2"/>
                <a:stretch>
                  <a:fillRect b="-44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8145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FFAF21B-2883-43E7-B31C-B260A667FB88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BF09E9A-DA61-4771-877D-B8884547BA1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889741F-8A53-4D3D-A2F1-4180928B08E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2210B55-4837-49AE-853F-57F68CEEAF2F}"/>
                  </a:ext>
                </a:extLst>
              </p:cNvPr>
              <p:cNvSpPr txBox="1"/>
              <p:nvPr/>
            </p:nvSpPr>
            <p:spPr>
              <a:xfrm>
                <a:off x="310828" y="807120"/>
                <a:ext cx="8208912" cy="36933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Sketch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=−1+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sec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/>
                  <a:t> in the interval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2210B55-4837-49AE-853F-57F68CEEAF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828" y="807120"/>
                <a:ext cx="8208912" cy="369332"/>
              </a:xfrm>
              <a:prstGeom prst="rect">
                <a:avLst/>
              </a:prstGeom>
              <a:blipFill>
                <a:blip r:embed="rId2"/>
                <a:stretch>
                  <a:fillRect b="-35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3A5FD62-8B0A-4DDE-A07C-82F528414EB7}"/>
                  </a:ext>
                </a:extLst>
              </p:cNvPr>
              <p:cNvSpPr txBox="1"/>
              <p:nvPr/>
            </p:nvSpPr>
            <p:spPr>
              <a:xfrm>
                <a:off x="221524" y="3171219"/>
                <a:ext cx="3446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3A5FD62-8B0A-4DDE-A07C-82F528414E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524" y="3171219"/>
                <a:ext cx="344656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4651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2E5F0D8-683B-44B1-936D-23B317FD6FB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41794A03-25C8-4D0C-ADDF-A0C33F54F632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Using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𝑠𝑒𝑐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𝑐𝑜𝑡</m:t>
                      </m:r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41794A03-25C8-4D0C-ADDF-A0C33F54F6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D206C61-DB03-4880-8C75-12F8D23A6D5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C243BDE-73E8-4741-9722-213AB0AD8AD9}"/>
              </a:ext>
            </a:extLst>
          </p:cNvPr>
          <p:cNvSpPr txBox="1"/>
          <p:nvPr/>
        </p:nvSpPr>
        <p:spPr>
          <a:xfrm>
            <a:off x="250393" y="734549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Questions in the exam usually come in two flavours: (a) ‘</a:t>
            </a:r>
            <a:r>
              <a:rPr lang="en-GB" dirty="0" err="1"/>
              <a:t>provey</a:t>
            </a:r>
            <a:r>
              <a:rPr lang="en-GB" dirty="0"/>
              <a:t>’ questions requiring to prove some identity and (b) ‘</a:t>
            </a:r>
            <a:r>
              <a:rPr lang="en-GB" dirty="0" err="1"/>
              <a:t>solvey</a:t>
            </a:r>
            <a:r>
              <a:rPr lang="en-GB" dirty="0"/>
              <a:t>’ questions.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8468C62-F8F8-4B31-BB49-0034300CBC01}"/>
                  </a:ext>
                </a:extLst>
              </p:cNvPr>
              <p:cNvSpPr txBox="1"/>
              <p:nvPr/>
            </p:nvSpPr>
            <p:spPr>
              <a:xfrm>
                <a:off x="233620" y="1392857"/>
                <a:ext cx="5120428" cy="123719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</a:t>
                </a:r>
              </a:p>
              <a:p>
                <a:pPr marL="342900" indent="-342900">
                  <a:buAutoNum type="alphaLcParenBoth"/>
                </a:pPr>
                <a:r>
                  <a:rPr lang="en-GB" sz="1600" b="0" dirty="0"/>
                  <a:t>Simplify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sec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sz="1600" dirty="0"/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Simplify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 b="0" i="0" smtClean="0">
                                <a:latin typeface="Cambria Math" panose="02040503050406030204" pitchFamily="18" charset="0"/>
                              </a:rPr>
                              <m:t>sec</m:t>
                            </m:r>
                          </m:fName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𝑐𝑜𝑠𝑒𝑐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</m:oMath>
                </a14:m>
                <a:endParaRPr lang="en-GB" sz="1600" dirty="0"/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Prove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 b="0" i="0" smtClean="0">
                                <a:latin typeface="Cambria Math" panose="02040503050406030204" pitchFamily="18" charset="0"/>
                              </a:rPr>
                              <m:t>cot</m:t>
                            </m:r>
                          </m:fName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𝑐𝑜𝑠𝑒𝑐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func>
                          <m:func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GB" sz="1600" b="0" i="0" smtClean="0">
                                    <a:latin typeface="Cambria Math" panose="02040503050406030204" pitchFamily="18" charset="0"/>
                                  </a:rPr>
                                  <m:t>sec</m:t>
                                </m:r>
                              </m:e>
                              <m:sup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𝑐𝑜𝑠𝑒</m:t>
                        </m:r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≡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16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8468C62-F8F8-4B31-BB49-0034300CBC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620" y="1392857"/>
                <a:ext cx="5120428" cy="12371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8045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9118DF-5C67-421F-B666-A3C8A52079F9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D3A7690-835F-4FAA-8B67-0B4F7CB83EB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1EBA4BD-C9AA-4517-B424-BA41D143CA0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D1E8704-16AE-4A20-AC6E-B6696AC043B7}"/>
                  </a:ext>
                </a:extLst>
              </p:cNvPr>
              <p:cNvSpPr txBox="1"/>
              <p:nvPr/>
            </p:nvSpPr>
            <p:spPr>
              <a:xfrm>
                <a:off x="251520" y="896375"/>
                <a:ext cx="3888432" cy="369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sec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/>
                        </a:rPr>
                        <m:t>≡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r>
                  <a:rPr lang="en-GB" b="0" i="1" dirty="0">
                    <a:latin typeface="Cambria Math"/>
                  </a:rPr>
                  <a:t/>
                </a:r>
                <a:br>
                  <a:rPr lang="en-GB" b="0" i="1" dirty="0">
                    <a:latin typeface="Cambria Math"/>
                  </a:rPr>
                </a:br>
                <a:endParaRPr lang="en-GB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D1E8704-16AE-4A20-AC6E-B6696AC043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896375"/>
                <a:ext cx="3888432" cy="3693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0418F39B-22F1-41FD-BF4B-F735F2477C6C}"/>
              </a:ext>
            </a:extLst>
          </p:cNvPr>
          <p:cNvSpPr txBox="1"/>
          <p:nvPr/>
        </p:nvSpPr>
        <p:spPr>
          <a:xfrm>
            <a:off x="448180" y="941980"/>
            <a:ext cx="288032" cy="30777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1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AD5F6DE-D319-4464-A609-8AA75D955F1D}"/>
              </a:ext>
            </a:extLst>
          </p:cNvPr>
          <p:cNvGrpSpPr/>
          <p:nvPr/>
        </p:nvGrpSpPr>
        <p:grpSpPr>
          <a:xfrm>
            <a:off x="323528" y="3933056"/>
            <a:ext cx="5984876" cy="369397"/>
            <a:chOff x="2462169" y="4106033"/>
            <a:chExt cx="5984876" cy="36939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CA0CCD42-20F2-41B9-962E-9B3AE24D2165}"/>
                    </a:ext>
                  </a:extLst>
                </p:cNvPr>
                <p:cNvSpPr txBox="1"/>
                <p:nvPr/>
              </p:nvSpPr>
              <p:spPr>
                <a:xfrm>
                  <a:off x="2699792" y="4106033"/>
                  <a:ext cx="5747253" cy="3693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1+</m:t>
                            </m:r>
                            <m:func>
                              <m:func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b="0" i="0" smtClean="0"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func>
                          </m:e>
                        </m:d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b="0" i="0" smtClean="0">
                                    <a:latin typeface="Cambria Math"/>
                                  </a:rPr>
                                  <m:t>c</m:t>
                                </m:r>
                                <m:r>
                                  <a:rPr lang="en-GB" b="0" i="1" smtClean="0">
                                    <a:latin typeface="Cambria Math"/>
                                  </a:rPr>
                                  <m:t>𝑜𝑠𝑒𝑐</m:t>
                                </m:r>
                              </m:fName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func>
                            <m:r>
                              <a:rPr lang="en-GB" b="0" i="1" smtClean="0">
                                <a:latin typeface="Cambria Math"/>
                              </a:rPr>
                              <m:t>−</m:t>
                            </m:r>
                            <m:func>
                              <m:func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b="0" i="0" smtClean="0">
                                    <a:latin typeface="Cambria Math"/>
                                  </a:rPr>
                                  <m:t>cot</m:t>
                                </m:r>
                              </m:fName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func>
                          </m:e>
                        </m:d>
                        <m:r>
                          <a:rPr lang="en-GB" b="0" i="1" smtClean="0">
                            <a:latin typeface="Cambria Math"/>
                          </a:rPr>
                          <m:t>≡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𝑥</m:t>
                            </m:r>
                          </m:e>
                        </m:func>
                      </m:oMath>
                    </m:oMathPara>
                  </a14:m>
                  <a:r>
                    <a:rPr lang="en-GB" b="0" i="1" dirty="0">
                      <a:latin typeface="Cambria Math"/>
                    </a:rPr>
                    <a:t/>
                  </a:r>
                  <a:br>
                    <a:rPr lang="en-GB" b="0" i="1" dirty="0">
                      <a:latin typeface="Cambria Math"/>
                    </a:rPr>
                  </a:br>
                  <a:endParaRPr lang="en-GB" b="1" dirty="0"/>
                </a:p>
              </p:txBody>
            </p:sp>
          </mc:Choice>
          <mc:Fallback xmlns="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CA0CCD42-20F2-41B9-962E-9B3AE24D216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99792" y="4106033"/>
                  <a:ext cx="5747253" cy="36939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1193627-099B-47B6-ACE2-9CFD1A5B14CF}"/>
                </a:ext>
              </a:extLst>
            </p:cNvPr>
            <p:cNvSpPr txBox="1"/>
            <p:nvPr/>
          </p:nvSpPr>
          <p:spPr>
            <a:xfrm>
              <a:off x="2462169" y="4108945"/>
              <a:ext cx="288032" cy="307777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14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1395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3234128-CA58-4EAC-8DDF-5C72617A8F74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3E31D72-313A-47C8-857A-81E9470CE7A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err="1"/>
                <a:t>Solvey</a:t>
              </a:r>
              <a:r>
                <a:rPr lang="en-GB" sz="3200" dirty="0"/>
                <a:t> Questions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872A221-9AEF-46D3-A5CC-2E9447E5A1F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5D13093-D5EA-4D9C-90A9-9AB9FEBEDC42}"/>
                  </a:ext>
                </a:extLst>
              </p:cNvPr>
              <p:cNvSpPr txBox="1"/>
              <p:nvPr/>
            </p:nvSpPr>
            <p:spPr>
              <a:xfrm>
                <a:off x="395536" y="883101"/>
                <a:ext cx="3680268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Solve the following equations in the interval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1600" dirty="0"/>
                  <a:t>:</a:t>
                </a:r>
              </a:p>
              <a:p>
                <a:pPr marL="342900" indent="-342900">
                  <a:buAutoNum type="alphaLcParenR"/>
                </a:pPr>
                <a:r>
                  <a:rPr lang="en-GB" sz="1600" b="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sec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=−2.5</m:t>
                    </m:r>
                  </m:oMath>
                </a14:m>
                <a:endParaRPr lang="en-GB" sz="1600" dirty="0"/>
              </a:p>
              <a:p>
                <a:pPr marL="342900" indent="-342900">
                  <a:buAutoNum type="alphaL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=0.6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5D13093-D5EA-4D9C-90A9-9AB9FEBEDC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83101"/>
                <a:ext cx="3680268" cy="10772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EB6B724-58F0-45DD-B2A2-C4E585DC311F}"/>
                  </a:ext>
                </a:extLst>
              </p:cNvPr>
              <p:cNvSpPr txBox="1"/>
              <p:nvPr/>
            </p:nvSpPr>
            <p:spPr>
              <a:xfrm>
                <a:off x="4690176" y="883101"/>
                <a:ext cx="4017889" cy="33855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Solve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/>
                  <a:t> in the interval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/>
                  <a:t>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EB6B724-58F0-45DD-B2A2-C4E585DC31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0176" y="883101"/>
                <a:ext cx="4017889" cy="338554"/>
              </a:xfrm>
              <a:prstGeom prst="rect">
                <a:avLst/>
              </a:prstGeom>
              <a:blipFill>
                <a:blip r:embed="rId3"/>
                <a:stretch>
                  <a:fillRect b="-259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1293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40927</TotalTime>
  <Words>358</Words>
  <Application>Microsoft Office PowerPoint</Application>
  <PresentationFormat>On-screen Show (4:3)</PresentationFormat>
  <Paragraphs>118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Cambria Math</vt:lpstr>
      <vt:lpstr>Office Theme</vt:lpstr>
      <vt:lpstr>P2 Chapter 6 :: Trigonometry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Stef Smith</cp:lastModifiedBy>
  <cp:revision>997</cp:revision>
  <dcterms:created xsi:type="dcterms:W3CDTF">2013-02-28T07:36:55Z</dcterms:created>
  <dcterms:modified xsi:type="dcterms:W3CDTF">2019-09-13T07:26:17Z</dcterms:modified>
</cp:coreProperties>
</file>