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81" r:id="rId2"/>
    <p:sldId id="531" r:id="rId3"/>
    <p:sldId id="536" r:id="rId4"/>
    <p:sldId id="537" r:id="rId5"/>
    <p:sldId id="538" r:id="rId6"/>
    <p:sldId id="539" r:id="rId7"/>
    <p:sldId id="540" r:id="rId8"/>
    <p:sldId id="541" r:id="rId9"/>
    <p:sldId id="544" r:id="rId10"/>
    <p:sldId id="542" r:id="rId11"/>
    <p:sldId id="545" r:id="rId12"/>
    <p:sldId id="547" r:id="rId13"/>
    <p:sldId id="548" r:id="rId14"/>
    <p:sldId id="550" r:id="rId15"/>
    <p:sldId id="559" r:id="rId16"/>
    <p:sldId id="561" r:id="rId17"/>
    <p:sldId id="560" r:id="rId18"/>
    <p:sldId id="564" r:id="rId19"/>
    <p:sldId id="565" r:id="rId20"/>
    <p:sldId id="566" r:id="rId21"/>
    <p:sldId id="567" r:id="rId22"/>
    <p:sldId id="568" r:id="rId23"/>
    <p:sldId id="562" r:id="rId24"/>
    <p:sldId id="56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88534" autoAdjust="0"/>
  </p:normalViewPr>
  <p:slideViewPr>
    <p:cSldViewPr>
      <p:cViewPr varScale="1">
        <p:scale>
          <a:sx n="104" d="100"/>
          <a:sy n="104" d="100"/>
        </p:scale>
        <p:origin x="114" y="18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8136904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P2 Chapter 7 :: </a:t>
            </a:r>
            <a:r>
              <a:rPr lang="en-GB" dirty="0"/>
              <a:t>Trigonometry And Modelling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jfrost@tiffin.kingston.sch.uk</a:t>
            </a:r>
          </a:p>
          <a:p>
            <a:r>
              <a:rPr lang="en-GB" sz="2000" b="1" dirty="0"/>
              <a:t>www.drfrostmaths.com</a:t>
            </a:r>
            <a:br>
              <a:rPr lang="en-GB" sz="2000" b="1" dirty="0"/>
            </a:br>
            <a:r>
              <a:rPr lang="en-GB" sz="2000" b="1" dirty="0"/>
              <a:t>@DrFrostMaths</a:t>
            </a:r>
            <a:r>
              <a:rPr lang="en-GB" sz="2000" dirty="0"/>
              <a:t>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</a:t>
            </a:r>
            <a:r>
              <a:rPr lang="en-GB" dirty="0" smtClean="0"/>
              <a:t>6</a:t>
            </a:r>
            <a:r>
              <a:rPr lang="en-GB" baseline="30000" dirty="0" smtClean="0"/>
              <a:t>th</a:t>
            </a:r>
            <a:r>
              <a:rPr lang="en-GB" dirty="0" smtClean="0"/>
              <a:t> 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B2361B-0CD4-4BC8-BCE2-7853FE87E50E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26CE14C-86C1-406C-A92D-11993F9E0AE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3503E83-B28F-4362-84BE-3ADDE6A9EAB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FFA710-447E-4877-BA54-E0ED5E598F46}"/>
                  </a:ext>
                </a:extLst>
              </p:cNvPr>
              <p:cNvSpPr txBox="1"/>
              <p:nvPr/>
            </p:nvSpPr>
            <p:spPr>
              <a:xfrm>
                <a:off x="508269" y="851226"/>
                <a:ext cx="7527460" cy="196124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Use the double-angle formulae to write each of the following as a single trigonometric ratio.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50°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50° </m:t>
                        </m:r>
                      </m:e>
                    </m:func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70°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70°</m:t>
                            </m:r>
                          </m:e>
                        </m:func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FFA710-447E-4877-BA54-E0ED5E598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69" y="851226"/>
                <a:ext cx="7527460" cy="19612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AA40F4-D8DD-4097-BB6D-524E00016EC5}"/>
                  </a:ext>
                </a:extLst>
              </p:cNvPr>
              <p:cNvSpPr txBox="1"/>
              <p:nvPr/>
            </p:nvSpPr>
            <p:spPr>
              <a:xfrm>
                <a:off x="6284685" y="1373178"/>
                <a:ext cx="2694880" cy="172072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=</m:t>
                      </m:r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−1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         =1−2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AA40F4-D8DD-4097-BB6D-524E00016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685" y="1373178"/>
                <a:ext cx="2694880" cy="1720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87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A180BF4-E8D9-44B4-AC43-CBAB71E4F4F8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8BA9D16-B988-49DA-828A-4760952ED7C1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21A99C1-5346-4041-BC60-9D386F7927B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BAD93-9085-4E86-8D4E-E0AD25BA344C}"/>
                  </a:ext>
                </a:extLst>
              </p:cNvPr>
              <p:cNvSpPr txBox="1"/>
              <p:nvPr/>
            </p:nvSpPr>
            <p:spPr>
              <a:xfrm>
                <a:off x="508269" y="851226"/>
                <a:ext cx="5503891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=3−4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, eliminate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and express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BAD93-9085-4E86-8D4E-E0AD25BA3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69" y="851226"/>
                <a:ext cx="5503891" cy="646331"/>
              </a:xfrm>
              <a:prstGeom prst="rect">
                <a:avLst/>
              </a:prstGeom>
              <a:blipFill>
                <a:blip r:embed="rId2"/>
                <a:stretch>
                  <a:fillRect b="-23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965DE5-220D-49A2-9ECA-0564B513411A}"/>
                  </a:ext>
                </a:extLst>
              </p:cNvPr>
              <p:cNvSpPr txBox="1"/>
              <p:nvPr/>
            </p:nvSpPr>
            <p:spPr>
              <a:xfrm>
                <a:off x="6300192" y="851226"/>
                <a:ext cx="2694880" cy="172072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=</m:t>
                      </m:r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−1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         =1−2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965DE5-220D-49A2-9ECA-0564B5134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851226"/>
                <a:ext cx="2694880" cy="1720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C016190D-B658-4A45-A1EB-4EB834B0265A}"/>
              </a:ext>
            </a:extLst>
          </p:cNvPr>
          <p:cNvSpPr txBox="1"/>
          <p:nvPr/>
        </p:nvSpPr>
        <p:spPr>
          <a:xfrm>
            <a:off x="6300192" y="2772610"/>
            <a:ext cx="2694880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 err="1"/>
              <a:t>Fro</a:t>
            </a:r>
            <a:r>
              <a:rPr lang="en-GB" sz="1400" b="1" dirty="0"/>
              <a:t> Note</a:t>
            </a:r>
            <a:r>
              <a:rPr lang="en-GB" sz="1400" dirty="0"/>
              <a:t>: This question is an example of turning a set of </a:t>
            </a:r>
            <a:r>
              <a:rPr lang="en-GB" sz="1400" b="1" dirty="0"/>
              <a:t>parametric equations </a:t>
            </a:r>
            <a:r>
              <a:rPr lang="en-GB" sz="1400" dirty="0"/>
              <a:t>into a single </a:t>
            </a:r>
            <a:r>
              <a:rPr lang="en-GB" sz="1400" b="1" dirty="0"/>
              <a:t>Cartesian</a:t>
            </a:r>
            <a:r>
              <a:rPr lang="en-GB" sz="1400" dirty="0"/>
              <a:t> one. You will cover this in the next chapter.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DBC082-10B7-4BF4-AC10-B217AB0D3C45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6032500" y="3238500"/>
            <a:ext cx="267692" cy="118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E1536F-812F-417F-9E95-EF5F38B286F3}"/>
                  </a:ext>
                </a:extLst>
              </p:cNvPr>
              <p:cNvSpPr txBox="1"/>
              <p:nvPr/>
            </p:nvSpPr>
            <p:spPr>
              <a:xfrm>
                <a:off x="394588" y="3716872"/>
                <a:ext cx="5731251" cy="76104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is acute, find the exact value of</a:t>
                </a:r>
              </a:p>
              <a:p>
                <a:r>
                  <a:rPr lang="en-GB" dirty="0"/>
                  <a:t>(a)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      (b)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E1536F-812F-417F-9E95-EF5F38B28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88" y="3716872"/>
                <a:ext cx="5731251" cy="761042"/>
              </a:xfrm>
              <a:prstGeom prst="rect">
                <a:avLst/>
              </a:prstGeom>
              <a:blipFill>
                <a:blip r:embed="rId5"/>
                <a:stretch>
                  <a:fillRect b="-201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922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6B35D9-EBE8-4EE3-89DF-9071E04CCE0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5B66D88-ADF1-477A-8E39-6BF6E1E438E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91B08E6-257F-4C4C-9000-4603784F3D8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C1F0589-F9A1-42F9-8B37-54FA20D39E32}"/>
              </a:ext>
            </a:extLst>
          </p:cNvPr>
          <p:cNvSpPr txBox="1"/>
          <p:nvPr/>
        </p:nvSpPr>
        <p:spPr>
          <a:xfrm>
            <a:off x="379284" y="81441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effectively the same type of question you encountered in Chapter 6 and in Year 1, except you may need to use either the </a:t>
            </a:r>
            <a:r>
              <a:rPr lang="en-GB" b="1" dirty="0"/>
              <a:t>addition formulae or double angle formulae.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6DF987-EC10-444E-9EFA-80572E42A193}"/>
                  </a:ext>
                </a:extLst>
              </p:cNvPr>
              <p:cNvSpPr txBox="1"/>
              <p:nvPr/>
            </p:nvSpPr>
            <p:spPr>
              <a:xfrm>
                <a:off x="467543" y="1953023"/>
                <a:ext cx="7694653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Solve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dirty="0"/>
                  <a:t>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6DF987-EC10-444E-9EFA-80572E42A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3" y="1953023"/>
                <a:ext cx="7694653" cy="369332"/>
              </a:xfrm>
              <a:prstGeom prst="rect">
                <a:avLst/>
              </a:prstGeom>
              <a:blipFill>
                <a:blip r:embed="rId2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7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F9139B-28A2-4BA5-BF58-2D52D36A632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00078A4-B265-4D58-9FB1-56707FA1ED6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329EFFE-70C0-4D2F-AEA9-530B99997FD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95B064-4C29-4F4C-BB47-62DC8AA39EFB}"/>
                  </a:ext>
                </a:extLst>
              </p:cNvPr>
              <p:cNvSpPr txBox="1"/>
              <p:nvPr/>
            </p:nvSpPr>
            <p:spPr>
              <a:xfrm>
                <a:off x="181763" y="942175"/>
                <a:ext cx="4411590" cy="11004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By noting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3</m:t>
                    </m:r>
                    <m:r>
                      <a:rPr lang="en-GB" sz="1600" b="0" i="1" smtClean="0">
                        <a:latin typeface="Cambria Math"/>
                      </a:rPr>
                      <m:t>𝐴</m:t>
                    </m:r>
                    <m:r>
                      <a:rPr lang="en-GB" sz="1600" b="0" i="1" smtClean="0">
                        <a:latin typeface="Cambria Math"/>
                      </a:rPr>
                      <m:t>=2</m:t>
                    </m:r>
                    <m:r>
                      <a:rPr lang="en-GB" sz="1600" b="0" i="1" smtClean="0">
                        <a:latin typeface="Cambria Math"/>
                      </a:rPr>
                      <m:t>𝐴</m:t>
                    </m:r>
                    <m:r>
                      <a:rPr lang="en-GB" sz="1600" b="0" i="1" smtClean="0">
                        <a:latin typeface="Cambria Math"/>
                      </a:rPr>
                      <m:t>+</m:t>
                    </m:r>
                    <m:r>
                      <a:rPr lang="en-GB" sz="1600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GB" sz="1600" dirty="0"/>
                  <a:t>, :</a:t>
                </a:r>
              </a:p>
              <a:p>
                <a:pPr marL="342900" indent="-342900">
                  <a:buAutoNum type="alphaLcParenR"/>
                </a:pPr>
                <a:r>
                  <a:rPr lang="en-GB" sz="1600" b="0" dirty="0"/>
                  <a:t> Show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 Hence or otherwise, solve,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/>
                  <a:t>,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16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−12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95B064-4C29-4F4C-BB47-62DC8AA39E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63" y="942175"/>
                <a:ext cx="4411590" cy="11004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3AF30BA-E6B6-4662-8F63-4EFBE207C84C}"/>
                  </a:ext>
                </a:extLst>
              </p:cNvPr>
              <p:cNvSpPr txBox="1"/>
              <p:nvPr/>
            </p:nvSpPr>
            <p:spPr>
              <a:xfrm>
                <a:off x="4860031" y="955701"/>
                <a:ext cx="4191767" cy="60882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Solve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−30°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=8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600" dirty="0"/>
                  <a:t>  in the range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3AF30BA-E6B6-4662-8F63-4EFBE207C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1" y="955701"/>
                <a:ext cx="4191767" cy="6088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31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DBAA27-6CB4-40CB-A881-5151B081731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4CECA0B-F8EE-4462-BA49-0046DB999CA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947E230-4084-455A-BFB6-836A1B875A8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494CB498-1820-4021-A914-2D1DF1303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60" y="1155141"/>
            <a:ext cx="4922975" cy="272701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1F66D9-4123-48D2-9CE9-F1156370FFAE}"/>
              </a:ext>
            </a:extLst>
          </p:cNvPr>
          <p:cNvSpPr txBox="1"/>
          <p:nvPr/>
        </p:nvSpPr>
        <p:spPr>
          <a:xfrm>
            <a:off x="181382" y="785809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Jan 2013 Q6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302829-0893-4644-91C4-06B4005AA1F2}"/>
              </a:ext>
            </a:extLst>
          </p:cNvPr>
          <p:cNvSpPr txBox="1"/>
          <p:nvPr/>
        </p:nvSpPr>
        <p:spPr>
          <a:xfrm>
            <a:off x="117705" y="394835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you finish that quickly…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23D57E-E00B-4B0D-82C5-A47AA46AED54}"/>
                  </a:ext>
                </a:extLst>
              </p:cNvPr>
              <p:cNvSpPr txBox="1"/>
              <p:nvPr/>
            </p:nvSpPr>
            <p:spPr>
              <a:xfrm>
                <a:off x="229218" y="4391370"/>
                <a:ext cx="7488832" cy="33855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Solve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/>
                  <a:t>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/>
                  <a:t>, giving your answer to 2dp.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23D57E-E00B-4B0D-82C5-A47AA46AE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18" y="4391370"/>
                <a:ext cx="7488832" cy="338554"/>
              </a:xfrm>
              <a:prstGeom prst="rect">
                <a:avLst/>
              </a:prstGeom>
              <a:blipFill>
                <a:blip r:embed="rId4"/>
                <a:stretch>
                  <a:fillRect b="-128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16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D6AF39F-A46B-433B-9E4E-174F5B853AC9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B156B2C-875D-431F-93FE-7D52A8F81E3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Proving Trigonometric Identities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9815C52-F3F2-4701-8632-33692BB77C2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0DDD5B-AF6C-4FCC-84D6-1327DB9064F7}"/>
                  </a:ext>
                </a:extLst>
              </p:cNvPr>
              <p:cNvSpPr txBox="1"/>
              <p:nvPr/>
            </p:nvSpPr>
            <p:spPr>
              <a:xfrm>
                <a:off x="432211" y="1702252"/>
                <a:ext cx="3744416" cy="4855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  <m:r>
                          <a:rPr lang="en-GB" b="0" i="1" smtClean="0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/>
                      </a:rPr>
                      <m:t>≡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cot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0DDD5B-AF6C-4FCC-84D6-1327DB906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11" y="1702252"/>
                <a:ext cx="3744416" cy="4855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6B559E-8284-4921-B8D6-07BC3D37C378}"/>
                  </a:ext>
                </a:extLst>
              </p:cNvPr>
              <p:cNvSpPr txBox="1"/>
              <p:nvPr/>
            </p:nvSpPr>
            <p:spPr>
              <a:xfrm>
                <a:off x="406740" y="3917848"/>
                <a:ext cx="3744416" cy="49853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1−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b="0" i="1" smtClean="0">
                        <a:latin typeface="Cambria Math"/>
                      </a:rPr>
                      <m:t>≡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6B559E-8284-4921-B8D6-07BC3D37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40" y="3917848"/>
                <a:ext cx="3744416" cy="4985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673618F2-9C54-41B5-9BB0-A1F1DE491A85}"/>
              </a:ext>
            </a:extLst>
          </p:cNvPr>
          <p:cNvSpPr txBox="1"/>
          <p:nvPr/>
        </p:nvSpPr>
        <p:spPr>
          <a:xfrm>
            <a:off x="270365" y="741019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Just like Chapter 6 had ‘</a:t>
            </a:r>
            <a:r>
              <a:rPr lang="en-GB" dirty="0" err="1"/>
              <a:t>provey</a:t>
            </a:r>
            <a:r>
              <a:rPr lang="en-GB" dirty="0"/>
              <a:t>’ and ‘</a:t>
            </a:r>
            <a:r>
              <a:rPr lang="en-GB" dirty="0" err="1"/>
              <a:t>solvey</a:t>
            </a:r>
            <a:r>
              <a:rPr lang="en-GB" dirty="0"/>
              <a:t>’ questions, we also get the ‘</a:t>
            </a:r>
            <a:r>
              <a:rPr lang="en-GB" dirty="0" err="1"/>
              <a:t>provey</a:t>
            </a:r>
            <a:r>
              <a:rPr lang="en-GB" dirty="0"/>
              <a:t>’ questions in Chapter 7. Just use the appropriate double angle or addition formula.</a:t>
            </a:r>
          </a:p>
        </p:txBody>
      </p:sp>
    </p:spTree>
    <p:extLst>
      <p:ext uri="{BB962C8B-B14F-4D97-AF65-F5344CB8AC3E}">
        <p14:creationId xmlns:p14="http://schemas.microsoft.com/office/powerpoint/2010/main" val="18312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5D6E46-D307-4827-BA0E-722E62590173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09AC0B0-B072-483A-B7A3-61DA67830D06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2CA7616-F83C-43B1-A4C7-AD8F17F9DB1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EF5100-B03F-4C8D-B3EC-04F7BDB7DBA0}"/>
                  </a:ext>
                </a:extLst>
              </p:cNvPr>
              <p:cNvSpPr txBox="1"/>
              <p:nvPr/>
            </p:nvSpPr>
            <p:spPr>
              <a:xfrm>
                <a:off x="410945" y="947340"/>
                <a:ext cx="5147901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Prove </a:t>
                </a:r>
                <a:r>
                  <a:rPr lang="en-GB" dirty="0"/>
                  <a:t>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EF5100-B03F-4C8D-B3EC-04F7BDB7D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45" y="947340"/>
                <a:ext cx="5147901" cy="369332"/>
              </a:xfrm>
              <a:prstGeom prst="rect">
                <a:avLst/>
              </a:prstGeom>
              <a:blipFill>
                <a:blip r:embed="rId2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71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5E47B9-1229-4317-A883-56FDDB916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37" y="1066716"/>
            <a:ext cx="5071254" cy="215476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03DDC77-B938-4E25-B196-AB695621208C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4BEF77B1-69E8-4CBB-972B-5DAED91F67A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Very Challenging Exam Example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E39C5CB-C05C-47EC-8956-8C326E67CA7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A51ABE2-4593-4BFB-AC93-467602D71A2B}"/>
              </a:ext>
            </a:extLst>
          </p:cNvPr>
          <p:cNvSpPr txBox="1"/>
          <p:nvPr/>
        </p:nvSpPr>
        <p:spPr>
          <a:xfrm>
            <a:off x="293936" y="705520"/>
            <a:ext cx="308933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June 2015 Q8</a:t>
            </a:r>
          </a:p>
        </p:txBody>
      </p:sp>
    </p:spTree>
    <p:extLst>
      <p:ext uri="{BB962C8B-B14F-4D97-AF65-F5344CB8AC3E}">
        <p14:creationId xmlns:p14="http://schemas.microsoft.com/office/powerpoint/2010/main" val="254375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latin typeface="Cambria Math"/>
                          </a:rPr>
                          <m:t>𝑎</m:t>
                        </m:r>
                        <m:func>
                          <m:func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200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3200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  <m:r>
                          <a:rPr lang="en-GB" sz="3200" b="0" i="1" smtClean="0">
                            <a:latin typeface="Cambria Math"/>
                          </a:rPr>
                          <m:t>+</m:t>
                        </m:r>
                        <m:r>
                          <a:rPr lang="en-GB" sz="3200" b="0" i="1" smtClean="0">
                            <a:latin typeface="Cambria Math"/>
                          </a:rPr>
                          <m:t>𝑏</m:t>
                        </m:r>
                        <m:func>
                          <m:func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2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3200" b="0" i="1" smtClean="0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oMath>
                    </m:oMathPara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5576" y="764704"/>
                <a:ext cx="7488832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/>
                      </a:rPr>
                      <m:t>+4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𝑅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/>
                  <a:t> giving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en-GB" dirty="0"/>
                  <a:t> in degrees to 1dp.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764704"/>
                <a:ext cx="7488832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19129" y="764704"/>
            <a:ext cx="39067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9090" y="1268760"/>
                <a:ext cx="5497694" cy="4373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+mj-lt"/>
                  </a:rPr>
                  <a:t>STEP 1</a:t>
                </a:r>
                <a:r>
                  <a:rPr lang="en-GB" b="0" dirty="0">
                    <a:latin typeface="+mj-lt"/>
                  </a:rPr>
                  <a:t>: Expanding: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b="1" dirty="0"/>
                  <a:t>STEP 2</a:t>
                </a:r>
                <a:r>
                  <a:rPr lang="en-GB" dirty="0"/>
                  <a:t>: Comparing coefficients:</a:t>
                </a:r>
              </a:p>
              <a:p>
                <a:endParaRPr lang="en-GB" dirty="0" smtClean="0"/>
              </a:p>
              <a:p>
                <a:endParaRPr lang="en-GB" dirty="0"/>
              </a:p>
              <a:p>
                <a:r>
                  <a:rPr lang="en-GB" b="1" dirty="0"/>
                  <a:t>STEP 3</a:t>
                </a:r>
                <a:r>
                  <a:rPr lang="en-GB" dirty="0"/>
                  <a:t>: Using the fact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:</a:t>
                </a:r>
              </a:p>
              <a:p>
                <a:endParaRPr lang="en-GB" dirty="0" smtClean="0"/>
              </a:p>
              <a:p>
                <a:endParaRPr lang="en-GB" dirty="0"/>
              </a:p>
              <a:p>
                <a:r>
                  <a:rPr lang="en-GB" b="1" dirty="0"/>
                  <a:t>STEP 4</a:t>
                </a:r>
                <a:r>
                  <a:rPr lang="en-GB" dirty="0"/>
                  <a:t>: Using the fact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𝑅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𝑅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en-GB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r>
                  <a:rPr lang="en-GB" dirty="0"/>
                  <a:t>:</a:t>
                </a:r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b="1" dirty="0"/>
                  <a:t>STEP 5</a:t>
                </a:r>
                <a:r>
                  <a:rPr lang="en-GB" dirty="0"/>
                  <a:t>: Put values back into original expression.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90" y="1268760"/>
                <a:ext cx="5497694" cy="4373248"/>
              </a:xfrm>
              <a:prstGeom prst="rect">
                <a:avLst/>
              </a:prstGeom>
              <a:blipFill>
                <a:blip r:embed="rId4"/>
                <a:stretch>
                  <a:fillRect l="-887" t="-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69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7612" y="780093"/>
                <a:ext cx="6028644" cy="33855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Put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GB" sz="1600" b="0" i="1" smtClean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/>
                  <a:t>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𝑅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GB" sz="1600" b="0" i="1" smtClean="0">
                                <a:latin typeface="Cambria Math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600" dirty="0"/>
                  <a:t> giving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en-GB" sz="1600" dirty="0"/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612" y="780093"/>
                <a:ext cx="6028644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128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56938" y="780093"/>
            <a:ext cx="39067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82752" y="3717032"/>
                <a:ext cx="5993504" cy="36176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Put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GB" sz="1600" b="0" i="1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/>
                          </a:rPr>
                          <m:t>3</m:t>
                        </m:r>
                      </m:e>
                    </m:rad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/>
                  <a:t>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𝑅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600" dirty="0"/>
                  <a:t> giving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en-GB" sz="1600" dirty="0"/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52" y="3717032"/>
                <a:ext cx="5993504" cy="361766"/>
              </a:xfrm>
              <a:prstGeom prst="rect">
                <a:avLst/>
              </a:prstGeom>
              <a:blipFill rotWithShape="1">
                <a:blip r:embed="rId4"/>
                <a:stretch>
                  <a:fillRect b="-120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92078" y="3717032"/>
            <a:ext cx="39067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49127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Addition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836712"/>
                <a:ext cx="5917784" cy="3907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Addition Formulae allow us to deal with a </a:t>
                </a:r>
                <a:r>
                  <a:rPr lang="en-GB" b="1" u="sng" dirty="0"/>
                  <a:t>sum or difference of angles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func>
                        <m:func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func>
                        <m:func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func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func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func>
                        </m:den>
                      </m:f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d>
                            <m:d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</m:func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𝒕𝒂𝒏</m:t>
                              </m:r>
                            </m:fName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𝒕𝒂𝒏</m:t>
                              </m:r>
                            </m:fName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func>
                        </m:num>
                        <m:den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𝒕𝒂𝒏</m:t>
                              </m:r>
                            </m:fName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𝒕𝒂𝒏</m:t>
                              </m:r>
                            </m:fName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r>
                  <a:rPr lang="en-GB" dirty="0"/>
                  <a:t/>
                </a:r>
                <a:br>
                  <a:rPr lang="en-GB" dirty="0"/>
                </a:br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36712"/>
                <a:ext cx="5917784" cy="3907801"/>
              </a:xfrm>
              <a:prstGeom prst="rect">
                <a:avLst/>
              </a:prstGeom>
              <a:blipFill>
                <a:blip r:embed="rId2"/>
                <a:stretch>
                  <a:fillRect l="-824" t="-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34059" y="5210355"/>
                <a:ext cx="3168352" cy="132343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Do I need to memorise these?</a:t>
                </a:r>
              </a:p>
              <a:p>
                <a:r>
                  <a:rPr lang="en-GB" sz="1600" dirty="0"/>
                  <a:t>They’re all technically in the formula booklet, but you REALLY want to eventually memorise these (particularly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𝑐𝑜𝑠</m:t>
                    </m:r>
                  </m:oMath>
                </a14:m>
                <a:r>
                  <a:rPr lang="en-GB" sz="1600" dirty="0"/>
                  <a:t> ones).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059" y="5210355"/>
                <a:ext cx="3168352" cy="1323439"/>
              </a:xfrm>
              <a:prstGeom prst="rect">
                <a:avLst/>
              </a:prstGeom>
              <a:blipFill>
                <a:blip r:embed="rId3"/>
                <a:stretch>
                  <a:fillRect l="-763" t="-452" b="-4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732240" y="990823"/>
            <a:ext cx="2016224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How to memorise: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796136" y="1628800"/>
            <a:ext cx="936104" cy="2160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652120" y="1628800"/>
            <a:ext cx="1080120" cy="10081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32240" y="1484784"/>
            <a:ext cx="20162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6"/>
                </a:solidFill>
              </a:rPr>
              <a:t>First notice that for all of these the first thing on the RHS is the same as the first thing on the LHS!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508104" y="1628800"/>
            <a:ext cx="1224136" cy="20162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101929" y="3048514"/>
            <a:ext cx="26260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6"/>
                </a:solidFill>
              </a:rPr>
              <a:t>For sin, the operator in the middle is the same as on the LHS.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6"/>
                </a:solidFill>
              </a:rPr>
              <a:t>For cos, it’s the opposite.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6"/>
                </a:solidFill>
              </a:rPr>
              <a:t>For tan, it’s the same in the numerator, opposite in the denominator.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22370" y="5275998"/>
            <a:ext cx="26260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6"/>
                </a:solidFill>
              </a:rPr>
              <a:t>For sin, we mix sin and cos.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6"/>
                </a:solidFill>
              </a:rPr>
              <a:t>For cos, we keep the cos’s and sin’s together.</a:t>
            </a:r>
          </a:p>
        </p:txBody>
      </p:sp>
    </p:spTree>
    <p:extLst>
      <p:ext uri="{BB962C8B-B14F-4D97-AF65-F5344CB8AC3E}">
        <p14:creationId xmlns:p14="http://schemas.microsoft.com/office/powerpoint/2010/main" val="4068802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Further 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47612" y="780093"/>
                <a:ext cx="6028644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Put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2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/>
                      </a:rPr>
                      <m:t>+5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600" dirty="0"/>
                  <a:t>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𝑅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/>
                              </a:rPr>
                              <m:t>𝜃</m:t>
                            </m:r>
                            <m:r>
                              <a:rPr lang="en-GB" sz="16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600" dirty="0"/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0&lt;</m:t>
                    </m:r>
                    <m:r>
                      <a:rPr lang="en-GB" sz="1600" b="0" i="1" smtClean="0">
                        <a:latin typeface="Cambria Math"/>
                      </a:rPr>
                      <m:t>𝛼</m:t>
                    </m:r>
                    <m:r>
                      <a:rPr lang="en-GB" sz="1600" b="0" i="1" smtClean="0">
                        <a:latin typeface="Cambria Math"/>
                      </a:rPr>
                      <m:t>&lt;90°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Hence solve,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0&lt;</m:t>
                    </m:r>
                    <m:r>
                      <a:rPr lang="en-GB" sz="1600" b="0" i="1" smtClean="0">
                        <a:latin typeface="Cambria Math"/>
                      </a:rPr>
                      <m:t>𝜃</m:t>
                    </m:r>
                    <m:r>
                      <a:rPr lang="en-GB" sz="1600" b="0" i="1" smtClean="0">
                        <a:latin typeface="Cambria Math"/>
                      </a:rPr>
                      <m:t>&lt;360</m:t>
                    </m:r>
                  </m:oMath>
                </a14:m>
                <a:r>
                  <a:rPr lang="en-GB" sz="1600" dirty="0"/>
                  <a:t>,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2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/>
                      </a:rPr>
                      <m:t>+5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/>
                      </a:rPr>
                      <m:t>=3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612" y="780093"/>
                <a:ext cx="6028644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67544" y="780093"/>
            <a:ext cx="380068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47612" y="3789040"/>
                <a:ext cx="6748724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(Without using calculus), find the maximum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12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/>
                      </a:rPr>
                      <m:t>+5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600" dirty="0"/>
                  <a:t>, and give the smallest positive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GB" sz="1600" dirty="0"/>
                  <a:t> at which it arises.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612" y="3789040"/>
                <a:ext cx="6748724" cy="584775"/>
              </a:xfrm>
              <a:prstGeom prst="rect">
                <a:avLst/>
              </a:prstGeom>
              <a:blipFill rotWithShape="1">
                <a:blip r:embed="rId4"/>
                <a:stretch>
                  <a:fillRect b="-84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67544" y="3789040"/>
            <a:ext cx="380068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59972" y="3273362"/>
            <a:ext cx="1944216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b="1" dirty="0" err="1"/>
              <a:t>Fro</a:t>
            </a:r>
            <a:r>
              <a:rPr lang="en-GB" sz="1600" b="1" dirty="0"/>
              <a:t> Tip</a:t>
            </a:r>
            <a:r>
              <a:rPr lang="en-GB" sz="1600" dirty="0"/>
              <a:t>: This is an exam favourite!</a:t>
            </a:r>
          </a:p>
        </p:txBody>
      </p:sp>
      <p:cxnSp>
        <p:nvCxnSpPr>
          <p:cNvPr id="7" name="Straight Arrow Connector 6"/>
          <p:cNvCxnSpPr>
            <a:stCxn id="12" idx="2"/>
          </p:cNvCxnSpPr>
          <p:nvPr/>
        </p:nvCxnSpPr>
        <p:spPr>
          <a:xfrm flipH="1">
            <a:off x="7740352" y="3858137"/>
            <a:ext cx="391728" cy="223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7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err="1"/>
                <a:t>Quickfire</a:t>
              </a:r>
              <a:r>
                <a:rPr lang="en-GB" sz="3200" dirty="0"/>
                <a:t> Maxima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908720"/>
                <a:ext cx="75608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What is the maximum value of the expression and determine the smallest positive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GB" dirty="0"/>
                  <a:t> (in degrees) at which it occurs.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8720"/>
                <a:ext cx="756084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726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403648" y="1916832"/>
              <a:ext cx="6096000" cy="212902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Expression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Maximum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(Smallest) </a:t>
                          </a:r>
                          <a14:m>
                            <m:oMath xmlns:m="http://schemas.openxmlformats.org/officeDocument/2006/math">
                              <m:r>
                                <a:rPr lang="en-GB" smtClean="0">
                                  <a:latin typeface="Cambria Math"/>
                                </a:rPr>
                                <m:t>𝜽</m:t>
                              </m:r>
                            </m:oMath>
                          </a14:m>
                          <a:r>
                            <a:rPr lang="en-GB" dirty="0"/>
                            <a:t> at max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20</m:t>
                                </m:r>
                                <m:func>
                                  <m:func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5−10</m:t>
                                </m:r>
                                <m:func>
                                  <m:func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3</m:t>
                                </m:r>
                                <m:func>
                                  <m:func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GB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mtClean="0">
                                            <a:latin typeface="Cambria Math"/>
                                          </a:rPr>
                                          <m:t>𝜃</m:t>
                                        </m:r>
                                        <m:r>
                                          <a:rPr lang="en-GB" smtClean="0">
                                            <a:latin typeface="Cambria Math"/>
                                          </a:rPr>
                                          <m:t>+20°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/>
                                      </a:rPr>
                                      <m:t>10+3</m:t>
                                    </m:r>
                                    <m:func>
                                      <m:funcPr>
                                        <m:ctrlPr>
                                          <a:rPr lang="en-GB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GB" smtClean="0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en-GB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GB" smtClean="0">
                                                <a:latin typeface="Cambria Math"/>
                                              </a:rPr>
                                              <m:t>𝜃</m:t>
                                            </m:r>
                                            <m:r>
                                              <a:rPr lang="en-GB" smtClean="0">
                                                <a:latin typeface="Cambria Math"/>
                                              </a:rPr>
                                              <m:t>−30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5073077"/>
                  </p:ext>
                </p:extLst>
              </p:nvPr>
            </p:nvGraphicFramePr>
            <p:xfrm>
              <a:off x="1403648" y="1916832"/>
              <a:ext cx="6096000" cy="212902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Expression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Maximum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8197" r="-1198" b="-4770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108197" r="-200898" b="-3770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208197" r="-200898" b="-2770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308197" r="-200898" b="-1770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456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234906" r="-200898" b="-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1273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0B57BC9-5111-40DB-9C17-A114D734B02B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7" name="TextBox 32">
              <a:extLst>
                <a:ext uri="{FF2B5EF4-FFF2-40B4-BE49-F238E27FC236}">
                  <a16:creationId xmlns:a16="http://schemas.microsoft.com/office/drawing/2014/main" id="{A0C9BE09-B8C3-4F86-B301-CF97337E3482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Further Test Your Understanding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661B8D2-9076-4D26-B99B-BF681AF3B90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9" name="Picture 4">
            <a:extLst>
              <a:ext uri="{FF2B5EF4-FFF2-40B4-BE49-F238E27FC236}">
                <a16:creationId xmlns:a16="http://schemas.microsoft.com/office/drawing/2014/main" id="{24212105-411E-4704-A164-85F0255DF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42" y="1278052"/>
            <a:ext cx="5848898" cy="261399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45D02E1-4EB7-4CC9-9BFF-8392D8F90F0D}"/>
              </a:ext>
            </a:extLst>
          </p:cNvPr>
          <p:cNvSpPr txBox="1"/>
          <p:nvPr/>
        </p:nvSpPr>
        <p:spPr>
          <a:xfrm>
            <a:off x="395536" y="908720"/>
            <a:ext cx="308933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Jan 2013 Q4</a:t>
            </a:r>
          </a:p>
        </p:txBody>
      </p:sp>
    </p:spTree>
    <p:extLst>
      <p:ext uri="{BB962C8B-B14F-4D97-AF65-F5344CB8AC3E}">
        <p14:creationId xmlns:p14="http://schemas.microsoft.com/office/powerpoint/2010/main" val="7960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E5D66C5-C7A9-43A7-952D-BA7755ADC159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75E86F5-33EB-4B6E-AD7F-15C2D5C9601D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Modelling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5DF8A12-A7BB-4169-A7AC-AD4274542F5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9A32508C-123A-4DF3-BFFA-B6C6D371F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764704"/>
            <a:ext cx="4862388" cy="348150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F80E20-B3F4-47DE-9836-447CB94937E7}"/>
                  </a:ext>
                </a:extLst>
              </p:cNvPr>
              <p:cNvSpPr txBox="1"/>
              <p:nvPr/>
            </p:nvSpPr>
            <p:spPr>
              <a:xfrm>
                <a:off x="5305337" y="764704"/>
                <a:ext cx="3384376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When trigonometric equations are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𝑅𝑠𝑖𝑛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𝑅𝑐𝑜𝑠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dirty="0"/>
                  <a:t>, they can be used to model various things which have an oscillating behaviour, e.g. tides, the swing of a pendulum and sound waves.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F80E20-B3F4-47DE-9836-447CB9493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337" y="764704"/>
                <a:ext cx="3384376" cy="2031325"/>
              </a:xfrm>
              <a:prstGeom prst="rect">
                <a:avLst/>
              </a:prstGeom>
              <a:blipFill>
                <a:blip r:embed="rId5"/>
                <a:stretch>
                  <a:fillRect l="-1441" t="-1497" r="-901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8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264D2DD-5C08-4C71-961A-2EDA855216A4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8C29BE1-DD2F-4E99-BEAE-919CB50D8A2E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2E9A52-0F15-475B-A769-BB29EB23CAA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31E21195-1749-4BB5-BF14-330561486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692696"/>
            <a:ext cx="5851568" cy="270004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770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of other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BB278345-CB3F-4FC4-9F4F-C5D800899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49921"/>
            <a:ext cx="6621463" cy="113893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1078B96-A3E8-4F10-B4F2-9E1BE114CA53}"/>
              </a:ext>
            </a:extLst>
          </p:cNvPr>
          <p:cNvSpPr txBox="1"/>
          <p:nvPr/>
        </p:nvSpPr>
        <p:spPr>
          <a:xfrm>
            <a:off x="323528" y="780589"/>
            <a:ext cx="24482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Jan 2012 Q8</a:t>
            </a:r>
          </a:p>
        </p:txBody>
      </p:sp>
    </p:spTree>
    <p:extLst>
      <p:ext uri="{BB962C8B-B14F-4D97-AF65-F5344CB8AC3E}">
        <p14:creationId xmlns:p14="http://schemas.microsoft.com/office/powerpoint/2010/main" val="101079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99592" y="906977"/>
                <a:ext cx="7527460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/>
                  <a:t> 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 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906977"/>
                <a:ext cx="7527460" cy="369332"/>
              </a:xfrm>
              <a:prstGeom prst="rect">
                <a:avLst/>
              </a:prstGeom>
              <a:blipFill>
                <a:blip r:embed="rId2"/>
                <a:stretch>
                  <a:fillRect b="-476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67544" y="889322"/>
            <a:ext cx="432048" cy="3869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34255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Uses of Addition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99592" y="836712"/>
                <a:ext cx="7527460" cy="53360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Using a suitable angle formulae, show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15°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836712"/>
                <a:ext cx="7527460" cy="5336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67544" y="836712"/>
            <a:ext cx="432048" cy="5336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99592" y="3976959"/>
                <a:ext cx="7776864" cy="7627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180°&lt;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&lt;270°</m:t>
                    </m:r>
                  </m:oMath>
                </a14:m>
                <a:r>
                  <a:rPr lang="en-GB" dirty="0"/>
                  <a:t>, and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dirty="0"/>
                  <a:t>, find the value of: (a)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976959"/>
                <a:ext cx="7776864" cy="762773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67544" y="3959304"/>
            <a:ext cx="432048" cy="3869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4370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40D354E-6B87-488C-B222-677BA3AD74B3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EBA0147-8002-4EE9-A406-3626762CE060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Continued…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17AD608-180B-4A1E-89F4-F8C1F377D55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A65E2D-206F-420E-93F9-E4ADE3B653C8}"/>
                  </a:ext>
                </a:extLst>
              </p:cNvPr>
              <p:cNvSpPr txBox="1"/>
              <p:nvPr/>
            </p:nvSpPr>
            <p:spPr>
              <a:xfrm>
                <a:off x="827584" y="836712"/>
                <a:ext cx="7527460" cy="7627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180°&lt;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&lt;270°</m:t>
                    </m:r>
                  </m:oMath>
                </a14:m>
                <a:r>
                  <a:rPr lang="en-GB" dirty="0"/>
                  <a:t>, and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dirty="0"/>
                  <a:t>, find the value of: (b)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A65E2D-206F-420E-93F9-E4ADE3B65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836712"/>
                <a:ext cx="7527460" cy="762773"/>
              </a:xfrm>
              <a:prstGeom prst="rect">
                <a:avLst/>
              </a:prstGeom>
              <a:blipFill>
                <a:blip r:embed="rId2"/>
                <a:stretch>
                  <a:fillRect b="-201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B628A02E-85E5-49CE-80F9-63A337DE1E9E}"/>
              </a:ext>
            </a:extLst>
          </p:cNvPr>
          <p:cNvSpPr/>
          <p:nvPr/>
        </p:nvSpPr>
        <p:spPr>
          <a:xfrm>
            <a:off x="395536" y="819057"/>
            <a:ext cx="432048" cy="3869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1477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C086A60-D393-4413-ABB9-ED83AA816BDB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38557F-97EE-4C0C-88B5-0FC3616935FC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90C361-D63B-4002-89B6-1DDDBEE29F2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A028CF-BC8F-4106-A104-1875DA5D4495}"/>
                  </a:ext>
                </a:extLst>
              </p:cNvPr>
              <p:cNvSpPr txBox="1"/>
              <p:nvPr/>
            </p:nvSpPr>
            <p:spPr>
              <a:xfrm>
                <a:off x="769526" y="952826"/>
                <a:ext cx="7527460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Without using a calculator, determine the exact value of: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75°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  <a:p>
                <a:pPr marL="342900" indent="-342900"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75°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A028CF-BC8F-4106-A104-1875DA5D4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26" y="952826"/>
                <a:ext cx="7527460" cy="923330"/>
              </a:xfrm>
              <a:prstGeom prst="rect">
                <a:avLst/>
              </a:prstGeom>
              <a:blipFill>
                <a:blip r:embed="rId2"/>
                <a:stretch>
                  <a:fillRect b="-113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Challenging question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64704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June 2013 Q3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1134036"/>
            <a:ext cx="5686425" cy="375285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7184305-5161-45C7-AA60-DC794F52864A}"/>
              </a:ext>
            </a:extLst>
          </p:cNvPr>
          <p:cNvSpPr/>
          <p:nvPr/>
        </p:nvSpPr>
        <p:spPr>
          <a:xfrm>
            <a:off x="420688" y="3429000"/>
            <a:ext cx="5700210" cy="14097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16EC6B-4D98-4150-AAE1-1E9E19FE8642}"/>
              </a:ext>
            </a:extLst>
          </p:cNvPr>
          <p:cNvSpPr/>
          <p:nvPr/>
        </p:nvSpPr>
        <p:spPr>
          <a:xfrm>
            <a:off x="5589636" y="1835150"/>
            <a:ext cx="201563" cy="78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9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6009" y="1329635"/>
                <a:ext cx="7704856" cy="348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≡2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≡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r>
                  <a:rPr lang="en-GB" sz="2800" b="0" i="1" dirty="0">
                    <a:latin typeface="Cambria Math"/>
                  </a:rPr>
                  <a:t/>
                </a:r>
                <a:br>
                  <a:rPr lang="en-GB" sz="2800" b="0" i="1" dirty="0">
                    <a:latin typeface="Cambria Math"/>
                  </a:rPr>
                </a:br>
                <a:r>
                  <a:rPr lang="en-GB" sz="2800" b="0" i="1" dirty="0">
                    <a:latin typeface="Cambria Math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≡2</m:t>
                    </m:r>
                    <m:func>
                      <m:func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800" b="0" i="0" smtClean="0">
                                <a:latin typeface="Cambria Math"/>
                              </a:rPr>
                              <m:t>cos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800" b="0" i="1" smtClean="0">
                            <a:latin typeface="Cambria Math"/>
                          </a:rPr>
                          <m:t>𝐴</m:t>
                        </m:r>
                      </m:e>
                    </m:func>
                    <m:r>
                      <a:rPr lang="en-GB" sz="2800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GB" sz="2800" b="0" i="1" dirty="0">
                    <a:latin typeface="Cambria Math"/>
                  </a:rPr>
                  <a:t/>
                </a:r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        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                       </m:t>
                      </m:r>
                      <m:r>
                        <a:rPr lang="en-GB" sz="2800" b="0" i="1" smtClean="0">
                          <a:latin typeface="Cambria Math"/>
                        </a:rPr>
                        <m:t>≡1−2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r>
                  <a:rPr lang="en-GB" sz="2800" b="0" i="1" dirty="0">
                    <a:latin typeface="Cambria Math"/>
                  </a:rPr>
                  <a:t/>
                </a:r>
                <a:br>
                  <a:rPr lang="en-GB" sz="2800" b="0" i="1" dirty="0">
                    <a:latin typeface="Cambria Math"/>
                  </a:rPr>
                </a:br>
                <a:r>
                  <a:rPr lang="en-GB" sz="2800" b="0" i="1" dirty="0">
                    <a:latin typeface="Cambria Math"/>
                  </a:rPr>
                  <a:t/>
                </a:r>
                <a:br>
                  <a:rPr lang="en-GB" sz="2800" b="0" i="1" dirty="0">
                    <a:latin typeface="Cambria Math"/>
                  </a:rPr>
                </a:br>
                <a:endParaRPr lang="en-GB" sz="2800" i="1" dirty="0">
                  <a:latin typeface="Cambria Math"/>
                </a:endParaRPr>
              </a:p>
              <a:p>
                <a:pPr/>
                <a:r>
                  <a:rPr lang="en-GB" sz="2800" b="0" i="1" dirty="0">
                    <a:latin typeface="Cambria Math"/>
                  </a:rPr>
                  <a:t/>
                </a:r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latin typeface="Cambria Math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009" y="1329635"/>
                <a:ext cx="7704856" cy="348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585125" y="1980582"/>
            <a:ext cx="2376264" cy="20313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err="1"/>
              <a:t>Fro</a:t>
            </a:r>
            <a:r>
              <a:rPr lang="en-GB" b="1" dirty="0"/>
              <a:t> Tip</a:t>
            </a:r>
            <a:r>
              <a:rPr lang="en-GB" dirty="0"/>
              <a:t>: The way I remember what way round these go is that the cos on the RHS is ‘attracted’ to the cos on the LHS, whereas the sin is pushed away.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6008123" y="2665353"/>
            <a:ext cx="577002" cy="3308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9173" y="5162199"/>
                <a:ext cx="676875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/>
                  <a:t>These are all easily derivable by just setting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𝐴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r>
                      <a:rPr lang="en-GB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GB" dirty="0"/>
                  <a:t> in the compound angle formulae. e.g. </a:t>
                </a:r>
                <a:r>
                  <a:rPr lang="en-GB" b="0" i="1" dirty="0">
                    <a:latin typeface="Cambria Math" panose="02040503050406030204" pitchFamily="18" charset="0"/>
                  </a:rPr>
                  <a:t/>
                </a:r>
                <a:br>
                  <a:rPr lang="en-GB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73" y="5162199"/>
                <a:ext cx="6768752" cy="1477328"/>
              </a:xfrm>
              <a:prstGeom prst="rect">
                <a:avLst/>
              </a:prstGeom>
              <a:blipFill>
                <a:blip r:embed="rId3"/>
                <a:stretch>
                  <a:fillRect l="-811" t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504121" y="126589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Wingdings" panose="05000000000000000000" pitchFamily="2" charset="2"/>
              </a:rPr>
              <a:t>!</a:t>
            </a:r>
            <a:endParaRPr lang="en-GB" dirty="0">
              <a:latin typeface="Wingdings" panose="05000000000000000000" pitchFamily="2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5125" y="1204342"/>
            <a:ext cx="2376264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This first form is relatively rare.</a:t>
            </a: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>
            <a:off x="6184641" y="1527508"/>
            <a:ext cx="400484" cy="3231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1D65443-7F56-4433-9880-7D2C952F3803}"/>
              </a:ext>
            </a:extLst>
          </p:cNvPr>
          <p:cNvSpPr txBox="1"/>
          <p:nvPr/>
        </p:nvSpPr>
        <p:spPr>
          <a:xfrm>
            <a:off x="249266" y="735676"/>
            <a:ext cx="7316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Double-angle formula allow you to halve the angle within a trig function.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C15FCC-508F-41AA-BB8F-70C258FDA185}"/>
              </a:ext>
            </a:extLst>
          </p:cNvPr>
          <p:cNvCxnSpPr/>
          <p:nvPr/>
        </p:nvCxnSpPr>
        <p:spPr>
          <a:xfrm>
            <a:off x="899592" y="5013176"/>
            <a:ext cx="73012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24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44902</TotalTime>
  <Words>610</Words>
  <Application>Microsoft Office PowerPoint</Application>
  <PresentationFormat>On-screen Show (4:3)</PresentationFormat>
  <Paragraphs>119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 Math</vt:lpstr>
      <vt:lpstr>Wingdings</vt:lpstr>
      <vt:lpstr>Office Theme</vt:lpstr>
      <vt:lpstr>P2 Chapter 7 :: Trigonometry And Modelling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1040</cp:revision>
  <dcterms:created xsi:type="dcterms:W3CDTF">2013-02-28T07:36:55Z</dcterms:created>
  <dcterms:modified xsi:type="dcterms:W3CDTF">2019-11-26T12:08:34Z</dcterms:modified>
</cp:coreProperties>
</file>