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1" r:id="rId2"/>
    <p:sldId id="565" r:id="rId3"/>
    <p:sldId id="566" r:id="rId4"/>
    <p:sldId id="567" r:id="rId5"/>
    <p:sldId id="569" r:id="rId6"/>
    <p:sldId id="568" r:id="rId7"/>
    <p:sldId id="570" r:id="rId8"/>
    <p:sldId id="574" r:id="rId9"/>
    <p:sldId id="575" r:id="rId10"/>
    <p:sldId id="577" r:id="rId11"/>
    <p:sldId id="578" r:id="rId12"/>
    <p:sldId id="579" r:id="rId13"/>
    <p:sldId id="581" r:id="rId14"/>
    <p:sldId id="582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2" autoAdjust="0"/>
    <p:restoredTop sz="88534" autoAdjust="0"/>
  </p:normalViewPr>
  <p:slideViewPr>
    <p:cSldViewPr>
      <p:cViewPr varScale="1">
        <p:scale>
          <a:sx n="105" d="100"/>
          <a:sy n="105" d="100"/>
        </p:scale>
        <p:origin x="132" y="16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8.png"/><Relationship Id="rId7" Type="http://schemas.openxmlformats.org/officeDocument/2006/relationships/image" Target="../media/image70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6.png"/><Relationship Id="rId10" Type="http://schemas.openxmlformats.org/officeDocument/2006/relationships/image" Target="../media/image73.png"/><Relationship Id="rId4" Type="http://schemas.openxmlformats.org/officeDocument/2006/relationships/image" Target="../media/image65.png"/><Relationship Id="rId9" Type="http://schemas.openxmlformats.org/officeDocument/2006/relationships/image" Target="../media/image7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8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100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8 :: </a:t>
            </a:r>
            <a:r>
              <a:rPr lang="en-GB" dirty="0"/>
              <a:t>Parametric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 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F140406-0921-4874-9637-E63EF5823E2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A81D4E-5CE5-4F03-A533-EB4A3D09F2B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4D8BC6-9095-4395-ACB8-C660048B6CD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DA7413-CFB8-48F9-87C2-DFF564B731B8}"/>
                  </a:ext>
                </a:extLst>
              </p:cNvPr>
              <p:cNvSpPr txBox="1"/>
              <p:nvPr/>
            </p:nvSpPr>
            <p:spPr>
              <a:xfrm>
                <a:off x="395536" y="908720"/>
                <a:ext cx="75608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can find where a parametric curve crosses a particular axis or where curves cross each other. </a:t>
                </a:r>
              </a:p>
              <a:p>
                <a:r>
                  <a:rPr lang="en-GB" b="1" dirty="0"/>
                  <a:t>The key is to first find the value of the parameter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DA7413-CFB8-48F9-87C2-DFF564B73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7560840" cy="923330"/>
              </a:xfrm>
              <a:prstGeom prst="rect">
                <a:avLst/>
              </a:prstGeom>
              <a:blipFill>
                <a:blip r:embed="rId2"/>
                <a:stretch>
                  <a:fillRect l="-726" t="-3289" r="-64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/>
              <p:nvPr/>
            </p:nvSpPr>
            <p:spPr>
              <a:xfrm>
                <a:off x="547936" y="2052340"/>
                <a:ext cx="4532064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diagram shows 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with parametric equations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,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GB" sz="1600" dirty="0"/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is a non-zero constant.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−4,0</m:t>
                        </m:r>
                      </m:e>
                    </m:d>
                  </m:oMath>
                </a14:m>
                <a:r>
                  <a:rPr lang="en-GB" sz="1600" dirty="0"/>
                  <a:t>,</a:t>
                </a:r>
              </a:p>
              <a:p>
                <a:r>
                  <a:rPr lang="en-GB" sz="1600" dirty="0"/>
                  <a:t>a)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where the curve crosses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-axis.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B613B8-3CD2-4B1F-8E9A-3215C40F5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6" y="2052340"/>
                <a:ext cx="4532064" cy="1815882"/>
              </a:xfrm>
              <a:prstGeom prst="rect">
                <a:avLst/>
              </a:prstGeom>
              <a:blipFill>
                <a:blip r:embed="rId3"/>
                <a:stretch>
                  <a:fillRect r="-77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200485C-81AE-4536-ADF3-CCD3CF0370A8}"/>
              </a:ext>
            </a:extLst>
          </p:cNvPr>
          <p:cNvCxnSpPr>
            <a:cxnSpLocks/>
          </p:cNvCxnSpPr>
          <p:nvPr/>
        </p:nvCxnSpPr>
        <p:spPr>
          <a:xfrm flipV="1">
            <a:off x="7201061" y="1568425"/>
            <a:ext cx="0" cy="2453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E7B3DBC-868B-459B-AD00-6D9E62856ED6}"/>
              </a:ext>
            </a:extLst>
          </p:cNvPr>
          <p:cNvCxnSpPr>
            <a:cxnSpLocks/>
          </p:cNvCxnSpPr>
          <p:nvPr/>
        </p:nvCxnSpPr>
        <p:spPr>
          <a:xfrm>
            <a:off x="5716637" y="2912368"/>
            <a:ext cx="2952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DD14DF-673C-4161-835E-24609F47974E}"/>
                  </a:ext>
                </a:extLst>
              </p:cNvPr>
              <p:cNvSpPr txBox="1"/>
              <p:nvPr/>
            </p:nvSpPr>
            <p:spPr>
              <a:xfrm>
                <a:off x="8596313" y="2735411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DD14DF-673C-4161-835E-24609F4797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313" y="2735411"/>
                <a:ext cx="33004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D3A140-E844-433C-B58D-B116F0067034}"/>
                  </a:ext>
                </a:extLst>
              </p:cNvPr>
              <p:cNvSpPr txBox="1"/>
              <p:nvPr/>
            </p:nvSpPr>
            <p:spPr>
              <a:xfrm>
                <a:off x="7030309" y="1275645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D3A140-E844-433C-B58D-B116F0067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0309" y="1275645"/>
                <a:ext cx="33004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0E3E0B1-8EB5-4764-9D81-5D9EC16BE659}"/>
              </a:ext>
            </a:extLst>
          </p:cNvPr>
          <p:cNvSpPr/>
          <p:nvPr/>
        </p:nvSpPr>
        <p:spPr>
          <a:xfrm>
            <a:off x="6038850" y="2282825"/>
            <a:ext cx="1323975" cy="1828800"/>
          </a:xfrm>
          <a:custGeom>
            <a:avLst/>
            <a:gdLst>
              <a:gd name="connsiteX0" fmla="*/ 0 w 1323975"/>
              <a:gd name="connsiteY0" fmla="*/ 0 h 1828800"/>
              <a:gd name="connsiteX1" fmla="*/ 371475 w 1323975"/>
              <a:gd name="connsiteY1" fmla="*/ 638175 h 1828800"/>
              <a:gd name="connsiteX2" fmla="*/ 819150 w 1323975"/>
              <a:gd name="connsiteY2" fmla="*/ 1047750 h 1828800"/>
              <a:gd name="connsiteX3" fmla="*/ 1171575 w 1323975"/>
              <a:gd name="connsiteY3" fmla="*/ 1190625 h 1828800"/>
              <a:gd name="connsiteX4" fmla="*/ 1323975 w 1323975"/>
              <a:gd name="connsiteY4" fmla="*/ 1276350 h 1828800"/>
              <a:gd name="connsiteX5" fmla="*/ 1171575 w 1323975"/>
              <a:gd name="connsiteY5" fmla="*/ 1562100 h 1828800"/>
              <a:gd name="connsiteX6" fmla="*/ 914400 w 1323975"/>
              <a:gd name="connsiteY6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3975" h="1828800">
                <a:moveTo>
                  <a:pt x="0" y="0"/>
                </a:moveTo>
                <a:cubicBezTo>
                  <a:pt x="117475" y="231775"/>
                  <a:pt x="234950" y="463550"/>
                  <a:pt x="371475" y="638175"/>
                </a:cubicBezTo>
                <a:cubicBezTo>
                  <a:pt x="508000" y="812800"/>
                  <a:pt x="685800" y="955675"/>
                  <a:pt x="819150" y="1047750"/>
                </a:cubicBezTo>
                <a:cubicBezTo>
                  <a:pt x="952500" y="1139825"/>
                  <a:pt x="1087438" y="1152525"/>
                  <a:pt x="1171575" y="1190625"/>
                </a:cubicBezTo>
                <a:cubicBezTo>
                  <a:pt x="1255713" y="1228725"/>
                  <a:pt x="1323975" y="1214438"/>
                  <a:pt x="1323975" y="1276350"/>
                </a:cubicBezTo>
                <a:cubicBezTo>
                  <a:pt x="1323975" y="1338262"/>
                  <a:pt x="1239837" y="1470025"/>
                  <a:pt x="1171575" y="1562100"/>
                </a:cubicBezTo>
                <a:cubicBezTo>
                  <a:pt x="1103313" y="1654175"/>
                  <a:pt x="1008856" y="1741487"/>
                  <a:pt x="914400" y="182880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21F880-29DF-4D89-B11C-872BB8486B17}"/>
                  </a:ext>
                </a:extLst>
              </p:cNvPr>
              <p:cNvSpPr txBox="1"/>
              <p:nvPr/>
            </p:nvSpPr>
            <p:spPr>
              <a:xfrm>
                <a:off x="6019800" y="2144117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21F880-29DF-4D89-B11C-872BB8486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144117"/>
                <a:ext cx="33004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62BA9A-F0D9-4258-B1E9-1DFB3D183391}"/>
                  </a:ext>
                </a:extLst>
              </p:cNvPr>
              <p:cNvSpPr txBox="1"/>
              <p:nvPr/>
            </p:nvSpPr>
            <p:spPr>
              <a:xfrm>
                <a:off x="6089887" y="2861928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62BA9A-F0D9-4258-B1E9-1DFB3D183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887" y="2861928"/>
                <a:ext cx="330044" cy="307777"/>
              </a:xfrm>
              <a:prstGeom prst="rect">
                <a:avLst/>
              </a:prstGeom>
              <a:blipFill>
                <a:blip r:embed="rId7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506A21-363E-402F-A681-4835BA977C18}"/>
                  </a:ext>
                </a:extLst>
              </p:cNvPr>
              <p:cNvSpPr txBox="1"/>
              <p:nvPr/>
            </p:nvSpPr>
            <p:spPr>
              <a:xfrm>
                <a:off x="6928167" y="3363318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506A21-363E-402F-A681-4835BA977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167" y="3363318"/>
                <a:ext cx="33004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A350E5-64B4-41F6-AACC-282F76C193E6}"/>
                  </a:ext>
                </a:extLst>
              </p:cNvPr>
              <p:cNvSpPr txBox="1"/>
              <p:nvPr/>
            </p:nvSpPr>
            <p:spPr>
              <a:xfrm>
                <a:off x="6920388" y="3689083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A350E5-64B4-41F6-AACC-282F76C19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388" y="3689083"/>
                <a:ext cx="3300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44CCBE-B479-4E40-9ADD-AD6931EB53F8}"/>
                  </a:ext>
                </a:extLst>
              </p:cNvPr>
              <p:cNvSpPr txBox="1"/>
              <p:nvPr/>
            </p:nvSpPr>
            <p:spPr>
              <a:xfrm>
                <a:off x="6957601" y="2889299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44CCBE-B479-4E40-9ADD-AD6931EB5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601" y="2889299"/>
                <a:ext cx="33004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9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5ED705-F67B-4759-B5F6-1DE6AF25BFB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03FA4AF-6555-4B63-AA86-216B4EF9BAE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994A973-2CEF-4C12-9AEA-238818AE0E8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3E1D5E-E71C-4D90-97D6-4A6521EC0AE9}"/>
                  </a:ext>
                </a:extLst>
              </p:cNvPr>
              <p:cNvSpPr txBox="1"/>
              <p:nvPr/>
            </p:nvSpPr>
            <p:spPr>
              <a:xfrm>
                <a:off x="420936" y="883940"/>
                <a:ext cx="7821364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curve is given parametrically by the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.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dirty="0"/>
                  <a:t> meets the curve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 Find 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3E1D5E-E71C-4D90-97D6-4A6521EC0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36" y="883940"/>
                <a:ext cx="7821364" cy="646331"/>
              </a:xfrm>
              <a:prstGeom prst="rect">
                <a:avLst/>
              </a:prstGeom>
              <a:blipFill>
                <a:blip r:embed="rId2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94A80F4-7602-40A4-B447-77C080B9018F}"/>
              </a:ext>
            </a:extLst>
          </p:cNvPr>
          <p:cNvSpPr txBox="1"/>
          <p:nvPr/>
        </p:nvSpPr>
        <p:spPr>
          <a:xfrm>
            <a:off x="6012284" y="1658516"/>
            <a:ext cx="291467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Whenever you want to solve a Cartesian equation and pair of parametric equations simultaneously, substitute the parametric equations into the Cartesian one.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/>
              <p:nvPr/>
            </p:nvSpPr>
            <p:spPr>
              <a:xfrm>
                <a:off x="349931" y="3343344"/>
                <a:ext cx="7821364" cy="14504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a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with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a) Find the point where the curve intersects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where the curve cuts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1034DB3-886A-4034-B95B-C36086EB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31" y="3343344"/>
                <a:ext cx="7821364" cy="1450462"/>
              </a:xfrm>
              <a:prstGeom prst="rect">
                <a:avLst/>
              </a:prstGeom>
              <a:blipFill>
                <a:blip r:embed="rId4"/>
                <a:stretch>
                  <a:fillRect b="-37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7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733424"/>
            <a:ext cx="6795911" cy="593593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13370" y="864705"/>
            <a:ext cx="15841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Jan 2013</a:t>
            </a:r>
          </a:p>
        </p:txBody>
      </p:sp>
    </p:spTree>
    <p:extLst>
      <p:ext uri="{BB962C8B-B14F-4D97-AF65-F5344CB8AC3E}">
        <p14:creationId xmlns:p14="http://schemas.microsoft.com/office/powerpoint/2010/main" val="35075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8CCF69E-9E20-48A7-B590-78F1B9F52D6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3B00F3D-B6A8-4642-964C-12365DD8F12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8275522-665A-4F69-91A6-ECC4CEBF8DC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214EC93-8F96-4DFC-960A-1D50A40F3BCE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813690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As we saw at the start of this chapter, parametric equations are frequently used in mechanics, particularly where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/>
                  <a:t> position (the Cartesian variables) depends on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(the parameter).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214EC93-8F96-4DFC-960A-1D50A40F3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8136904" cy="923330"/>
              </a:xfrm>
              <a:prstGeom prst="rect">
                <a:avLst/>
              </a:prstGeom>
              <a:blipFill>
                <a:blip r:embed="rId2"/>
                <a:stretch>
                  <a:fillRect l="-599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ACA554-E346-4C23-BF4C-53DC60824CC1}"/>
                  </a:ext>
                </a:extLst>
              </p:cNvPr>
              <p:cNvSpPr txBox="1"/>
              <p:nvPr/>
            </p:nvSpPr>
            <p:spPr>
              <a:xfrm>
                <a:off x="481298" y="1916832"/>
                <a:ext cx="7821364" cy="267765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plane’s position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/>
                  <a:t> is the speed of the plane,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/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is the vertical distance travelled, relative to a fixed origin.</a:t>
                </a:r>
              </a:p>
              <a:p>
                <a:r>
                  <a:rPr lang="en-GB" sz="1400" dirty="0"/>
                  <a:t>When the plane has travelled 600m horizontally, it has climbed 120m.</a:t>
                </a:r>
              </a:p>
              <a:p>
                <a:r>
                  <a:rPr lang="en-GB" sz="1400" dirty="0"/>
                  <a:t>a. find the angle of elevation,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Given that the plane’s speed is 50 m 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,</a:t>
                </a:r>
              </a:p>
              <a:p>
                <a:r>
                  <a:rPr lang="en-GB" sz="1400" dirty="0"/>
                  <a:t>b. find the parametric equations for the plane’s motion.</a:t>
                </a:r>
              </a:p>
              <a:p>
                <a:r>
                  <a:rPr lang="en-GB" sz="1400" dirty="0"/>
                  <a:t>c. find the vertical height of the plane after 10 seconds.</a:t>
                </a:r>
              </a:p>
              <a:p>
                <a:r>
                  <a:rPr lang="en-GB" sz="1400" dirty="0"/>
                  <a:t>d. show that the plane’s motion is a straight line.</a:t>
                </a:r>
              </a:p>
              <a:p>
                <a:r>
                  <a:rPr lang="en-GB" sz="1400" dirty="0"/>
                  <a:t>e. explain why the domain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/>
                  <a:t>,  is not realistic.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ACA554-E346-4C23-BF4C-53DC60824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98" y="1916832"/>
                <a:ext cx="7821364" cy="26776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A1E62140-8AF2-40CE-96E4-80F41AE28648}"/>
              </a:ext>
            </a:extLst>
          </p:cNvPr>
          <p:cNvSpPr/>
          <p:nvPr/>
        </p:nvSpPr>
        <p:spPr>
          <a:xfrm flipH="1">
            <a:off x="5796136" y="3258995"/>
            <a:ext cx="1728192" cy="93610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AC42EA-DE9B-4754-B44F-F69758832D7F}"/>
              </a:ext>
            </a:extLst>
          </p:cNvPr>
          <p:cNvSpPr/>
          <p:nvPr/>
        </p:nvSpPr>
        <p:spPr>
          <a:xfrm>
            <a:off x="7331074" y="4005064"/>
            <a:ext cx="193253" cy="1859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F8D77EF-F3C4-4C9C-9C4E-075AA6EDF460}"/>
              </a:ext>
            </a:extLst>
          </p:cNvPr>
          <p:cNvSpPr/>
          <p:nvPr/>
        </p:nvSpPr>
        <p:spPr>
          <a:xfrm>
            <a:off x="6257925" y="3933825"/>
            <a:ext cx="85725" cy="257175"/>
          </a:xfrm>
          <a:custGeom>
            <a:avLst/>
            <a:gdLst>
              <a:gd name="connsiteX0" fmla="*/ 0 w 85725"/>
              <a:gd name="connsiteY0" fmla="*/ 0 h 257175"/>
              <a:gd name="connsiteX1" fmla="*/ 66675 w 85725"/>
              <a:gd name="connsiteY1" fmla="*/ 142875 h 257175"/>
              <a:gd name="connsiteX2" fmla="*/ 85725 w 85725"/>
              <a:gd name="connsiteY2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725" h="257175">
                <a:moveTo>
                  <a:pt x="0" y="0"/>
                </a:moveTo>
                <a:cubicBezTo>
                  <a:pt x="26194" y="50006"/>
                  <a:pt x="52388" y="100013"/>
                  <a:pt x="66675" y="142875"/>
                </a:cubicBezTo>
                <a:cubicBezTo>
                  <a:pt x="80962" y="185737"/>
                  <a:pt x="83343" y="221456"/>
                  <a:pt x="85725" y="25717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B96EB2-03CA-4786-96E3-BD35BFB5E24C}"/>
                  </a:ext>
                </a:extLst>
              </p:cNvPr>
              <p:cNvSpPr txBox="1"/>
              <p:nvPr/>
            </p:nvSpPr>
            <p:spPr>
              <a:xfrm>
                <a:off x="6280125" y="385050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B96EB2-03CA-4786-96E3-BD35BFB5E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125" y="3850506"/>
                <a:ext cx="288032" cy="369332"/>
              </a:xfrm>
              <a:prstGeom prst="rect">
                <a:avLst/>
              </a:prstGeom>
              <a:blipFill>
                <a:blip r:embed="rId4"/>
                <a:stretch>
                  <a:fillRect r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aper, plane icon">
            <a:extLst>
              <a:ext uri="{FF2B5EF4-FFF2-40B4-BE49-F238E27FC236}">
                <a16:creationId xmlns:a16="http://schemas.microsoft.com/office/drawing/2014/main" id="{9A238F80-A4B9-494D-9EC9-701DB7855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2946400"/>
            <a:ext cx="8636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803404F-E21D-42B9-ACFF-06F07BE07B7F}"/>
              </a:ext>
            </a:extLst>
          </p:cNvPr>
          <p:cNvSpPr txBox="1"/>
          <p:nvPr/>
        </p:nvSpPr>
        <p:spPr>
          <a:xfrm rot="18797263">
            <a:off x="7330417" y="3217798"/>
            <a:ext cx="4432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DFM</a:t>
            </a:r>
          </a:p>
        </p:txBody>
      </p:sp>
    </p:spTree>
    <p:extLst>
      <p:ext uri="{BB962C8B-B14F-4D97-AF65-F5344CB8AC3E}">
        <p14:creationId xmlns:p14="http://schemas.microsoft.com/office/powerpoint/2010/main" val="1321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E554E7C-1E1B-408B-97E2-CC1CC48EC92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FE998-A533-42B3-9C63-2BF0F356B96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D4C2F4-86DC-450A-ADB5-CF0AA1FC559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F8F95E-9448-4FDF-A9A6-8FAD982783B9}"/>
                  </a:ext>
                </a:extLst>
              </p:cNvPr>
              <p:cNvSpPr txBox="1"/>
              <p:nvPr/>
            </p:nvSpPr>
            <p:spPr>
              <a:xfrm>
                <a:off x="285428" y="722412"/>
                <a:ext cx="4824536" cy="30451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F8F95E-9448-4FDF-A9A6-8FAD98278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28" y="722412"/>
                <a:ext cx="4824536" cy="30451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AA22A5C-E5F8-4D1C-B085-5AEA029D6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692697"/>
            <a:ext cx="2169450" cy="304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79D884-080B-4633-BBAB-93CE63B9045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CBB9B9C-999A-4438-AE18-FFB77A9F1C5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What are they and what is the point?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D7A9C-27AB-4D62-94C1-77AAF29D5BA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F6AFB5-9740-433B-99C9-0E8925B8F679}"/>
                  </a:ext>
                </a:extLst>
              </p:cNvPr>
              <p:cNvSpPr txBox="1"/>
              <p:nvPr/>
            </p:nvSpPr>
            <p:spPr>
              <a:xfrm>
                <a:off x="4294810" y="1281110"/>
                <a:ext cx="417646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Typically, with two variables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 we can relate the two by </a:t>
                </a:r>
                <a:r>
                  <a:rPr lang="en-GB" b="1" dirty="0"/>
                  <a:t>a single equation involving just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This is known as a </a:t>
                </a:r>
                <a:r>
                  <a:rPr lang="en-GB" b="1" u="sng" dirty="0"/>
                  <a:t>Cartesian equation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The line shows all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/>
                  <a:t> which satisfy the Cartesian equation.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F6AFB5-9740-433B-99C9-0E8925B8F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810" y="1281110"/>
                <a:ext cx="4176464" cy="2031325"/>
              </a:xfrm>
              <a:prstGeom prst="rect">
                <a:avLst/>
              </a:prstGeom>
              <a:blipFill>
                <a:blip r:embed="rId2"/>
                <a:stretch>
                  <a:fillRect l="-1314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B0DD01A2-60F4-4AC6-91DD-19301B863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486" y="776722"/>
            <a:ext cx="2736304" cy="25069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7E0AEA-CDEF-4064-819C-2A5A4FD6DAA6}"/>
                  </a:ext>
                </a:extLst>
              </p:cNvPr>
              <p:cNvSpPr txBox="1"/>
              <p:nvPr/>
            </p:nvSpPr>
            <p:spPr>
              <a:xfrm>
                <a:off x="2391111" y="846915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7E0AEA-CDEF-4064-819C-2A5A4FD6D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111" y="846915"/>
                <a:ext cx="2088232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976A85-FB7A-4907-9567-479CBAE275D5}"/>
              </a:ext>
            </a:extLst>
          </p:cNvPr>
          <p:cNvCxnSpPr/>
          <p:nvPr/>
        </p:nvCxnSpPr>
        <p:spPr>
          <a:xfrm>
            <a:off x="611560" y="3645024"/>
            <a:ext cx="7560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322744D0-50D0-4BAF-8ADA-024F1AA720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668" y="3721747"/>
            <a:ext cx="3867335" cy="28867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1151A6-E512-4FC4-9CD2-D7FD0DAD20C4}"/>
                  </a:ext>
                </a:extLst>
              </p:cNvPr>
              <p:cNvSpPr txBox="1"/>
              <p:nvPr/>
            </p:nvSpPr>
            <p:spPr>
              <a:xfrm>
                <a:off x="4200182" y="3829896"/>
                <a:ext cx="4793334" cy="2765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However, in Mechanics for example, we might want each of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 values to be some function of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, as per this example.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This would allow us to express the position of a particle at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GB" sz="1600" dirty="0"/>
                  <a:t> as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  <a:p>
                <a:r>
                  <a:rPr lang="en-GB" sz="1600" dirty="0"/>
                  <a:t>These are known as </a:t>
                </a:r>
                <a:r>
                  <a:rPr lang="en-GB" sz="1600" b="1" dirty="0"/>
                  <a:t>parametric equations</a:t>
                </a:r>
                <a:r>
                  <a:rPr lang="en-GB" sz="1600" dirty="0"/>
                  <a:t>, because </a:t>
                </a:r>
                <a:r>
                  <a:rPr lang="en-GB" sz="1600" b="1" dirty="0"/>
                  <a:t>each of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/>
                  <a:t> are defined in terms of some other variable, known as the parameter </a:t>
                </a:r>
                <a:r>
                  <a:rPr lang="en-GB" sz="1600" dirty="0"/>
                  <a:t>(in this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).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1151A6-E512-4FC4-9CD2-D7FD0DAD2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182" y="3829896"/>
                <a:ext cx="4793334" cy="2765372"/>
              </a:xfrm>
              <a:prstGeom prst="rect">
                <a:avLst/>
              </a:prstGeom>
              <a:blipFill>
                <a:blip r:embed="rId6"/>
                <a:stretch>
                  <a:fillRect l="-636" t="-6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/>
              <p:nvPr/>
            </p:nvSpPr>
            <p:spPr>
              <a:xfrm>
                <a:off x="2068339" y="3868802"/>
                <a:ext cx="112941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en-GB" sz="1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i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339" y="3868802"/>
                <a:ext cx="1129412" cy="584775"/>
              </a:xfrm>
              <a:prstGeom prst="rect">
                <a:avLst/>
              </a:prstGeom>
              <a:blipFill>
                <a:blip r:embed="rId7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B28BA26-ECE5-4C7D-933A-95DD2D9B4261}"/>
              </a:ext>
            </a:extLst>
          </p:cNvPr>
          <p:cNvCxnSpPr/>
          <p:nvPr/>
        </p:nvCxnSpPr>
        <p:spPr>
          <a:xfrm flipH="1">
            <a:off x="3222702" y="4149080"/>
            <a:ext cx="977480" cy="77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760F21-3567-4D64-8D54-8D605EFF900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1CA6747-6149-4CCD-8D47-E08E8FCF8EC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Converting parametric to Cartesian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7B70CCD-E4C9-4680-B53C-6FAC3CC9E3A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F2BF24F-0959-4D60-9DA7-0C5F821E4D3A}"/>
              </a:ext>
            </a:extLst>
          </p:cNvPr>
          <p:cNvSpPr txBox="1"/>
          <p:nvPr/>
        </p:nvSpPr>
        <p:spPr>
          <a:xfrm>
            <a:off x="395536" y="83671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could we convert these parametric equations into a single Cartesian one?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203C0-7821-43C4-9F82-00C18501A798}"/>
                  </a:ext>
                </a:extLst>
              </p:cNvPr>
              <p:cNvSpPr txBox="1"/>
              <p:nvPr/>
            </p:nvSpPr>
            <p:spPr>
              <a:xfrm>
                <a:off x="1923253" y="1234708"/>
                <a:ext cx="5184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−3&lt;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203C0-7821-43C4-9F82-00C18501A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253" y="1234708"/>
                <a:ext cx="5184576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4A5C3ABE-0655-4E5C-A27A-BA7976B798FE}"/>
              </a:ext>
            </a:extLst>
          </p:cNvPr>
          <p:cNvSpPr txBox="1"/>
          <p:nvPr/>
        </p:nvSpPr>
        <p:spPr>
          <a:xfrm>
            <a:off x="544652" y="361477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the domain of the function?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EFD0C73-5C30-42E3-88A8-CF230C19C06E}"/>
                  </a:ext>
                </a:extLst>
              </p:cNvPr>
              <p:cNvSpPr/>
              <p:nvPr/>
            </p:nvSpPr>
            <p:spPr>
              <a:xfrm>
                <a:off x="656165" y="4058550"/>
                <a:ext cx="735041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b="1" dirty="0">
                    <a:latin typeface="Wingdings" panose="05000000000000000000" pitchFamily="2" charset="2"/>
                  </a:rPr>
                  <a:t>!</a:t>
                </a:r>
                <a:r>
                  <a:rPr lang="en-GB" b="1" dirty="0"/>
                  <a:t> 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can be written as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b="1" dirty="0"/>
                  <a:t>, then the domain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GB" b="1" dirty="0"/>
                  <a:t> is the range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b="1" dirty="0"/>
                  <a:t>...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EFD0C73-5C30-42E3-88A8-CF230C19C0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5" y="4058550"/>
                <a:ext cx="7350412" cy="646331"/>
              </a:xfrm>
              <a:prstGeom prst="rect">
                <a:avLst/>
              </a:prstGeom>
              <a:blipFill>
                <a:blip r:embed="rId4"/>
                <a:stretch>
                  <a:fillRect l="-579" t="-4545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9A9FCAC-1C0B-4646-BBFB-5839086E15D9}"/>
                  </a:ext>
                </a:extLst>
              </p:cNvPr>
              <p:cNvSpPr/>
              <p:nvPr/>
            </p:nvSpPr>
            <p:spPr>
              <a:xfrm>
                <a:off x="656164" y="5567205"/>
                <a:ext cx="7350411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b="1" dirty="0">
                    <a:latin typeface="Wingdings" panose="05000000000000000000" pitchFamily="2" charset="2"/>
                  </a:rPr>
                  <a:t>!</a:t>
                </a:r>
                <a:r>
                  <a:rPr lang="en-GB" b="1" dirty="0"/>
                  <a:t> and the range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GB" b="1" dirty="0"/>
                  <a:t> is the range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9A9FCAC-1C0B-4646-BBFB-5839086E15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4" y="5567205"/>
                <a:ext cx="7350411" cy="369332"/>
              </a:xfrm>
              <a:prstGeom prst="rect">
                <a:avLst/>
              </a:prstGeom>
              <a:blipFill>
                <a:blip r:embed="rId7"/>
                <a:stretch>
                  <a:fillRect l="-579" t="-6154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00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88D254-AA31-45B3-94E1-BD0026BBAAA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4CD0637-7861-4D54-97C0-3B7EDB14951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CD73B9-2845-4C06-8664-FF8A9356F59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6342BF-8B05-496E-8659-EB879651E5FF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7776864" cy="17253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curve has the parameter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&gt;−2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a) Find a Cartesian equation of the curve of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is a constant to be found.</a:t>
                </a:r>
              </a:p>
              <a:p>
                <a:r>
                  <a:rPr lang="en-GB" dirty="0"/>
                  <a:t>b) Write down the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6342BF-8B05-496E-8659-EB879651E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7776864" cy="17253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2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F32ADF-F5F2-4395-A9AA-2596FBBA145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5D8850F-5F0F-4637-9F31-B5AA98078A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B39F54-6CB8-447F-8C05-3ADD4A2AD77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8147B993-4B5B-4EEF-9D7B-FB3729E82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86871"/>
            <a:ext cx="4486275" cy="104775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206B90-F569-4870-9DBB-E830CC38A85C}"/>
              </a:ext>
            </a:extLst>
          </p:cNvPr>
          <p:cNvSpPr txBox="1"/>
          <p:nvPr/>
        </p:nvSpPr>
        <p:spPr>
          <a:xfrm>
            <a:off x="262160" y="825056"/>
            <a:ext cx="243763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Jan 2008 Q7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BCA89966-E9F3-4B4A-8184-F1E0079ED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89" y="3356992"/>
            <a:ext cx="6416996" cy="1368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ACAC0C0-79D1-4CC5-98C6-5E219D9A7B74}"/>
              </a:ext>
            </a:extLst>
          </p:cNvPr>
          <p:cNvSpPr txBox="1"/>
          <p:nvPr/>
        </p:nvSpPr>
        <p:spPr>
          <a:xfrm>
            <a:off x="257048" y="2987660"/>
            <a:ext cx="222671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Jan 2011</a:t>
            </a:r>
          </a:p>
        </p:txBody>
      </p:sp>
    </p:spTree>
    <p:extLst>
      <p:ext uri="{BB962C8B-B14F-4D97-AF65-F5344CB8AC3E}">
        <p14:creationId xmlns:p14="http://schemas.microsoft.com/office/powerpoint/2010/main" val="34014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AEBE62-792D-4AA2-AA31-DADB2EC5100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284780E-2CE8-4651-9024-8178B7B4680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…when you have trig identities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8BF623-27AB-4DE6-BA00-5599AD52D6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B17843-3407-4505-9176-5C3B48D750DA}"/>
                  </a:ext>
                </a:extLst>
              </p:cNvPr>
              <p:cNvSpPr txBox="1"/>
              <p:nvPr/>
            </p:nvSpPr>
            <p:spPr>
              <a:xfrm>
                <a:off x="321108" y="749232"/>
                <a:ext cx="77048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It’s often helpful to 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≡1</m:t>
                    </m:r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dirty="0"/>
                  <a:t> to turn parametric equations into a single Cartesian one.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B17843-3407-4505-9176-5C3B48D75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08" y="749232"/>
                <a:ext cx="7704856" cy="646331"/>
              </a:xfrm>
              <a:prstGeom prst="rect">
                <a:avLst/>
              </a:prstGeom>
              <a:blipFill>
                <a:blip r:embed="rId2"/>
                <a:stretch>
                  <a:fillRect l="-712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7F99F8-68B2-4CA8-A447-B5DB4956F127}"/>
                  </a:ext>
                </a:extLst>
              </p:cNvPr>
              <p:cNvSpPr txBox="1"/>
              <p:nvPr/>
            </p:nvSpPr>
            <p:spPr>
              <a:xfrm>
                <a:off x="340602" y="1514339"/>
                <a:ext cx="386716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curve has the parametric sequences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/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Find a Cartesian equation for the curve.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Hence sketch the curve.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7F99F8-68B2-4CA8-A447-B5DB4956F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02" y="1514339"/>
                <a:ext cx="3867166" cy="132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/>
              <p:nvPr/>
            </p:nvSpPr>
            <p:spPr>
              <a:xfrm>
                <a:off x="4571428" y="1573004"/>
                <a:ext cx="4177036" cy="198810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curve is defined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  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Write down the range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B97A6-994B-4E7C-BFCF-CD6F05166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1573004"/>
                <a:ext cx="4177036" cy="1988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9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1A4850-2DA8-4B3A-BB56-F3BDBE318D9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15C1580-B103-47C5-BEE3-A1A6B01A3B1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D22DA91-C78A-42C2-B44E-E0A94E377AD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DFC00E2E-0066-4282-8C1C-BEDE4B5E5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7" y="1112174"/>
            <a:ext cx="6743700" cy="22098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34120C-5FA5-46B6-835E-A129C161FC2D}"/>
              </a:ext>
            </a:extLst>
          </p:cNvPr>
          <p:cNvSpPr txBox="1"/>
          <p:nvPr/>
        </p:nvSpPr>
        <p:spPr>
          <a:xfrm>
            <a:off x="105708" y="750263"/>
            <a:ext cx="158417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7BCD15-6308-45AF-BF3B-39A426DC10CD}"/>
              </a:ext>
            </a:extLst>
          </p:cNvPr>
          <p:cNvSpPr txBox="1"/>
          <p:nvPr/>
        </p:nvSpPr>
        <p:spPr>
          <a:xfrm>
            <a:off x="4097422" y="750263"/>
            <a:ext cx="2295052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which double angle formula would be best here?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A216C1-1302-4967-AEAC-ABA847CB5E97}"/>
              </a:ext>
            </a:extLst>
          </p:cNvPr>
          <p:cNvCxnSpPr>
            <a:stCxn id="9" idx="2"/>
          </p:cNvCxnSpPr>
          <p:nvPr/>
        </p:nvCxnSpPr>
        <p:spPr>
          <a:xfrm flipH="1">
            <a:off x="4745494" y="1273483"/>
            <a:ext cx="499454" cy="2759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6B910C-8BD8-4A96-800B-88D27F7FB7C6}"/>
                  </a:ext>
                </a:extLst>
              </p:cNvPr>
              <p:cNvSpPr txBox="1"/>
              <p:nvPr/>
            </p:nvSpPr>
            <p:spPr>
              <a:xfrm>
                <a:off x="251520" y="3654884"/>
                <a:ext cx="8280920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−2,   0&lt;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Find the equation of the curve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and state the domain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for which the curve is defined.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Hence, sketch the curve.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6B910C-8BD8-4A96-800B-88D27F7FB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654884"/>
                <a:ext cx="8280920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7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7A14A0A-D4D8-485D-B6D9-6ED73B73A1B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61838C-1C4D-476E-A075-457C830A90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Sketching Parametric Curves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180974E-C885-4B47-81BA-14EE5D24524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136DCA01-26BA-4E49-AC8D-30BB0F1BC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86" y="862628"/>
            <a:ext cx="3030823" cy="115212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7F623BB5-0FD3-4898-8BA0-039A8B4FB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0100970"/>
                  </p:ext>
                </p:extLst>
              </p:nvPr>
            </p:nvGraphicFramePr>
            <p:xfrm>
              <a:off x="699994" y="2175386"/>
              <a:ext cx="7139922" cy="1352233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84767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23245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1816112336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35473890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7F623BB5-0FD3-4898-8BA0-039A8B4FB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0100970"/>
                  </p:ext>
                </p:extLst>
              </p:nvPr>
            </p:nvGraphicFramePr>
            <p:xfrm>
              <a:off x="699994" y="2175386"/>
              <a:ext cx="7139922" cy="1352233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84767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23245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1816112336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3547389019"/>
                        </a:ext>
                      </a:extLst>
                    </a:gridCol>
                  </a:tblGrid>
                  <a:tr h="61055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19" t="-125743" r="-745324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68421" t="-125743" r="-2626316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1818" t="-125743" r="-807273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8000" t="-125743" r="-788000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3212" t="-125743" r="-475182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3212" t="-125743" r="-375182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3212" t="-125743" r="-275182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78986" t="-125743" r="-173188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83942" t="-125743" r="-74453" b="-129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74000" t="-125743" r="-2000" b="-129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19" t="-373770" r="-745324" b="-1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19" t="-473770" r="-745324" b="-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Rectangle 18"/>
          <p:cNvSpPr/>
          <p:nvPr/>
        </p:nvSpPr>
        <p:spPr>
          <a:xfrm>
            <a:off x="3271477" y="1407656"/>
            <a:ext cx="216024" cy="249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216776" y="1378630"/>
            <a:ext cx="431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</a:t>
            </a:r>
            <a:r>
              <a:rPr lang="el-GR" sz="1400" dirty="0" smtClean="0"/>
              <a:t>π</a:t>
            </a:r>
            <a:endParaRPr lang="en-GB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BBDD20E-EBDC-49E6-B117-E4C9CEBC8E2F}"/>
                  </a:ext>
                </a:extLst>
              </p:cNvPr>
              <p:cNvSpPr txBox="1"/>
              <p:nvPr/>
            </p:nvSpPr>
            <p:spPr>
              <a:xfrm>
                <a:off x="2501324" y="687634"/>
                <a:ext cx="6646025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We can </a:t>
                </a:r>
                <a:r>
                  <a:rPr lang="en-GB" dirty="0"/>
                  <a:t>try different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and determine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/>
                  <a:t> for each value to get a sequence of points…</a:t>
                </a: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BBDD20E-EBDC-49E6-B117-E4C9CEBC8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324" y="687634"/>
                <a:ext cx="6646025" cy="646331"/>
              </a:xfrm>
              <a:prstGeom prst="rect">
                <a:avLst/>
              </a:prstGeom>
              <a:blipFill>
                <a:blip r:embed="rId4"/>
                <a:stretch>
                  <a:fillRect l="-548" t="-3636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88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A0A4518-5423-49FC-8C63-12FAC113877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5B1B08D-3CBC-4AF4-8FF0-1F277671B70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B42EFE-2BEB-4A2E-8155-43ADA7D6856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F2B0A63-EE11-41A9-A36D-06BBBFBB05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0526423"/>
                  </p:ext>
                </p:extLst>
              </p:nvPr>
            </p:nvGraphicFramePr>
            <p:xfrm>
              <a:off x="1394483" y="1730285"/>
              <a:ext cx="5694980" cy="11125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47052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F2B0A63-EE11-41A9-A36D-06BBBFBB05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0526423"/>
                  </p:ext>
                </p:extLst>
              </p:nvPr>
            </p:nvGraphicFramePr>
            <p:xfrm>
              <a:off x="1394483" y="1730285"/>
              <a:ext cx="5694980" cy="111252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1325559615"/>
                        </a:ext>
                      </a:extLst>
                    </a:gridCol>
                    <a:gridCol w="470520">
                      <a:extLst>
                        <a:ext uri="{9D8B030D-6E8A-4147-A177-3AD203B41FA5}">
                          <a16:colId xmlns:a16="http://schemas.microsoft.com/office/drawing/2014/main" val="653623038"/>
                        </a:ext>
                      </a:extLst>
                    </a:gridCol>
                    <a:gridCol w="663892">
                      <a:extLst>
                        <a:ext uri="{9D8B030D-6E8A-4147-A177-3AD203B41FA5}">
                          <a16:colId xmlns:a16="http://schemas.microsoft.com/office/drawing/2014/main" val="1176131754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46895262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23601348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41235465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2956934906"/>
                        </a:ext>
                      </a:extLst>
                    </a:gridCol>
                    <a:gridCol w="835342">
                      <a:extLst>
                        <a:ext uri="{9D8B030D-6E8A-4147-A177-3AD203B41FA5}">
                          <a16:colId xmlns:a16="http://schemas.microsoft.com/office/drawing/2014/main" val="376936587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" t="-4918" r="-838000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169" t="-4918" r="-988312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303" t="-4918" r="-598165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87000" t="-4918" r="-552000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80435" t="-4918" r="-300000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3212" t="-4918" r="-202190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83212" t="-4918" r="-102190" b="-2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3212" t="-4918" r="-2190" b="-2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36597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" t="-103226" r="-838000" b="-11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3158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" t="-206557" r="-838000" b="-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48209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26D582-B585-4CBB-8FA3-DB19F78BA968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6840760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Draw the curve given by the parametric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GB" b="0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  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26D582-B585-4CBB-8FA3-DB19F78BA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6840760" cy="646331"/>
              </a:xfrm>
              <a:prstGeom prst="rect">
                <a:avLst/>
              </a:prstGeom>
              <a:blipFill>
                <a:blip r:embed="rId3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EFD996-AB1D-49C3-BACD-CAAF4E258158}"/>
                  </a:ext>
                </a:extLst>
              </p:cNvPr>
              <p:cNvSpPr txBox="1"/>
              <p:nvPr/>
            </p:nvSpPr>
            <p:spPr>
              <a:xfrm>
                <a:off x="3112516" y="2987774"/>
                <a:ext cx="3300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EFD996-AB1D-49C3-BACD-CAAF4E258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516" y="2987774"/>
                <a:ext cx="33004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0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50822</TotalTime>
  <Words>534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Office Theme</vt:lpstr>
      <vt:lpstr>P2 Chapter 8 :: Parametric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1091</cp:revision>
  <dcterms:created xsi:type="dcterms:W3CDTF">2013-02-28T07:36:55Z</dcterms:created>
  <dcterms:modified xsi:type="dcterms:W3CDTF">2019-11-26T10:30:50Z</dcterms:modified>
</cp:coreProperties>
</file>