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81" r:id="rId2"/>
    <p:sldId id="565" r:id="rId3"/>
    <p:sldId id="568" r:id="rId4"/>
    <p:sldId id="566" r:id="rId5"/>
    <p:sldId id="569" r:id="rId6"/>
    <p:sldId id="570" r:id="rId7"/>
    <p:sldId id="571" r:id="rId8"/>
    <p:sldId id="573" r:id="rId9"/>
    <p:sldId id="575" r:id="rId10"/>
    <p:sldId id="577" r:id="rId11"/>
    <p:sldId id="578" r:id="rId12"/>
    <p:sldId id="580" r:id="rId13"/>
    <p:sldId id="579" r:id="rId14"/>
    <p:sldId id="583" r:id="rId15"/>
    <p:sldId id="582" r:id="rId16"/>
    <p:sldId id="584" r:id="rId17"/>
    <p:sldId id="585" r:id="rId18"/>
    <p:sldId id="588" r:id="rId19"/>
    <p:sldId id="587" r:id="rId20"/>
    <p:sldId id="590" r:id="rId21"/>
    <p:sldId id="576" r:id="rId22"/>
    <p:sldId id="591" r:id="rId23"/>
    <p:sldId id="592" r:id="rId24"/>
    <p:sldId id="593" r:id="rId25"/>
    <p:sldId id="594" r:id="rId26"/>
    <p:sldId id="595" r:id="rId27"/>
    <p:sldId id="596" r:id="rId28"/>
    <p:sldId id="598" r:id="rId29"/>
    <p:sldId id="600" r:id="rId30"/>
    <p:sldId id="603" r:id="rId31"/>
    <p:sldId id="604" r:id="rId32"/>
    <p:sldId id="605" r:id="rId33"/>
    <p:sldId id="607" r:id="rId34"/>
    <p:sldId id="608" r:id="rId35"/>
    <p:sldId id="610" r:id="rId36"/>
    <p:sldId id="617" r:id="rId37"/>
    <p:sldId id="618" r:id="rId38"/>
    <p:sldId id="612" r:id="rId39"/>
    <p:sldId id="611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105" d="100"/>
          <a:sy n="105" d="100"/>
        </p:scale>
        <p:origin x="132" y="1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0.png"/><Relationship Id="rId7" Type="http://schemas.openxmlformats.org/officeDocument/2006/relationships/image" Target="../media/image3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1.png"/><Relationship Id="rId5" Type="http://schemas.openxmlformats.org/officeDocument/2006/relationships/image" Target="../media/image21.png"/><Relationship Id="rId10" Type="http://schemas.openxmlformats.org/officeDocument/2006/relationships/image" Target="../media/image47.png"/><Relationship Id="rId4" Type="http://schemas.openxmlformats.org/officeDocument/2006/relationships/image" Target="../media/image182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70.png"/><Relationship Id="rId5" Type="http://schemas.openxmlformats.org/officeDocument/2006/relationships/image" Target="../media/image23.png"/><Relationship Id="rId10" Type="http://schemas.openxmlformats.org/officeDocument/2006/relationships/image" Target="../media/image69.png"/><Relationship Id="rId4" Type="http://schemas.openxmlformats.org/officeDocument/2006/relationships/image" Target="../media/image22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4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1.png"/><Relationship Id="rId4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3.png"/><Relationship Id="rId3" Type="http://schemas.openxmlformats.org/officeDocument/2006/relationships/image" Target="../media/image560.png"/><Relationship Id="rId7" Type="http://schemas.openxmlformats.org/officeDocument/2006/relationships/image" Target="../media/image60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1.png"/><Relationship Id="rId5" Type="http://schemas.openxmlformats.org/officeDocument/2006/relationships/image" Target="../media/image581.png"/><Relationship Id="rId4" Type="http://schemas.openxmlformats.org/officeDocument/2006/relationships/image" Target="../media/image5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4" Type="http://schemas.openxmlformats.org/officeDocument/2006/relationships/image" Target="../media/image2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24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9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Student notes</a:t>
            </a:r>
            <a:endParaRPr lang="en-GB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C8CFEB-FAAF-4081-89FC-52AFE6FEA18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5223AE-2708-4318-8187-30E2436B5F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Chain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775724-6363-4411-9989-B77DEE4449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/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47B04E-341A-48D4-BFA8-4745EDF37982}"/>
              </a:ext>
            </a:extLst>
          </p:cNvPr>
          <p:cNvSpPr txBox="1"/>
          <p:nvPr/>
        </p:nvSpPr>
        <p:spPr>
          <a:xfrm>
            <a:off x="1882112" y="73280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chain rule allows us to differentiate a composite function, i.e. a function within a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/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  <a:blipFill>
                <a:blip r:embed="rId3"/>
                <a:stretch>
                  <a:fillRect l="-1434"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/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/>
                  <a:t>Fro</a:t>
                </a:r>
                <a:r>
                  <a:rPr lang="en-GB" sz="900" b="1" dirty="0"/>
                  <a:t> Note:</a:t>
                </a:r>
                <a:r>
                  <a:rPr lang="en-GB" sz="900" dirty="0"/>
                  <a:t> Notice how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900" dirty="0"/>
                  <a:t>’s sort of ‘cancel’ top and bottom on the RHS. This is </a:t>
                </a:r>
                <a:r>
                  <a:rPr lang="en-GB" sz="900" u="sng" dirty="0"/>
                  <a:t>not</a:t>
                </a:r>
                <a:r>
                  <a:rPr lang="en-GB" sz="900" dirty="0"/>
                  <a:t> a valid proof of the chain rule, but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900" dirty="0"/>
                  <a:t>’s sort of behave as quantities which can often be manipulated in this way.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68855-B292-4D2D-84B8-C517A7BE932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61908" y="2620450"/>
            <a:ext cx="207370" cy="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87DE1E-4BF8-4953-9E72-1CE93332C296}"/>
              </a:ext>
            </a:extLst>
          </p:cNvPr>
          <p:cNvSpPr txBox="1"/>
          <p:nvPr/>
        </p:nvSpPr>
        <p:spPr>
          <a:xfrm>
            <a:off x="518287" y="3414907"/>
            <a:ext cx="21602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Full Method: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40015-D89D-4A10-B364-CB042C7CEC94}"/>
              </a:ext>
            </a:extLst>
          </p:cNvPr>
          <p:cNvSpPr txBox="1"/>
          <p:nvPr/>
        </p:nvSpPr>
        <p:spPr>
          <a:xfrm>
            <a:off x="5542271" y="3276407"/>
            <a:ext cx="3091505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Doing it mentally in one go:</a:t>
            </a:r>
          </a:p>
          <a:p>
            <a:r>
              <a:rPr lang="en-GB" sz="1400" dirty="0"/>
              <a:t>(aka the </a:t>
            </a:r>
            <a:r>
              <a:rPr lang="en-GB" sz="1400" dirty="0" smtClean="0"/>
              <a:t>‘</a:t>
            </a:r>
            <a:r>
              <a:rPr lang="en-GB" sz="1400" dirty="0" err="1" smtClean="0"/>
              <a:t>coverup</a:t>
            </a:r>
            <a:r>
              <a:rPr lang="en-GB" sz="1400" dirty="0" smtClean="0"/>
              <a:t> </a:t>
            </a:r>
            <a:r>
              <a:rPr lang="en-GB" sz="1400" dirty="0"/>
              <a:t>method’)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/>
              <p:nvPr/>
            </p:nvSpPr>
            <p:spPr>
              <a:xfrm>
                <a:off x="5472832" y="3933056"/>
                <a:ext cx="3670024" cy="150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chain rule boils down to: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400" b="0" dirty="0"/>
                  <a:t>outer function differentiated</a:t>
                </a:r>
              </a:p>
              <a:p>
                <a:r>
                  <a:rPr lang="en-GB" sz="1400" dirty="0"/>
                  <a:t>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b="0" dirty="0"/>
                  <a:t> inner function differentiated</a:t>
                </a:r>
              </a:p>
              <a:p>
                <a:endParaRPr lang="en-GB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/>
                  <a:t>=</a:t>
                </a:r>
                <a:endParaRPr lang="en-GB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32" y="3933056"/>
                <a:ext cx="3670024" cy="1509452"/>
              </a:xfrm>
              <a:prstGeom prst="rect">
                <a:avLst/>
              </a:prstGeom>
              <a:blipFill>
                <a:blip r:embed="rId5"/>
                <a:stretch>
                  <a:fillRect l="-498" t="-806"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3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+mj-lt"/>
                </a:rPr>
                <a:t>Further Practice</a:t>
              </a:r>
              <a:endParaRPr lang="en-GB" sz="2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65509" y="1056569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9" y="1056569"/>
                <a:ext cx="2664296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141355" y="867731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55" y="867731"/>
                <a:ext cx="1512168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137939" y="2106635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39" y="2106635"/>
                <a:ext cx="1512168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35496" y="2266137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66137"/>
                <a:ext cx="2664296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-108520" y="3471944"/>
                <a:ext cx="2664296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471944"/>
                <a:ext cx="2664296" cy="5123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137939" y="3331296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39" y="3331296"/>
                <a:ext cx="1512168" cy="7936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107504" y="4556663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56663"/>
                <a:ext cx="2664296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133379" y="4392828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379" y="4392828"/>
                <a:ext cx="1512168" cy="7936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/>
              <p:nvPr/>
            </p:nvSpPr>
            <p:spPr>
              <a:xfrm>
                <a:off x="22332" y="5612001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" y="5612001"/>
                <a:ext cx="2664296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/>
              <p:nvPr/>
            </p:nvSpPr>
            <p:spPr>
              <a:xfrm>
                <a:off x="3157371" y="5446025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71" y="5446025"/>
                <a:ext cx="1512168" cy="7936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8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14678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+mj-lt"/>
                </a:rPr>
                <a:t>Yet Further Practice</a:t>
              </a:r>
              <a:endParaRPr lang="en-GB" sz="24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46036" y="1130775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6" y="1130775"/>
                <a:ext cx="2664296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36020" y="993402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20" y="993402"/>
                <a:ext cx="1512168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-126696" y="2233286"/>
                <a:ext cx="3508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96" y="2233286"/>
                <a:ext cx="350874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-328804" y="3525766"/>
                <a:ext cx="3813975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804" y="3525766"/>
                <a:ext cx="3813975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-349980" y="4996582"/>
                <a:ext cx="395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980" y="4996582"/>
                <a:ext cx="3955312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/>
              <p:nvPr/>
            </p:nvSpPr>
            <p:spPr>
              <a:xfrm>
                <a:off x="-328804" y="6013813"/>
                <a:ext cx="2971800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804" y="6013813"/>
                <a:ext cx="2971800" cy="4955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/>
              <p:nvPr/>
            </p:nvSpPr>
            <p:spPr>
              <a:xfrm>
                <a:off x="3731913" y="5976653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13" y="5976653"/>
                <a:ext cx="1512168" cy="793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90288" y="4830608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288" y="4830608"/>
                <a:ext cx="1512168" cy="7936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731913" y="3551205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13" y="3551205"/>
                <a:ext cx="1512168" cy="7936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90288" y="2198854"/>
                <a:ext cx="1512168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288" y="2198854"/>
                <a:ext cx="1512168" cy="7936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0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B1DFE-C5A5-41DB-9515-08348B3F5FF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8A6158-28F5-4F8D-B5DE-3171AC7B7DF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98C26E-509D-40D1-8341-01493EF3DF1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28C2A5-FF4C-4CA6-B905-303D24B4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6044"/>
            <a:ext cx="3486150" cy="723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FC2-99F7-41F2-AB12-923E1C527EC7}"/>
              </a:ext>
            </a:extLst>
          </p:cNvPr>
          <p:cNvSpPr txBox="1"/>
          <p:nvPr/>
        </p:nvSpPr>
        <p:spPr>
          <a:xfrm>
            <a:off x="395536" y="836712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C3 June 2011 Q1a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/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/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  <a:blipFill>
                <a:blip r:embed="rId6"/>
                <a:stretch>
                  <a:fillRect l="-1500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4A07E3-4983-4E77-B3C5-30DEB5E77F94}"/>
              </a:ext>
            </a:extLst>
          </p:cNvPr>
          <p:cNvSpPr txBox="1"/>
          <p:nvPr/>
        </p:nvSpPr>
        <p:spPr>
          <a:xfrm>
            <a:off x="467544" y="4981552"/>
            <a:ext cx="4726756" cy="55564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DAAE4-34ED-4939-8013-CCC6F961B8CE}"/>
              </a:ext>
            </a:extLst>
          </p:cNvPr>
          <p:cNvSpPr txBox="1"/>
          <p:nvPr/>
        </p:nvSpPr>
        <p:spPr>
          <a:xfrm>
            <a:off x="423676" y="3248538"/>
            <a:ext cx="2827524" cy="485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/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E461804-7C56-44A1-BAF3-39C5B5A39DF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C16BFA-A8DF-41D5-91B8-7694D450AA5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/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Proof: </a:t>
                </a:r>
                <a:r>
                  <a:rPr lang="en-GB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=1÷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/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Sometimes we might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we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blipFill>
                <a:blip r:embed="rId5"/>
                <a:stretch>
                  <a:fillRect l="-770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/>
              <p:nvPr/>
            </p:nvSpPr>
            <p:spPr>
              <a:xfrm>
                <a:off x="467544" y="3248121"/>
                <a:ext cx="7632848" cy="264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/>
                <a:endParaRPr lang="en-GB" b="1" dirty="0" smtClean="0"/>
              </a:p>
              <a:p>
                <a:pPr/>
                <a:endParaRPr lang="en-GB" b="1" dirty="0"/>
              </a:p>
              <a:p>
                <a:pPr/>
                <a:endParaRPr lang="en-GB" b="1" dirty="0" smtClean="0"/>
              </a:p>
              <a:p>
                <a:pPr/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Find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endParaRPr lang="en-GB" sz="1400" dirty="0"/>
              </a:p>
              <a:p>
                <a:pPr/>
                <a:endParaRPr lang="en-GB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48121"/>
                <a:ext cx="7632848" cy="2645724"/>
              </a:xfrm>
              <a:prstGeom prst="rect">
                <a:avLst/>
              </a:prstGeom>
              <a:blipFill>
                <a:blip r:embed="rId6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A469CB-EF48-4BB1-98FE-48E545CF5B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F6A5A3-D143-4C00-B978-BB637902398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Product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13CEB6-40BC-4F5F-90E4-3690CCCE91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37D8F-06CD-4B55-884D-86A1D87CBC52}"/>
              </a:ext>
            </a:extLst>
          </p:cNvPr>
          <p:cNvSpPr txBox="1"/>
          <p:nvPr/>
        </p:nvSpPr>
        <p:spPr>
          <a:xfrm>
            <a:off x="213420" y="7690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product rule is used, unsurprisingly, when we have a </a:t>
            </a:r>
            <a:r>
              <a:rPr lang="en-GB" b="1" dirty="0"/>
              <a:t>product</a:t>
            </a:r>
            <a:r>
              <a:rPr lang="en-GB" dirty="0"/>
              <a:t> of two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/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product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  <a:blipFill>
                <a:blip r:embed="rId2"/>
                <a:stretch>
                  <a:fillRect l="-1026" t="-3846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9CE4D9-9C38-4E31-9644-1CBD9B875507}"/>
              </a:ext>
            </a:extLst>
          </p:cNvPr>
          <p:cNvSpPr txBox="1"/>
          <p:nvPr/>
        </p:nvSpPr>
        <p:spPr>
          <a:xfrm>
            <a:off x="5292080" y="162460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is quite easy to remember. Differentiate one of the things but leave the other. Then do the other way round. Then add!</a:t>
            </a:r>
          </a:p>
          <a:p>
            <a:r>
              <a:rPr lang="en-GB" sz="1200" dirty="0"/>
              <a:t>Since addition is commutative, it doesn’t matter which way round we do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9CF168-B256-494C-826B-FA9E6F6B7B3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644008" y="2060848"/>
            <a:ext cx="648072" cy="71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/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/>
              <p:nvPr/>
            </p:nvSpPr>
            <p:spPr>
              <a:xfrm>
                <a:off x="-400555" y="3473282"/>
                <a:ext cx="3816424" cy="895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0555" y="3473282"/>
                <a:ext cx="3816424" cy="895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B2028-2578-4015-A79C-098BA5F88E02}"/>
              </a:ext>
            </a:extLst>
          </p:cNvPr>
          <p:cNvCxnSpPr>
            <a:cxnSpLocks/>
          </p:cNvCxnSpPr>
          <p:nvPr/>
        </p:nvCxnSpPr>
        <p:spPr>
          <a:xfrm flipH="1">
            <a:off x="3552825" y="3599265"/>
            <a:ext cx="283071" cy="2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/>
              <p:nvPr/>
            </p:nvSpPr>
            <p:spPr>
              <a:xfrm>
                <a:off x="3863726" y="3363814"/>
                <a:ext cx="1932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Write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200" dirty="0"/>
                  <a:t> then differentiate each.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26" y="3363814"/>
                <a:ext cx="1932409" cy="461665"/>
              </a:xfrm>
              <a:prstGeom prst="rect">
                <a:avLst/>
              </a:prstGeom>
              <a:blipFill>
                <a:blip r:embed="rId5"/>
                <a:stretch>
                  <a:fillRect l="-315"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530CFB4-AE9E-4E12-94EB-9D0EB45D4943}"/>
              </a:ext>
            </a:extLst>
          </p:cNvPr>
          <p:cNvSpPr txBox="1"/>
          <p:nvPr/>
        </p:nvSpPr>
        <p:spPr>
          <a:xfrm>
            <a:off x="4016126" y="4274117"/>
            <a:ext cx="14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 into product rule.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107833-7F1D-42E2-AE07-F6D995314F13}"/>
              </a:ext>
            </a:extLst>
          </p:cNvPr>
          <p:cNvCxnSpPr>
            <a:cxnSpLocks/>
          </p:cNvCxnSpPr>
          <p:nvPr/>
        </p:nvCxnSpPr>
        <p:spPr>
          <a:xfrm flipH="1">
            <a:off x="3648075" y="4504140"/>
            <a:ext cx="321172" cy="2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/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the coordinates of the turning point.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/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57C54-371A-429A-B899-D76B4FD1D7DE}"/>
              </a:ext>
            </a:extLst>
          </p:cNvPr>
          <p:cNvCxnSpPr/>
          <p:nvPr/>
        </p:nvCxnSpPr>
        <p:spPr>
          <a:xfrm>
            <a:off x="3222694" y="5557343"/>
            <a:ext cx="0" cy="114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70040C-1656-42FE-AC60-F38D5EBA102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4DE8D3-FDC6-4FB0-B4D8-1F8816FB1B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Product + Chain Rule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71B520-90A7-49EB-AC7E-F4F8F9C6B0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/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 to be determined.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/>
              <p:nvPr/>
            </p:nvSpPr>
            <p:spPr>
              <a:xfrm>
                <a:off x="171004" y="3481392"/>
                <a:ext cx="844195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4" y="3481392"/>
                <a:ext cx="8441952" cy="395429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8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89A43-2455-4E2E-A672-0E3B65B0A7B6}"/>
              </a:ext>
            </a:extLst>
          </p:cNvPr>
          <p:cNvSpPr/>
          <p:nvPr/>
        </p:nvSpPr>
        <p:spPr>
          <a:xfrm>
            <a:off x="264862" y="4147439"/>
            <a:ext cx="689942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Edexcel C3 June 2013 Q5(c</a:t>
            </a:r>
            <a:r>
              <a:rPr lang="en-GB" dirty="0" smtClean="0"/>
              <a:t>) – very difficult question!!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/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, simplifying your answer.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946FE19-2F40-453C-90D3-31DDD5E24E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2125EB8B-C07C-4B84-B838-188685DA987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F6D3BE-0E61-4E97-BA86-EB2546A68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C159-9E50-4F91-A121-93318F12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80" y="1296384"/>
            <a:ext cx="6498318" cy="789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03713E-6209-4536-977D-CF40571B3E8A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</p:spTree>
    <p:extLst>
      <p:ext uri="{BB962C8B-B14F-4D97-AF65-F5344CB8AC3E}">
        <p14:creationId xmlns:p14="http://schemas.microsoft.com/office/powerpoint/2010/main" val="18119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Quotient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we use the ‘product rule’ to differentiate a ‘product’, we use the ‘</a:t>
            </a:r>
            <a:r>
              <a:rPr lang="en-GB" b="1" dirty="0"/>
              <a:t>quotient rule</a:t>
            </a:r>
            <a:r>
              <a:rPr lang="en-GB" dirty="0"/>
              <a:t>’ to differentiate a ‘quotient’ (i.e. division).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9824" y="1802904"/>
                <a:ext cx="3600400" cy="127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24" y="1802904"/>
                <a:ext cx="3600400" cy="1275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/>
              <p:nvPr/>
            </p:nvSpPr>
            <p:spPr>
              <a:xfrm>
                <a:off x="251520" y="3398435"/>
                <a:ext cx="843280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98435"/>
                <a:ext cx="8432802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8FF6A-374F-4122-B494-428BECF73D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A818170-A43F-4DEF-9DF5-BE4C444FD29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52C62A-C219-4C65-9332-3BD816311E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/>
              <p:nvPr/>
            </p:nvSpPr>
            <p:spPr>
              <a:xfrm>
                <a:off x="251520" y="927857"/>
                <a:ext cx="8432802" cy="4952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stationary 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27857"/>
                <a:ext cx="8432802" cy="495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2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/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Things of helpfulness: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→0,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0A3BB7-C755-489F-9F09-9096A29F325D}"/>
              </a:ext>
            </a:extLst>
          </p:cNvPr>
          <p:cNvSpPr txBox="1"/>
          <p:nvPr/>
        </p:nvSpPr>
        <p:spPr>
          <a:xfrm>
            <a:off x="544168" y="2205702"/>
            <a:ext cx="86409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AF39A-9D92-4BC5-8C50-27760F40CEC0}"/>
              </a:ext>
            </a:extLst>
          </p:cNvPr>
          <p:cNvSpPr txBox="1"/>
          <p:nvPr/>
        </p:nvSpPr>
        <p:spPr>
          <a:xfrm>
            <a:off x="2944416" y="2216521"/>
            <a:ext cx="338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Yes, you could be tested on this!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DAE09-5CF2-49B1-BF6D-34C75DD326B4}"/>
              </a:ext>
            </a:extLst>
          </p:cNvPr>
          <p:cNvCxnSpPr/>
          <p:nvPr/>
        </p:nvCxnSpPr>
        <p:spPr>
          <a:xfrm flipH="1">
            <a:off x="1790700" y="2632596"/>
            <a:ext cx="1125116" cy="161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26143A-54A8-4E67-BED8-902C45DCFB69}"/>
              </a:ext>
            </a:extLst>
          </p:cNvPr>
          <p:cNvSpPr txBox="1"/>
          <p:nvPr/>
        </p:nvSpPr>
        <p:spPr>
          <a:xfrm>
            <a:off x="6136851" y="3789918"/>
            <a:ext cx="2218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Use addition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/>
              <p:nvPr/>
            </p:nvSpPr>
            <p:spPr>
              <a:xfrm>
                <a:off x="6086563" y="4324258"/>
                <a:ext cx="27819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Collect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together.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563" y="4324258"/>
                <a:ext cx="2781918" cy="646331"/>
              </a:xfrm>
              <a:prstGeom prst="rect">
                <a:avLst/>
              </a:prstGeom>
              <a:blipFill>
                <a:blip r:embed="rId5"/>
                <a:stretch>
                  <a:fillRect l="-1302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/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small angle approximations to consider what the expressions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  <a:blipFill>
                <a:blip r:embed="rId6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B1C58-5F42-46E5-A4C0-EEDB76E7337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9F26F14-7947-451D-9998-9CE5152339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7C7CF-B089-4A31-B68B-E4F5BE74C24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903C5C-D18E-4C57-A3CB-4279738F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" y="1304024"/>
            <a:ext cx="618172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02B-BB1A-4125-8644-FD467B675E72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62CA7-AF19-45FA-9031-EE5C61A3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3" y="2653804"/>
            <a:ext cx="6243192" cy="4008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525C3A-B375-46E6-A0EB-A3096C26DFCA}"/>
              </a:ext>
            </a:extLst>
          </p:cNvPr>
          <p:cNvSpPr/>
          <p:nvPr/>
        </p:nvSpPr>
        <p:spPr>
          <a:xfrm>
            <a:off x="251973" y="228004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Q3</a:t>
            </a:r>
          </a:p>
        </p:txBody>
      </p:sp>
    </p:spTree>
    <p:extLst>
      <p:ext uri="{BB962C8B-B14F-4D97-AF65-F5344CB8AC3E}">
        <p14:creationId xmlns:p14="http://schemas.microsoft.com/office/powerpoint/2010/main" val="3851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790BD5-2B51-4502-809E-E32EA65922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9280309-B1CA-47B5-875A-155A7A46E93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combinations of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51CD0F-6D9B-46F2-BCA1-7B4F74FBEA1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395F6A-D385-4768-94B6-8C78D5D3AE1C}"/>
              </a:ext>
            </a:extLst>
          </p:cNvPr>
          <p:cNvSpPr txBox="1"/>
          <p:nvPr/>
        </p:nvSpPr>
        <p:spPr>
          <a:xfrm>
            <a:off x="291630" y="73859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Functions can interact in different ways…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/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B1EEF74-D754-4AE8-827E-5CE89BEB80DD}"/>
              </a:ext>
            </a:extLst>
          </p:cNvPr>
          <p:cNvSpPr/>
          <p:nvPr/>
        </p:nvSpPr>
        <p:spPr>
          <a:xfrm>
            <a:off x="3849500" y="249019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F668A-B1B9-4F6D-81CC-4F2367943586}"/>
              </a:ext>
            </a:extLst>
          </p:cNvPr>
          <p:cNvSpPr txBox="1"/>
          <p:nvPr/>
        </p:nvSpPr>
        <p:spPr>
          <a:xfrm>
            <a:off x="3633476" y="15650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to differentiate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0A529-846B-4050-921A-F6416FB6DF4B}"/>
              </a:ext>
            </a:extLst>
          </p:cNvPr>
          <p:cNvSpPr txBox="1"/>
          <p:nvPr/>
        </p:nvSpPr>
        <p:spPr>
          <a:xfrm>
            <a:off x="609140" y="1919251"/>
            <a:ext cx="226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Composite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7E2CC-0E65-4C03-AC29-22F27623004B}"/>
              </a:ext>
            </a:extLst>
          </p:cNvPr>
          <p:cNvSpPr txBox="1"/>
          <p:nvPr/>
        </p:nvSpPr>
        <p:spPr>
          <a:xfrm>
            <a:off x="5393566" y="24329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Chain Rule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/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‘outer’ function here is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100" dirty="0"/>
                  <a:t> and the inner function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. </a:t>
                </a:r>
              </a:p>
              <a:p>
                <a:r>
                  <a:rPr lang="en-GB" sz="1100" dirty="0"/>
                  <a:t>i.e.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blipFill>
                <a:blip r:embed="rId3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/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B5296A-210D-421A-977F-44ED52361537}"/>
              </a:ext>
            </a:extLst>
          </p:cNvPr>
          <p:cNvSpPr txBox="1"/>
          <p:nvPr/>
        </p:nvSpPr>
        <p:spPr>
          <a:xfrm>
            <a:off x="529873" y="3861370"/>
            <a:ext cx="280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Product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/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1989AA-DB4D-4B49-B749-64ED1208F7CE}"/>
              </a:ext>
            </a:extLst>
          </p:cNvPr>
          <p:cNvSpPr/>
          <p:nvPr/>
        </p:nvSpPr>
        <p:spPr>
          <a:xfrm>
            <a:off x="3849500" y="4000332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77717-B2C8-4E40-8CBC-E33F6093A143}"/>
              </a:ext>
            </a:extLst>
          </p:cNvPr>
          <p:cNvSpPr txBox="1"/>
          <p:nvPr/>
        </p:nvSpPr>
        <p:spPr>
          <a:xfrm>
            <a:off x="5436096" y="390695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Product Rule 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/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/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424B9A-7393-4D47-A7A2-74D668083057}"/>
              </a:ext>
            </a:extLst>
          </p:cNvPr>
          <p:cNvSpPr txBox="1"/>
          <p:nvPr/>
        </p:nvSpPr>
        <p:spPr>
          <a:xfrm>
            <a:off x="536075" y="4978267"/>
            <a:ext cx="28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Division (i.e. “Quotient”)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/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B999DA-250E-4378-96F6-750B7A68C3D7}"/>
              </a:ext>
            </a:extLst>
          </p:cNvPr>
          <p:cNvSpPr/>
          <p:nvPr/>
        </p:nvSpPr>
        <p:spPr>
          <a:xfrm>
            <a:off x="3849500" y="547176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3C-7909-44E5-B695-16A36DA6B485}"/>
              </a:ext>
            </a:extLst>
          </p:cNvPr>
          <p:cNvSpPr txBox="1"/>
          <p:nvPr/>
        </p:nvSpPr>
        <p:spPr>
          <a:xfrm>
            <a:off x="5393566" y="543520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Quotient Rule </a:t>
            </a:r>
            <a:endParaRPr lang="en-GB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35A3C8-B84D-44ED-973C-BB0F25E93DA8}"/>
              </a:ext>
            </a:extLst>
          </p:cNvPr>
          <p:cNvSpPr/>
          <p:nvPr/>
        </p:nvSpPr>
        <p:spPr>
          <a:xfrm>
            <a:off x="240854" y="1947826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6953D-55AB-41B2-994A-8144B3034076}"/>
              </a:ext>
            </a:extLst>
          </p:cNvPr>
          <p:cNvSpPr/>
          <p:nvPr/>
        </p:nvSpPr>
        <p:spPr>
          <a:xfrm>
            <a:off x="240854" y="3888268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9EFD2-2C31-4CDF-86F7-F284218B1DDC}"/>
              </a:ext>
            </a:extLst>
          </p:cNvPr>
          <p:cNvSpPr/>
          <p:nvPr/>
        </p:nvSpPr>
        <p:spPr>
          <a:xfrm>
            <a:off x="240854" y="5057192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17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F23A9C-9D02-4B01-A339-8330342AD64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91E0A1-ADBC-4733-A5AF-9DD054C0718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5A64FD-7DCB-4C02-9785-CCD6E9C35C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/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/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  <a:blipFill>
                <a:blip r:embed="rId5"/>
                <a:stretch>
                  <a:fillRect l="-815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9DB6D0-B8F7-4259-B50B-443CC651634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0635A7-E484-4D2D-992D-07C4D8DA56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43C2A-FE4E-4E6B-8283-9A80EB4241D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/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/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/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:endParaRPr lang="en-GB" b="0" dirty="0"/>
              </a:p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blipFill>
                <a:blip r:embed="rId4"/>
                <a:stretch>
                  <a:fillRect b="-5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091F9-694C-4DA3-9F60-0BEE0BB34F6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D47910-4FF8-4993-A81C-7ED707E6643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681B59-9E74-4A0E-AC5C-39CD0E43453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7130CD-1528-4239-B7BC-D1D57AEB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5267325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A92BE-CFE2-49B4-9EED-82A7C83DB641}"/>
              </a:ext>
            </a:extLst>
          </p:cNvPr>
          <p:cNvSpPr txBox="1"/>
          <p:nvPr/>
        </p:nvSpPr>
        <p:spPr>
          <a:xfrm>
            <a:off x="323528" y="888046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2013(R) Q5b</a:t>
            </a:r>
          </a:p>
        </p:txBody>
      </p:sp>
    </p:spTree>
    <p:extLst>
      <p:ext uri="{BB962C8B-B14F-4D97-AF65-F5344CB8AC3E}">
        <p14:creationId xmlns:p14="http://schemas.microsoft.com/office/powerpoint/2010/main" val="25394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406190-0EE9-4866-9AFA-E0AA729023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Making use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1÷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FB54CD-2627-4E3B-AFBF-AB9EC8DCC95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Often in exam questions, you will be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The key is to make use of an appropriate trig identity, </a:t>
                </a:r>
                <a:r>
                  <a:rPr lang="en-GB" b="1" dirty="0" err="1"/>
                  <a:t>e.g</a:t>
                </a:r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/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,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7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7303C-26B1-45E6-A781-29784C3BB51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1170D18-AE5F-423E-B176-1DD74434300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EE28CB-784B-4F04-B6F6-A00F1DCC6D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/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Show </a:t>
                </a:r>
                <a:r>
                  <a:rPr lang="en-GB" dirty="0"/>
                  <a:t>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/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mtClean="0"/>
                  <a:t>b) Hence </a:t>
                </a:r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/>
              <p:nvPr/>
            </p:nvSpPr>
            <p:spPr>
              <a:xfrm>
                <a:off x="5220072" y="4293096"/>
                <a:ext cx="3528392" cy="20508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293096"/>
                <a:ext cx="3528392" cy="2050818"/>
              </a:xfrm>
              <a:prstGeom prst="rect">
                <a:avLst/>
              </a:prstGeom>
              <a:blipFill>
                <a:blip r:embed="rId6"/>
                <a:stretch>
                  <a:fillRect l="-1029" t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FF526-E063-47EF-A375-5CCA40D0B9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74816D-5FFD-4B58-9C35-B5A9B06DB95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3BAF76-771C-46EF-8D13-889C213816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81E8B04-D44E-43FE-9C47-1F068EAD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3267"/>
            <a:ext cx="5181600" cy="200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426EC-6501-4586-9E5A-CA74C7EC78F0}"/>
              </a:ext>
            </a:extLst>
          </p:cNvPr>
          <p:cNvSpPr txBox="1"/>
          <p:nvPr/>
        </p:nvSpPr>
        <p:spPr>
          <a:xfrm>
            <a:off x="263352" y="806157"/>
            <a:ext cx="27964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2011 Q8b,c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/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3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21952F-74C1-4A59-828C-59966803CFB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E0D4AAD-C53D-4FD9-9F9C-B2BA411FAD0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Parametric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B1747A-69A9-40F4-8AE9-C9429CAA290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/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+mj-lt"/>
                  </a:rPr>
                  <a:t> are given as functions of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+mj-lt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  <a:blipFill>
                <a:blip r:embed="rId2"/>
                <a:stretch>
                  <a:fillRect l="-103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the previous chapter that parametric equations are when we define each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(and possibly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) in terms of some separate parameter,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blipFill>
                <a:blip r:embed="rId3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/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gradient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on the curve given parametrically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/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equation of the normal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/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6A7D04-A442-42E8-9166-97424A4D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9" y="1052736"/>
            <a:ext cx="6076950" cy="561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7672" y="683404"/>
            <a:ext cx="19352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</p:spTree>
    <p:extLst>
      <p:ext uri="{BB962C8B-B14F-4D97-AF65-F5344CB8AC3E}">
        <p14:creationId xmlns:p14="http://schemas.microsoft.com/office/powerpoint/2010/main" val="26896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/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/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39D4E6-763E-4B1D-989B-F76217EA951A}"/>
              </a:ext>
            </a:extLst>
          </p:cNvPr>
          <p:cNvCxnSpPr/>
          <p:nvPr/>
        </p:nvCxnSpPr>
        <p:spPr>
          <a:xfrm>
            <a:off x="4380963" y="3719473"/>
            <a:ext cx="0" cy="3050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31E6BB-2BEF-4C6F-BB55-F9F209A1F176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A047797-D151-4487-9F47-7503387C9BD7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Implicit </a:t>
              </a:r>
              <a:r>
                <a:rPr lang="en-GB" sz="3200" dirty="0" smtClean="0"/>
                <a:t>Differentiation - </a:t>
              </a:r>
              <a:r>
                <a:rPr lang="en-GB" sz="3200" dirty="0" smtClean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BDA8B-83B0-4ACE-AAA6-31660418D8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/>
              <p:nvPr/>
            </p:nvSpPr>
            <p:spPr>
              <a:xfrm>
                <a:off x="238975" y="1324485"/>
                <a:ext cx="461884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1324485"/>
                <a:ext cx="4618843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/>
              <p:nvPr/>
            </p:nvSpPr>
            <p:spPr>
              <a:xfrm>
                <a:off x="5220072" y="5460918"/>
                <a:ext cx="291643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60918"/>
                <a:ext cx="2916433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/>
              <p:nvPr/>
            </p:nvSpPr>
            <p:spPr>
              <a:xfrm>
                <a:off x="238975" y="5440569"/>
                <a:ext cx="3995931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5440569"/>
                <a:ext cx="3995931" cy="676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/>
              <p:nvPr/>
            </p:nvSpPr>
            <p:spPr>
              <a:xfrm>
                <a:off x="238975" y="4293086"/>
                <a:ext cx="4896545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4293086"/>
                <a:ext cx="4896545" cy="793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/>
              <p:nvPr/>
            </p:nvSpPr>
            <p:spPr>
              <a:xfrm>
                <a:off x="238975" y="3229226"/>
                <a:ext cx="5717605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3229226"/>
                <a:ext cx="5717605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/>
              <p:nvPr/>
            </p:nvSpPr>
            <p:spPr>
              <a:xfrm>
                <a:off x="5197805" y="2168241"/>
                <a:ext cx="3168352" cy="14068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when differentiating a function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, but with respect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slap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on the end. i.e.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05" y="2168241"/>
                <a:ext cx="3168352" cy="1406860"/>
              </a:xfrm>
              <a:prstGeom prst="rect">
                <a:avLst/>
              </a:prstGeom>
              <a:blipFill>
                <a:blip r:embed="rId7"/>
                <a:stretch>
                  <a:fillRect l="-765" t="-427" r="-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/>
              <p:nvPr/>
            </p:nvSpPr>
            <p:spPr>
              <a:xfrm>
                <a:off x="238975" y="2279505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5" y="2279505"/>
                <a:ext cx="3177324" cy="793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/>
              <p:nvPr/>
            </p:nvSpPr>
            <p:spPr>
              <a:xfrm>
                <a:off x="5220072" y="3896150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896150"/>
                <a:ext cx="3177324" cy="793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9FACD0E-DFFC-4F37-8036-0473071AC95E}"/>
              </a:ext>
            </a:extLst>
          </p:cNvPr>
          <p:cNvSpPr txBox="1"/>
          <p:nvPr/>
        </p:nvSpPr>
        <p:spPr>
          <a:xfrm>
            <a:off x="150076" y="602127"/>
            <a:ext cx="8424936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To differentiate implicitly you only need to know 2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Differentiate any y terms as normal and pop </a:t>
            </a:r>
            <a:r>
              <a:rPr lang="en-GB" dirty="0" err="1" smtClean="0"/>
              <a:t>dy</a:t>
            </a:r>
            <a:r>
              <a:rPr lang="en-GB" dirty="0" smtClean="0"/>
              <a:t>/dx on the end – CHAIN RULE!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EE4B1-1D11-4949-95C6-2BA5FA48B3F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3A4BB4-A92D-4B73-B223-5D4787B5E9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Meatier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2B6CC7-10C0-4A0C-B86C-4C5D38373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/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241FF-C558-4A6C-BE01-ED8FF67C454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618411-C5D7-4DB6-97CA-AC12F8067A5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F938134-757A-4822-8B86-E9DD472413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74DC4C-66CE-4516-96E5-DA8A072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4464495" cy="1242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FF422-9731-42D8-BC4D-C230B358C650}"/>
              </a:ext>
            </a:extLst>
          </p:cNvPr>
          <p:cNvSpPr txBox="1"/>
          <p:nvPr/>
        </p:nvSpPr>
        <p:spPr>
          <a:xfrm>
            <a:off x="2764466" y="649483"/>
            <a:ext cx="17721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2008 Q5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40041-E17A-4DC0-8666-CAB40C39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163" y="1172408"/>
            <a:ext cx="4341887" cy="1151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47C97-015E-461F-8E3A-56800DBDFB0F}"/>
              </a:ext>
            </a:extLst>
          </p:cNvPr>
          <p:cNvSpPr txBox="1"/>
          <p:nvPr/>
        </p:nvSpPr>
        <p:spPr>
          <a:xfrm>
            <a:off x="4745333" y="868921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2014(R) Q3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3C375-8C46-4E92-A724-063F037B9108}"/>
              </a:ext>
            </a:extLst>
          </p:cNvPr>
          <p:cNvSpPr txBox="1"/>
          <p:nvPr/>
        </p:nvSpPr>
        <p:spPr>
          <a:xfrm>
            <a:off x="7308304" y="599127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Hint for (b): Solve simultaneously with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3856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D1C793-9946-4A37-90D4-517D113A7E9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91DC443-ECB4-4FA0-A868-68E26DD1927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the second derivative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27CDA0-CE15-48DC-BD4A-E578A9690B2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A5FAD5-3D0A-4BC9-92D1-98CB0DCFE6BF}"/>
              </a:ext>
            </a:extLst>
          </p:cNvPr>
          <p:cNvSpPr txBox="1"/>
          <p:nvPr/>
        </p:nvSpPr>
        <p:spPr>
          <a:xfrm>
            <a:off x="255836" y="7224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You may </a:t>
            </a:r>
            <a:r>
              <a:rPr lang="en-GB" dirty="0"/>
              <a:t>remember that a point of inflection was where the concavity of a curve changes, i.e. concave to convex or vice versa, or informally, ‘swerving one way to swerving the other’.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4874E7-CEA4-41F2-A683-9F75D791E055}"/>
              </a:ext>
            </a:extLst>
          </p:cNvPr>
          <p:cNvSpPr/>
          <p:nvPr/>
        </p:nvSpPr>
        <p:spPr>
          <a:xfrm>
            <a:off x="2123383" y="1267751"/>
            <a:ext cx="4515389" cy="2180590"/>
          </a:xfrm>
          <a:custGeom>
            <a:avLst/>
            <a:gdLst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349795 w 4146697"/>
              <a:gd name="connsiteY2" fmla="*/ 1041991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753832 w 4146697"/>
              <a:gd name="connsiteY2" fmla="*/ 1318438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1967023">
                <a:moveTo>
                  <a:pt x="0" y="1967023"/>
                </a:moveTo>
                <a:cubicBezTo>
                  <a:pt x="458086" y="1294514"/>
                  <a:pt x="848832" y="575930"/>
                  <a:pt x="1307804" y="467833"/>
                </a:cubicBezTo>
                <a:cubicBezTo>
                  <a:pt x="1766776" y="359736"/>
                  <a:pt x="2280683" y="1396410"/>
                  <a:pt x="2753832" y="1318438"/>
                </a:cubicBezTo>
                <a:cubicBezTo>
                  <a:pt x="3226981" y="1240466"/>
                  <a:pt x="3914553" y="219740"/>
                  <a:pt x="4146697" y="0"/>
                </a:cubicBezTo>
                <a:lnTo>
                  <a:pt x="4146697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88250" y="2159709"/>
            <a:ext cx="8432470" cy="4494740"/>
            <a:chOff x="460258" y="2739915"/>
            <a:chExt cx="8432470" cy="44947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EC8D3D-D3B3-4816-9AA4-670216BF9D88}"/>
                </a:ext>
              </a:extLst>
            </p:cNvPr>
            <p:cNvSpPr/>
            <p:nvPr/>
          </p:nvSpPr>
          <p:spPr>
            <a:xfrm>
              <a:off x="4309414" y="2739915"/>
              <a:ext cx="113730" cy="124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294F8DB6-B5BB-414B-A6FC-EBBCE6852F19}"/>
                </a:ext>
              </a:extLst>
            </p:cNvPr>
            <p:cNvSpPr/>
            <p:nvPr/>
          </p:nvSpPr>
          <p:spPr>
            <a:xfrm rot="16200000">
              <a:off x="2899893" y="3352766"/>
              <a:ext cx="432048" cy="1896166"/>
            </a:xfrm>
            <a:prstGeom prst="leftBrace">
              <a:avLst>
                <a:gd name="adj1" fmla="val 8333"/>
                <a:gd name="adj2" fmla="val 25888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04E3A2-7F96-4B6D-A290-AD5650706FDE}"/>
                </a:ext>
              </a:extLst>
            </p:cNvPr>
            <p:cNvSpPr txBox="1"/>
            <p:nvPr/>
          </p:nvSpPr>
          <p:spPr>
            <a:xfrm>
              <a:off x="1002376" y="4559853"/>
              <a:ext cx="29523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say the curve is concave when </a:t>
              </a:r>
              <a:r>
                <a:rPr lang="en-GB" sz="1400" dirty="0" smtClean="0"/>
                <a:t>the </a:t>
              </a:r>
              <a:r>
                <a:rPr lang="en-GB" sz="1400" dirty="0"/>
                <a:t>gradient is always decreasing, i.e. the change in the gradient is negative.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ABE195-47C4-43B9-B0F1-8D59E18B719C}"/>
                    </a:ext>
                  </a:extLst>
                </p:cNvPr>
                <p:cNvSpPr txBox="1"/>
                <p:nvPr/>
              </p:nvSpPr>
              <p:spPr>
                <a:xfrm>
                  <a:off x="460258" y="5315185"/>
                  <a:ext cx="3415152" cy="36933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b="0" dirty="0">
                      <a:latin typeface="Wingdings" panose="05000000000000000000" pitchFamily="2" charset="2"/>
                    </a:rPr>
                    <a:t>!</a:t>
                  </a:r>
                  <a:r>
                    <a:rPr lang="en-GB" b="0" dirty="0"/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dirty="0"/>
                    <a:t> concave when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ABE195-47C4-43B9-B0F1-8D59E18B7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58" y="5315185"/>
                  <a:ext cx="3415152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241" t="-7813" b="-218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FE7C346-078E-4EEE-8617-8A642B41B0DD}"/>
                </a:ext>
              </a:extLst>
            </p:cNvPr>
            <p:cNvSpPr/>
            <p:nvPr/>
          </p:nvSpPr>
          <p:spPr>
            <a:xfrm rot="16200000">
              <a:off x="5859350" y="2276203"/>
              <a:ext cx="432048" cy="2880892"/>
            </a:xfrm>
            <a:prstGeom prst="leftBrace">
              <a:avLst>
                <a:gd name="adj1" fmla="val 8333"/>
                <a:gd name="adj2" fmla="val 81042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5431C8-EA93-467D-8558-E9D5E4CA8229}"/>
                </a:ext>
              </a:extLst>
            </p:cNvPr>
            <p:cNvCxnSpPr>
              <a:cxnSpLocks/>
            </p:cNvCxnSpPr>
            <p:nvPr/>
          </p:nvCxnSpPr>
          <p:spPr>
            <a:xfrm>
              <a:off x="4347514" y="3116585"/>
              <a:ext cx="33986" cy="15824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1154CA-98DB-424C-BFFA-2231E9AC469E}"/>
                </a:ext>
              </a:extLst>
            </p:cNvPr>
            <p:cNvSpPr txBox="1"/>
            <p:nvPr/>
          </p:nvSpPr>
          <p:spPr>
            <a:xfrm>
              <a:off x="4055414" y="4787830"/>
              <a:ext cx="25074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At point of inflection, the gradient is not changing, i.e. the gradient of the gradient is 0. Note that points of inflection (as with this example) are not necessarily stationary points.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CBBAB5-20A2-440E-8447-A12428C1985B}"/>
                    </a:ext>
                  </a:extLst>
                </p:cNvPr>
                <p:cNvSpPr txBox="1"/>
                <p:nvPr/>
              </p:nvSpPr>
              <p:spPr>
                <a:xfrm>
                  <a:off x="3305696" y="6311325"/>
                  <a:ext cx="5015036" cy="92333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!"/>
                  </a:pPr>
                  <a:r>
                    <a:rPr lang="en-GB" b="0" dirty="0" smtClean="0"/>
                    <a:t>Point </a:t>
                  </a:r>
                  <a:r>
                    <a:rPr lang="en-GB" b="0" dirty="0"/>
                    <a:t>of inflection when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dirty="0" smtClean="0"/>
                </a:p>
                <a:p>
                  <a:pPr marL="285750" indent="-285750">
                    <a:buFont typeface="Wingdings" panose="05000000000000000000" pitchFamily="2" charset="2"/>
                    <a:buChar char="!"/>
                  </a:pPr>
                  <a:r>
                    <a:rPr lang="en-GB" dirty="0" smtClean="0"/>
                    <a:t>The sign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GB" dirty="0" smtClean="0"/>
                    <a:t> should change sign either side of the x value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CBBAB5-20A2-440E-8447-A12428C198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696" y="6311325"/>
                  <a:ext cx="5015036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484" t="-1923" r="-1088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5E6CCF-2F5A-4217-8711-4BF19C54A1F9}"/>
                </a:ext>
              </a:extLst>
            </p:cNvPr>
            <p:cNvSpPr txBox="1"/>
            <p:nvPr/>
          </p:nvSpPr>
          <p:spPr>
            <a:xfrm>
              <a:off x="4822034" y="4011854"/>
              <a:ext cx="4070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 this region the gradient, although initially negative, is still also increasing.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9EA0C2-BA11-4A88-BE99-B00A30AC3D12}"/>
                    </a:ext>
                  </a:extLst>
                </p:cNvPr>
                <p:cNvSpPr txBox="1"/>
                <p:nvPr/>
              </p:nvSpPr>
              <p:spPr>
                <a:xfrm>
                  <a:off x="6795864" y="4647596"/>
                  <a:ext cx="2096864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b="0" dirty="0">
                      <a:latin typeface="Wingdings" panose="05000000000000000000" pitchFamily="2" charset="2"/>
                    </a:rPr>
                    <a:t>!</a:t>
                  </a:r>
                  <a:r>
                    <a:rPr lang="en-GB" b="0" dirty="0"/>
                    <a:t>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dirty="0"/>
                    <a:t> convex when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9EA0C2-BA11-4A88-BE99-B00A30AC3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864" y="4647596"/>
                  <a:ext cx="209686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011" t="-3636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54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064E7B-01A8-4BFE-9AA2-DF78FD5AC1D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8D9F3BF-EFBD-4D54-9231-530DB6C8D3F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A89084-B24F-43D5-B6FF-99B413FC1CC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interval on which the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 is concave.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blipFill>
                <a:blip r:embed="rId2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/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convex for all real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/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 of inflection.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Relating Rates of Change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 when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cm, given that the radius is changing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852323"/>
            <a:ext cx="36004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16" y="175185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Firstly, how would we represent…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5”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20" t="-9836" r="-3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Whenever you see the word ‘</a:t>
                </a:r>
                <a:r>
                  <a:rPr lang="en-GB" u="sng" dirty="0"/>
                  <a:t>rate</a:t>
                </a:r>
                <a:r>
                  <a:rPr lang="en-GB" dirty="0"/>
                  <a:t>’, think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  <a:blipFill>
                <a:blip r:embed="rId7"/>
                <a:stretch>
                  <a:fillRect l="-1892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91" y="836712"/>
            <a:ext cx="8839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relate one rate of change to another. This is useful when a situation involves more than two variables.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622" y="141277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Given that the area of a circle A, is related to its radius r by the formula A = </a:t>
            </a:r>
            <a:r>
              <a:rPr lang="el-GR" sz="14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r</a:t>
            </a:r>
            <a:r>
              <a:rPr lang="en-GB" sz="1400" baseline="30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, and the rate of change of its radius in cm is given by </a:t>
            </a:r>
            <a:r>
              <a:rPr lang="en-GB" sz="1400" baseline="30000" dirty="0" err="1" smtClean="0">
                <a:latin typeface="Comic Sans MS" pitchFamily="66" charset="0"/>
              </a:rPr>
              <a:t>dr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err="1" smtClean="0">
                <a:latin typeface="Comic Sans MS" pitchFamily="66" charset="0"/>
              </a:rPr>
              <a:t>dt</a:t>
            </a:r>
            <a:r>
              <a:rPr lang="en-GB" sz="1400" dirty="0" smtClean="0">
                <a:latin typeface="Comic Sans MS" pitchFamily="66" charset="0"/>
              </a:rPr>
              <a:t> = 5, find </a:t>
            </a:r>
            <a:r>
              <a:rPr lang="en-GB" sz="1400" baseline="30000" dirty="0" err="1" smtClean="0">
                <a:latin typeface="Comic Sans MS" pitchFamily="66" charset="0"/>
              </a:rPr>
              <a:t>dA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err="1" smtClean="0">
                <a:latin typeface="Comic Sans MS" pitchFamily="66" charset="0"/>
              </a:rPr>
              <a:t>dt</a:t>
            </a:r>
            <a:r>
              <a:rPr lang="en-GB" sz="1400" dirty="0" smtClean="0">
                <a:latin typeface="Comic Sans MS" pitchFamily="66" charset="0"/>
              </a:rPr>
              <a:t> when r = 3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18" y="601788"/>
            <a:ext cx="9143782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32"/>
          <p:cNvSpPr txBox="1"/>
          <p:nvPr/>
        </p:nvSpPr>
        <p:spPr>
          <a:xfrm>
            <a:off x="0" y="-21339"/>
            <a:ext cx="9143782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Relating Rates of </a:t>
            </a:r>
            <a:r>
              <a:rPr lang="en-GB" sz="3200" dirty="0" smtClean="0"/>
              <a:t>Change - Example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97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0600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4D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 volume of a hemisphere is related to its radius by the formula: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18312" y="760512"/>
                <a:ext cx="880626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𝑉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312" y="760512"/>
                <a:ext cx="880626" cy="439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512" y="1141512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 total surface area is given by the formula: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141912" y="1141512"/>
                <a:ext cx="8386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𝑆</m:t>
                      </m:r>
                      <m:r>
                        <a:rPr lang="en-GB" sz="1200" b="0" i="1" smtClean="0">
                          <a:latin typeface="Cambria Math"/>
                        </a:rPr>
                        <m:t>=3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12" y="1141512"/>
                <a:ext cx="838691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9512" y="1446312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Find the rate of increase of surface area when the rate of increase of volume: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32712" y="1370112"/>
                <a:ext cx="696666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12" y="1370112"/>
                <a:ext cx="696666" cy="442942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18" y="601788"/>
            <a:ext cx="9143782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2"/>
          <p:cNvSpPr txBox="1"/>
          <p:nvPr/>
        </p:nvSpPr>
        <p:spPr>
          <a:xfrm>
            <a:off x="0" y="-21339"/>
            <a:ext cx="9143782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Relating Rates of </a:t>
            </a:r>
            <a:r>
              <a:rPr lang="en-GB" sz="3200" dirty="0" smtClean="0"/>
              <a:t>Change - Example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14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40" grpId="0"/>
      <p:bldP spid="43" grpId="0"/>
      <p:bldP spid="44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1D3FFA-B800-43F9-826D-D067414A43A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DCAD7A-D9D5-4AC4-AFE6-42478695351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4BDD3D-63C0-4D25-83F7-32547AA66F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B5348D-D229-4DA7-B2BA-49E9CB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5544616" cy="2740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462A0-643E-434E-9C58-52CA4491B400}"/>
              </a:ext>
            </a:extLst>
          </p:cNvPr>
          <p:cNvSpPr txBox="1"/>
          <p:nvPr/>
        </p:nvSpPr>
        <p:spPr>
          <a:xfrm>
            <a:off x="323528" y="779240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2008 Q3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EBADC-D9E4-43C7-AB5C-7118DAB6AA43}"/>
              </a:ext>
            </a:extLst>
          </p:cNvPr>
          <p:cNvSpPr txBox="1"/>
          <p:nvPr/>
        </p:nvSpPr>
        <p:spPr>
          <a:xfrm>
            <a:off x="6740252" y="2771546"/>
            <a:ext cx="216557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common to have a second part of the question where you have to connect further rates.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9962C9-0211-4EA7-B944-E3D79CAA8B03}"/>
              </a:ext>
            </a:extLst>
          </p:cNvPr>
          <p:cNvCxnSpPr>
            <a:stCxn id="14" idx="1"/>
          </p:cNvCxnSpPr>
          <p:nvPr/>
        </p:nvCxnSpPr>
        <p:spPr>
          <a:xfrm flipH="1">
            <a:off x="6067425" y="3094712"/>
            <a:ext cx="672827" cy="4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58929"/>
            <a:ext cx="6143625" cy="536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79240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2012 Q2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04248" y="772376"/>
                <a:ext cx="2116857" cy="10779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Tip</a:t>
                </a:r>
                <a:r>
                  <a:rPr lang="en-GB" sz="1600" dirty="0"/>
                  <a:t>: Don’t forget that if you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772376"/>
                <a:ext cx="2116857" cy="1077924"/>
              </a:xfrm>
              <a:prstGeom prst="rect">
                <a:avLst/>
              </a:prstGeom>
              <a:blipFill>
                <a:blip r:embed="rId3"/>
                <a:stretch>
                  <a:fillRect l="-855" t="-552" r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208241-4F80-4E7D-A148-9B0BEB3CED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ADEA7-217B-4E8F-839D-CB531D9A20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/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/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821A67-9CAE-46B7-BB8B-1560FE8DB6AD}"/>
              </a:ext>
            </a:extLst>
          </p:cNvPr>
          <p:cNvSpPr txBox="1"/>
          <p:nvPr/>
        </p:nvSpPr>
        <p:spPr>
          <a:xfrm>
            <a:off x="899592" y="3339660"/>
            <a:ext cx="72008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This makes sense when you think that, for example, sin2x is repeating twice as fast and is therefore twice as steep!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E08AB-A13A-43FD-9754-DA1459ACD071}"/>
              </a:ext>
            </a:extLst>
          </p:cNvPr>
          <p:cNvSpPr txBox="1"/>
          <p:nvPr/>
        </p:nvSpPr>
        <p:spPr>
          <a:xfrm>
            <a:off x="392595" y="4214653"/>
            <a:ext cx="2159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/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/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4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4177DB-A145-4AE4-8214-38B2C7F855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36720D-BC69-4600-B7F7-B698FD3B01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1371C5-50BF-4F60-A394-5FF18835962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Differentiation exponential and log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/>
              <p:nvPr/>
            </p:nvSpPr>
            <p:spPr>
              <a:xfrm>
                <a:off x="1262342" y="1148030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42" y="1148030"/>
                <a:ext cx="3506688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/>
              <p:nvPr/>
            </p:nvSpPr>
            <p:spPr>
              <a:xfrm>
                <a:off x="1277190" y="2286423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90" y="2286423"/>
                <a:ext cx="350668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/>
              <p:nvPr/>
            </p:nvSpPr>
            <p:spPr>
              <a:xfrm>
                <a:off x="1619672" y="3424816"/>
                <a:ext cx="2816599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424816"/>
                <a:ext cx="2816599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/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/>
              <p:nvPr/>
            </p:nvSpPr>
            <p:spPr>
              <a:xfrm>
                <a:off x="-105726" y="5593824"/>
                <a:ext cx="6103147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726" y="5593824"/>
                <a:ext cx="6103147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4D4D6-FD7F-434B-BBDB-9226EF07E6BC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D082A86-7429-46EE-B7FC-68D820BE418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Quickfire Questions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FAF4E4-3342-4DB9-AD00-2FBDD824588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/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/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1649F13-A6F4-47AA-BE73-A204A9D6D325}"/>
              </a:ext>
            </a:extLst>
          </p:cNvPr>
          <p:cNvSpPr txBox="1"/>
          <p:nvPr/>
        </p:nvSpPr>
        <p:spPr>
          <a:xfrm>
            <a:off x="4038317" y="3177053"/>
            <a:ext cx="209667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Wordy </a:t>
            </a:r>
            <a:r>
              <a:rPr lang="en-GB" dirty="0"/>
              <a:t>Example: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/>
              <p:nvPr/>
            </p:nvSpPr>
            <p:spPr>
              <a:xfrm>
                <a:off x="4038316" y="3695558"/>
                <a:ext cx="42904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=1000(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Determine after how many years the rate of population increase will reach 20,000 rabbits per year.</a:t>
                </a:r>
              </a:p>
              <a:p>
                <a:endParaRPr lang="en-GB" dirty="0"/>
              </a:p>
              <a:p>
                <a:pPr/>
                <a:endParaRPr lang="en-GB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16" y="3695558"/>
                <a:ext cx="4290414" cy="1754326"/>
              </a:xfrm>
              <a:prstGeom prst="rect">
                <a:avLst/>
              </a:prstGeom>
              <a:blipFill>
                <a:blip r:embed="rId4"/>
                <a:stretch>
                  <a:fillRect l="-1136" t="-1736" r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4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0D491-2BF7-45D3-AD94-3FD80BAAF71D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1F174C-C27D-497A-B7F4-69F46EFA5EBF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CAA4D2-1793-4546-A7B9-5DEDEA2AA8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/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child has headlice and his parents treat it using a special shampoo.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headlice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days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=460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a) Determine how many days have elapsed before the child has 20 headlice left.</a:t>
                </a:r>
              </a:p>
              <a:p>
                <a:r>
                  <a:rPr lang="en-GB" dirty="0"/>
                  <a:t>b) Determine the rate of change of headlice after 3 days.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58348</TotalTime>
  <Words>1372</Words>
  <Application>Microsoft Office PowerPoint</Application>
  <PresentationFormat>On-screen Show (4:3)</PresentationFormat>
  <Paragraphs>242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Comic Sans MS</vt:lpstr>
      <vt:lpstr>Wingdings</vt:lpstr>
      <vt:lpstr>Office Theme</vt:lpstr>
      <vt:lpstr>P2 Chapter 9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1219</cp:revision>
  <cp:lastPrinted>2019-12-04T10:24:44Z</cp:lastPrinted>
  <dcterms:created xsi:type="dcterms:W3CDTF">2013-02-28T07:36:55Z</dcterms:created>
  <dcterms:modified xsi:type="dcterms:W3CDTF">2019-12-04T10:31:41Z</dcterms:modified>
</cp:coreProperties>
</file>