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81" r:id="rId2"/>
    <p:sldId id="667" r:id="rId3"/>
    <p:sldId id="669" r:id="rId4"/>
    <p:sldId id="670" r:id="rId5"/>
    <p:sldId id="671" r:id="rId6"/>
    <p:sldId id="673" r:id="rId7"/>
    <p:sldId id="677" r:id="rId8"/>
    <p:sldId id="678" r:id="rId9"/>
    <p:sldId id="67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5" autoAdjust="0"/>
    <p:restoredTop sz="88534" autoAdjust="0"/>
  </p:normalViewPr>
  <p:slideViewPr>
    <p:cSldViewPr>
      <p:cViewPr varScale="1">
        <p:scale>
          <a:sx n="107" d="100"/>
          <a:sy n="107" d="100"/>
        </p:scale>
        <p:origin x="102" y="13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14/01/2020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14/01/2020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14/01/2020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14/01/2020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70.png"/><Relationship Id="rId7" Type="http://schemas.openxmlformats.org/officeDocument/2006/relationships/image" Target="../media/image2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6688" y="2130425"/>
            <a:ext cx="8001000" cy="1470025"/>
          </a:xfrm>
        </p:spPr>
        <p:txBody>
          <a:bodyPr/>
          <a:lstStyle/>
          <a:p>
            <a:r>
              <a:rPr lang="en-GB" b="1" dirty="0">
                <a:solidFill>
                  <a:srgbClr val="92D050"/>
                </a:solidFill>
              </a:rPr>
              <a:t>Stats Yr2 Chapter 1 :: </a:t>
            </a:r>
            <a:r>
              <a:rPr lang="en-GB" dirty="0"/>
              <a:t>Regression, Correlation &amp; Hypothesis Tests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612" y="3645024"/>
            <a:ext cx="6984776" cy="141771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Student Pack</a:t>
            </a:r>
            <a:endParaRPr lang="en-GB" sz="2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E:\TiffinSchoolLogoSma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12" y="111910"/>
            <a:ext cx="1008112" cy="101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646172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Last modified: </a:t>
            </a:r>
            <a:r>
              <a:rPr lang="en-GB" dirty="0" smtClean="0"/>
              <a:t>22</a:t>
            </a:r>
            <a:r>
              <a:rPr lang="en-GB" baseline="30000" dirty="0" smtClean="0"/>
              <a:t>nd</a:t>
            </a:r>
            <a:r>
              <a:rPr lang="en-GB" dirty="0" smtClean="0"/>
              <a:t> January </a:t>
            </a:r>
            <a:r>
              <a:rPr lang="en-GB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291301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Regression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8" name="Straight Arrow Connector 7"/>
          <p:cNvCxnSpPr/>
          <p:nvPr/>
        </p:nvCxnSpPr>
        <p:spPr>
          <a:xfrm flipV="1">
            <a:off x="1763688" y="908720"/>
            <a:ext cx="0" cy="28083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763688" y="3717032"/>
            <a:ext cx="4680520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444208" y="3573016"/>
                <a:ext cx="1440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Time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/>
                      </a:rPr>
                      <m:t> </m:t>
                    </m:r>
                    <m:r>
                      <a:rPr lang="en-GB" b="0" i="1" smtClean="0">
                        <a:latin typeface="Cambria Math"/>
                      </a:rPr>
                      <m:t>(</m:t>
                    </m:r>
                    <m:r>
                      <a:rPr lang="en-GB" b="0" i="1" smtClean="0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3573016"/>
                <a:ext cx="1440160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3390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23528" y="1666545"/>
                <a:ext cx="144016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Rabbit population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(</m:t>
                    </m:r>
                    <m:r>
                      <a:rPr lang="en-GB" b="0" i="1" smtClean="0">
                        <a:latin typeface="Cambria Math"/>
                      </a:rPr>
                      <m:t>𝑦</m:t>
                    </m:r>
                    <m:r>
                      <a:rPr lang="en-GB" b="0" i="1" smtClean="0">
                        <a:latin typeface="Cambria Math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666545"/>
                <a:ext cx="1440160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3390" t="-3289" b="-3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oup 37"/>
          <p:cNvGrpSpPr/>
          <p:nvPr/>
        </p:nvGrpSpPr>
        <p:grpSpPr>
          <a:xfrm>
            <a:off x="1655676" y="3295678"/>
            <a:ext cx="216024" cy="216024"/>
            <a:chOff x="3347864" y="2780928"/>
            <a:chExt cx="216024" cy="216024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2436546" y="3134326"/>
            <a:ext cx="216024" cy="216024"/>
            <a:chOff x="3347864" y="2780928"/>
            <a:chExt cx="216024" cy="216024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3337497" y="2942799"/>
            <a:ext cx="216024" cy="216024"/>
            <a:chOff x="3347864" y="2780928"/>
            <a:chExt cx="216024" cy="216024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4103948" y="2263552"/>
            <a:ext cx="216024" cy="216024"/>
            <a:chOff x="3347864" y="2780928"/>
            <a:chExt cx="216024" cy="216024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4791037" y="1612512"/>
            <a:ext cx="216024" cy="216024"/>
            <a:chOff x="3347864" y="2780928"/>
            <a:chExt cx="216024" cy="216024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5485886" y="746331"/>
            <a:ext cx="216024" cy="216024"/>
            <a:chOff x="3347864" y="2780928"/>
            <a:chExt cx="216024" cy="216024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92453" y="4149404"/>
                <a:ext cx="806489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For some variables, e.g. population with time, it may be more appropriate to use an </a:t>
                </a:r>
                <a:r>
                  <a:rPr lang="en-GB" b="1" dirty="0"/>
                  <a:t>exponential</a:t>
                </a:r>
                <a:r>
                  <a:rPr lang="en-GB" dirty="0"/>
                  <a:t> equation, i.e.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dirty="0"/>
                  <a:t>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/>
                  <a:t> are constants we need to fix to best match the data.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453" y="4149404"/>
                <a:ext cx="8064896" cy="923330"/>
              </a:xfrm>
              <a:prstGeom prst="rect">
                <a:avLst/>
              </a:prstGeom>
              <a:blipFill>
                <a:blip r:embed="rId4"/>
                <a:stretch>
                  <a:fillRect l="-605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reeform: Shape 2"/>
          <p:cNvSpPr/>
          <p:nvPr/>
        </p:nvSpPr>
        <p:spPr>
          <a:xfrm>
            <a:off x="1765005" y="733647"/>
            <a:ext cx="3902148" cy="2668772"/>
          </a:xfrm>
          <a:custGeom>
            <a:avLst/>
            <a:gdLst>
              <a:gd name="connsiteX0" fmla="*/ 0 w 3902148"/>
              <a:gd name="connsiteY0" fmla="*/ 2668772 h 2668772"/>
              <a:gd name="connsiteX1" fmla="*/ 1424762 w 3902148"/>
              <a:gd name="connsiteY1" fmla="*/ 2339162 h 2668772"/>
              <a:gd name="connsiteX2" fmla="*/ 2509283 w 3902148"/>
              <a:gd name="connsiteY2" fmla="*/ 1733106 h 2668772"/>
              <a:gd name="connsiteX3" fmla="*/ 3519376 w 3902148"/>
              <a:gd name="connsiteY3" fmla="*/ 648586 h 2668772"/>
              <a:gd name="connsiteX4" fmla="*/ 3902148 w 3902148"/>
              <a:gd name="connsiteY4" fmla="*/ 0 h 2668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02148" h="2668772">
                <a:moveTo>
                  <a:pt x="0" y="2668772"/>
                </a:moveTo>
                <a:cubicBezTo>
                  <a:pt x="503274" y="2581939"/>
                  <a:pt x="1006548" y="2495106"/>
                  <a:pt x="1424762" y="2339162"/>
                </a:cubicBezTo>
                <a:cubicBezTo>
                  <a:pt x="1842976" y="2183218"/>
                  <a:pt x="2160181" y="2014869"/>
                  <a:pt x="2509283" y="1733106"/>
                </a:cubicBezTo>
                <a:cubicBezTo>
                  <a:pt x="2858385" y="1451343"/>
                  <a:pt x="3287232" y="937437"/>
                  <a:pt x="3519376" y="648586"/>
                </a:cubicBezTo>
                <a:cubicBezTo>
                  <a:pt x="3751520" y="359735"/>
                  <a:pt x="3826834" y="179867"/>
                  <a:pt x="3902148" y="0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655676" y="1268760"/>
            <a:ext cx="4284476" cy="230425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09076" y="918856"/>
                <a:ext cx="2682853" cy="92333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/>
                  <a:t>Linear regression line not a good fit for the data.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9076" y="918856"/>
                <a:ext cx="2682853" cy="923330"/>
              </a:xfrm>
              <a:prstGeom prst="rect">
                <a:avLst/>
              </a:prstGeom>
              <a:blipFill>
                <a:blip r:embed="rId5"/>
                <a:stretch>
                  <a:fillRect l="-1577" t="-2581" b="-6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559236" y="2072280"/>
                <a:ext cx="1730324" cy="92333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/>
                  <a:t>Exponential line much better fit.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9236" y="2072280"/>
                <a:ext cx="1730324" cy="923330"/>
              </a:xfrm>
              <a:prstGeom prst="rect">
                <a:avLst/>
              </a:prstGeom>
              <a:blipFill>
                <a:blip r:embed="rId6"/>
                <a:stretch>
                  <a:fillRect l="-2431" t="-2581" r="-1736" b="-6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383891" y="5085287"/>
                <a:ext cx="3112505" cy="369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r>
                  <a:rPr lang="en-GB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b="0" i="1" dirty="0" smtClean="0">
                    <a:latin typeface="Cambria Math" panose="02040503050406030204" pitchFamily="18" charset="0"/>
                  </a:rPr>
                </a:br>
                <a:endParaRPr lang="en-GB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891" y="5085287"/>
                <a:ext cx="3112505" cy="369397"/>
              </a:xfrm>
              <a:prstGeom prst="rect">
                <a:avLst/>
              </a:prstGeom>
              <a:blipFill>
                <a:blip r:embed="rId7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135697" y="6161192"/>
                <a:ext cx="6356461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dirty="0"/>
                  <a:t> for constants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/>
                  <a:t> 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697" y="6161192"/>
                <a:ext cx="6356461" cy="369332"/>
              </a:xfrm>
              <a:prstGeom prst="rect">
                <a:avLst/>
              </a:prstGeom>
              <a:blipFill>
                <a:blip r:embed="rId8"/>
                <a:stretch>
                  <a:fillRect l="-573" t="-7813" b="-218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863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32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BC79C55-652A-4BA6-A130-6D6098C2D7F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57DA43D-0686-41C4-9CB8-9D307FBC4D9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1195DA6-E030-4EA6-A407-29CD1329A47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9895067-5CA5-416B-8740-D6840A34F3B3}"/>
                  </a:ext>
                </a:extLst>
              </p:cNvPr>
              <p:cNvSpPr txBox="1"/>
              <p:nvPr/>
            </p:nvSpPr>
            <p:spPr>
              <a:xfrm>
                <a:off x="355426" y="794182"/>
                <a:ext cx="8136904" cy="329320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The table shows some data collected on the temperature, in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b="0" i="0" dirty="0">
                    <a:latin typeface="+mj-lt"/>
                  </a:rPr>
                  <a:t>C</a:t>
                </a:r>
                <a:r>
                  <a:rPr lang="en-GB" sz="1600" dirty="0"/>
                  <a:t>, of a colony of bacteria (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/>
                  <a:t>) and its growth rate (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600" dirty="0"/>
                  <a:t>).</a:t>
                </a:r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r>
                  <a:rPr lang="en-GB" sz="1600" dirty="0"/>
                  <a:t>The data are coded using the changes of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func>
                  </m:oMath>
                </a14:m>
                <a:r>
                  <a:rPr lang="en-GB" sz="1600" dirty="0"/>
                  <a:t>. The regression line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/>
                  <a:t> 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 is found to be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=−0.2215+0.0792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a. Mika says that the constant -0.2215 in the regression line means that the colony is shrinking when the temperature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en-GB" sz="1600" dirty="0"/>
                  <a:t>C. Explain why Mika is wrong</a:t>
                </a:r>
              </a:p>
              <a:p>
                <a:r>
                  <a:rPr lang="en-GB" sz="1600" dirty="0"/>
                  <a:t>b. Given that the data can be modelled by an equation of the form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GB" sz="1600" dirty="0"/>
                  <a:t>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/>
                  <a:t> are constants, find the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9895067-5CA5-416B-8740-D6840A34F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426" y="794182"/>
                <a:ext cx="8136904" cy="32932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13263DB8-ED87-49C6-BC9B-389B8F1C4B6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3718317"/>
                  </p:ext>
                </p:extLst>
              </p:nvPr>
            </p:nvGraphicFramePr>
            <p:xfrm>
              <a:off x="518287" y="1520448"/>
              <a:ext cx="7257523" cy="74168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2032381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870857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870857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870857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870857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870857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870857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Temperature,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oMath>
                          </a14:m>
                          <a:r>
                            <a:rPr lang="en-GB" dirty="0"/>
                            <a:t> (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dirty="0" smtClean="0">
                                  <a:latin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dirty="0"/>
                            <a:t>C)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Growth rate,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oMath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1.04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1.49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1.79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2.58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3.1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4.46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13263DB8-ED87-49C6-BC9B-389B8F1C4B6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3718317"/>
                  </p:ext>
                </p:extLst>
              </p:nvPr>
            </p:nvGraphicFramePr>
            <p:xfrm>
              <a:off x="518287" y="1520448"/>
              <a:ext cx="7257523" cy="74168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2032381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870857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870857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870857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870857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870857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870857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599" t="-8065" r="-257186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599" t="-109836" r="-257186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1.04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1.49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1.79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2.58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3.1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4.46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3724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5E14D6C-FA3E-42EF-9A37-B1F6B2C3601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B6FA480-6460-4DE0-8DA7-122A9D758012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3DE0188-B7C9-4DD6-B62D-C13A59D5730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F13638E-F740-4D01-BC7A-A7DD61DB155C}"/>
                  </a:ext>
                </a:extLst>
              </p:cNvPr>
              <p:cNvSpPr txBox="1"/>
              <p:nvPr/>
            </p:nvSpPr>
            <p:spPr>
              <a:xfrm>
                <a:off x="355426" y="794182"/>
                <a:ext cx="8136904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Robert wants to model a rabbit population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/>
                  <a:t> with respect to time in years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/>
                  <a:t>. He proposes that the population can be modelled using an exponential model: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GB" dirty="0"/>
              </a:p>
              <a:p>
                <a:r>
                  <a:rPr lang="en-GB" dirty="0"/>
                  <a:t>The data is coded using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func>
                  </m:oMath>
                </a14:m>
                <a:r>
                  <a:rPr lang="en-GB" dirty="0"/>
                  <a:t>. The regression line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is found to be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=2+0.3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. Determine the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F13638E-F740-4D01-BC7A-A7DD61DB15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426" y="794182"/>
                <a:ext cx="8136904" cy="1200329"/>
              </a:xfrm>
              <a:prstGeom prst="rect">
                <a:avLst/>
              </a:prstGeom>
              <a:blipFill>
                <a:blip r:embed="rId2"/>
                <a:stretch>
                  <a:fillRect b="-44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792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3FF1341-4641-4A31-BE76-FB1736CD15C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684BC36-C942-4456-ABFB-590896D66B8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Measuring Correlation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F0863FF-5274-4500-8008-5F4898A5D2D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260AF454-4046-4204-91CF-1916A2C8D379}"/>
              </a:ext>
            </a:extLst>
          </p:cNvPr>
          <p:cNvSpPr txBox="1"/>
          <p:nvPr/>
        </p:nvSpPr>
        <p:spPr>
          <a:xfrm>
            <a:off x="323528" y="908720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You’re used to use qualitative terms such as “positive correlation” and “negative correlation” and “no correlation” to describe the </a:t>
            </a:r>
            <a:r>
              <a:rPr lang="en-GB" b="1" dirty="0"/>
              <a:t>type</a:t>
            </a:r>
            <a:r>
              <a:rPr lang="en-GB" dirty="0"/>
              <a:t> of correlation, and terms such as “perfect”, “strong” and “weak” to describe the </a:t>
            </a:r>
            <a:r>
              <a:rPr lang="en-GB" b="1" dirty="0"/>
              <a:t>strength</a:t>
            </a:r>
            <a:r>
              <a:rPr lang="en-GB" dirty="0"/>
              <a:t>.</a:t>
            </a:r>
          </a:p>
          <a:p>
            <a:r>
              <a:rPr lang="en-GB" dirty="0"/>
              <a:t>The </a:t>
            </a:r>
            <a:r>
              <a:rPr lang="en-GB" b="1" dirty="0"/>
              <a:t>Product Moment Correlation Coefficient </a:t>
            </a:r>
            <a:r>
              <a:rPr lang="en-GB" dirty="0"/>
              <a:t>is one way to quantify this: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6F29DD1-7543-4F90-9508-5CC228585720}"/>
                  </a:ext>
                </a:extLst>
              </p:cNvPr>
              <p:cNvSpPr txBox="1"/>
              <p:nvPr/>
            </p:nvSpPr>
            <p:spPr>
              <a:xfrm>
                <a:off x="514028" y="2416820"/>
                <a:ext cx="7776864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The product moment correlation coefficient (PMCC), denoted by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dirty="0"/>
                  <a:t>, describes the linear correlation between two variables. It can take values between -1 and 1.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6F29DD1-7543-4F90-9508-5CC228585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028" y="2416820"/>
                <a:ext cx="7776864" cy="646331"/>
              </a:xfrm>
              <a:prstGeom prst="rect">
                <a:avLst/>
              </a:prstGeom>
              <a:blipFill>
                <a:blip r:embed="rId2"/>
                <a:stretch>
                  <a:fillRect l="-469" t="-3636" r="-234" b="-1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4C59668-8F4A-4564-B784-CE104CACC9C9}"/>
              </a:ext>
            </a:extLst>
          </p:cNvPr>
          <p:cNvCxnSpPr/>
          <p:nvPr/>
        </p:nvCxnSpPr>
        <p:spPr>
          <a:xfrm>
            <a:off x="1187624" y="3897052"/>
            <a:ext cx="0" cy="648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DC617E2-32B9-4B37-AE6A-3D367BD1574E}"/>
              </a:ext>
            </a:extLst>
          </p:cNvPr>
          <p:cNvCxnSpPr/>
          <p:nvPr/>
        </p:nvCxnSpPr>
        <p:spPr>
          <a:xfrm>
            <a:off x="4355976" y="3897052"/>
            <a:ext cx="0" cy="648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EBB5B34-4CEA-42F9-AD57-769C18586488}"/>
              </a:ext>
            </a:extLst>
          </p:cNvPr>
          <p:cNvCxnSpPr/>
          <p:nvPr/>
        </p:nvCxnSpPr>
        <p:spPr>
          <a:xfrm>
            <a:off x="7308304" y="3897234"/>
            <a:ext cx="0" cy="648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CDCA670-2B52-462B-9113-030163E92484}"/>
              </a:ext>
            </a:extLst>
          </p:cNvPr>
          <p:cNvCxnSpPr>
            <a:cxnSpLocks/>
          </p:cNvCxnSpPr>
          <p:nvPr/>
        </p:nvCxnSpPr>
        <p:spPr>
          <a:xfrm>
            <a:off x="1187624" y="4221088"/>
            <a:ext cx="61206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8EB7D72-2A04-46D6-8C3C-209E9C3BE08C}"/>
                  </a:ext>
                </a:extLst>
              </p:cNvPr>
              <p:cNvSpPr txBox="1"/>
              <p:nvPr/>
            </p:nvSpPr>
            <p:spPr>
              <a:xfrm>
                <a:off x="3923928" y="3573016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8EB7D72-2A04-46D6-8C3C-209E9C3BE0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573016"/>
                <a:ext cx="86409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D26C849-727D-4CAD-B473-6DB96396D40E}"/>
                  </a:ext>
                </a:extLst>
              </p:cNvPr>
              <p:cNvSpPr txBox="1"/>
              <p:nvPr/>
            </p:nvSpPr>
            <p:spPr>
              <a:xfrm>
                <a:off x="6876256" y="3573016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D26C849-727D-4CAD-B473-6DB96396D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3573016"/>
                <a:ext cx="86409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8B633AF-643C-4912-B1A0-266FEBD96425}"/>
                  </a:ext>
                </a:extLst>
              </p:cNvPr>
              <p:cNvSpPr txBox="1"/>
              <p:nvPr/>
            </p:nvSpPr>
            <p:spPr>
              <a:xfrm>
                <a:off x="641038" y="3551750"/>
                <a:ext cx="10081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8B633AF-643C-4912-B1A0-266FEBD9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038" y="3551750"/>
                <a:ext cx="100811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2E1C9831-389C-444F-99ED-9F169887221D}"/>
                  </a:ext>
                </a:extLst>
              </p:cNvPr>
              <p:cNvSpPr txBox="1"/>
              <p:nvPr/>
            </p:nvSpPr>
            <p:spPr>
              <a:xfrm>
                <a:off x="1673299" y="6122273"/>
                <a:ext cx="1616147" cy="57708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050" dirty="0"/>
                  <a:t>Rule of thumb: </a:t>
                </a:r>
                <a14:m>
                  <m:oMath xmlns:m="http://schemas.openxmlformats.org/officeDocument/2006/math">
                    <m:r>
                      <a:rPr lang="en-GB" sz="105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050" b="0" i="1" smtClean="0">
                        <a:latin typeface="Cambria Math" panose="02040503050406030204" pitchFamily="18" charset="0"/>
                      </a:rPr>
                      <m:t>&lt;−0.7</m:t>
                    </m:r>
                  </m:oMath>
                </a14:m>
                <a:r>
                  <a:rPr lang="en-GB" sz="1050" dirty="0"/>
                  <a:t> or </a:t>
                </a:r>
                <a14:m>
                  <m:oMath xmlns:m="http://schemas.openxmlformats.org/officeDocument/2006/math">
                    <m:r>
                      <a:rPr lang="en-GB" sz="105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050" b="0" i="1" smtClean="0">
                        <a:latin typeface="Cambria Math" panose="02040503050406030204" pitchFamily="18" charset="0"/>
                      </a:rPr>
                      <m:t>&gt;0.7</m:t>
                    </m:r>
                  </m:oMath>
                </a14:m>
                <a:r>
                  <a:rPr lang="en-GB" sz="1050" dirty="0"/>
                  <a:t> is considered to be ‘strong’ correlation.</a:t>
                </a:r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2E1C9831-389C-444F-99ED-9F16988722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3299" y="6122273"/>
                <a:ext cx="1616147" cy="577081"/>
              </a:xfrm>
              <a:prstGeom prst="rect">
                <a:avLst/>
              </a:prstGeom>
              <a:blipFill>
                <a:blip r:embed="rId6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>
            <a:extLst>
              <a:ext uri="{FF2B5EF4-FFF2-40B4-BE49-F238E27FC236}">
                <a16:creationId xmlns:a16="http://schemas.microsoft.com/office/drawing/2014/main" id="{DA69F9CD-AF46-44F1-90AE-3794927165DE}"/>
              </a:ext>
            </a:extLst>
          </p:cNvPr>
          <p:cNvSpPr txBox="1"/>
          <p:nvPr/>
        </p:nvSpPr>
        <p:spPr>
          <a:xfrm>
            <a:off x="4491998" y="5998862"/>
            <a:ext cx="3950253" cy="7386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050" dirty="0"/>
              <a:t>Note that PMCC is only applicable for a </a:t>
            </a:r>
            <a:r>
              <a:rPr lang="en-GB" sz="1050" u="sng" dirty="0"/>
              <a:t>linear</a:t>
            </a:r>
            <a:r>
              <a:rPr lang="en-GB" sz="1050" dirty="0"/>
              <a:t> correlation, i.e. closeness of fit to a linear regression line (i.e. a </a:t>
            </a:r>
            <a:r>
              <a:rPr lang="en-GB" sz="1050" u="sng" dirty="0"/>
              <a:t>straight</a:t>
            </a:r>
            <a:r>
              <a:rPr lang="en-GB" sz="1050" dirty="0"/>
              <a:t> ‘line of best fit’). It may be the data exhibits strong correlation with respect to a different model (e.g. exponential) even when the PMCC is low.</a:t>
            </a: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2B36A163-BB49-427C-9780-35B9B9F7F107}"/>
              </a:ext>
            </a:extLst>
          </p:cNvPr>
          <p:cNvGrpSpPr/>
          <p:nvPr/>
        </p:nvGrpSpPr>
        <p:grpSpPr>
          <a:xfrm>
            <a:off x="837109" y="4385930"/>
            <a:ext cx="936104" cy="1592220"/>
            <a:chOff x="837109" y="4385930"/>
            <a:chExt cx="936104" cy="1592220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548C693A-8372-4EDA-8E19-555F7162FD92}"/>
                </a:ext>
              </a:extLst>
            </p:cNvPr>
            <p:cNvGrpSpPr/>
            <p:nvPr/>
          </p:nvGrpSpPr>
          <p:grpSpPr>
            <a:xfrm>
              <a:off x="837109" y="4673327"/>
              <a:ext cx="936104" cy="1304823"/>
              <a:chOff x="837109" y="4673327"/>
              <a:chExt cx="936104" cy="1304823"/>
            </a:xfrm>
          </p:grpSpPr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D99F9D09-1CC7-4B38-9E0B-1B27831A8BB9}"/>
                  </a:ext>
                </a:extLst>
              </p:cNvPr>
              <p:cNvCxnSpPr/>
              <p:nvPr/>
            </p:nvCxnSpPr>
            <p:spPr>
              <a:xfrm flipV="1">
                <a:off x="837109" y="4673327"/>
                <a:ext cx="0" cy="79208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FCE3EE30-3057-4162-A647-51D830710C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7109" y="5465415"/>
                <a:ext cx="93610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09EDD2A5-19D0-4B7F-B281-F36510D84F1D}"/>
                  </a:ext>
                </a:extLst>
              </p:cNvPr>
              <p:cNvCxnSpPr/>
              <p:nvPr/>
            </p:nvCxnSpPr>
            <p:spPr>
              <a:xfrm>
                <a:off x="924357" y="4889351"/>
                <a:ext cx="677748" cy="4351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55C87045-348B-4F9E-8FA3-019616A181BF}"/>
                  </a:ext>
                </a:extLst>
              </p:cNvPr>
              <p:cNvSpPr/>
              <p:nvPr/>
            </p:nvSpPr>
            <p:spPr>
              <a:xfrm>
                <a:off x="961058" y="4903687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51AC33DE-972C-45EF-B704-7D1EF15AB74B}"/>
                  </a:ext>
                </a:extLst>
              </p:cNvPr>
              <p:cNvSpPr/>
              <p:nvPr/>
            </p:nvSpPr>
            <p:spPr>
              <a:xfrm>
                <a:off x="1052002" y="4966306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A7698F7A-8192-456F-8344-E59D9F9E5324}"/>
                  </a:ext>
                </a:extLst>
              </p:cNvPr>
              <p:cNvSpPr/>
              <p:nvPr/>
            </p:nvSpPr>
            <p:spPr>
              <a:xfrm>
                <a:off x="1269157" y="5106913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7EE06050-2669-4EB4-B569-701DF2A01CE6}"/>
                  </a:ext>
                </a:extLst>
              </p:cNvPr>
              <p:cNvSpPr/>
              <p:nvPr/>
            </p:nvSpPr>
            <p:spPr>
              <a:xfrm>
                <a:off x="1363623" y="5168224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48914492-B5EF-495F-AEE6-161FCA83728C}"/>
                  </a:ext>
                </a:extLst>
              </p:cNvPr>
              <p:cNvSpPr/>
              <p:nvPr/>
            </p:nvSpPr>
            <p:spPr>
              <a:xfrm>
                <a:off x="1526922" y="5272968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465238A3-8442-4530-B7F6-2F049F53E4F0}"/>
                  </a:ext>
                </a:extLst>
              </p:cNvPr>
              <p:cNvSpPr txBox="1"/>
              <p:nvPr/>
            </p:nvSpPr>
            <p:spPr>
              <a:xfrm>
                <a:off x="875321" y="5547263"/>
                <a:ext cx="72602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dirty="0"/>
                  <a:t>Perfect negative</a:t>
                </a:r>
              </a:p>
            </p:txBody>
          </p:sp>
        </p:grpSp>
        <p:sp>
          <p:nvSpPr>
            <p:cNvPr id="84" name="Arrow: Down 83">
              <a:extLst>
                <a:ext uri="{FF2B5EF4-FFF2-40B4-BE49-F238E27FC236}">
                  <a16:creationId xmlns:a16="http://schemas.microsoft.com/office/drawing/2014/main" id="{7981AD6C-49C7-4D54-8134-EBC47E1B06B3}"/>
                </a:ext>
              </a:extLst>
            </p:cNvPr>
            <p:cNvSpPr/>
            <p:nvPr/>
          </p:nvSpPr>
          <p:spPr>
            <a:xfrm rot="10800000">
              <a:off x="1100019" y="4385930"/>
              <a:ext cx="207114" cy="360040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4BE0052-AC7E-496B-AC4D-B21B153CF527}"/>
              </a:ext>
            </a:extLst>
          </p:cNvPr>
          <p:cNvGrpSpPr/>
          <p:nvPr/>
        </p:nvGrpSpPr>
        <p:grpSpPr>
          <a:xfrm>
            <a:off x="1880230" y="4417910"/>
            <a:ext cx="936104" cy="1548494"/>
            <a:chOff x="1880230" y="4417910"/>
            <a:chExt cx="936104" cy="1548494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4DA8C588-C978-480E-AFAB-83BB33EF70AC}"/>
                </a:ext>
              </a:extLst>
            </p:cNvPr>
            <p:cNvGrpSpPr/>
            <p:nvPr/>
          </p:nvGrpSpPr>
          <p:grpSpPr>
            <a:xfrm>
              <a:off x="1880230" y="4673327"/>
              <a:ext cx="936104" cy="1293077"/>
              <a:chOff x="1880230" y="4673327"/>
              <a:chExt cx="936104" cy="1293077"/>
            </a:xfrm>
          </p:grpSpPr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84407567-5BC8-4AF5-BC2C-1F589334529A}"/>
                  </a:ext>
                </a:extLst>
              </p:cNvPr>
              <p:cNvCxnSpPr/>
              <p:nvPr/>
            </p:nvCxnSpPr>
            <p:spPr>
              <a:xfrm flipV="1">
                <a:off x="1880230" y="4673327"/>
                <a:ext cx="0" cy="79208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01C072C5-EB29-45AF-A787-89EB7010FA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80230" y="5465415"/>
                <a:ext cx="93610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621050A-3858-43AD-A0A6-F04DC69ED2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87550" y="4759325"/>
                <a:ext cx="568325" cy="5905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8A6C3E2E-DC45-4A8A-8E0C-16AD4BD72908}"/>
                  </a:ext>
                </a:extLst>
              </p:cNvPr>
              <p:cNvSpPr/>
              <p:nvPr/>
            </p:nvSpPr>
            <p:spPr>
              <a:xfrm>
                <a:off x="2004179" y="4903687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6C2B356C-2129-4E88-81E1-36AFAA809EDC}"/>
                  </a:ext>
                </a:extLst>
              </p:cNvPr>
              <p:cNvSpPr/>
              <p:nvPr/>
            </p:nvSpPr>
            <p:spPr>
              <a:xfrm>
                <a:off x="2009398" y="4745961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7B75D782-85FC-4146-8978-F82C257740D9}"/>
                  </a:ext>
                </a:extLst>
              </p:cNvPr>
              <p:cNvSpPr/>
              <p:nvPr/>
            </p:nvSpPr>
            <p:spPr>
              <a:xfrm>
                <a:off x="2344028" y="5040238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32733DE4-90D6-4BBB-BE88-DC34628645B9}"/>
                  </a:ext>
                </a:extLst>
              </p:cNvPr>
              <p:cNvSpPr/>
              <p:nvPr/>
            </p:nvSpPr>
            <p:spPr>
              <a:xfrm>
                <a:off x="2479134" y="5138379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F317DA5F-7994-427E-9B69-48F6C3E0DA46}"/>
                  </a:ext>
                </a:extLst>
              </p:cNvPr>
              <p:cNvSpPr/>
              <p:nvPr/>
            </p:nvSpPr>
            <p:spPr>
              <a:xfrm>
                <a:off x="2481143" y="5266618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9CD21B68-6D36-449A-B9A1-711CF77F1D0D}"/>
                  </a:ext>
                </a:extLst>
              </p:cNvPr>
              <p:cNvSpPr txBox="1"/>
              <p:nvPr/>
            </p:nvSpPr>
            <p:spPr>
              <a:xfrm>
                <a:off x="1967628" y="5535517"/>
                <a:ext cx="72602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dirty="0"/>
                  <a:t>Strong negative</a:t>
                </a:r>
              </a:p>
            </p:txBody>
          </p:sp>
        </p:grpSp>
        <p:sp>
          <p:nvSpPr>
            <p:cNvPr id="85" name="Arrow: Down 84">
              <a:extLst>
                <a:ext uri="{FF2B5EF4-FFF2-40B4-BE49-F238E27FC236}">
                  <a16:creationId xmlns:a16="http://schemas.microsoft.com/office/drawing/2014/main" id="{F327BC03-8472-48CD-A5D6-1E6F439C2802}"/>
                </a:ext>
              </a:extLst>
            </p:cNvPr>
            <p:cNvSpPr/>
            <p:nvPr/>
          </p:nvSpPr>
          <p:spPr>
            <a:xfrm rot="10800000">
              <a:off x="2130938" y="4417910"/>
              <a:ext cx="207114" cy="360040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F7F80E49-6B3E-42A7-A58C-31E89DD69DEA}"/>
              </a:ext>
            </a:extLst>
          </p:cNvPr>
          <p:cNvGrpSpPr/>
          <p:nvPr/>
        </p:nvGrpSpPr>
        <p:grpSpPr>
          <a:xfrm>
            <a:off x="3827537" y="4365522"/>
            <a:ext cx="1010270" cy="1469504"/>
            <a:chOff x="3827537" y="4365522"/>
            <a:chExt cx="1010270" cy="1469504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251B2894-2571-40CC-BE91-D20F73FF8F2F}"/>
                </a:ext>
              </a:extLst>
            </p:cNvPr>
            <p:cNvGrpSpPr/>
            <p:nvPr/>
          </p:nvGrpSpPr>
          <p:grpSpPr>
            <a:xfrm>
              <a:off x="3827537" y="4663146"/>
              <a:ext cx="1010270" cy="1171880"/>
              <a:chOff x="3827537" y="4663146"/>
              <a:chExt cx="1010270" cy="1171880"/>
            </a:xfrm>
          </p:grpSpPr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8680111E-5895-452D-B27A-488DCFD5C0BD}"/>
                  </a:ext>
                </a:extLst>
              </p:cNvPr>
              <p:cNvCxnSpPr/>
              <p:nvPr/>
            </p:nvCxnSpPr>
            <p:spPr>
              <a:xfrm flipV="1">
                <a:off x="3901703" y="4663146"/>
                <a:ext cx="0" cy="79208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>
                <a:extLst>
                  <a:ext uri="{FF2B5EF4-FFF2-40B4-BE49-F238E27FC236}">
                    <a16:creationId xmlns:a16="http://schemas.microsoft.com/office/drawing/2014/main" id="{872B08E0-11D9-49A4-82A1-B7782BEF35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01703" y="5455234"/>
                <a:ext cx="93610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7401D79C-FB6E-4C3E-A908-2D6C72A1D34E}"/>
                  </a:ext>
                </a:extLst>
              </p:cNvPr>
              <p:cNvSpPr/>
              <p:nvPr/>
            </p:nvSpPr>
            <p:spPr>
              <a:xfrm>
                <a:off x="3996767" y="4907390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C886F41C-3113-4CC0-9A44-F10C4F931DBE}"/>
                  </a:ext>
                </a:extLst>
              </p:cNvPr>
              <p:cNvSpPr/>
              <p:nvPr/>
            </p:nvSpPr>
            <p:spPr>
              <a:xfrm>
                <a:off x="4107071" y="4743400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ED351D68-71E8-41E2-9F67-C1CECF20D9D0}"/>
                  </a:ext>
                </a:extLst>
              </p:cNvPr>
              <p:cNvSpPr/>
              <p:nvPr/>
            </p:nvSpPr>
            <p:spPr>
              <a:xfrm>
                <a:off x="4500899" y="4741716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4AEEC33F-1C8D-4EB7-9CD2-791E082525A4}"/>
                  </a:ext>
                </a:extLst>
              </p:cNvPr>
              <p:cNvSpPr/>
              <p:nvPr/>
            </p:nvSpPr>
            <p:spPr>
              <a:xfrm>
                <a:off x="4257489" y="5181998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F23F27F2-5A05-4D2E-BED7-4AC3CC238103}"/>
                  </a:ext>
                </a:extLst>
              </p:cNvPr>
              <p:cNvSpPr/>
              <p:nvPr/>
            </p:nvSpPr>
            <p:spPr>
              <a:xfrm>
                <a:off x="4585166" y="5250087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0EFA7399-AD36-45CF-838A-CAA86A170036}"/>
                  </a:ext>
                </a:extLst>
              </p:cNvPr>
              <p:cNvSpPr/>
              <p:nvPr/>
            </p:nvSpPr>
            <p:spPr>
              <a:xfrm>
                <a:off x="4437508" y="4999997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95FE9E36-F55F-4C0C-82F2-C2839818BE6F}"/>
                  </a:ext>
                </a:extLst>
              </p:cNvPr>
              <p:cNvSpPr/>
              <p:nvPr/>
            </p:nvSpPr>
            <p:spPr>
              <a:xfrm>
                <a:off x="4666698" y="4869996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61C552F2-93E9-4A0F-82C2-F8253D332650}"/>
                  </a:ext>
                </a:extLst>
              </p:cNvPr>
              <p:cNvSpPr/>
              <p:nvPr/>
            </p:nvSpPr>
            <p:spPr>
              <a:xfrm>
                <a:off x="4162247" y="4974772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3BF4E15D-EF0C-4BE7-A686-23408A519641}"/>
                  </a:ext>
                </a:extLst>
              </p:cNvPr>
              <p:cNvSpPr/>
              <p:nvPr/>
            </p:nvSpPr>
            <p:spPr>
              <a:xfrm>
                <a:off x="4007588" y="5226958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FE6A2652-7AC0-45A3-B35E-222E8169FEB7}"/>
                  </a:ext>
                </a:extLst>
              </p:cNvPr>
              <p:cNvSpPr/>
              <p:nvPr/>
            </p:nvSpPr>
            <p:spPr>
              <a:xfrm>
                <a:off x="4349320" y="5317469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76862DA-90AA-44BF-AC3E-E36724B1FF27}"/>
                  </a:ext>
                </a:extLst>
              </p:cNvPr>
              <p:cNvSpPr txBox="1"/>
              <p:nvPr/>
            </p:nvSpPr>
            <p:spPr>
              <a:xfrm>
                <a:off x="3827537" y="5573416"/>
                <a:ext cx="100798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dirty="0"/>
                  <a:t>No correlation</a:t>
                </a:r>
              </a:p>
            </p:txBody>
          </p:sp>
        </p:grpSp>
        <p:sp>
          <p:nvSpPr>
            <p:cNvPr id="86" name="Arrow: Down 85">
              <a:extLst>
                <a:ext uri="{FF2B5EF4-FFF2-40B4-BE49-F238E27FC236}">
                  <a16:creationId xmlns:a16="http://schemas.microsoft.com/office/drawing/2014/main" id="{165F69F6-5F78-4B17-A083-A3AC13AA4741}"/>
                </a:ext>
              </a:extLst>
            </p:cNvPr>
            <p:cNvSpPr/>
            <p:nvPr/>
          </p:nvSpPr>
          <p:spPr>
            <a:xfrm rot="10800000">
              <a:off x="4266398" y="4365522"/>
              <a:ext cx="207114" cy="360040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5F80B09A-F13D-4904-9338-BEC73813BE46}"/>
              </a:ext>
            </a:extLst>
          </p:cNvPr>
          <p:cNvGrpSpPr/>
          <p:nvPr/>
        </p:nvGrpSpPr>
        <p:grpSpPr>
          <a:xfrm>
            <a:off x="4954116" y="4404676"/>
            <a:ext cx="936104" cy="1557842"/>
            <a:chOff x="4954116" y="4404676"/>
            <a:chExt cx="936104" cy="1557842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F7C4A023-FFDA-4458-B743-E0818051B30B}"/>
                </a:ext>
              </a:extLst>
            </p:cNvPr>
            <p:cNvGrpSpPr/>
            <p:nvPr/>
          </p:nvGrpSpPr>
          <p:grpSpPr>
            <a:xfrm>
              <a:off x="4954116" y="4547134"/>
              <a:ext cx="936104" cy="1415384"/>
              <a:chOff x="4954116" y="4547134"/>
              <a:chExt cx="936104" cy="1415384"/>
            </a:xfrm>
          </p:grpSpPr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EF58CCC9-4DBD-4133-9A40-BC27D033D007}"/>
                  </a:ext>
                </a:extLst>
              </p:cNvPr>
              <p:cNvCxnSpPr/>
              <p:nvPr/>
            </p:nvCxnSpPr>
            <p:spPr>
              <a:xfrm flipV="1">
                <a:off x="4954116" y="4657380"/>
                <a:ext cx="0" cy="79208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1ECF1474-AEE1-4695-95B9-B52E54B805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54116" y="5449468"/>
                <a:ext cx="93610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249E26D2-A785-4CB1-8282-70317E41810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07305" y="4722496"/>
                <a:ext cx="693420" cy="44195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2A0DC844-DECD-49FE-8151-CF89F9AB2367}"/>
                  </a:ext>
                </a:extLst>
              </p:cNvPr>
              <p:cNvSpPr/>
              <p:nvPr/>
            </p:nvSpPr>
            <p:spPr>
              <a:xfrm>
                <a:off x="5169505" y="5002040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27BB267E-99C0-4A21-9904-B30733194B89}"/>
                  </a:ext>
                </a:extLst>
              </p:cNvPr>
              <p:cNvSpPr/>
              <p:nvPr/>
            </p:nvSpPr>
            <p:spPr>
              <a:xfrm>
                <a:off x="5647164" y="4547134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3CE11C5B-1340-4274-BC3A-CDCB48B93392}"/>
                  </a:ext>
                </a:extLst>
              </p:cNvPr>
              <p:cNvSpPr/>
              <p:nvPr/>
            </p:nvSpPr>
            <p:spPr>
              <a:xfrm>
                <a:off x="5417914" y="5024291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827C42CD-6EB4-4F9F-9682-AE2A25D8E64F}"/>
                  </a:ext>
                </a:extLst>
              </p:cNvPr>
              <p:cNvSpPr/>
              <p:nvPr/>
            </p:nvSpPr>
            <p:spPr>
              <a:xfrm>
                <a:off x="5141540" y="5290072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B385B10F-969D-4E79-94C3-8330F8369F45}"/>
                  </a:ext>
                </a:extLst>
              </p:cNvPr>
              <p:cNvSpPr/>
              <p:nvPr/>
            </p:nvSpPr>
            <p:spPr>
              <a:xfrm>
                <a:off x="5675679" y="4985241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3B34AC73-74D6-4F92-8912-BD92FE6792A4}"/>
                  </a:ext>
                </a:extLst>
              </p:cNvPr>
              <p:cNvSpPr txBox="1"/>
              <p:nvPr/>
            </p:nvSpPr>
            <p:spPr>
              <a:xfrm>
                <a:off x="4994264" y="5531631"/>
                <a:ext cx="855023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dirty="0"/>
                  <a:t>Weak positive</a:t>
                </a:r>
              </a:p>
            </p:txBody>
          </p:sp>
        </p:grpSp>
        <p:sp>
          <p:nvSpPr>
            <p:cNvPr id="87" name="Arrow: Down 86">
              <a:extLst>
                <a:ext uri="{FF2B5EF4-FFF2-40B4-BE49-F238E27FC236}">
                  <a16:creationId xmlns:a16="http://schemas.microsoft.com/office/drawing/2014/main" id="{D41D1DCF-EB6E-482E-90D2-8AB7FDA8B88E}"/>
                </a:ext>
              </a:extLst>
            </p:cNvPr>
            <p:cNvSpPr/>
            <p:nvPr/>
          </p:nvSpPr>
          <p:spPr>
            <a:xfrm rot="10800000">
              <a:off x="5181848" y="4404676"/>
              <a:ext cx="207114" cy="360040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C2B7BCC4-A215-4ED8-9FC1-BF12F6738688}"/>
              </a:ext>
            </a:extLst>
          </p:cNvPr>
          <p:cNvGrpSpPr/>
          <p:nvPr/>
        </p:nvGrpSpPr>
        <p:grpSpPr>
          <a:xfrm>
            <a:off x="6806358" y="4350986"/>
            <a:ext cx="936104" cy="1607906"/>
            <a:chOff x="6806358" y="4350986"/>
            <a:chExt cx="936104" cy="1607906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5BE73982-C931-4D11-95F6-AD9CBC607728}"/>
                </a:ext>
              </a:extLst>
            </p:cNvPr>
            <p:cNvGrpSpPr/>
            <p:nvPr/>
          </p:nvGrpSpPr>
          <p:grpSpPr>
            <a:xfrm>
              <a:off x="6806358" y="4631055"/>
              <a:ext cx="936104" cy="1327837"/>
              <a:chOff x="6806358" y="4631055"/>
              <a:chExt cx="936104" cy="1327837"/>
            </a:xfrm>
          </p:grpSpPr>
          <p:cxnSp>
            <p:nvCxnSpPr>
              <p:cNvPr id="62" name="Straight Arrow Connector 61">
                <a:extLst>
                  <a:ext uri="{FF2B5EF4-FFF2-40B4-BE49-F238E27FC236}">
                    <a16:creationId xmlns:a16="http://schemas.microsoft.com/office/drawing/2014/main" id="{8490BA80-F8B3-4E57-BC2C-4D26089E8F6C}"/>
                  </a:ext>
                </a:extLst>
              </p:cNvPr>
              <p:cNvCxnSpPr/>
              <p:nvPr/>
            </p:nvCxnSpPr>
            <p:spPr>
              <a:xfrm flipV="1">
                <a:off x="6806358" y="4672620"/>
                <a:ext cx="0" cy="79208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>
                <a:extLst>
                  <a:ext uri="{FF2B5EF4-FFF2-40B4-BE49-F238E27FC236}">
                    <a16:creationId xmlns:a16="http://schemas.microsoft.com/office/drawing/2014/main" id="{11CB0059-8818-456D-8327-0FB366A511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06358" y="5464708"/>
                <a:ext cx="93610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6914E02D-92A3-4BF8-8E48-66A1952ECA7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51345" y="4631055"/>
                <a:ext cx="693420" cy="6629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93A987E9-F9F4-4143-AA36-ED40FEA9B0A6}"/>
                  </a:ext>
                </a:extLst>
              </p:cNvPr>
              <p:cNvSpPr/>
              <p:nvPr/>
            </p:nvSpPr>
            <p:spPr>
              <a:xfrm>
                <a:off x="7050322" y="5131580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86BD457E-67AB-428B-813D-638239552061}"/>
                  </a:ext>
                </a:extLst>
              </p:cNvPr>
              <p:cNvSpPr/>
              <p:nvPr/>
            </p:nvSpPr>
            <p:spPr>
              <a:xfrm>
                <a:off x="7573225" y="4631430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A98CC173-E9C5-409E-9989-5F600C462C3D}"/>
                  </a:ext>
                </a:extLst>
              </p:cNvPr>
              <p:cNvSpPr/>
              <p:nvPr/>
            </p:nvSpPr>
            <p:spPr>
              <a:xfrm>
                <a:off x="7193956" y="4991906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3E576CC6-0A9B-492A-9B09-F034F9C67022}"/>
                  </a:ext>
                </a:extLst>
              </p:cNvPr>
              <p:cNvSpPr/>
              <p:nvPr/>
            </p:nvSpPr>
            <p:spPr>
              <a:xfrm>
                <a:off x="6950920" y="5224350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5731A015-5732-4D46-9669-698317EBC2A9}"/>
                  </a:ext>
                </a:extLst>
              </p:cNvPr>
              <p:cNvSpPr/>
              <p:nvPr/>
            </p:nvSpPr>
            <p:spPr>
              <a:xfrm>
                <a:off x="7482678" y="4714731"/>
                <a:ext cx="72008" cy="673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0C339846-7AFE-44A7-AEE6-675D7A151C25}"/>
                  </a:ext>
                </a:extLst>
              </p:cNvPr>
              <p:cNvSpPr txBox="1"/>
              <p:nvPr/>
            </p:nvSpPr>
            <p:spPr>
              <a:xfrm>
                <a:off x="6866945" y="5528005"/>
                <a:ext cx="72602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dirty="0"/>
                  <a:t>Perfect positive</a:t>
                </a:r>
              </a:p>
            </p:txBody>
          </p:sp>
        </p:grpSp>
        <p:sp>
          <p:nvSpPr>
            <p:cNvPr id="88" name="Arrow: Down 87">
              <a:extLst>
                <a:ext uri="{FF2B5EF4-FFF2-40B4-BE49-F238E27FC236}">
                  <a16:creationId xmlns:a16="http://schemas.microsoft.com/office/drawing/2014/main" id="{B5F941AD-6986-442B-85F2-A24E85348130}"/>
                </a:ext>
              </a:extLst>
            </p:cNvPr>
            <p:cNvSpPr/>
            <p:nvPr/>
          </p:nvSpPr>
          <p:spPr>
            <a:xfrm rot="10800000">
              <a:off x="7193956" y="4350986"/>
              <a:ext cx="207114" cy="360040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18134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5" grpId="0"/>
      <p:bldP spid="16" grpId="0"/>
      <p:bldP spid="77" grpId="0" animBg="1"/>
      <p:bldP spid="7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69C6914-F3D6-422A-8E9D-F7693544EE1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C5113F8-FCEA-43EE-A4A1-C00AA013DD2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BF343F5-E554-4E6D-B0B4-8535E90AAE0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5EE5F78-CB01-4A35-A3A3-0DC579254684}"/>
                  </a:ext>
                </a:extLst>
              </p:cNvPr>
              <p:cNvSpPr txBox="1"/>
              <p:nvPr/>
            </p:nvSpPr>
            <p:spPr>
              <a:xfrm>
                <a:off x="355426" y="794182"/>
                <a:ext cx="8136904" cy="280076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From the large data set, the daily mean windspeed,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1600" dirty="0"/>
                  <a:t> knots, and the daily maximum gust,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600" dirty="0"/>
                  <a:t> knots, were recorded for the first 10 days in September in </a:t>
                </a:r>
                <a:r>
                  <a:rPr lang="en-GB" sz="1600" dirty="0" err="1"/>
                  <a:t>Hurn</a:t>
                </a:r>
                <a:r>
                  <a:rPr lang="en-GB" sz="1600" dirty="0"/>
                  <a:t> in 1987.</a:t>
                </a:r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pPr marL="342900" indent="-342900">
                  <a:buAutoNum type="alphaLcPeriod"/>
                </a:pPr>
                <a:r>
                  <a:rPr lang="en-GB" sz="1600" dirty="0"/>
                  <a:t>State the meaning of n/a in the table above.</a:t>
                </a:r>
              </a:p>
              <a:p>
                <a:pPr marL="342900" indent="-342900">
                  <a:buAutoNum type="alphaLcPeriod"/>
                </a:pPr>
                <a:r>
                  <a:rPr lang="en-GB" sz="1600" dirty="0"/>
                  <a:t>Calculate the product moment correlation coefficient for the remaining 8 days.</a:t>
                </a:r>
              </a:p>
              <a:p>
                <a:pPr marL="342900" indent="-342900">
                  <a:buAutoNum type="alphaLcPeriod"/>
                </a:pPr>
                <a:r>
                  <a:rPr lang="en-GB" sz="1600" dirty="0"/>
                  <a:t>With reference to your answer to part b, comment on the suitability of a linear regression model for these data.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5EE5F78-CB01-4A35-A3A3-0DC5792546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426" y="794182"/>
                <a:ext cx="8136904" cy="28007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4D1E9324-D3A3-45DA-9A35-2350A1AF436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22112406"/>
                  </p:ext>
                </p:extLst>
              </p:nvPr>
            </p:nvGraphicFramePr>
            <p:xfrm>
              <a:off x="577652" y="1475477"/>
              <a:ext cx="7235588" cy="91440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1498918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106422620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2674378869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3438368462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1830736831"/>
                        </a:ext>
                      </a:extLst>
                    </a:gridCol>
                  </a:tblGrid>
                  <a:tr h="252368"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Day of month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400" i="1" dirty="0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  <a:tr h="16195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37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n/a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n/a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23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88326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4D1E9324-D3A3-45DA-9A35-2350A1AF436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22112406"/>
                  </p:ext>
                </p:extLst>
              </p:nvPr>
            </p:nvGraphicFramePr>
            <p:xfrm>
              <a:off x="577652" y="1475477"/>
              <a:ext cx="7235588" cy="91440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1498918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106422620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2674378869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3438368462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1830736831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Day of month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07" t="-101961" r="-383740" b="-11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07" t="-206000" r="-383740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37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n/a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n/a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23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883268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0148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420" y="1070124"/>
            <a:ext cx="3807154" cy="303151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How to carry out the hypothesis test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4416757" y="930852"/>
            <a:ext cx="43565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Let’s carry out a hypothesis test on whether there is positive correlation between English and Maths marks, at 10% significance level: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638610" y="2286622"/>
                <a:ext cx="158417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  </m:t>
                      </m:r>
                    </m:oMath>
                  </m:oMathPara>
                </a14:m>
                <a:endParaRPr lang="en-GB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dirty="0" smtClean="0"/>
              </a:p>
              <a:p>
                <a:endParaRPr lang="en-GB" dirty="0"/>
              </a:p>
              <a:p>
                <a:r>
                  <a:rPr lang="en-GB" dirty="0" smtClean="0"/>
                  <a:t>Sample </a:t>
                </a:r>
                <a:r>
                  <a:rPr lang="en-GB" dirty="0" smtClean="0"/>
                  <a:t>size</a:t>
                </a:r>
                <a:endParaRPr lang="en-GB" dirty="0" smtClean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610" y="2286622"/>
                <a:ext cx="1584176" cy="1200329"/>
              </a:xfrm>
              <a:prstGeom prst="rect">
                <a:avLst/>
              </a:prstGeom>
              <a:blipFill>
                <a:blip r:embed="rId3"/>
                <a:stretch>
                  <a:fillRect l="-3462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646306" y="2125651"/>
            <a:ext cx="1944216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There is no underlying correlation between English and maths marks.</a:t>
            </a:r>
            <a:endParaRPr lang="en-GB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6604743" y="2852937"/>
            <a:ext cx="2174166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There is an underlying </a:t>
            </a:r>
            <a:r>
              <a:rPr lang="en-GB" sz="1200" u="sng" dirty="0" smtClean="0"/>
              <a:t>positive</a:t>
            </a:r>
            <a:r>
              <a:rPr lang="en-GB" sz="1200" dirty="0" smtClean="0"/>
              <a:t> correlation between English and maths marks.</a:t>
            </a:r>
            <a:endParaRPr lang="en-GB" sz="1200" dirty="0"/>
          </a:p>
        </p:txBody>
      </p:sp>
      <p:cxnSp>
        <p:nvCxnSpPr>
          <p:cNvPr id="11" name="Straight Arrow Connector 10"/>
          <p:cNvCxnSpPr>
            <a:stCxn id="8" idx="1"/>
          </p:cNvCxnSpPr>
          <p:nvPr/>
        </p:nvCxnSpPr>
        <p:spPr>
          <a:xfrm flipH="1">
            <a:off x="5985164" y="2448817"/>
            <a:ext cx="661142" cy="53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6010102" y="2801389"/>
            <a:ext cx="644517" cy="2936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28" y="4291231"/>
            <a:ext cx="4429608" cy="2463268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710402" y="3819004"/>
            <a:ext cx="4150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Critical value for 10% significance level:</a:t>
            </a:r>
          </a:p>
          <a:p>
            <a:endParaRPr lang="en-GB" sz="1600" dirty="0" smtClean="0"/>
          </a:p>
          <a:p>
            <a:endParaRPr lang="en-GB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46407" y="6108168"/>
                <a:ext cx="3816424" cy="646331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200" dirty="0" smtClean="0"/>
                  <a:t>These values give the minimum value of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 smtClean="0"/>
                  <a:t> required to reject the null hypothesis, i.e. the amount of correlation that would be considered significant.</a:t>
                </a:r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6407" y="6108168"/>
                <a:ext cx="3816424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 flipH="1" flipV="1">
            <a:off x="2627785" y="6309320"/>
            <a:ext cx="2093844" cy="1413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083553" y="4165655"/>
            <a:ext cx="1651306" cy="27699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Look up value in table.</a:t>
            </a:r>
            <a:endParaRPr lang="en-GB" sz="12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5336771" y="5636029"/>
            <a:ext cx="772756" cy="264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043352" y="5397839"/>
                <a:ext cx="2917767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200" dirty="0" smtClean="0"/>
                  <a:t>As with Year 1, a 2 mark conclusion: (a) Compare values; do we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 smtClean="0"/>
                  <a:t>? (b) put in context of original problem.</a:t>
                </a:r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3352" y="5397839"/>
                <a:ext cx="2917767" cy="646331"/>
              </a:xfrm>
              <a:prstGeom prst="rect">
                <a:avLst/>
              </a:prstGeom>
              <a:blipFill>
                <a:blip r:embed="rId7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 flipH="1" flipV="1">
            <a:off x="6492240" y="4272741"/>
            <a:ext cx="678864" cy="103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74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Two-tailed test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65338" y="709214"/>
            <a:ext cx="8288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In the previous example we hypothesised that English/Maths marks were positively correlated. But we could also test whether there was </a:t>
            </a:r>
            <a:r>
              <a:rPr lang="en-GB" sz="1600" b="1" dirty="0" smtClean="0"/>
              <a:t>any</a:t>
            </a:r>
            <a:r>
              <a:rPr lang="en-GB" sz="1600" dirty="0" smtClean="0"/>
              <a:t> correlation, i.e. positive </a:t>
            </a:r>
            <a:r>
              <a:rPr lang="en-GB" sz="1600" b="1" dirty="0" smtClean="0"/>
              <a:t>or</a:t>
            </a:r>
            <a:r>
              <a:rPr lang="en-GB" sz="1600" dirty="0" smtClean="0"/>
              <a:t> negative.</a:t>
            </a:r>
            <a:endParaRPr lang="en-GB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5EE5F78-CB01-4A35-A3A3-0DC579254684}"/>
                  </a:ext>
                </a:extLst>
              </p:cNvPr>
              <p:cNvSpPr txBox="1"/>
              <p:nvPr/>
            </p:nvSpPr>
            <p:spPr>
              <a:xfrm>
                <a:off x="322175" y="1442575"/>
                <a:ext cx="8136904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smtClean="0"/>
                  <a:t>[Textbook] A scientist takes 30 observations of the masses of two reactants in an experiment. She calculates a product moment correlation coefficient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=−0.45</m:t>
                    </m:r>
                  </m:oMath>
                </a14:m>
                <a:r>
                  <a:rPr lang="en-GB" sz="1600" dirty="0" smtClean="0"/>
                  <a:t>.</a:t>
                </a:r>
              </a:p>
              <a:p>
                <a:endParaRPr lang="en-GB" sz="1600" dirty="0"/>
              </a:p>
              <a:p>
                <a:r>
                  <a:rPr lang="en-GB" sz="1600" dirty="0" smtClean="0"/>
                  <a:t>The scientist believes there is no correlation between the masses of the two reactants. Test at the 10% level of significance, the scientist’s claim, stating your hypotheses clearly.</a:t>
                </a:r>
                <a:endParaRPr lang="en-GB" sz="16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5EE5F78-CB01-4A35-A3A3-0DC5792546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75" y="1442575"/>
                <a:ext cx="8136904" cy="13234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390" y="3039291"/>
            <a:ext cx="3085784" cy="289066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779912" y="3039291"/>
                <a:ext cx="4176464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1600" dirty="0" smtClean="0"/>
              </a:p>
              <a:p>
                <a:r>
                  <a:rPr lang="en-GB" sz="1600" dirty="0" smtClean="0"/>
                  <a:t>Sample size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 smtClean="0"/>
              </a:p>
              <a:p>
                <a:endParaRPr lang="en-GB" sz="1600" dirty="0"/>
              </a:p>
              <a:p>
                <a:r>
                  <a:rPr lang="en-GB" sz="1600" dirty="0" smtClean="0"/>
                  <a:t>Critical value at </a:t>
                </a:r>
                <a:r>
                  <a:rPr lang="en-GB" sz="1600" dirty="0" smtClean="0"/>
                  <a:t>    </a:t>
                </a:r>
                <a:r>
                  <a:rPr lang="en-GB" sz="1600" dirty="0" smtClean="0"/>
                  <a:t>significance:</a:t>
                </a:r>
              </a:p>
              <a:p>
                <a:endParaRPr lang="en-GB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3039291"/>
                <a:ext cx="4176464" cy="1600438"/>
              </a:xfrm>
              <a:prstGeom prst="rect">
                <a:avLst/>
              </a:prstGeom>
              <a:blipFill>
                <a:blip r:embed="rId4"/>
                <a:stretch>
                  <a:fillRect l="-7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009153" y="3730850"/>
            <a:ext cx="1584176" cy="5232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/>
              <a:t>Two-tailed, so 5% at each tail.</a:t>
            </a:r>
            <a:endParaRPr lang="en-GB" sz="14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860473" y="3992460"/>
            <a:ext cx="1148682" cy="47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05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5EE5F78-CB01-4A35-A3A3-0DC579254684}"/>
                  </a:ext>
                </a:extLst>
              </p:cNvPr>
              <p:cNvSpPr txBox="1"/>
              <p:nvPr/>
            </p:nvSpPr>
            <p:spPr>
              <a:xfrm>
                <a:off x="323528" y="836712"/>
                <a:ext cx="8640960" cy="206210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smtClean="0"/>
                  <a:t>[Textbook] The table from the large data set shows the daily maximum gust,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 smtClean="0"/>
                  <a:t> </a:t>
                </a:r>
                <a:r>
                  <a:rPr lang="en-GB" sz="1600" dirty="0" err="1" smtClean="0"/>
                  <a:t>kn</a:t>
                </a:r>
                <a:r>
                  <a:rPr lang="en-GB" sz="1600" dirty="0" smtClean="0"/>
                  <a:t>, and the daily maximum relative humidity,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 smtClean="0"/>
                  <a:t>%, in </a:t>
                </a:r>
                <a:r>
                  <a:rPr lang="en-GB" sz="1600" dirty="0" err="1" smtClean="0"/>
                  <a:t>Leeming</a:t>
                </a:r>
                <a:r>
                  <a:rPr lang="en-GB" sz="1600" dirty="0" smtClean="0"/>
                  <a:t> for a sample of eight days in May 2015.</a:t>
                </a:r>
              </a:p>
              <a:p>
                <a:endParaRPr lang="en-GB" sz="1600" dirty="0"/>
              </a:p>
              <a:p>
                <a:endParaRPr lang="en-GB" sz="1600" dirty="0" smtClean="0"/>
              </a:p>
              <a:p>
                <a:endParaRPr lang="en-GB" sz="1600" dirty="0"/>
              </a:p>
              <a:p>
                <a:pPr marL="342900" indent="-342900">
                  <a:buAutoNum type="alphaLcPeriod"/>
                </a:pPr>
                <a:r>
                  <a:rPr lang="en-GB" sz="1600" dirty="0" smtClean="0"/>
                  <a:t>Find the product moment correlation coefficient for this data.</a:t>
                </a:r>
              </a:p>
              <a:p>
                <a:pPr marL="342900" indent="-342900">
                  <a:buAutoNum type="alphaLcPeriod"/>
                </a:pPr>
                <a:r>
                  <a:rPr lang="en-GB" sz="1600" dirty="0" smtClean="0"/>
                  <a:t>Test, at the 10% level of significance, whether there is evidence of a positive correlation between daily maximum gust and daily maximum relative humidity. State your hypotheses clearly.</a:t>
                </a:r>
                <a:endParaRPr lang="en-GB" sz="16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5EE5F78-CB01-4A35-A3A3-0DC5792546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836712"/>
                <a:ext cx="8640960" cy="20621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10930643"/>
                  </p:ext>
                </p:extLst>
              </p:nvPr>
            </p:nvGraphicFramePr>
            <p:xfrm>
              <a:off x="451657" y="1462441"/>
              <a:ext cx="3295332" cy="54864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308292">
                      <a:extLst>
                        <a:ext uri="{9D8B030D-6E8A-4147-A177-3AD203B41FA5}">
                          <a16:colId xmlns:a16="http://schemas.microsoft.com/office/drawing/2014/main" val="3026705319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953457487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1486938142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575391811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976212014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49074266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4186615401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604305830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098341791"/>
                        </a:ext>
                      </a:extLst>
                    </a:gridCol>
                  </a:tblGrid>
                  <a:tr h="15979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31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28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38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37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18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17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21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29</a:t>
                          </a:r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4030608"/>
                      </a:ext>
                    </a:extLst>
                  </a:tr>
                  <a:tr h="173504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99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94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87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80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80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89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84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86</a:t>
                          </a:r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157648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10930643"/>
                  </p:ext>
                </p:extLst>
              </p:nvPr>
            </p:nvGraphicFramePr>
            <p:xfrm>
              <a:off x="451657" y="1462441"/>
              <a:ext cx="3295332" cy="54864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308292">
                      <a:extLst>
                        <a:ext uri="{9D8B030D-6E8A-4147-A177-3AD203B41FA5}">
                          <a16:colId xmlns:a16="http://schemas.microsoft.com/office/drawing/2014/main" val="3026705319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953457487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1486938142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575391811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976212014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49074266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4186615401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604305830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098341791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961" t="-2174" r="-964706" b="-1152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31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28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38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37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18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17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21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29</a:t>
                          </a:r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403060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961" t="-104444" r="-964706" b="-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99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94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87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80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80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89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84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86</a:t>
                          </a:r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157648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3357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28572</TotalTime>
  <Words>1077</Words>
  <Application>Microsoft Office PowerPoint</Application>
  <PresentationFormat>On-screen Show (4:3)</PresentationFormat>
  <Paragraphs>144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Wingdings</vt:lpstr>
      <vt:lpstr>Office Theme</vt:lpstr>
      <vt:lpstr>Stats Yr2 Chapter 1 :: Regression, Correlation &amp; Hypothesis Tests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Stef Smith</cp:lastModifiedBy>
  <cp:revision>1083</cp:revision>
  <dcterms:created xsi:type="dcterms:W3CDTF">2013-02-28T07:36:55Z</dcterms:created>
  <dcterms:modified xsi:type="dcterms:W3CDTF">2020-01-14T15:34:21Z</dcterms:modified>
</cp:coreProperties>
</file>