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81" r:id="rId2"/>
    <p:sldId id="696" r:id="rId3"/>
    <p:sldId id="703" r:id="rId4"/>
    <p:sldId id="697" r:id="rId5"/>
    <p:sldId id="699" r:id="rId6"/>
    <p:sldId id="702" r:id="rId7"/>
    <p:sldId id="706" r:id="rId8"/>
    <p:sldId id="705" r:id="rId9"/>
    <p:sldId id="707" r:id="rId10"/>
    <p:sldId id="708" r:id="rId11"/>
    <p:sldId id="701" r:id="rId12"/>
    <p:sldId id="710" r:id="rId13"/>
    <p:sldId id="711" r:id="rId14"/>
    <p:sldId id="712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5" autoAdjust="0"/>
    <p:restoredTop sz="88534" autoAdjust="0"/>
  </p:normalViewPr>
  <p:slideViewPr>
    <p:cSldViewPr>
      <p:cViewPr varScale="1">
        <p:scale>
          <a:sx n="107" d="100"/>
          <a:sy n="107" d="100"/>
        </p:scale>
        <p:origin x="102" y="13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08/01/2020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0C87D-7A27-4875-A1D7-089736022BF0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4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17D4-8258-4F0A-96B5-767BAF871B3F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0A0E-F103-43C4-8122-4DC6566716DC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01753-0760-4851-BE6F-3DE4797353BA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406D-D4F6-46FE-8A53-EEB85DCCCD7A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0C92-A5F4-4EA4-B789-CC4791D55959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93BF-9BA4-44C3-9CF7-C690F816D2F8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5A25-B291-4041-AE04-53FB26208DA6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E90-90F4-4658-A9DF-F3EFE8CDE312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34AA5-4F6E-4A82-B990-BD569CF9838F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D982-DE7F-4D16-93B7-FD9001F69D92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B958-39E8-4C82-B17C-0A70E098A580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72E90-C240-44A7-ADA7-D6185A4BB1A6}" type="datetime1">
              <a:rPr lang="en-GB" smtClean="0"/>
              <a:t>08/01/2020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0.png"/><Relationship Id="rId3" Type="http://schemas.openxmlformats.org/officeDocument/2006/relationships/image" Target="../media/image550.png"/><Relationship Id="rId7" Type="http://schemas.openxmlformats.org/officeDocument/2006/relationships/image" Target="../media/image590.png"/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0.png"/><Relationship Id="rId5" Type="http://schemas.openxmlformats.org/officeDocument/2006/relationships/image" Target="../media/image570.png"/><Relationship Id="rId10" Type="http://schemas.openxmlformats.org/officeDocument/2006/relationships/image" Target="../media/image4.png"/><Relationship Id="rId4" Type="http://schemas.openxmlformats.org/officeDocument/2006/relationships/image" Target="../media/image560.png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7" Type="http://schemas.openxmlformats.org/officeDocument/2006/relationships/image" Target="../media/image53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0.png"/><Relationship Id="rId5" Type="http://schemas.openxmlformats.org/officeDocument/2006/relationships/image" Target="../media/image52.png"/><Relationship Id="rId4" Type="http://schemas.openxmlformats.org/officeDocument/2006/relationships/image" Target="../media/image66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Stats Yr2 Chapter </a:t>
            </a:r>
            <a:r>
              <a:rPr lang="en-GB" b="1" dirty="0" smtClean="0">
                <a:solidFill>
                  <a:srgbClr val="92D050"/>
                </a:solidFill>
              </a:rPr>
              <a:t>2 : </a:t>
            </a:r>
            <a:br>
              <a:rPr lang="en-GB" b="1" dirty="0" smtClean="0">
                <a:solidFill>
                  <a:srgbClr val="92D050"/>
                </a:solidFill>
              </a:rPr>
            </a:br>
            <a:r>
              <a:rPr lang="en-GB" dirty="0" smtClean="0"/>
              <a:t>Conditional Probability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87" y="1222680"/>
            <a:ext cx="3566110" cy="37444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0" name="TextBox 19"/>
          <p:cNvSpPr txBox="1"/>
          <p:nvPr/>
        </p:nvSpPr>
        <p:spPr>
          <a:xfrm>
            <a:off x="251520" y="836712"/>
            <a:ext cx="144016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Edexcel S1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7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SUPER IMPORTANT TIPS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97727" y="804217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I were to identify two tips that will possible help you the most in probability questions: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64405" y="1930745"/>
            <a:ext cx="870599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If you see the words ‘</a:t>
            </a:r>
            <a:r>
              <a:rPr lang="en-GB" b="1" dirty="0" smtClean="0"/>
              <a:t>given that</a:t>
            </a:r>
            <a:r>
              <a:rPr lang="en-GB" dirty="0" smtClean="0"/>
              <a:t>’, </a:t>
            </a:r>
            <a:r>
              <a:rPr lang="en-GB" u="sng" dirty="0" smtClean="0"/>
              <a:t>Immediately</a:t>
            </a:r>
            <a:r>
              <a:rPr lang="en-GB" dirty="0" smtClean="0"/>
              <a:t> write out the law for conditional probability.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2420888"/>
            <a:ext cx="7776864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Example: “Given Bob walks to school, find the probability that he’s not late…”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99695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thing you should write: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44239" y="3626482"/>
            <a:ext cx="870599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If you see the words ‘</a:t>
            </a:r>
            <a:r>
              <a:rPr lang="en-GB" b="1" dirty="0" smtClean="0"/>
              <a:t>are independent</a:t>
            </a:r>
            <a:r>
              <a:rPr lang="en-GB" dirty="0" smtClean="0"/>
              <a:t>’, </a:t>
            </a:r>
            <a:r>
              <a:rPr lang="en-GB" u="sng" dirty="0" smtClean="0"/>
              <a:t>Immediately</a:t>
            </a:r>
            <a:r>
              <a:rPr lang="en-GB" dirty="0" smtClean="0"/>
              <a:t> write out the laws for independence.</a:t>
            </a:r>
          </a:p>
          <a:p>
            <a:r>
              <a:rPr lang="en-GB" sz="1400" dirty="0" smtClean="0"/>
              <a:t>(Even before you’ve finished reading the question!)</a:t>
            </a:r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6830" y="4397536"/>
                <a:ext cx="7776864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Example: “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 smtClean="0"/>
                  <a:t> is independent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 smtClean="0"/>
                  <a:t>…”</a:t>
                </a:r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30" y="4397536"/>
                <a:ext cx="777686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39552" y="5016413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thing you should write: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0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Probability Trees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5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We saw probability trees in Year 1. The only difference here is </a:t>
            </a:r>
            <a:r>
              <a:rPr lang="en-GB" sz="1600" b="1" dirty="0" smtClean="0"/>
              <a:t>determining a conditional probability </a:t>
            </a:r>
            <a:r>
              <a:rPr lang="en-GB" sz="1600" dirty="0" smtClean="0"/>
              <a:t>using your tree.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43068" y="1407443"/>
            <a:ext cx="8136904" cy="830997"/>
          </a:xfrm>
          <a:prstGeom prst="rect">
            <a:avLst/>
          </a:prstGeom>
          <a:solidFill>
            <a:schemeClr val="bg1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Example: </a:t>
            </a:r>
            <a:r>
              <a:rPr lang="en-GB" sz="1600" dirty="0" smtClean="0"/>
              <a:t>You have two bags, the first with 5 red balls and 5 blue balls, and the second with 3 red balls and 6 blue balls. You first pick a ball from the first bag, and place it in the second. You then pick a ball from the second bag. Complete the tree diagram.</a:t>
            </a:r>
            <a:endParaRPr lang="en-GB" sz="16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58054" y="4045662"/>
            <a:ext cx="1728192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8054" y="4909758"/>
            <a:ext cx="1728192" cy="5040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34318" y="3469598"/>
            <a:ext cx="1728192" cy="5738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34318" y="4045662"/>
            <a:ext cx="1728192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734318" y="5080486"/>
            <a:ext cx="187220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732256" y="5440526"/>
            <a:ext cx="1872208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086246" y="38724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246" y="3872480"/>
                <a:ext cx="43204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86246" y="526050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246" y="5260506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53986" y="328493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986" y="3284932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33274" y="4293044"/>
                <a:ext cx="7513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274" y="4293044"/>
                <a:ext cx="7513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25176" y="48911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176" y="4891174"/>
                <a:ext cx="4320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04464" y="5698273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464" y="5698273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508104" y="2595051"/>
            <a:ext cx="35283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Hence find the probability that:</a:t>
            </a:r>
          </a:p>
          <a:p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b="1" dirty="0" smtClean="0"/>
              <a:t>You pick a red ball on your second pick.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endParaRPr lang="en-GB" sz="1600" dirty="0" smtClean="0"/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b="1" dirty="0" smtClean="0"/>
              <a:t>Given that your second pick was red, the first pick was also red.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0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225" y="1484784"/>
            <a:ext cx="5057775" cy="52768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94" y="1175488"/>
            <a:ext cx="3797135" cy="203748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120711" y="784903"/>
            <a:ext cx="2507073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Edexcel S1 May 2009 Q2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964644" y="956353"/>
            <a:ext cx="5103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(Part (a) asks for a tree diagram, which may help with this question)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3964644" y="3573016"/>
            <a:ext cx="5179356" cy="3188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2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Testing Your Understanding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97" y="1175489"/>
            <a:ext cx="3544557" cy="259228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20711" y="784903"/>
            <a:ext cx="1212789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Edexcel S1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7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Conditional Probability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51520" y="72725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Think about how we formed a probability tree at GCSE: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619672" y="2348880"/>
            <a:ext cx="180020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54192" y="3212976"/>
            <a:ext cx="1800200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67944" y="1484784"/>
            <a:ext cx="180020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02464" y="2348880"/>
            <a:ext cx="180020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102464" y="3501008"/>
            <a:ext cx="180020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36984" y="4365104"/>
            <a:ext cx="180020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63888" y="2132856"/>
                <a:ext cx="397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132856"/>
                <a:ext cx="39752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563888" y="4286019"/>
                <a:ext cx="397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  <m:r>
                        <a:rPr lang="en-GB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286019"/>
                <a:ext cx="39752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09562" y="1300118"/>
                <a:ext cx="397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562" y="1300118"/>
                <a:ext cx="39752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99714" y="2740278"/>
                <a:ext cx="397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𝐵</m:t>
                      </m:r>
                      <m:r>
                        <a:rPr lang="en-GB" b="0" i="1" dirty="0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14" y="2740278"/>
                <a:ext cx="39752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944082" y="3316342"/>
                <a:ext cx="397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082" y="3316342"/>
                <a:ext cx="397528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34234" y="4756502"/>
                <a:ext cx="397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𝐵</m:t>
                      </m:r>
                      <m:r>
                        <a:rPr lang="en-GB" b="0" i="1" dirty="0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234" y="4756502"/>
                <a:ext cx="397528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84880" y="2164214"/>
                <a:ext cx="7388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dirty="0" smtClean="0">
                              <a:latin typeface="Cambria Math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4880" y="2164214"/>
                <a:ext cx="73882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98728" y="1162844"/>
                <a:ext cx="23042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dirty="0" smtClean="0">
                              <a:latin typeface="Cambria Math"/>
                            </a:rPr>
                            <m:t>𝐴</m:t>
                          </m:r>
                          <m:r>
                            <a:rPr lang="en-GB" b="0" i="1" dirty="0" smtClean="0">
                              <a:latin typeface="Cambria Math"/>
                            </a:rPr>
                            <m:t>∩</m:t>
                          </m:r>
                          <m:r>
                            <a:rPr lang="en-GB" b="0" i="1" dirty="0" smtClean="0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728" y="1162844"/>
                <a:ext cx="2304256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034211" y="5572317"/>
                <a:ext cx="36092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0" dirty="0" smtClean="0">
                    <a:latin typeface="Wingdings" panose="05000000000000000000" pitchFamily="2" charset="2"/>
                  </a:rPr>
                  <a:t>!</a:t>
                </a:r>
                <a:r>
                  <a:rPr lang="en-GB" sz="3200" b="0" dirty="0" smtClean="0"/>
                  <a:t>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3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dirty="0" smtClean="0">
                            <a:latin typeface="Cambria Math"/>
                          </a:rPr>
                          <m:t>𝐵</m:t>
                        </m:r>
                      </m:e>
                      <m:e>
                        <m:r>
                          <a:rPr lang="en-GB" sz="3200" b="0" i="1" dirty="0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GB" sz="3200" b="0" i="1" dirty="0" smtClean="0">
                        <a:latin typeface="Cambria Math"/>
                      </a:rPr>
                      <m:t>=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211" y="5572317"/>
                <a:ext cx="3609255" cy="584775"/>
              </a:xfrm>
              <a:prstGeom prst="rect">
                <a:avLst/>
              </a:prstGeom>
              <a:blipFill>
                <a:blip r:embed="rId10"/>
                <a:stretch>
                  <a:fillRect l="-4392" t="-15625" b="-3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331640" y="5177951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Alternatively (and more commonly):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6516216" y="5373216"/>
            <a:ext cx="2448272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Memory Tip</a:t>
            </a:r>
            <a:r>
              <a:rPr lang="en-GB" dirty="0" smtClean="0"/>
              <a:t>: You’re dividing by the event you’re conditioning on.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20240" y="2180763"/>
            <a:ext cx="2061231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Read the ‘|’ symbol as “</a:t>
            </a:r>
            <a:r>
              <a:rPr lang="en-GB" b="1" u="sng" dirty="0" smtClean="0"/>
              <a:t>given that</a:t>
            </a:r>
            <a:r>
              <a:rPr lang="en-GB" dirty="0" smtClean="0"/>
              <a:t>”. i.e. “B occurred </a:t>
            </a:r>
            <a:r>
              <a:rPr lang="en-GB" b="1" u="sng" dirty="0" smtClean="0"/>
              <a:t>given that</a:t>
            </a:r>
            <a:r>
              <a:rPr lang="en-GB" dirty="0" smtClean="0"/>
              <a:t> A occurred”.</a:t>
            </a:r>
            <a:endParaRPr lang="en-GB" dirty="0"/>
          </a:p>
        </p:txBody>
      </p:sp>
      <p:cxnSp>
        <p:nvCxnSpPr>
          <p:cNvPr id="10" name="Straight Arrow Connector 9"/>
          <p:cNvCxnSpPr>
            <a:stCxn id="5" idx="1"/>
          </p:cNvCxnSpPr>
          <p:nvPr/>
        </p:nvCxnSpPr>
        <p:spPr>
          <a:xfrm flipH="1" flipV="1">
            <a:off x="5580112" y="1916832"/>
            <a:ext cx="1240128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67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0863948"/>
                  </p:ext>
                </p:extLst>
              </p:nvPr>
            </p:nvGraphicFramePr>
            <p:xfrm>
              <a:off x="581406" y="2564904"/>
              <a:ext cx="3010219" cy="148336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  <a:gridCol w="695897">
                      <a:extLst>
                        <a:ext uri="{9D8B030D-6E8A-4147-A177-3AD203B41FA5}">
                          <a16:colId xmlns:a16="http://schemas.microsoft.com/office/drawing/2014/main" val="3528788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Total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14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38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52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26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22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48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Total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40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60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100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50720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0863948"/>
                  </p:ext>
                </p:extLst>
              </p:nvPr>
            </p:nvGraphicFramePr>
            <p:xfrm>
              <a:off x="581406" y="2564904"/>
              <a:ext cx="3010219" cy="1483360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  <a:gridCol w="695897">
                      <a:extLst>
                        <a:ext uri="{9D8B030D-6E8A-4147-A177-3AD203B41FA5}">
                          <a16:colId xmlns:a16="http://schemas.microsoft.com/office/drawing/2014/main" val="3528788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42857" t="-8197" r="-203571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47273" t="-8197" r="-107273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Total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29" t="-106452" r="-213836" b="-2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14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38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52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29" t="-209836" r="-213836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26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22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48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Total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40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60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100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507204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9552" y="908720"/>
                <a:ext cx="310446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The following two-way table shows what foreign language students in Year 9 study.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 smtClean="0"/>
                  <a:t> is the event that the student is a boy.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600" dirty="0" smtClean="0"/>
                  <a:t> is the event they chose French as their language.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3104466" cy="1569660"/>
              </a:xfrm>
              <a:prstGeom prst="rect">
                <a:avLst/>
              </a:prstGeom>
              <a:blipFill>
                <a:blip r:embed="rId3"/>
                <a:stretch>
                  <a:fillRect l="-1179" t="-1163" r="-1572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84287" y="96167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7984" y="764704"/>
                <a:ext cx="3309241" cy="3231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 smtClean="0"/>
                  <a:t>Determine the probability of: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400" dirty="0" smtClean="0"/>
                  <a:t> </a:t>
                </a:r>
              </a:p>
              <a:p>
                <a:endParaRPr lang="en-GB" sz="1600" dirty="0" smtClean="0"/>
              </a:p>
              <a:p>
                <a:endParaRPr lang="en-GB" sz="1600" dirty="0"/>
              </a:p>
              <a:p>
                <a:endParaRPr lang="en-GB" sz="1600" dirty="0" smtClean="0"/>
              </a:p>
              <a:p>
                <a:endParaRPr lang="en-GB" sz="1600" dirty="0"/>
              </a:p>
              <a:p>
                <a:endParaRPr lang="en-GB" sz="1600" dirty="0" smtClean="0"/>
              </a:p>
              <a:p>
                <a:endParaRPr lang="en-GB" sz="1600" dirty="0"/>
              </a:p>
              <a:p>
                <a:endParaRPr lang="en-GB" sz="1600" dirty="0" smtClean="0"/>
              </a:p>
              <a:p>
                <a:endParaRPr lang="en-GB" sz="1600" dirty="0"/>
              </a:p>
              <a:p>
                <a:endParaRPr lang="en-GB" sz="1600" b="0" i="1" dirty="0" smtClean="0">
                  <a:latin typeface="Cambria Math" panose="02040503050406030204" pitchFamily="18" charset="0"/>
                </a:endParaRPr>
              </a:p>
              <a:p>
                <a:endParaRPr lang="en-GB" sz="16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764704"/>
                <a:ext cx="3309241" cy="3231654"/>
              </a:xfrm>
              <a:prstGeom prst="rect">
                <a:avLst/>
              </a:prstGeom>
              <a:blipFill>
                <a:blip r:embed="rId4"/>
                <a:stretch>
                  <a:fillRect l="-552" t="-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211960" y="80070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211960" y="371703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419724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76536" y="435821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81406" y="4316300"/>
            <a:ext cx="363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Using the Venn Diagram, determine: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54406" y="4610404"/>
            <a:ext cx="3533083" cy="1903900"/>
            <a:chOff x="-398875" y="2497283"/>
            <a:chExt cx="7059108" cy="4028061"/>
          </a:xfrm>
        </p:grpSpPr>
        <p:grpSp>
          <p:nvGrpSpPr>
            <p:cNvPr id="16" name="Group 15"/>
            <p:cNvGrpSpPr/>
            <p:nvPr/>
          </p:nvGrpSpPr>
          <p:grpSpPr>
            <a:xfrm>
              <a:off x="-398875" y="2497283"/>
              <a:ext cx="6857369" cy="3601050"/>
              <a:chOff x="-464606" y="2492246"/>
              <a:chExt cx="8285989" cy="360105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475656" y="3356992"/>
                <a:ext cx="5436781" cy="2736304"/>
                <a:chOff x="647387" y="2824576"/>
                <a:chExt cx="7237335" cy="362876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647387" y="2852936"/>
                  <a:ext cx="4392842" cy="36004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491880" y="2824576"/>
                  <a:ext cx="4392842" cy="36004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985081" y="2965323"/>
                    <a:ext cx="1117254" cy="110697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800" b="0" i="1" smtClean="0">
                              <a:latin typeface="Cambria Math"/>
                            </a:rPr>
                            <m:t>𝐴</m:t>
                          </m:r>
                        </m:oMath>
                      </m:oMathPara>
                    </a14:m>
                    <a:endParaRPr lang="en-GB" sz="2800" dirty="0"/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5081" y="2965323"/>
                    <a:ext cx="1117254" cy="110697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" name="Rectangle 19"/>
              <p:cNvSpPr/>
              <p:nvPr/>
            </p:nvSpPr>
            <p:spPr>
              <a:xfrm>
                <a:off x="3923928" y="4388199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2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447764" y="4869160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6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473574" y="5095549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4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196553" y="4347886"/>
                <a:ext cx="624830" cy="6609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3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6404341" y="3025313"/>
                    <a:ext cx="1002350" cy="110697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800" b="0" i="1" smtClean="0">
                              <a:latin typeface="Cambria Math"/>
                            </a:rPr>
                            <m:t>𝐵</m:t>
                          </m:r>
                        </m:oMath>
                      </m:oMathPara>
                    </a14:m>
                    <a:endParaRPr lang="en-GB" sz="2800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04341" y="3025313"/>
                    <a:ext cx="1002350" cy="110697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-464606" y="2492246"/>
                    <a:ext cx="522058" cy="110697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oMath>
                      </m:oMathPara>
                    </a14:m>
                    <a:endParaRPr lang="en-GB" sz="2800" dirty="0"/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464606" y="2492246"/>
                    <a:ext cx="522058" cy="110697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r="-2285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7" name="Rectangle 16"/>
            <p:cNvSpPr/>
            <p:nvPr/>
          </p:nvSpPr>
          <p:spPr>
            <a:xfrm>
              <a:off x="268301" y="2852936"/>
              <a:ext cx="6391932" cy="367240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58866" y="4283379"/>
                <a:ext cx="307835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sz="1400" dirty="0" smtClean="0"/>
                  <a:t> 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866" y="4283379"/>
                <a:ext cx="3078359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18665" y="6141436"/>
                <a:ext cx="40538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                    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 smtClean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665" y="6141436"/>
                <a:ext cx="405386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4427984" y="4327445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4438364" y="6204461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6372200" y="619874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Further 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836712"/>
                <a:ext cx="7920880" cy="3354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Given that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b="0" i="0" dirty="0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𝐴</m:t>
                        </m:r>
                        <m:r>
                          <a:rPr lang="en-GB" b="0" i="1" smtClean="0">
                            <a:latin typeface="Cambria Math"/>
                          </a:rPr>
                          <m:t>∩</m:t>
                        </m:r>
                        <m:r>
                          <a:rPr lang="en-GB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=0.3</m:t>
                    </m:r>
                  </m:oMath>
                </a14:m>
                <a:r>
                  <a:rPr lang="en-GB" dirty="0" smtClean="0"/>
                  <a:t>, what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GB" dirty="0" smtClean="0"/>
                  <a:t>?</a:t>
                </a:r>
              </a:p>
              <a:p>
                <a:endParaRPr lang="en-GB" dirty="0" smtClean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r>
                  <a:rPr lang="en-GB" dirty="0" smtClean="0"/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𝑋</m:t>
                        </m:r>
                        <m:r>
                          <a:rPr lang="en-GB" b="0" i="1" smtClean="0">
                            <a:latin typeface="Cambria Math"/>
                          </a:rPr>
                          <m:t>∩</m:t>
                        </m:r>
                        <m:r>
                          <a:rPr lang="en-GB" b="0" i="1" smtClean="0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=0.4</m:t>
                    </m:r>
                  </m:oMath>
                </a14:m>
                <a:r>
                  <a:rPr lang="en-GB" dirty="0" smtClean="0"/>
                  <a:t>, what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𝑋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  <m:e>
                        <m:r>
                          <a:rPr lang="en-GB" b="0" i="1" smtClean="0">
                            <a:latin typeface="Cambria Math"/>
                          </a:rPr>
                          <m:t>𝑌</m:t>
                        </m:r>
                      </m:e>
                    </m:d>
                  </m:oMath>
                </a14:m>
                <a:r>
                  <a:rPr lang="en-GB" dirty="0" smtClean="0"/>
                  <a:t>? </a:t>
                </a:r>
                <a:br>
                  <a:rPr lang="en-GB" dirty="0" smtClean="0"/>
                </a:br>
                <a:r>
                  <a:rPr lang="en-GB" sz="1400" dirty="0"/>
                  <a:t>(Hint: </a:t>
                </a:r>
                <a:r>
                  <a:rPr lang="en-GB" sz="1400" dirty="0" smtClean="0"/>
                  <a:t>Drawing a Venn Diagram will help!)</a:t>
                </a:r>
              </a:p>
              <a:p>
                <a:endParaRPr lang="en-GB" dirty="0" smtClean="0"/>
              </a:p>
              <a:p>
                <a:endParaRPr lang="en-GB" b="1" dirty="0" smtClean="0"/>
              </a:p>
              <a:p>
                <a:endParaRPr lang="en-GB" dirty="0" smtClean="0"/>
              </a:p>
              <a:p>
                <a:endParaRPr lang="en-GB" dirty="0" smtClean="0"/>
              </a:p>
              <a:p>
                <a:r>
                  <a:rPr lang="en-GB" dirty="0" smtClean="0"/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 smtClean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𝐴</m:t>
                        </m:r>
                        <m:r>
                          <a:rPr lang="en-GB" b="0" i="1" smtClean="0">
                            <a:latin typeface="Cambria Math"/>
                          </a:rPr>
                          <m:t>∩</m:t>
                        </m:r>
                        <m:r>
                          <a:rPr lang="en-GB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=0.4</m:t>
                    </m:r>
                  </m:oMath>
                </a14:m>
                <a:r>
                  <a:rPr lang="en-GB" dirty="0" smtClean="0"/>
                  <a:t>, what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𝐵</m:t>
                        </m:r>
                      </m:e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 smtClean="0"/>
                  <a:t>?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836712"/>
                <a:ext cx="7920880" cy="3354765"/>
              </a:xfrm>
              <a:prstGeom prst="rect">
                <a:avLst/>
              </a:prstGeom>
              <a:blipFill>
                <a:blip r:embed="rId2"/>
                <a:stretch>
                  <a:fillRect l="-693" t="-907" b="-1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16834" y="915089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314115" y="2276872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14115" y="3770497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055320" y="867464"/>
            <a:ext cx="1917229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Fro Tip</a:t>
            </a:r>
            <a:r>
              <a:rPr lang="en-GB" sz="1200" dirty="0" smtClean="0"/>
              <a:t>: The ‘restricted sample space’ method also works for Venn Diagrams with probabilities.</a:t>
            </a:r>
            <a:endParaRPr lang="en-GB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Check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908720"/>
                <a:ext cx="7992888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The events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𝐹</m:t>
                    </m:r>
                  </m:oMath>
                </a14:m>
                <a:r>
                  <a:rPr lang="en-GB" sz="2000" dirty="0" smtClean="0"/>
                  <a:t> are such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=0.28     </m:t>
                      </m:r>
                      <m:r>
                        <a:rPr lang="en-GB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𝐸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∪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𝐹</m:t>
                          </m:r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=0.76           </m:t>
                      </m:r>
                      <m:r>
                        <a:rPr lang="en-GB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𝐸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=0.11</m:t>
                      </m:r>
                    </m:oMath>
                  </m:oMathPara>
                </a14:m>
                <a:endParaRPr lang="en-GB" sz="2000" b="0" dirty="0" smtClean="0"/>
              </a:p>
              <a:p>
                <a:r>
                  <a:rPr lang="en-GB" sz="2000" dirty="0" smtClean="0"/>
                  <a:t>Find</a:t>
                </a:r>
              </a:p>
              <a:p>
                <a:endParaRPr lang="en-GB" sz="2000" dirty="0"/>
              </a:p>
              <a:p>
                <a:r>
                  <a:rPr lang="en-GB" sz="2000" dirty="0" smtClean="0"/>
                  <a:t>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</a:rPr>
                          <m:t>𝐸</m:t>
                        </m:r>
                        <m:r>
                          <a:rPr lang="en-GB" sz="2000" b="0" i="1" smtClean="0">
                            <a:latin typeface="Cambria Math"/>
                          </a:rPr>
                          <m:t>∩</m:t>
                        </m:r>
                        <m:r>
                          <a:rPr lang="en-GB" sz="2000" b="0" i="1" smtClean="0">
                            <a:latin typeface="Cambria Math"/>
                          </a:rPr>
                          <m:t>𝐹</m:t>
                        </m:r>
                      </m:e>
                    </m:d>
                    <m:r>
                      <a:rPr lang="en-GB" sz="2000" b="0" i="1" smtClean="0">
                        <a:latin typeface="Cambria Math"/>
                      </a:rPr>
                      <m:t>=</m:t>
                    </m:r>
                  </m:oMath>
                </a14:m>
                <a:endParaRPr lang="en-GB" sz="2000" dirty="0" smtClean="0"/>
              </a:p>
              <a:p>
                <a:r>
                  <a:rPr lang="en-GB" sz="2000" dirty="0" smtClean="0"/>
                  <a:t>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</a:rPr>
                          <m:t>𝐹</m:t>
                        </m:r>
                      </m:e>
                    </m:d>
                    <m:r>
                      <a:rPr lang="en-GB" sz="2000" b="0" i="1" smtClean="0">
                        <a:latin typeface="Cambria Math"/>
                      </a:rPr>
                      <m:t>=</m:t>
                    </m:r>
                  </m:oMath>
                </a14:m>
                <a:endParaRPr lang="en-GB" sz="2000" dirty="0" smtClean="0"/>
              </a:p>
              <a:p>
                <a:r>
                  <a:rPr lang="en-GB" sz="2000" dirty="0" smtClean="0"/>
                  <a:t>c)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/>
                              </a:rPr>
                              <m:t>𝐸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  <m: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GB" sz="2000" b="0" i="1" smtClean="0">
                        <a:latin typeface="Cambria Math"/>
                      </a:rPr>
                      <m:t>=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08720"/>
                <a:ext cx="7992888" cy="2246769"/>
              </a:xfrm>
              <a:prstGeom prst="rect">
                <a:avLst/>
              </a:prstGeom>
              <a:blipFill>
                <a:blip r:embed="rId2"/>
                <a:stretch>
                  <a:fillRect l="-839" t="-1355" b="-3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6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71032"/>
            <a:ext cx="3779888" cy="20420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Further 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5940" y="3124429"/>
                <a:ext cx="4572000" cy="363715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sz="16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Venn diagram in Figure 1 shows three events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 probabilities associated with each region of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constants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each represent probabilities associated with the three separate regions outside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events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independent.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spcAft>
                    <a:spcPts val="0"/>
                  </a:spcAft>
                  <a:buAutoNum type="alphaLcParenBoth"/>
                  <a:tabLst>
                    <a:tab pos="270510" algn="l"/>
                  </a:tabLst>
                </a:pPr>
                <a:r>
                  <a:rPr lang="en-GB" sz="16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value of </a:t>
                </a:r>
                <a:r>
                  <a:rPr lang="en-GB" sz="1600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16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		</a:t>
                </a:r>
                <a:r>
                  <a:rPr lang="en-GB" sz="16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endParaRPr lang="en-GB" sz="1600" b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e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GB" sz="16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16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(b)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en-GB" sz="16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GB" sz="16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(4)</a:t>
                </a: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(c) 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6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(2)</a:t>
                </a:r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40" y="3124429"/>
                <a:ext cx="4572000" cy="36371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79512" y="764704"/>
            <a:ext cx="242212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May 2013 (R) Q6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63964" y="679087"/>
                <a:ext cx="4138808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dirty="0" smtClean="0"/>
                  <a:t> </a:t>
                </a:r>
                <a:r>
                  <a:rPr lang="en-GB" b="1" dirty="0" smtClean="0"/>
                  <a:t>(From earlier)</a:t>
                </a:r>
                <a:r>
                  <a:rPr lang="en-GB" dirty="0" smtClean="0"/>
                  <a:t/>
                </a:r>
                <a:br>
                  <a:rPr lang="en-GB" dirty="0" smtClean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0.1=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+0.1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×0.4</m:t>
                    </m:r>
                  </m:oMath>
                </a14:m>
                <a:r>
                  <a:rPr lang="en-GB" b="0" dirty="0" smtClean="0"/>
                  <a:t/>
                </a:r>
                <a:br>
                  <a:rPr lang="en-GB" b="0" dirty="0" smtClean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+0.1=0.25</m:t>
                    </m:r>
                  </m:oMath>
                </a14:m>
                <a:r>
                  <a:rPr lang="en-GB" b="0" dirty="0" smtClean="0"/>
                  <a:t/>
                </a:r>
                <a:br>
                  <a:rPr lang="en-GB" b="0" dirty="0" smtClean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=0.15</m:t>
                    </m:r>
                  </m:oMath>
                </a14:m>
                <a:endParaRPr lang="en-GB" dirty="0" smtClean="0"/>
              </a:p>
              <a:p>
                <a:pPr marL="342900" indent="-342900">
                  <a:buAutoNum type="alphaLcParenBoth"/>
                </a:pPr>
                <a:r>
                  <a:rPr lang="en-GB" b="0" dirty="0" smtClean="0"/>
                  <a:t> </a:t>
                </a:r>
              </a:p>
              <a:p>
                <a:pPr marL="342900" indent="-342900">
                  <a:buAutoNum type="alphaLcParenBoth"/>
                </a:pPr>
                <a:endParaRPr lang="en-GB" dirty="0"/>
              </a:p>
              <a:p>
                <a:pPr marL="342900" indent="-342900">
                  <a:buAutoNum type="alphaLcParenBoth"/>
                </a:pPr>
                <a:endParaRPr lang="en-GB" dirty="0" smtClean="0"/>
              </a:p>
              <a:p>
                <a:pPr marL="342900" indent="-342900">
                  <a:buAutoNum type="alphaLcParenBoth"/>
                </a:pPr>
                <a:endParaRPr lang="en-GB" dirty="0"/>
              </a:p>
              <a:p>
                <a:pPr marL="342900" indent="-342900">
                  <a:buAutoNum type="alphaLcParenBoth"/>
                </a:pPr>
                <a:endParaRPr lang="en-GB" dirty="0" smtClean="0"/>
              </a:p>
              <a:p>
                <a:pPr marL="342900" indent="-342900">
                  <a:buAutoNum type="alphaLcParenBoth"/>
                </a:pPr>
                <a:endParaRPr lang="en-GB" dirty="0"/>
              </a:p>
              <a:p>
                <a:pPr marL="342900" indent="-342900">
                  <a:buAutoNum type="alphaLcParenBoth"/>
                </a:pPr>
                <a:endParaRPr lang="en-GB" dirty="0" smtClean="0"/>
              </a:p>
              <a:p>
                <a:pPr marL="342900" indent="-342900">
                  <a:buAutoNum type="alphaLcParenBoth"/>
                </a:pPr>
                <a:endParaRPr lang="en-GB" dirty="0"/>
              </a:p>
              <a:p>
                <a:pPr marL="342900" indent="-342900">
                  <a:buAutoNum type="alphaLcParenBoth"/>
                </a:pPr>
                <a:endParaRPr lang="en-GB" dirty="0" smtClean="0"/>
              </a:p>
              <a:p>
                <a:pPr marL="342900" indent="-342900">
                  <a:buAutoNum type="alphaLcParenBoth"/>
                </a:pPr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 smtClean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964" y="679087"/>
                <a:ext cx="4138808" cy="4247317"/>
              </a:xfrm>
              <a:prstGeom prst="rect">
                <a:avLst/>
              </a:prstGeom>
              <a:blipFill>
                <a:blip r:embed="rId4"/>
                <a:stretch>
                  <a:fillRect l="-1178" t="-717" b="-1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1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Full Laws of Probability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836712"/>
                <a:ext cx="6480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If events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𝑨</m:t>
                    </m:r>
                  </m:oMath>
                </a14:m>
                <a:r>
                  <a:rPr lang="en-GB" b="1" dirty="0" smtClean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GB" b="1" dirty="0" smtClean="0"/>
                  <a:t> are </a:t>
                </a:r>
                <a:r>
                  <a:rPr lang="en-GB" b="1" u="sng" dirty="0" smtClean="0"/>
                  <a:t>independent</a:t>
                </a:r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36712"/>
                <a:ext cx="6480720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84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6" y="1340768"/>
                <a:ext cx="46085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/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∩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endParaRPr lang="en-GB" sz="2400" b="0" dirty="0" smtClean="0"/>
              </a:p>
              <a:p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en-GB" sz="2400" dirty="0" smtClean="0"/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340768"/>
                <a:ext cx="4608512" cy="830997"/>
              </a:xfrm>
              <a:prstGeom prst="rect">
                <a:avLst/>
              </a:prstGeom>
              <a:blipFill>
                <a:blip r:embed="rId3"/>
                <a:stretch>
                  <a:fillRect l="-2116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2411026"/>
                <a:ext cx="6480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If events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𝑨</m:t>
                    </m:r>
                  </m:oMath>
                </a14:m>
                <a:r>
                  <a:rPr lang="en-GB" b="1" dirty="0" smtClean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GB" b="1" dirty="0" smtClean="0"/>
                  <a:t> are </a:t>
                </a:r>
                <a:r>
                  <a:rPr lang="en-GB" b="1" u="sng" dirty="0" smtClean="0"/>
                  <a:t>mutually exclusive</a:t>
                </a:r>
                <a:r>
                  <a:rPr lang="en-GB" b="1" dirty="0" smtClean="0"/>
                  <a:t>:</a:t>
                </a:r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11026"/>
                <a:ext cx="6480720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847" t="-833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5576" y="2805823"/>
                <a:ext cx="46085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∩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sz="2400" b="0" dirty="0" smtClean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∪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sz="2400" dirty="0" smtClean="0"/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805823"/>
                <a:ext cx="4608512" cy="830997"/>
              </a:xfrm>
              <a:prstGeom prst="rect">
                <a:avLst/>
              </a:prstGeom>
              <a:blipFill>
                <a:blip r:embed="rId5"/>
                <a:stretch>
                  <a:fillRect l="-3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9040" y="386104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In general: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5576" y="4509120"/>
                <a:ext cx="6048672" cy="1421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/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GB" sz="2400" b="0" i="1" smtClean="0">
                                <a:latin typeface="Cambria Math"/>
                              </a:rPr>
                              <m:t>∩</m:t>
                            </m:r>
                            <m:r>
                              <a:rPr lang="en-GB" sz="2400" b="0" i="1" smtClean="0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en-GB" sz="2400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den>
                    </m:f>
                  </m:oMath>
                </a14:m>
                <a:endParaRPr lang="en-GB" sz="2400" dirty="0" smtClean="0"/>
              </a:p>
              <a:p>
                <a:endParaRPr lang="en-GB" sz="2400" dirty="0"/>
              </a:p>
              <a:p>
                <a:r>
                  <a:rPr lang="en-GB" sz="2400" b="0" dirty="0" smtClean="0"/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∪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𝐴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∩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509120"/>
                <a:ext cx="6048672" cy="1421992"/>
              </a:xfrm>
              <a:prstGeom prst="rect">
                <a:avLst/>
              </a:prstGeom>
              <a:blipFill rotWithShape="1">
                <a:blip r:embed="rId6"/>
                <a:stretch>
                  <a:fillRect l="-1613" b="-9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17029" y="832520"/>
            <a:ext cx="341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Wingdings" panose="05000000000000000000" pitchFamily="2" charset="2"/>
              </a:rPr>
              <a:t>!</a:t>
            </a:r>
            <a:endParaRPr lang="en-GB" dirty="0">
              <a:latin typeface="Wingdings" panose="05000000000000000000" pitchFamily="2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5303" y="3954155"/>
            <a:ext cx="2088804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We first encountered this in the previous section.</a:t>
            </a:r>
            <a:endParaRPr lang="en-GB" sz="1200" dirty="0"/>
          </a:p>
        </p:txBody>
      </p:sp>
      <p:cxnSp>
        <p:nvCxnSpPr>
          <p:cNvPr id="20" name="Straight Arrow Connector 19"/>
          <p:cNvCxnSpPr>
            <a:stCxn id="18" idx="1"/>
          </p:cNvCxnSpPr>
          <p:nvPr/>
        </p:nvCxnSpPr>
        <p:spPr>
          <a:xfrm flipH="1">
            <a:off x="4276725" y="4184988"/>
            <a:ext cx="818578" cy="339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42644" y="4718920"/>
                <a:ext cx="2567956" cy="120032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This is known as the </a:t>
                </a:r>
                <a:r>
                  <a:rPr lang="en-GB" sz="1200" b="1" u="sng" dirty="0" smtClean="0"/>
                  <a:t>Addition Law</a:t>
                </a:r>
                <a:r>
                  <a:rPr lang="en-GB" sz="1200" b="1" dirty="0" smtClean="0"/>
                  <a:t>.</a:t>
                </a:r>
              </a:p>
              <a:p>
                <a:r>
                  <a:rPr lang="en-GB" sz="1200" b="1" dirty="0" smtClean="0"/>
                  <a:t>Informal Proof</a:t>
                </a:r>
                <a:r>
                  <a:rPr lang="en-GB" sz="1200" dirty="0" smtClean="0"/>
                  <a:t>: If we added the probabilities in the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2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200" dirty="0" smtClean="0"/>
                  <a:t> sets in the Venn Diagram, we’d be double counting the intersection, so subtract so that it’s only counted once.</a:t>
                </a:r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644" y="4718920"/>
                <a:ext cx="2567956" cy="1200329"/>
              </a:xfrm>
              <a:prstGeom prst="rect">
                <a:avLst/>
              </a:prstGeom>
              <a:blipFill>
                <a:blip r:embed="rId7"/>
                <a:stretch>
                  <a:fillRect r="-235" b="-19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>
            <a:off x="5224066" y="5001190"/>
            <a:ext cx="818578" cy="339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26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86871"/>
            <a:ext cx="3759272" cy="277470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251520" y="836712"/>
            <a:ext cx="144016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Edexcel S1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23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Further 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8469" y="928911"/>
                <a:ext cx="4380681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b="0" i="1" dirty="0" smtClean="0"/>
                  <a:t>[Textbook]</a:t>
                </a:r>
                <a:r>
                  <a:rPr lang="en-GB" sz="1600" b="0" dirty="0" smtClean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 smtClean="0"/>
                  <a:t> are two events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sz="1600" dirty="0" smtClean="0"/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6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GB" sz="1600" dirty="0" smtClean="0"/>
                  <a:t>. Find:</a:t>
                </a:r>
              </a:p>
              <a:p>
                <a:r>
                  <a:rPr lang="en-GB" sz="1600" dirty="0" smtClean="0"/>
                  <a:t>a.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en-GB" sz="1600" dirty="0" smtClean="0"/>
                  <a:t>           b.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GB" sz="1600" dirty="0" smtClean="0"/>
                  <a:t>        c.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69" y="928911"/>
                <a:ext cx="438068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73" y="4500025"/>
            <a:ext cx="3324322" cy="229053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cxnSp>
        <p:nvCxnSpPr>
          <p:cNvPr id="14" name="Straight Connector 13"/>
          <p:cNvCxnSpPr/>
          <p:nvPr/>
        </p:nvCxnSpPr>
        <p:spPr>
          <a:xfrm>
            <a:off x="0" y="4329304"/>
            <a:ext cx="41377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37774" y="2340477"/>
            <a:ext cx="0" cy="19888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37774" y="2340477"/>
            <a:ext cx="48267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29290</TotalTime>
  <Words>598</Words>
  <Application>Microsoft Office PowerPoint</Application>
  <PresentationFormat>On-screen Show (4:3)</PresentationFormat>
  <Paragraphs>178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Wingdings</vt:lpstr>
      <vt:lpstr>Office Theme</vt:lpstr>
      <vt:lpstr>Stats Yr2 Chapter 2 :  Conditional 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1120</cp:revision>
  <cp:lastPrinted>2020-01-08T09:09:34Z</cp:lastPrinted>
  <dcterms:created xsi:type="dcterms:W3CDTF">2013-02-28T07:36:55Z</dcterms:created>
  <dcterms:modified xsi:type="dcterms:W3CDTF">2020-01-08T11:11:30Z</dcterms:modified>
</cp:coreProperties>
</file>