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716" r:id="rId2"/>
    <p:sldId id="717" r:id="rId3"/>
    <p:sldId id="718" r:id="rId4"/>
    <p:sldId id="719" r:id="rId5"/>
    <p:sldId id="720" r:id="rId6"/>
    <p:sldId id="723" r:id="rId7"/>
    <p:sldId id="722" r:id="rId8"/>
    <p:sldId id="725" r:id="rId9"/>
    <p:sldId id="726" r:id="rId10"/>
    <p:sldId id="727" r:id="rId11"/>
    <p:sldId id="729" r:id="rId12"/>
    <p:sldId id="730" r:id="rId13"/>
    <p:sldId id="731" r:id="rId14"/>
    <p:sldId id="732" r:id="rId15"/>
    <p:sldId id="733" r:id="rId16"/>
    <p:sldId id="735" r:id="rId17"/>
    <p:sldId id="736" r:id="rId18"/>
    <p:sldId id="737" r:id="rId19"/>
    <p:sldId id="746" r:id="rId20"/>
    <p:sldId id="748" r:id="rId21"/>
    <p:sldId id="749" r:id="rId22"/>
    <p:sldId id="750" r:id="rId23"/>
    <p:sldId id="751" r:id="rId24"/>
    <p:sldId id="752" r:id="rId25"/>
    <p:sldId id="740" r:id="rId26"/>
    <p:sldId id="741" r:id="rId27"/>
    <p:sldId id="742" r:id="rId28"/>
    <p:sldId id="743" r:id="rId29"/>
    <p:sldId id="744" r:id="rId30"/>
    <p:sldId id="754" r:id="rId31"/>
    <p:sldId id="755" r:id="rId32"/>
    <p:sldId id="756"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60" autoAdjust="0"/>
    <p:restoredTop sz="88534" autoAdjust="0"/>
  </p:normalViewPr>
  <p:slideViewPr>
    <p:cSldViewPr>
      <p:cViewPr varScale="1">
        <p:scale>
          <a:sx n="94" d="100"/>
          <a:sy n="94" d="100"/>
        </p:scale>
        <p:origin x="72" y="39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layout/>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5C3E-4C9C-AEBA-577A39B8DC2A}"/>
            </c:ext>
          </c:extLst>
        </c:ser>
        <c:dLbls>
          <c:showLegendKey val="0"/>
          <c:showVal val="0"/>
          <c:showCatName val="0"/>
          <c:showSerName val="0"/>
          <c:showPercent val="0"/>
          <c:showBubbleSize val="0"/>
        </c:dLbls>
        <c:gapWidth val="0"/>
        <c:axId val="222574384"/>
        <c:axId val="222574944"/>
      </c:barChart>
      <c:catAx>
        <c:axId val="222574384"/>
        <c:scaling>
          <c:orientation val="minMax"/>
        </c:scaling>
        <c:delete val="0"/>
        <c:axPos val="b"/>
        <c:title>
          <c:tx>
            <c:rich>
              <a:bodyPr/>
              <a:lstStyle/>
              <a:p>
                <a:pPr>
                  <a:defRPr/>
                </a:pPr>
                <a:r>
                  <a:rPr lang="en-US"/>
                  <a:t>Mean of Sample of 4 Units </a:t>
                </a:r>
              </a:p>
            </c:rich>
          </c:tx>
          <c:layout/>
          <c:overlay val="0"/>
        </c:title>
        <c:numFmt formatCode="General" sourceLinked="1"/>
        <c:majorTickMark val="out"/>
        <c:minorTickMark val="none"/>
        <c:tickLblPos val="nextTo"/>
        <c:crossAx val="222574944"/>
        <c:crosses val="autoZero"/>
        <c:auto val="1"/>
        <c:lblAlgn val="ctr"/>
        <c:lblOffset val="100"/>
        <c:noMultiLvlLbl val="0"/>
      </c:catAx>
      <c:valAx>
        <c:axId val="222574944"/>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2225743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layout/>
      <c:overlay val="0"/>
    </c:title>
    <c:autoTitleDeleted val="0"/>
    <c:plotArea>
      <c:layout/>
      <c:barChart>
        <c:barDir val="col"/>
        <c:grouping val="clustered"/>
        <c:varyColors val="0"/>
        <c:ser>
          <c:idx val="1"/>
          <c:order val="0"/>
          <c:spPr>
            <a:ln>
              <a:solidFill>
                <a:schemeClr val="tx1"/>
              </a:solidFill>
            </a:ln>
          </c:spPr>
          <c:invertIfNegative val="0"/>
          <c:cat>
            <c:numRef>
              <c:f>'CLT (odd)'!$O$7:$O$25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(odd)'!$P$7:$P$25</c:f>
              <c:numCache>
                <c:formatCode>General</c:formatCode>
                <c:ptCount val="19"/>
                <c:pt idx="0">
                  <c:v>0</c:v>
                </c:pt>
                <c:pt idx="1">
                  <c:v>0</c:v>
                </c:pt>
                <c:pt idx="2">
                  <c:v>0</c:v>
                </c:pt>
                <c:pt idx="3">
                  <c:v>0</c:v>
                </c:pt>
                <c:pt idx="4">
                  <c:v>3</c:v>
                </c:pt>
                <c:pt idx="5">
                  <c:v>7</c:v>
                </c:pt>
                <c:pt idx="6">
                  <c:v>31</c:v>
                </c:pt>
                <c:pt idx="7">
                  <c:v>78</c:v>
                </c:pt>
                <c:pt idx="8">
                  <c:v>160</c:v>
                </c:pt>
                <c:pt idx="9">
                  <c:v>201</c:v>
                </c:pt>
                <c:pt idx="10">
                  <c:v>207</c:v>
                </c:pt>
                <c:pt idx="11">
                  <c:v>149</c:v>
                </c:pt>
                <c:pt idx="12">
                  <c:v>101</c:v>
                </c:pt>
                <c:pt idx="13">
                  <c:v>47</c:v>
                </c:pt>
                <c:pt idx="14">
                  <c:v>14</c:v>
                </c:pt>
                <c:pt idx="15">
                  <c:v>2</c:v>
                </c:pt>
                <c:pt idx="16">
                  <c:v>0</c:v>
                </c:pt>
                <c:pt idx="17">
                  <c:v>0</c:v>
                </c:pt>
                <c:pt idx="18">
                  <c:v>0</c:v>
                </c:pt>
              </c:numCache>
            </c:numRef>
          </c:val>
          <c:extLst>
            <c:ext xmlns:c16="http://schemas.microsoft.com/office/drawing/2014/chart" uri="{C3380CC4-5D6E-409C-BE32-E72D297353CC}">
              <c16:uniqueId val="{00000000-5FCF-43D9-A9CD-93D77253BF99}"/>
            </c:ext>
          </c:extLst>
        </c:ser>
        <c:dLbls>
          <c:showLegendKey val="0"/>
          <c:showVal val="0"/>
          <c:showCatName val="0"/>
          <c:showSerName val="0"/>
          <c:showPercent val="0"/>
          <c:showBubbleSize val="0"/>
        </c:dLbls>
        <c:gapWidth val="0"/>
        <c:axId val="222577184"/>
        <c:axId val="222577744"/>
      </c:barChart>
      <c:catAx>
        <c:axId val="222577184"/>
        <c:scaling>
          <c:orientation val="minMax"/>
        </c:scaling>
        <c:delete val="0"/>
        <c:axPos val="b"/>
        <c:title>
          <c:tx>
            <c:rich>
              <a:bodyPr/>
              <a:lstStyle/>
              <a:p>
                <a:pPr>
                  <a:defRPr/>
                </a:pPr>
                <a:r>
                  <a:rPr lang="en-US" dirty="0"/>
                  <a:t>Mean of Sample of </a:t>
                </a:r>
                <a:r>
                  <a:rPr lang="en-US" dirty="0" smtClean="0"/>
                  <a:t>7 </a:t>
                </a:r>
                <a:r>
                  <a:rPr lang="en-US" dirty="0"/>
                  <a:t>Units </a:t>
                </a:r>
              </a:p>
            </c:rich>
          </c:tx>
          <c:layout/>
          <c:overlay val="0"/>
        </c:title>
        <c:numFmt formatCode="General" sourceLinked="1"/>
        <c:majorTickMark val="out"/>
        <c:minorTickMark val="none"/>
        <c:tickLblPos val="nextTo"/>
        <c:crossAx val="222577744"/>
        <c:crosses val="autoZero"/>
        <c:auto val="1"/>
        <c:lblAlgn val="ctr"/>
        <c:lblOffset val="100"/>
        <c:noMultiLvlLbl val="0"/>
      </c:catAx>
      <c:valAx>
        <c:axId val="222577744"/>
        <c:scaling>
          <c:orientation val="minMax"/>
          <c:max val="250"/>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2225771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layout/>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DA39-4E3A-AEFC-204FAE6CE67D}"/>
            </c:ext>
          </c:extLst>
        </c:ser>
        <c:dLbls>
          <c:showLegendKey val="0"/>
          <c:showVal val="0"/>
          <c:showCatName val="0"/>
          <c:showSerName val="0"/>
          <c:showPercent val="0"/>
          <c:showBubbleSize val="0"/>
        </c:dLbls>
        <c:gapWidth val="0"/>
        <c:axId val="222579984"/>
        <c:axId val="222580544"/>
      </c:barChart>
      <c:catAx>
        <c:axId val="222579984"/>
        <c:scaling>
          <c:orientation val="minMax"/>
        </c:scaling>
        <c:delete val="0"/>
        <c:axPos val="b"/>
        <c:title>
          <c:tx>
            <c:rich>
              <a:bodyPr/>
              <a:lstStyle/>
              <a:p>
                <a:pPr>
                  <a:defRPr/>
                </a:pPr>
                <a:r>
                  <a:rPr lang="en-US"/>
                  <a:t>Mean of Sample of 4 Units </a:t>
                </a:r>
              </a:p>
            </c:rich>
          </c:tx>
          <c:layout/>
          <c:overlay val="0"/>
        </c:title>
        <c:numFmt formatCode="General" sourceLinked="1"/>
        <c:majorTickMark val="out"/>
        <c:minorTickMark val="none"/>
        <c:tickLblPos val="nextTo"/>
        <c:crossAx val="222580544"/>
        <c:crosses val="autoZero"/>
        <c:auto val="1"/>
        <c:lblAlgn val="ctr"/>
        <c:lblOffset val="100"/>
        <c:noMultiLvlLbl val="0"/>
      </c:catAx>
      <c:valAx>
        <c:axId val="222580544"/>
        <c:scaling>
          <c:orientation val="minMax"/>
        </c:scaling>
        <c:delete val="0"/>
        <c:axPos val="l"/>
        <c:majorGridlines/>
        <c:title>
          <c:tx>
            <c:rich>
              <a:bodyPr rot="-5400000" vert="horz"/>
              <a:lstStyle/>
              <a:p>
                <a:pPr>
                  <a:defRPr/>
                </a:pPr>
                <a:r>
                  <a:rPr lang="en-US"/>
                  <a:t>Frequency</a:t>
                </a:r>
              </a:p>
            </c:rich>
          </c:tx>
          <c:layout/>
          <c:overlay val="0"/>
        </c:title>
        <c:numFmt formatCode="General" sourceLinked="1"/>
        <c:majorTickMark val="out"/>
        <c:minorTickMark val="none"/>
        <c:tickLblPos val="nextTo"/>
        <c:crossAx val="2225799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E87F4A-DD11-41AF-8B76-F2E5B6202836}" type="datetimeFigureOut">
              <a:rPr lang="en-GB" smtClean="0"/>
              <a:pPr/>
              <a:t>26/02/2020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26/02/2020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4.png"/><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4.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7.xml"/><Relationship Id="rId6" Type="http://schemas.openxmlformats.org/officeDocument/2006/relationships/image" Target="../media/image175.png"/><Relationship Id="rId4" Type="http://schemas.openxmlformats.org/officeDocument/2006/relationships/image" Target="../media/image1510.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21.png"/><Relationship Id="rId4" Type="http://schemas.openxmlformats.org/officeDocument/2006/relationships/image" Target="../media/image150.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98261" y="56113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571646" y="56833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571646" y="5683347"/>
                <a:ext cx="1800200" cy="338554"/>
              </a:xfrm>
              <a:prstGeom prst="rect">
                <a:avLst/>
              </a:prstGeom>
              <a:blipFill rotWithShape="0">
                <a:blip r:embed="rId2"/>
                <a:stretch>
                  <a:fillRect l="-2034" t="-5357" b="-21429"/>
                </a:stretch>
              </a:blipFill>
            </p:spPr>
            <p:txBody>
              <a:bodyPr/>
              <a:lstStyle/>
              <a:p>
                <a:r>
                  <a:rPr lang="en-GB">
                    <a:noFill/>
                  </a:rPr>
                  <a:t> </a:t>
                </a:r>
              </a:p>
            </p:txBody>
          </p:sp>
        </mc:Fallback>
      </mc:AlternateContent>
      <p:sp>
        <p:nvSpPr>
          <p:cNvPr id="6" name="TextBox 5"/>
          <p:cNvSpPr txBox="1"/>
          <p:nvPr/>
        </p:nvSpPr>
        <p:spPr>
          <a:xfrm>
            <a:off x="2186493" y="5683347"/>
            <a:ext cx="936104" cy="369332"/>
          </a:xfrm>
          <a:prstGeom prst="rect">
            <a:avLst/>
          </a:prstGeom>
          <a:noFill/>
        </p:spPr>
        <p:txBody>
          <a:bodyPr wrap="square" rtlCol="0">
            <a:spAutoFit/>
          </a:bodyPr>
          <a:lstStyle/>
          <a:p>
            <a:r>
              <a:rPr lang="en-GB" dirty="0"/>
              <a:t>180cm</a:t>
            </a:r>
          </a:p>
        </p:txBody>
      </p:sp>
      <p:cxnSp>
        <p:nvCxnSpPr>
          <p:cNvPr id="7" name="Straight Connector 6"/>
          <p:cNvCxnSpPr/>
          <p:nvPr/>
        </p:nvCxnSpPr>
        <p:spPr>
          <a:xfrm>
            <a:off x="2546533" y="55393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8" name="Group 7"/>
          <p:cNvGrpSpPr/>
          <p:nvPr/>
        </p:nvGrpSpPr>
        <p:grpSpPr>
          <a:xfrm>
            <a:off x="155868" y="3329437"/>
            <a:ext cx="4727010" cy="2216546"/>
            <a:chOff x="1749287" y="2731274"/>
            <a:chExt cx="4727010" cy="2216546"/>
          </a:xfrm>
        </p:grpSpPr>
        <p:sp>
          <p:nvSpPr>
            <p:cNvPr id="9" name="Freeform 8"/>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mc:Choice xmlns:a14="http://schemas.microsoft.com/office/drawing/2010/main" Requires="a14">
          <p:sp>
            <p:nvSpPr>
              <p:cNvPr id="15" name="TextBox 14"/>
              <p:cNvSpPr txBox="1"/>
              <p:nvPr/>
            </p:nvSpPr>
            <p:spPr>
              <a:xfrm>
                <a:off x="4483860" y="669256"/>
                <a:ext cx="4586988" cy="4524315"/>
              </a:xfrm>
              <a:prstGeom prst="rect">
                <a:avLst/>
              </a:prstGeom>
              <a:noFill/>
            </p:spPr>
            <p:txBody>
              <a:bodyPr wrap="square" rtlCol="0">
                <a:spAutoFit/>
              </a:bodyPr>
              <a:lstStyle/>
              <a:p>
                <a:r>
                  <a:rPr lang="en-GB" dirty="0"/>
                  <a:t>For a Normal Distribution to be used, the variable has to be:</a:t>
                </a:r>
              </a:p>
              <a:p>
                <a:endParaRPr lang="en-GB" b="1" dirty="0"/>
              </a:p>
              <a:p>
                <a:r>
                  <a:rPr lang="en-GB" dirty="0"/>
                  <a:t>With a discrete variable, all the probabilities had to add up to 1.</a:t>
                </a:r>
              </a:p>
              <a:p>
                <a:r>
                  <a:rPr lang="en-GB" dirty="0"/>
                  <a:t>For a continuous variable, similarly:</a:t>
                </a:r>
              </a:p>
              <a:p>
                <a:endParaRPr lang="en-GB" b="1" dirty="0" smtClean="0"/>
              </a:p>
              <a:p>
                <a:endParaRPr lang="en-GB" b="1" dirty="0"/>
              </a:p>
              <a:p>
                <a:endParaRPr lang="en-GB" b="1" dirty="0" smtClean="0"/>
              </a:p>
              <a:p>
                <a:endParaRPr lang="en-GB" b="1" dirty="0"/>
              </a:p>
              <a:p>
                <a:r>
                  <a:rPr lang="en-GB" dirty="0"/>
                  <a:t>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170&lt;</m:t>
                        </m:r>
                        <m:r>
                          <a:rPr lang="en-GB" b="0" i="1" smtClean="0">
                            <a:latin typeface="Cambria Math" panose="02040503050406030204" pitchFamily="18" charset="0"/>
                          </a:rPr>
                          <m:t>𝑋</m:t>
                        </m:r>
                        <m:r>
                          <a:rPr lang="en-GB" b="0" i="1" smtClean="0">
                            <a:latin typeface="Cambria Math" panose="02040503050406030204" pitchFamily="18" charset="0"/>
                          </a:rPr>
                          <m:t>&lt;190</m:t>
                        </m:r>
                      </m:e>
                    </m:d>
                  </m:oMath>
                </a14:m>
                <a:r>
                  <a:rPr lang="en-GB" dirty="0"/>
                  <a:t>, we could:</a:t>
                </a:r>
              </a:p>
              <a:p>
                <a:endParaRPr lang="en-GB" b="1" dirty="0" smtClean="0"/>
              </a:p>
              <a:p>
                <a:endParaRPr lang="en-GB" b="1" dirty="0"/>
              </a:p>
              <a:p>
                <a:endParaRPr lang="en-GB" b="1" dirty="0"/>
              </a:p>
              <a:p>
                <a:r>
                  <a:rPr lang="en-GB" dirty="0"/>
                  <a:t>Would we ever want 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=200</m:t>
                        </m:r>
                      </m:e>
                    </m:d>
                  </m:oMath>
                </a14:m>
                <a:r>
                  <a:rPr lang="en-GB" dirty="0"/>
                  <a:t> say?</a:t>
                </a:r>
              </a:p>
              <a:p>
                <a:endParaRPr lang="en-GB" b="1" dirty="0"/>
              </a:p>
            </p:txBody>
          </p:sp>
        </mc:Choice>
        <mc:Fallback>
          <p:sp>
            <p:nvSpPr>
              <p:cNvPr id="15" name="TextBox 14"/>
              <p:cNvSpPr txBox="1">
                <a:spLocks noRot="1" noChangeAspect="1" noMove="1" noResize="1" noEditPoints="1" noAdjustHandles="1" noChangeArrowheads="1" noChangeShapeType="1" noTextEdit="1"/>
              </p:cNvSpPr>
              <p:nvPr/>
            </p:nvSpPr>
            <p:spPr>
              <a:xfrm>
                <a:off x="4483860" y="669256"/>
                <a:ext cx="4586988" cy="4524315"/>
              </a:xfrm>
              <a:prstGeom prst="rect">
                <a:avLst/>
              </a:prstGeom>
              <a:blipFill>
                <a:blip r:embed="rId3"/>
                <a:stretch>
                  <a:fillRect l="-1197" t="-809"/>
                </a:stretch>
              </a:blipFill>
            </p:spPr>
            <p:txBody>
              <a:bodyPr/>
              <a:lstStyle/>
              <a:p>
                <a:r>
                  <a:rPr lang="en-GB">
                    <a:noFill/>
                  </a:rPr>
                  <a:t> </a:t>
                </a:r>
              </a:p>
            </p:txBody>
          </p:sp>
        </mc:Fallback>
      </mc:AlternateContent>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Normal Distribution Q &amp; A</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3979804" y="80036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Q1</a:t>
            </a:r>
          </a:p>
        </p:txBody>
      </p:sp>
      <p:sp>
        <p:nvSpPr>
          <p:cNvPr id="23" name="TextBox 22"/>
          <p:cNvSpPr txBox="1"/>
          <p:nvPr/>
        </p:nvSpPr>
        <p:spPr>
          <a:xfrm>
            <a:off x="3979804" y="188048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Q2</a:t>
            </a:r>
          </a:p>
        </p:txBody>
      </p:sp>
      <p:sp>
        <p:nvSpPr>
          <p:cNvPr id="24" name="TextBox 23"/>
          <p:cNvSpPr txBox="1"/>
          <p:nvPr/>
        </p:nvSpPr>
        <p:spPr>
          <a:xfrm>
            <a:off x="3979804" y="355876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Q3</a:t>
            </a:r>
          </a:p>
        </p:txBody>
      </p:sp>
      <p:sp>
        <p:nvSpPr>
          <p:cNvPr id="25" name="TextBox 24"/>
          <p:cNvSpPr txBox="1"/>
          <p:nvPr/>
        </p:nvSpPr>
        <p:spPr>
          <a:xfrm>
            <a:off x="2978581" y="5683347"/>
            <a:ext cx="936104" cy="369332"/>
          </a:xfrm>
          <a:prstGeom prst="rect">
            <a:avLst/>
          </a:prstGeom>
          <a:noFill/>
        </p:spPr>
        <p:txBody>
          <a:bodyPr wrap="square" rtlCol="0">
            <a:spAutoFit/>
          </a:bodyPr>
          <a:lstStyle/>
          <a:p>
            <a:r>
              <a:rPr lang="en-GB" dirty="0"/>
              <a:t>190cm</a:t>
            </a:r>
          </a:p>
        </p:txBody>
      </p:sp>
      <p:sp>
        <p:nvSpPr>
          <p:cNvPr id="26" name="TextBox 25"/>
          <p:cNvSpPr txBox="1"/>
          <p:nvPr/>
        </p:nvSpPr>
        <p:spPr>
          <a:xfrm>
            <a:off x="1322397" y="5683347"/>
            <a:ext cx="936104" cy="369332"/>
          </a:xfrm>
          <a:prstGeom prst="rect">
            <a:avLst/>
          </a:prstGeom>
          <a:noFill/>
        </p:spPr>
        <p:txBody>
          <a:bodyPr wrap="square" rtlCol="0">
            <a:spAutoFit/>
          </a:bodyPr>
          <a:lstStyle/>
          <a:p>
            <a:r>
              <a:rPr lang="en-GB" dirty="0"/>
              <a:t>170cm</a:t>
            </a:r>
          </a:p>
        </p:txBody>
      </p:sp>
      <p:cxnSp>
        <p:nvCxnSpPr>
          <p:cNvPr id="27" name="Straight Connector 26"/>
          <p:cNvCxnSpPr/>
          <p:nvPr/>
        </p:nvCxnSpPr>
        <p:spPr>
          <a:xfrm>
            <a:off x="1826453" y="5539331"/>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3266613" y="5539331"/>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Freeform 28"/>
          <p:cNvSpPr/>
          <p:nvPr/>
        </p:nvSpPr>
        <p:spPr>
          <a:xfrm>
            <a:off x="1814202" y="3354142"/>
            <a:ext cx="1463040" cy="2274073"/>
          </a:xfrm>
          <a:custGeom>
            <a:avLst/>
            <a:gdLst>
              <a:gd name="connsiteX0" fmla="*/ 15902 w 1463040"/>
              <a:gd name="connsiteY0" fmla="*/ 2274073 h 2274073"/>
              <a:gd name="connsiteX1" fmla="*/ 1463040 w 1463040"/>
              <a:gd name="connsiteY1" fmla="*/ 2266122 h 2274073"/>
              <a:gd name="connsiteX2" fmla="*/ 1463040 w 1463040"/>
              <a:gd name="connsiteY2" fmla="*/ 1693628 h 2274073"/>
              <a:gd name="connsiteX3" fmla="*/ 1264257 w 1463040"/>
              <a:gd name="connsiteY3" fmla="*/ 1534602 h 2274073"/>
              <a:gd name="connsiteX4" fmla="*/ 1168842 w 1463040"/>
              <a:gd name="connsiteY4" fmla="*/ 1367624 h 2274073"/>
              <a:gd name="connsiteX5" fmla="*/ 1065475 w 1463040"/>
              <a:gd name="connsiteY5" fmla="*/ 1184744 h 2274073"/>
              <a:gd name="connsiteX6" fmla="*/ 1009816 w 1463040"/>
              <a:gd name="connsiteY6" fmla="*/ 930302 h 2274073"/>
              <a:gd name="connsiteX7" fmla="*/ 946205 w 1463040"/>
              <a:gd name="connsiteY7" fmla="*/ 707666 h 2274073"/>
              <a:gd name="connsiteX8" fmla="*/ 882595 w 1463040"/>
              <a:gd name="connsiteY8" fmla="*/ 405516 h 2274073"/>
              <a:gd name="connsiteX9" fmla="*/ 858741 w 1463040"/>
              <a:gd name="connsiteY9" fmla="*/ 159026 h 2274073"/>
              <a:gd name="connsiteX10" fmla="*/ 818984 w 1463040"/>
              <a:gd name="connsiteY10" fmla="*/ 15902 h 2274073"/>
              <a:gd name="connsiteX11" fmla="*/ 763325 w 1463040"/>
              <a:gd name="connsiteY11" fmla="*/ 0 h 2274073"/>
              <a:gd name="connsiteX12" fmla="*/ 683812 w 1463040"/>
              <a:gd name="connsiteY12" fmla="*/ 0 h 2274073"/>
              <a:gd name="connsiteX13" fmla="*/ 636104 w 1463040"/>
              <a:gd name="connsiteY13" fmla="*/ 0 h 2274073"/>
              <a:gd name="connsiteX14" fmla="*/ 588396 w 1463040"/>
              <a:gd name="connsiteY14" fmla="*/ 55659 h 2274073"/>
              <a:gd name="connsiteX15" fmla="*/ 548640 w 1463040"/>
              <a:gd name="connsiteY15" fmla="*/ 230588 h 2274073"/>
              <a:gd name="connsiteX16" fmla="*/ 500932 w 1463040"/>
              <a:gd name="connsiteY16" fmla="*/ 500932 h 2274073"/>
              <a:gd name="connsiteX17" fmla="*/ 429370 w 1463040"/>
              <a:gd name="connsiteY17" fmla="*/ 882595 h 2274073"/>
              <a:gd name="connsiteX18" fmla="*/ 302149 w 1463040"/>
              <a:gd name="connsiteY18" fmla="*/ 1272208 h 2274073"/>
              <a:gd name="connsiteX19" fmla="*/ 230588 w 1463040"/>
              <a:gd name="connsiteY19" fmla="*/ 1415332 h 2274073"/>
              <a:gd name="connsiteX20" fmla="*/ 103367 w 1463040"/>
              <a:gd name="connsiteY20" fmla="*/ 1558455 h 2274073"/>
              <a:gd name="connsiteX21" fmla="*/ 0 w 1463040"/>
              <a:gd name="connsiteY21" fmla="*/ 1645920 h 2274073"/>
              <a:gd name="connsiteX22" fmla="*/ 15902 w 1463040"/>
              <a:gd name="connsiteY22"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2274073">
                <a:moveTo>
                  <a:pt x="15902" y="2274073"/>
                </a:moveTo>
                <a:lnTo>
                  <a:pt x="1463040" y="2266122"/>
                </a:lnTo>
                <a:lnTo>
                  <a:pt x="1463040" y="1693628"/>
                </a:lnTo>
                <a:lnTo>
                  <a:pt x="1264257" y="1534602"/>
                </a:lnTo>
                <a:lnTo>
                  <a:pt x="1168842" y="1367624"/>
                </a:lnTo>
                <a:lnTo>
                  <a:pt x="1065475" y="1184744"/>
                </a:lnTo>
                <a:lnTo>
                  <a:pt x="1009816" y="930302"/>
                </a:lnTo>
                <a:lnTo>
                  <a:pt x="946205" y="707666"/>
                </a:lnTo>
                <a:lnTo>
                  <a:pt x="882595" y="405516"/>
                </a:lnTo>
                <a:lnTo>
                  <a:pt x="858741" y="159026"/>
                </a:lnTo>
                <a:lnTo>
                  <a:pt x="818984" y="15902"/>
                </a:lnTo>
                <a:lnTo>
                  <a:pt x="763325" y="0"/>
                </a:lnTo>
                <a:lnTo>
                  <a:pt x="683812" y="0"/>
                </a:lnTo>
                <a:lnTo>
                  <a:pt x="636104" y="0"/>
                </a:lnTo>
                <a:lnTo>
                  <a:pt x="588396" y="55659"/>
                </a:lnTo>
                <a:lnTo>
                  <a:pt x="548640" y="230588"/>
                </a:lnTo>
                <a:lnTo>
                  <a:pt x="500932" y="500932"/>
                </a:lnTo>
                <a:lnTo>
                  <a:pt x="429370" y="882595"/>
                </a:lnTo>
                <a:lnTo>
                  <a:pt x="302149" y="1272208"/>
                </a:lnTo>
                <a:lnTo>
                  <a:pt x="230588" y="1415332"/>
                </a:lnTo>
                <a:lnTo>
                  <a:pt x="103367" y="1558455"/>
                </a:lnTo>
                <a:lnTo>
                  <a:pt x="0" y="1645920"/>
                </a:lnTo>
                <a:lnTo>
                  <a:pt x="15902" y="2274073"/>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970469" y="2583316"/>
            <a:ext cx="576064" cy="3024336"/>
            <a:chOff x="395536" y="2492896"/>
            <a:chExt cx="576064" cy="3024336"/>
          </a:xfrm>
        </p:grpSpPr>
        <p:cxnSp>
          <p:nvCxnSpPr>
            <p:cNvPr id="4" name="Straight Arrow Connector 3"/>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4"/>
                  <a:stretch>
                    <a:fillRect l="-3158" b="-13115"/>
                  </a:stretch>
                </a:blipFill>
              </p:spPr>
              <p:txBody>
                <a:bodyPr/>
                <a:lstStyle/>
                <a:p>
                  <a:r>
                    <a:rPr lang="en-GB">
                      <a:noFill/>
                    </a:rPr>
                    <a:t> </a:t>
                  </a:r>
                </a:p>
              </p:txBody>
            </p:sp>
          </mc:Fallback>
        </mc:AlternateContent>
      </p:grpSp>
      <p:sp>
        <p:nvSpPr>
          <p:cNvPr id="33" name="TextBox 32"/>
          <p:cNvSpPr txBox="1"/>
          <p:nvPr/>
        </p:nvSpPr>
        <p:spPr>
          <a:xfrm>
            <a:off x="3979804" y="4432572"/>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Q4</a:t>
            </a:r>
          </a:p>
        </p:txBody>
      </p:sp>
    </p:spTree>
    <p:extLst>
      <p:ext uri="{BB962C8B-B14F-4D97-AF65-F5344CB8AC3E}">
        <p14:creationId xmlns:p14="http://schemas.microsoft.com/office/powerpoint/2010/main" val="30611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00195"/>
                <a:ext cx="4608512"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80,7</m:t>
                            </m:r>
                          </m:e>
                          <m:sup>
                            <m:r>
                              <a:rPr lang="en-GB" sz="1400" b="0" i="1" smtClean="0">
                                <a:latin typeface="Cambria Math" panose="02040503050406030204" pitchFamily="18" charset="0"/>
                              </a:rPr>
                              <m:t>2</m:t>
                            </m:r>
                          </m:sup>
                        </m:sSup>
                      </m:e>
                    </m:d>
                  </m:oMath>
                </a14:m>
                <a:r>
                  <a:rPr lang="en-GB" sz="1400" dirty="0"/>
                  <a:t>. Using your calculator,</a:t>
                </a:r>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𝑎</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𝑏</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75&lt;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𝑐</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𝑐</m:t>
                        </m:r>
                        <m:r>
                          <a:rPr lang="en-GB" sz="1400" b="0" i="1" smtClean="0">
                            <a:latin typeface="Cambria Math" panose="02040503050406030204" pitchFamily="18" charset="0"/>
                          </a:rPr>
                          <m:t>&lt;</m:t>
                        </m:r>
                        <m:r>
                          <a:rPr lang="en-GB" sz="1400" b="0" i="1" smtClean="0">
                            <a:latin typeface="Cambria Math" panose="02040503050406030204" pitchFamily="18" charset="0"/>
                          </a:rPr>
                          <m:t>𝑋</m:t>
                        </m:r>
                        <m:r>
                          <a:rPr lang="en-GB" sz="1400" b="0" i="1" smtClean="0">
                            <a:latin typeface="Cambria Math" panose="02040503050406030204" pitchFamily="18" charset="0"/>
                          </a:rPr>
                          <m:t>&lt;76</m:t>
                        </m:r>
                      </m:e>
                    </m:d>
                    <m:r>
                      <a:rPr lang="en-GB" sz="1400" b="0" i="1" smtClean="0">
                        <a:latin typeface="Cambria Math" panose="02040503050406030204" pitchFamily="18" charset="0"/>
                      </a:rPr>
                      <m:t>=0.2</m:t>
                    </m:r>
                  </m:oMath>
                </a14:m>
                <a:endParaRPr lang="en-GB" sz="1400" dirty="0"/>
              </a:p>
              <a:p>
                <a:pPr marL="342900" indent="-342900">
                  <a:buAutoNum type="alphaLcPeriod"/>
                </a:pPr>
                <a:r>
                  <a:rPr lang="en-GB" sz="1400" dirty="0"/>
                  <a:t>determine the interquartile range of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00195"/>
                <a:ext cx="4608512"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56588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488" y="809660"/>
                <a:ext cx="69127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r>
                  <a:rPr lang="en-GB" b="0" dirty="0"/>
                  <a:t> </a:t>
                </a:r>
                <a14:m>
                  <m:oMath xmlns:m="http://schemas.openxmlformats.org/officeDocument/2006/math">
                    <m:r>
                      <a:rPr lang="en-GB" b="0" i="1" smtClean="0">
                        <a:latin typeface="Cambria Math" panose="02040503050406030204" pitchFamily="18" charset="0"/>
                      </a:rPr>
                      <m:t>𝑍</m:t>
                    </m:r>
                  </m:oMath>
                </a14:m>
                <a:r>
                  <a:rPr lang="en-GB" dirty="0"/>
                  <a:t> is the number of standard deviations above the mean.</a:t>
                </a:r>
              </a:p>
            </p:txBody>
          </p:sp>
        </mc:Choice>
        <mc:Fallback xmlns="">
          <p:sp>
            <p:nvSpPr>
              <p:cNvPr id="5" name="TextBox 4"/>
              <p:cNvSpPr txBox="1">
                <a:spLocks noRot="1" noChangeAspect="1" noMove="1" noResize="1" noEditPoints="1" noAdjustHandles="1" noChangeArrowheads="1" noChangeShapeType="1" noTextEdit="1"/>
              </p:cNvSpPr>
              <p:nvPr/>
            </p:nvSpPr>
            <p:spPr>
              <a:xfrm>
                <a:off x="384488" y="809660"/>
                <a:ext cx="6912768" cy="369332"/>
              </a:xfrm>
              <a:prstGeom prst="rect">
                <a:avLst/>
              </a:prstGeom>
              <a:blipFill>
                <a:blip r:embed="rId2"/>
                <a:stretch>
                  <a:fillRect l="-527" t="-7813"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0296" y="1479829"/>
                <a:ext cx="3744416" cy="646331"/>
              </a:xfrm>
              <a:prstGeom prst="rect">
                <a:avLst/>
              </a:prstGeom>
              <a:noFill/>
            </p:spPr>
            <p:txBody>
              <a:bodyPr wrap="square" rtlCol="0">
                <a:spAutoFit/>
              </a:bodyPr>
              <a:lstStyle/>
              <a:p>
                <a:r>
                  <a:rPr lang="en-GB" dirty="0"/>
                  <a:t>If again we use IQ distributed as </a:t>
                </a:r>
                <a14:m>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100,15</m:t>
                            </m:r>
                          </m:e>
                          <m:sup>
                            <m:r>
                              <a:rPr lang="en-GB" b="0" i="1" smtClean="0">
                                <a:latin typeface="Cambria Math"/>
                              </a:rPr>
                              <m:t>2</m:t>
                            </m:r>
                          </m:sup>
                        </m:sSup>
                      </m:e>
                    </m:d>
                  </m:oMath>
                </a14:m>
                <a:r>
                  <a:rPr lang="en-GB" dirty="0"/>
                  <a:t> then: (in your head!)</a:t>
                </a:r>
              </a:p>
            </p:txBody>
          </p:sp>
        </mc:Choice>
        <mc:Fallback xmlns="">
          <p:sp>
            <p:nvSpPr>
              <p:cNvPr id="6" name="TextBox 5"/>
              <p:cNvSpPr txBox="1">
                <a:spLocks noRot="1" noChangeAspect="1" noMove="1" noResize="1" noEditPoints="1" noAdjustHandles="1" noChangeArrowheads="1" noChangeShapeType="1" noTextEdit="1"/>
              </p:cNvSpPr>
              <p:nvPr/>
            </p:nvSpPr>
            <p:spPr>
              <a:xfrm>
                <a:off x="380296" y="1479829"/>
                <a:ext cx="3744416" cy="646331"/>
              </a:xfrm>
              <a:prstGeom prst="rect">
                <a:avLst/>
              </a:prstGeom>
              <a:blipFill>
                <a:blip r:embed="rId3"/>
                <a:stretch>
                  <a:fillRect l="-1301" t="-5660" b="-14151"/>
                </a:stretch>
              </a:blipFill>
            </p:spPr>
            <p:txBody>
              <a:bodyPr/>
              <a:lstStyle/>
              <a:p>
                <a:r>
                  <a:rPr lang="en-GB">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427866479"/>
              </p:ext>
            </p:extLst>
          </p:nvPr>
        </p:nvGraphicFramePr>
        <p:xfrm>
          <a:off x="539552" y="2327937"/>
          <a:ext cx="2016224" cy="2225040"/>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840">
                <a:tc>
                  <a:txBody>
                    <a:bodyPr/>
                    <a:lstStyle/>
                    <a:p>
                      <a:r>
                        <a:rPr lang="en-GB" dirty="0"/>
                        <a:t>IQ</a:t>
                      </a:r>
                    </a:p>
                  </a:txBody>
                  <a:tcPr/>
                </a:tc>
                <a:tc>
                  <a:txBody>
                    <a:bodyPr/>
                    <a:lstStyle/>
                    <a:p>
                      <a:r>
                        <a:rPr lang="en-GB" dirty="0"/>
                        <a:t>Z</a:t>
                      </a:r>
                    </a:p>
                  </a:txBody>
                  <a:tcPr/>
                </a:tc>
                <a:extLst>
                  <a:ext uri="{0D108BD9-81ED-4DB2-BD59-A6C34878D82A}">
                    <a16:rowId xmlns:a16="http://schemas.microsoft.com/office/drawing/2014/main" val="10000"/>
                  </a:ext>
                </a:extLst>
              </a:tr>
              <a:tr h="370840">
                <a:tc>
                  <a:txBody>
                    <a:bodyPr/>
                    <a:lstStyle/>
                    <a:p>
                      <a:r>
                        <a:rPr lang="en-GB" dirty="0"/>
                        <a:t>100</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a:t>130</a:t>
                      </a:r>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85</a:t>
                      </a:r>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165</a:t>
                      </a:r>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62.5</a:t>
                      </a:r>
                    </a:p>
                  </a:txBody>
                  <a:tcPr/>
                </a:tc>
                <a:tc>
                  <a:txBody>
                    <a:bodyPr/>
                    <a:lstStyle/>
                    <a:p>
                      <a:endParaRPr lang="en-GB" sz="1050" dirty="0"/>
                    </a:p>
                  </a:txBody>
                  <a:tcPr/>
                </a:tc>
                <a:extLst>
                  <a:ext uri="{0D108BD9-81ED-4DB2-BD59-A6C34878D82A}">
                    <a16:rowId xmlns:a16="http://schemas.microsoft.com/office/drawing/2014/main" val="10005"/>
                  </a:ext>
                </a:extLst>
              </a:tr>
            </a:tbl>
          </a:graphicData>
        </a:graphic>
      </p:graphicFrame>
      <p:sp>
        <p:nvSpPr>
          <p:cNvPr id="13" name="Right Arrow 12"/>
          <p:cNvSpPr/>
          <p:nvPr/>
        </p:nvSpPr>
        <p:spPr>
          <a:xfrm>
            <a:off x="2915816" y="3140968"/>
            <a:ext cx="576064" cy="2670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707904" y="2663099"/>
                <a:ext cx="5369594" cy="10457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14:m>
                  <m:oMath xmlns:m="http://schemas.openxmlformats.org/officeDocument/2006/math">
                    <m:r>
                      <a:rPr lang="en-GB" sz="1600" b="0" i="1" smtClean="0">
                        <a:latin typeface="Cambria Math" panose="02040503050406030204" pitchFamily="18" charset="0"/>
                      </a:rPr>
                      <m:t>𝑍</m:t>
                    </m:r>
                  </m:oMath>
                </a14:m>
                <a:r>
                  <a:rPr lang="en-GB" sz="1600" dirty="0"/>
                  <a:t> represents the coding: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𝜇</m:t>
                          </m:r>
                        </m:num>
                        <m:den>
                          <m:r>
                            <a:rPr lang="en-GB" sz="1600" b="0" i="1" smtClean="0">
                              <a:latin typeface="Cambria Math" panose="02040503050406030204" pitchFamily="18" charset="0"/>
                            </a:rPr>
                            <m:t>𝜎</m:t>
                          </m:r>
                        </m:den>
                      </m:f>
                    </m:oMath>
                  </m:oMathPara>
                </a14:m>
                <a:r>
                  <a:rPr lang="en-GB" sz="1600" dirty="0"/>
                  <a:t/>
                </a:r>
                <a:br>
                  <a:rPr lang="en-GB" sz="1600" dirty="0"/>
                </a:br>
                <a:r>
                  <a:rPr lang="en-GB" sz="1600" dirty="0"/>
                  <a:t>and </a:t>
                </a:r>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2</m:t>
                            </m:r>
                          </m:sup>
                        </m:sSup>
                      </m:e>
                    </m:d>
                  </m:oMath>
                </a14:m>
                <a:r>
                  <a:rPr lang="en-GB" sz="1600" dirty="0"/>
                  <a:t>. </a:t>
                </a:r>
                <a14:m>
                  <m:oMath xmlns:m="http://schemas.openxmlformats.org/officeDocument/2006/math">
                    <m:r>
                      <a:rPr lang="en-GB" sz="1600" b="0" i="1" smtClean="0">
                        <a:latin typeface="Cambria Math" panose="02040503050406030204" pitchFamily="18" charset="0"/>
                      </a:rPr>
                      <m:t>𝑍</m:t>
                    </m:r>
                  </m:oMath>
                </a14:m>
                <a:r>
                  <a:rPr lang="en-GB" sz="1600" dirty="0"/>
                  <a:t> is known as a </a:t>
                </a:r>
                <a:r>
                  <a:rPr lang="en-GB" sz="1600" b="1" dirty="0"/>
                  <a:t>standard</a:t>
                </a:r>
                <a:r>
                  <a:rPr lang="en-GB" sz="1600" dirty="0"/>
                  <a:t> normal distribution. </a:t>
                </a:r>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07904" y="2663099"/>
                <a:ext cx="5369594" cy="1045799"/>
              </a:xfrm>
              <a:prstGeom prst="rect">
                <a:avLst/>
              </a:prstGeom>
              <a:blipFill>
                <a:blip r:embed="rId4"/>
                <a:stretch>
                  <a:fillRect l="-339" t="-571" r="-6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763099" y="1673063"/>
                <a:ext cx="2682632" cy="644985"/>
              </a:xfrm>
              <a:prstGeom prst="rect">
                <a:avLst/>
              </a:prstGeom>
              <a:noFill/>
            </p:spPr>
            <p:txBody>
              <a:bodyPr wrap="square" rtlCol="0">
                <a:spAutoFit/>
              </a:bodyPr>
              <a:lstStyle/>
              <a:p>
                <a:r>
                  <a:rPr lang="en-GB" sz="1050" dirty="0"/>
                  <a:t>This formula makes sense if you think about the definition above. For an IQ of 130:</a:t>
                </a:r>
              </a:p>
              <a:p>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130−100</m:t>
                        </m:r>
                      </m:num>
                      <m:den>
                        <m:r>
                          <a:rPr lang="en-GB" sz="1050" b="0" i="1" smtClean="0">
                            <a:latin typeface="Cambria Math" panose="02040503050406030204" pitchFamily="18" charset="0"/>
                          </a:rPr>
                          <m:t>15</m:t>
                        </m:r>
                      </m:den>
                    </m:f>
                    <m:r>
                      <a:rPr lang="en-GB" sz="1050" b="0" i="1" smtClean="0">
                        <a:latin typeface="Cambria Math" panose="02040503050406030204" pitchFamily="18" charset="0"/>
                      </a:rPr>
                      <m:t>=2</m:t>
                    </m:r>
                  </m:oMath>
                </a14:m>
                <a:r>
                  <a:rPr lang="en-GB" sz="1050" dirty="0"/>
                  <a:t> as expected.</a:t>
                </a:r>
              </a:p>
            </p:txBody>
          </p:sp>
        </mc:Choice>
        <mc:Fallback xmlns="">
          <p:sp>
            <p:nvSpPr>
              <p:cNvPr id="15" name="TextBox 14"/>
              <p:cNvSpPr txBox="1">
                <a:spLocks noRot="1" noChangeAspect="1" noMove="1" noResize="1" noEditPoints="1" noAdjustHandles="1" noChangeArrowheads="1" noChangeShapeType="1" noTextEdit="1"/>
              </p:cNvSpPr>
              <p:nvPr/>
            </p:nvSpPr>
            <p:spPr>
              <a:xfrm>
                <a:off x="5763099" y="1673063"/>
                <a:ext cx="2682632" cy="644985"/>
              </a:xfrm>
              <a:prstGeom prst="rect">
                <a:avLst/>
              </a:prstGeom>
              <a:blipFill>
                <a:blip r:embed="rId5"/>
                <a:stretch>
                  <a:fillRect/>
                </a:stretch>
              </a:blipFill>
            </p:spPr>
            <p:txBody>
              <a:bodyPr/>
              <a:lstStyle/>
              <a:p>
                <a:r>
                  <a:rPr lang="en-GB">
                    <a:noFill/>
                  </a:rPr>
                  <a:t> </a:t>
                </a:r>
              </a:p>
            </p:txBody>
          </p:sp>
        </mc:Fallback>
      </mc:AlternateContent>
      <p:cxnSp>
        <p:nvCxnSpPr>
          <p:cNvPr id="17" name="Straight Arrow Connector 16"/>
          <p:cNvCxnSpPr/>
          <p:nvPr/>
        </p:nvCxnSpPr>
        <p:spPr>
          <a:xfrm flipH="1">
            <a:off x="6660232" y="2318048"/>
            <a:ext cx="72008" cy="246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163847" y="4612852"/>
                <a:ext cx="5301984" cy="630685"/>
              </a:xfrm>
              <a:prstGeom prst="rect">
                <a:avLst/>
              </a:prstGeom>
              <a:noFill/>
            </p:spPr>
            <p:txBody>
              <a:bodyPr wrap="square" rtlCol="0">
                <a:spAutoFit/>
              </a:bodyPr>
              <a:lstStyle/>
              <a:p>
                <a:r>
                  <a:rPr lang="en-GB" sz="1050" dirty="0"/>
                  <a:t>The 0 and 1 of </a:t>
                </a:r>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r>
                      <a:rPr lang="en-GB" sz="1050" b="0" i="1" smtClean="0">
                        <a:latin typeface="Cambria Math" panose="02040503050406030204" pitchFamily="18" charset="0"/>
                      </a:rPr>
                      <m:t>𝑁</m:t>
                    </m:r>
                    <m:d>
                      <m:dPr>
                        <m:ctrlPr>
                          <a:rPr lang="en-GB" sz="1050" b="0" i="1" smtClean="0">
                            <a:latin typeface="Cambria Math" panose="02040503050406030204" pitchFamily="18" charset="0"/>
                          </a:rPr>
                        </m:ctrlPr>
                      </m:dPr>
                      <m:e>
                        <m:sSup>
                          <m:sSupPr>
                            <m:ctrlPr>
                              <a:rPr lang="en-GB" sz="1050" b="0" i="1" smtClean="0">
                                <a:latin typeface="Cambria Math" panose="02040503050406030204" pitchFamily="18" charset="0"/>
                              </a:rPr>
                            </m:ctrlPr>
                          </m:sSupPr>
                          <m:e>
                            <m:r>
                              <a:rPr lang="en-GB" sz="1050" b="0" i="1" smtClean="0">
                                <a:latin typeface="Cambria Math" panose="02040503050406030204" pitchFamily="18" charset="0"/>
                              </a:rPr>
                              <m:t>0,1</m:t>
                            </m:r>
                          </m:e>
                          <m:sup>
                            <m:r>
                              <a:rPr lang="en-GB" sz="1050" b="0" i="1" smtClean="0">
                                <a:latin typeface="Cambria Math" panose="02040503050406030204" pitchFamily="18" charset="0"/>
                              </a:rPr>
                              <m:t>2</m:t>
                            </m:r>
                          </m:sup>
                        </m:sSup>
                      </m:e>
                    </m:d>
                  </m:oMath>
                </a14:m>
                <a:r>
                  <a:rPr lang="en-GB" sz="1050" dirty="0"/>
                  <a:t> are the result of the coding. If we’ve subtracted </a:t>
                </a:r>
                <a14:m>
                  <m:oMath xmlns:m="http://schemas.openxmlformats.org/officeDocument/2006/math">
                    <m:r>
                      <a:rPr lang="en-GB" sz="1050" b="0" i="1" smtClean="0">
                        <a:latin typeface="Cambria Math" panose="02040503050406030204" pitchFamily="18" charset="0"/>
                      </a:rPr>
                      <m:t>𝜇</m:t>
                    </m:r>
                  </m:oMath>
                </a14:m>
                <a:r>
                  <a:rPr lang="en-GB" sz="1050" dirty="0"/>
                  <a:t> from each value the mean of the normal distribution is now 0. If we’ve divided all the values by </a:t>
                </a:r>
                <a14:m>
                  <m:oMath xmlns:m="http://schemas.openxmlformats.org/officeDocument/2006/math">
                    <m:r>
                      <a:rPr lang="en-GB" sz="1050" b="0" i="1" smtClean="0">
                        <a:latin typeface="Cambria Math" panose="02040503050406030204" pitchFamily="18" charset="0"/>
                      </a:rPr>
                      <m:t>𝜎</m:t>
                    </m:r>
                  </m:oMath>
                </a14:m>
                <a:r>
                  <a:rPr lang="en-GB" sz="1050" dirty="0"/>
                  <a:t> the standard deviation is now </a:t>
                </a:r>
                <a14:m>
                  <m:oMath xmlns:m="http://schemas.openxmlformats.org/officeDocument/2006/math">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𝜎</m:t>
                        </m:r>
                      </m:num>
                      <m:den>
                        <m:r>
                          <a:rPr lang="en-GB" sz="1050" b="0" i="1" smtClean="0">
                            <a:latin typeface="Cambria Math" panose="02040503050406030204" pitchFamily="18" charset="0"/>
                          </a:rPr>
                          <m:t>𝜎</m:t>
                        </m:r>
                      </m:den>
                    </m:f>
                    <m:r>
                      <a:rPr lang="en-GB" sz="1050" b="0" i="1" smtClean="0">
                        <a:latin typeface="Cambria Math" panose="02040503050406030204" pitchFamily="18" charset="0"/>
                      </a:rPr>
                      <m:t>=1</m:t>
                    </m:r>
                  </m:oMath>
                </a14:m>
                <a:endParaRPr lang="en-GB" sz="1050" dirty="0"/>
              </a:p>
            </p:txBody>
          </p:sp>
        </mc:Choice>
        <mc:Fallback xmlns="">
          <p:sp>
            <p:nvSpPr>
              <p:cNvPr id="18" name="TextBox 17"/>
              <p:cNvSpPr txBox="1">
                <a:spLocks noRot="1" noChangeAspect="1" noMove="1" noResize="1" noEditPoints="1" noAdjustHandles="1" noChangeArrowheads="1" noChangeShapeType="1" noTextEdit="1"/>
              </p:cNvSpPr>
              <p:nvPr/>
            </p:nvSpPr>
            <p:spPr>
              <a:xfrm>
                <a:off x="3163847" y="4612852"/>
                <a:ext cx="5301984" cy="630685"/>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flipV="1">
            <a:off x="5245332" y="4247804"/>
            <a:ext cx="199504" cy="290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38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24936" cy="1569660"/>
              </a:xfrm>
              <a:prstGeom prst="rect">
                <a:avLst/>
              </a:prstGeom>
              <a:noFill/>
            </p:spPr>
            <p:txBody>
              <a:bodyPr wrap="square" rtlCol="0">
                <a:spAutoFit/>
              </a:bodyPr>
              <a:lstStyle/>
              <a:p>
                <a:r>
                  <a:rPr lang="en-GB" sz="1600" dirty="0"/>
                  <a:t>The point of coding in this context is that all different possible normal distributions become a single unified distribution where we no longer have to worry about the mean and standard deviation.</a:t>
                </a:r>
              </a:p>
              <a:p>
                <a:r>
                  <a:rPr lang="en-GB" sz="1600" dirty="0"/>
                  <a:t>It means for example when we calculate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&lt;3</m:t>
                        </m:r>
                      </m:e>
                    </m:d>
                  </m:oMath>
                </a14:m>
                <a:r>
                  <a:rPr lang="en-GB" sz="1600" dirty="0"/>
                  <a:t>, this will always give the same probability regardless of the original distribution.</a:t>
                </a:r>
              </a:p>
              <a:p>
                <a:endParaRPr lang="en-GB" sz="1600" dirty="0"/>
              </a:p>
              <a:p>
                <a:r>
                  <a:rPr lang="en-GB" sz="1600" dirty="0"/>
                  <a:t>It also means we can look up probabilities in a </a:t>
                </a:r>
                <a14:m>
                  <m:oMath xmlns:m="http://schemas.openxmlformats.org/officeDocument/2006/math">
                    <m:r>
                      <a:rPr lang="en-GB" sz="1600" b="1" i="1" smtClean="0">
                        <a:latin typeface="Cambria Math" panose="02040503050406030204" pitchFamily="18" charset="0"/>
                      </a:rPr>
                      <m:t>𝒛</m:t>
                    </m:r>
                  </m:oMath>
                </a14:m>
                <a:r>
                  <a:rPr lang="en-GB" sz="1600" b="1" dirty="0"/>
                  <a:t>-table</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24936" cy="1569660"/>
              </a:xfrm>
              <a:prstGeom prst="rect">
                <a:avLst/>
              </a:prstGeom>
              <a:blipFill>
                <a:blip r:embed="rId2"/>
                <a:stretch>
                  <a:fillRect l="-362" t="-1163" b="-3876"/>
                </a:stretch>
              </a:blipFill>
            </p:spPr>
            <p:txBody>
              <a:bodyPr/>
              <a:lstStyle/>
              <a:p>
                <a:r>
                  <a:rPr lang="en-GB">
                    <a:noFill/>
                  </a:rPr>
                  <a:t> </a:t>
                </a:r>
              </a:p>
            </p:txBody>
          </p:sp>
        </mc:Fallback>
      </mc:AlternateContent>
      <p:sp>
        <p:nvSpPr>
          <p:cNvPr id="6" name="Freeform 5"/>
          <p:cNvSpPr/>
          <p:nvPr/>
        </p:nvSpPr>
        <p:spPr>
          <a:xfrm>
            <a:off x="971600" y="3140968"/>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911449" y="2954428"/>
            <a:ext cx="1699086" cy="1360038"/>
            <a:chOff x="5139864" y="4548503"/>
            <a:chExt cx="2653556" cy="2047032"/>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3466835" y="2803610"/>
                <a:ext cx="4572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GB" sz="1600" dirty="0">
                    <a:latin typeface="Wingdings" panose="05000000000000000000" pitchFamily="2" charset="2"/>
                  </a:rPr>
                  <a:t>!</a:t>
                </a:r>
                <a:r>
                  <a:rPr lang="en-GB" sz="1600" dirty="0"/>
                  <a:t> </a:t>
                </a:r>
                <a14:m>
                  <m:oMath xmlns:m="http://schemas.openxmlformats.org/officeDocument/2006/math">
                    <m:r>
                      <m:rPr>
                        <m:sty m:val="p"/>
                      </m:rPr>
                      <a:rPr lang="en-GB" sz="1600" b="0" i="0" smtClean="0">
                        <a:latin typeface="Cambria Math" panose="02040503050406030204" pitchFamily="18" charset="0"/>
                      </a:rPr>
                      <m:t>Φ</m:t>
                    </m:r>
                    <m:d>
                      <m:dPr>
                        <m:ctrlPr>
                          <a:rPr lang="en-GB" sz="1600" i="1">
                            <a:latin typeface="Cambria Math" panose="02040503050406030204" pitchFamily="18" charset="0"/>
                          </a:rPr>
                        </m:ctrlPr>
                      </m:dPr>
                      <m:e>
                        <m:r>
                          <a:rPr lang="en-GB" sz="1600" b="0" i="1" smtClean="0">
                            <a:latin typeface="Cambria Math" panose="02040503050406030204" pitchFamily="18" charset="0"/>
                          </a:rPr>
                          <m:t>𝑎</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m:t>
                        </m:r>
                        <m:r>
                          <a:rPr lang="en-GB" sz="1600" i="1">
                            <a:latin typeface="Cambria Math" panose="02040503050406030204" pitchFamily="18" charset="0"/>
                          </a:rPr>
                          <m:t>𝑎</m:t>
                        </m:r>
                      </m:e>
                    </m:d>
                  </m:oMath>
                </a14:m>
                <a:r>
                  <a:rPr lang="en-GB" sz="1600" dirty="0"/>
                  <a:t> is the cumulative distribution for the standard normal distribution. The values of </a:t>
                </a:r>
                <a14:m>
                  <m:oMath xmlns:m="http://schemas.openxmlformats.org/officeDocument/2006/math">
                    <m:r>
                      <m:rPr>
                        <m:sty m:val="p"/>
                      </m:rPr>
                      <a:rPr lang="en-GB" sz="1600" b="0" i="0" smtClean="0">
                        <a:latin typeface="Cambria Math" panose="02040503050406030204" pitchFamily="18" charset="0"/>
                      </a:rPr>
                      <m:t>Φ</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oMath>
                </a14:m>
                <a:r>
                  <a:rPr lang="en-GB" sz="1600" dirty="0"/>
                  <a:t> can be found in a </a:t>
                </a:r>
                <a14:m>
                  <m:oMath xmlns:m="http://schemas.openxmlformats.org/officeDocument/2006/math">
                    <m:r>
                      <a:rPr lang="en-GB" sz="1600" b="0" i="1" smtClean="0">
                        <a:latin typeface="Cambria Math" panose="02040503050406030204" pitchFamily="18" charset="0"/>
                      </a:rPr>
                      <m:t>𝑧</m:t>
                    </m:r>
                  </m:oMath>
                </a14:m>
                <a:r>
                  <a:rPr lang="en-GB" sz="1600" dirty="0"/>
                  <a:t>-table.</a:t>
                </a:r>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466835" y="2803610"/>
                <a:ext cx="4572000" cy="830997"/>
              </a:xfrm>
              <a:prstGeom prst="rect">
                <a:avLst/>
              </a:prstGeom>
              <a:blipFill>
                <a:blip r:embed="rId6"/>
                <a:stretch>
                  <a:fillRect l="-531" t="-1429"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836" y="2778672"/>
                <a:ext cx="15202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𝜙</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e>
                      </m:d>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𝑍</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836" y="2778672"/>
                <a:ext cx="1520275" cy="276999"/>
              </a:xfrm>
              <a:prstGeom prst="rect">
                <a:avLst/>
              </a:prstGeom>
              <a:blipFill>
                <a:blip r:embed="rId7"/>
                <a:stretch>
                  <a:fillRect b="-4444"/>
                </a:stretch>
              </a:blipFill>
            </p:spPr>
            <p:txBody>
              <a:bodyPr/>
              <a:lstStyle/>
              <a:p>
                <a:r>
                  <a:rPr lang="en-GB">
                    <a:noFill/>
                  </a:rPr>
                  <a:t> </a:t>
                </a:r>
              </a:p>
            </p:txBody>
          </p:sp>
        </mc:Fallback>
      </mc:AlternateContent>
      <p:cxnSp>
        <p:nvCxnSpPr>
          <p:cNvPr id="17" name="Straight Arrow Connector 16"/>
          <p:cNvCxnSpPr>
            <a:stCxn id="15" idx="2"/>
          </p:cNvCxnSpPr>
          <p:nvPr/>
        </p:nvCxnSpPr>
        <p:spPr>
          <a:xfrm>
            <a:off x="958974" y="3055671"/>
            <a:ext cx="588690" cy="73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8"/>
          <a:stretch>
            <a:fillRect/>
          </a:stretch>
        </p:blipFill>
        <p:spPr>
          <a:xfrm>
            <a:off x="1545481" y="4566473"/>
            <a:ext cx="4328385" cy="190500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TextBox 22"/>
              <p:cNvSpPr txBox="1"/>
              <p:nvPr/>
            </p:nvSpPr>
            <p:spPr>
              <a:xfrm>
                <a:off x="5343525" y="3723643"/>
                <a:ext cx="3548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smtClean="0"/>
                  <a:t>This </a:t>
                </a:r>
                <a:r>
                  <a:rPr lang="en-GB" sz="1050" dirty="0"/>
                  <a:t>is sometimes known as a ‘reverse z-table’, because you’re looking up the z-value for a probability. Beware: </a:t>
                </a:r>
                <a14:m>
                  <m:oMath xmlns:m="http://schemas.openxmlformats.org/officeDocument/2006/math">
                    <m:r>
                      <a:rPr lang="en-GB" sz="1050" b="0" i="1" smtClean="0">
                        <a:latin typeface="Cambria Math" panose="02040503050406030204" pitchFamily="18" charset="0"/>
                      </a:rPr>
                      <m:t>𝑝</m:t>
                    </m:r>
                  </m:oMath>
                </a14:m>
                <a:r>
                  <a:rPr lang="en-GB" sz="1050" dirty="0"/>
                  <a:t> here it the probability of </a:t>
                </a:r>
                <a:r>
                  <a:rPr lang="en-GB" sz="1050" b="1" u="sng" dirty="0"/>
                  <a:t>exceeding</a:t>
                </a:r>
                <a:r>
                  <a:rPr lang="en-GB" sz="1050" dirty="0"/>
                  <a:t> </a:t>
                </a:r>
                <a14:m>
                  <m:oMath xmlns:m="http://schemas.openxmlformats.org/officeDocument/2006/math">
                    <m:r>
                      <a:rPr lang="en-GB" sz="1050" b="0" i="1" smtClean="0">
                        <a:latin typeface="Cambria Math" panose="02040503050406030204" pitchFamily="18" charset="0"/>
                      </a:rPr>
                      <m:t>𝑧</m:t>
                    </m:r>
                  </m:oMath>
                </a14:m>
                <a:r>
                  <a:rPr lang="en-GB" sz="1050" dirty="0"/>
                  <a:t> rather than being up to </a:t>
                </a:r>
                <a14:m>
                  <m:oMath xmlns:m="http://schemas.openxmlformats.org/officeDocument/2006/math">
                    <m:r>
                      <a:rPr lang="en-GB" sz="1050" b="0" i="1" smtClean="0">
                        <a:latin typeface="Cambria Math" panose="02040503050406030204" pitchFamily="18" charset="0"/>
                      </a:rPr>
                      <m:t>𝑧</m:t>
                    </m:r>
                  </m:oMath>
                </a14:m>
                <a:r>
                  <a:rPr lang="en-GB" sz="1050" dirty="0"/>
                  <a:t>. Let’s use it…</a:t>
                </a:r>
              </a:p>
            </p:txBody>
          </p:sp>
        </mc:Choice>
        <mc:Fallback xmlns="">
          <p:sp>
            <p:nvSpPr>
              <p:cNvPr id="23" name="TextBox 22"/>
              <p:cNvSpPr txBox="1">
                <a:spLocks noRot="1" noChangeAspect="1" noMove="1" noResize="1" noEditPoints="1" noAdjustHandles="1" noChangeArrowheads="1" noChangeShapeType="1" noTextEdit="1"/>
              </p:cNvSpPr>
              <p:nvPr/>
            </p:nvSpPr>
            <p:spPr>
              <a:xfrm>
                <a:off x="5343525" y="3723643"/>
                <a:ext cx="3548955" cy="738664"/>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5" name="Straight Arrow Connector 24"/>
          <p:cNvCxnSpPr/>
          <p:nvPr/>
        </p:nvCxnSpPr>
        <p:spPr>
          <a:xfrm flipH="1">
            <a:off x="5668703" y="440756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903" y="834292"/>
                <a:ext cx="676875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50,4</m:t>
                            </m:r>
                          </m:e>
                          <m:sup>
                            <m:r>
                              <a:rPr lang="en-GB" b="0" i="1" smtClean="0">
                                <a:latin typeface="Cambria Math" panose="02040503050406030204" pitchFamily="18" charset="0"/>
                              </a:rPr>
                              <m:t>2</m:t>
                            </m:r>
                          </m:sup>
                        </m:sSup>
                      </m:e>
                    </m:d>
                  </m:oMath>
                </a14:m>
                <a:r>
                  <a:rPr lang="en-GB" dirty="0"/>
                  <a:t>. Write in terms of </a:t>
                </a:r>
                <a14:m>
                  <m:oMath xmlns:m="http://schemas.openxmlformats.org/officeDocument/2006/math">
                    <m:r>
                      <m:rPr>
                        <m:sty m:val="p"/>
                      </m:rPr>
                      <a:rPr lang="en-GB" b="0" i="0" smtClean="0">
                        <a:latin typeface="Cambria Math" panose="02040503050406030204" pitchFamily="18" charset="0"/>
                      </a:rPr>
                      <m:t>Φ</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oMath>
                </a14:m>
                <a:r>
                  <a:rPr lang="en-GB" dirty="0"/>
                  <a:t> for some value of </a:t>
                </a:r>
                <a14:m>
                  <m:oMath xmlns:m="http://schemas.openxmlformats.org/officeDocument/2006/math">
                    <m:r>
                      <a:rPr lang="en-GB" b="0" i="1" smtClean="0">
                        <a:latin typeface="Cambria Math" panose="02040503050406030204" pitchFamily="18" charset="0"/>
                      </a:rPr>
                      <m:t>𝑧</m:t>
                    </m:r>
                  </m:oMath>
                </a14:m>
                <a:r>
                  <a:rPr lang="en-GB" dirty="0"/>
                  <a:t>. </a:t>
                </a:r>
              </a:p>
              <a:p>
                <a:r>
                  <a:rPr lang="en-GB" dirty="0"/>
                  <a:t>(a)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&lt;53</m:t>
                        </m:r>
                      </m:e>
                    </m:d>
                  </m:oMath>
                </a14:m>
                <a:r>
                  <a:rPr lang="en-GB" dirty="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≥55</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4903" y="834292"/>
                <a:ext cx="6768752"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5DDD32-7814-4E49-B439-F3FF378802C6}"/>
                  </a:ext>
                </a:extLst>
              </p:cNvPr>
              <p:cNvSpPr txBox="1"/>
              <p:nvPr/>
            </p:nvSpPr>
            <p:spPr>
              <a:xfrm>
                <a:off x="397223" y="3408155"/>
                <a:ext cx="8392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systolic blood pressure of an adult population, </a:t>
                </a:r>
                <a14:m>
                  <m:oMath xmlns:m="http://schemas.openxmlformats.org/officeDocument/2006/math">
                    <m:r>
                      <a:rPr lang="en-GB" b="0" i="1" smtClean="0">
                        <a:latin typeface="Cambria Math" panose="02040503050406030204" pitchFamily="18" charset="0"/>
                      </a:rPr>
                      <m:t>𝑆</m:t>
                    </m:r>
                  </m:oMath>
                </a14:m>
                <a:r>
                  <a:rPr lang="en-GB" dirty="0"/>
                  <a:t> mmHg, is modelled as a normal distribution with mean 127 and standard deviation 16. A medical research wants to study adults with blood pressures higher than the 95</a:t>
                </a:r>
                <a:r>
                  <a:rPr lang="en-GB" baseline="30000" dirty="0"/>
                  <a:t>th</a:t>
                </a:r>
                <a:r>
                  <a:rPr lang="en-GB" dirty="0"/>
                  <a:t> percentile. Find the minimum blood pressure for an adult included in her study.</a:t>
                </a:r>
              </a:p>
            </p:txBody>
          </p:sp>
        </mc:Choice>
        <mc:Fallback xmlns="">
          <p:sp>
            <p:nvSpPr>
              <p:cNvPr id="10" name="TextBox 9">
                <a:extLst>
                  <a:ext uri="{FF2B5EF4-FFF2-40B4-BE49-F238E27FC236}">
                    <a16:creationId xmlns:a16="http://schemas.microsoft.com/office/drawing/2014/main" id="{C45DDD32-7814-4E49-B439-F3FF378802C6}"/>
                  </a:ext>
                </a:extLst>
              </p:cNvPr>
              <p:cNvSpPr txBox="1">
                <a:spLocks noRot="1" noChangeAspect="1" noMove="1" noResize="1" noEditPoints="1" noAdjustHandles="1" noChangeArrowheads="1" noChangeShapeType="1" noTextEdit="1"/>
              </p:cNvSpPr>
              <p:nvPr/>
            </p:nvSpPr>
            <p:spPr>
              <a:xfrm>
                <a:off x="397223" y="3408155"/>
                <a:ext cx="8392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31" name="Picture 30">
            <a:extLst>
              <a:ext uri="{FF2B5EF4-FFF2-40B4-BE49-F238E27FC236}">
                <a16:creationId xmlns:a16="http://schemas.microsoft.com/office/drawing/2014/main" id="{ABCADA65-2EF1-4476-9301-6A06A6CD5F3E}"/>
              </a:ext>
            </a:extLst>
          </p:cNvPr>
          <p:cNvPicPr>
            <a:picLocks noChangeAspect="1"/>
          </p:cNvPicPr>
          <p:nvPr/>
        </p:nvPicPr>
        <p:blipFill>
          <a:blip r:embed="rId6"/>
          <a:stretch>
            <a:fillRect/>
          </a:stretch>
        </p:blipFill>
        <p:spPr>
          <a:xfrm>
            <a:off x="6948264" y="4665052"/>
            <a:ext cx="2124075" cy="1343025"/>
          </a:xfrm>
          <a:prstGeom prst="rect">
            <a:avLst/>
          </a:prstGeom>
        </p:spPr>
      </p:pic>
    </p:spTree>
    <p:extLst>
      <p:ext uri="{BB962C8B-B14F-4D97-AF65-F5344CB8AC3E}">
        <p14:creationId xmlns:p14="http://schemas.microsoft.com/office/powerpoint/2010/main" val="2710573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841750-573B-431A-B2C6-3DAB000481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EFDE17E-5676-4FD4-90DB-4F11B04DC4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99DD5CC5-4E5F-408D-A64F-C9DAE03A266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29D8C-CAE1-4E73-8725-0CFCA5C7F9D7}"/>
                  </a:ext>
                </a:extLst>
              </p:cNvPr>
              <p:cNvSpPr txBox="1"/>
              <p:nvPr/>
            </p:nvSpPr>
            <p:spPr>
              <a:xfrm>
                <a:off x="384903" y="834292"/>
                <a:ext cx="67687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&gt;−1.3)</m:t>
                    </m:r>
                  </m:oMath>
                </a14:m>
                <a:endParaRPr lang="en-GB" dirty="0"/>
              </a:p>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−2&lt;</m:t>
                        </m:r>
                        <m:r>
                          <a:rPr lang="en-GB" b="0" i="1" smtClean="0">
                            <a:latin typeface="Cambria Math" panose="02040503050406030204" pitchFamily="18" charset="0"/>
                          </a:rPr>
                          <m:t>𝑍</m:t>
                        </m:r>
                        <m:r>
                          <a:rPr lang="en-GB" b="0" i="1" smtClean="0">
                            <a:latin typeface="Cambria Math" panose="02040503050406030204" pitchFamily="18" charset="0"/>
                          </a:rPr>
                          <m:t>&lt;1</m:t>
                        </m:r>
                      </m:e>
                    </m:d>
                  </m:oMath>
                </a14:m>
                <a:endParaRPr lang="en-GB"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=0.7</m:t>
                    </m:r>
                  </m:oMath>
                </a14:m>
                <a:endParaRPr lang="en-GB" b="0"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=0.6</m:t>
                    </m:r>
                  </m:oMath>
                </a14:m>
                <a:endParaRPr lang="en-GB" dirty="0"/>
              </a:p>
            </p:txBody>
          </p:sp>
        </mc:Choice>
        <mc:Fallback xmlns="">
          <p:sp>
            <p:nvSpPr>
              <p:cNvPr id="5" name="TextBox 4">
                <a:extLst>
                  <a:ext uri="{FF2B5EF4-FFF2-40B4-BE49-F238E27FC236}">
                    <a16:creationId xmlns:a16="http://schemas.microsoft.com/office/drawing/2014/main" id="{22129D8C-CAE1-4E73-8725-0CFCA5C7F9D7}"/>
                  </a:ext>
                </a:extLst>
              </p:cNvPr>
              <p:cNvSpPr txBox="1">
                <a:spLocks noRot="1" noChangeAspect="1" noMove="1" noResize="1" noEditPoints="1" noAdjustHandles="1" noChangeArrowheads="1" noChangeShapeType="1" noTextEdit="1"/>
              </p:cNvSpPr>
              <p:nvPr/>
            </p:nvSpPr>
            <p:spPr>
              <a:xfrm>
                <a:off x="384903" y="834292"/>
                <a:ext cx="6768752"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80" name="Picture 79">
            <a:extLst>
              <a:ext uri="{FF2B5EF4-FFF2-40B4-BE49-F238E27FC236}">
                <a16:creationId xmlns:a16="http://schemas.microsoft.com/office/drawing/2014/main" id="{AF77D6EB-E41C-4D73-B7C3-8AE1210E34A0}"/>
              </a:ext>
            </a:extLst>
          </p:cNvPr>
          <p:cNvPicPr>
            <a:picLocks noChangeAspect="1"/>
          </p:cNvPicPr>
          <p:nvPr/>
        </p:nvPicPr>
        <p:blipFill>
          <a:blip r:embed="rId3"/>
          <a:stretch>
            <a:fillRect/>
          </a:stretch>
        </p:blipFill>
        <p:spPr>
          <a:xfrm>
            <a:off x="6616674" y="700739"/>
            <a:ext cx="2124075" cy="1343025"/>
          </a:xfrm>
          <a:prstGeom prst="rect">
            <a:avLst/>
          </a:prstGeom>
        </p:spPr>
      </p:pic>
    </p:spTree>
    <p:extLst>
      <p:ext uri="{BB962C8B-B14F-4D97-AF65-F5344CB8AC3E}">
        <p14:creationId xmlns:p14="http://schemas.microsoft.com/office/powerpoint/2010/main" val="195028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4EB398-FD94-41A3-B9D3-BF891C2DA38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33D2775-1CAF-4672-A1E9-1C89B28CDE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1A19330-C8A6-412A-9FBC-0800E84B07C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0DDCB50-F928-4C13-AB32-2532D82F3327}"/>
              </a:ext>
            </a:extLst>
          </p:cNvPr>
          <p:cNvSpPr txBox="1"/>
          <p:nvPr/>
        </p:nvSpPr>
        <p:spPr>
          <a:xfrm>
            <a:off x="407856" y="845709"/>
            <a:ext cx="6817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with mean 100 and standard deviation 15. Using an appropriate table, determine the IQ corresponding to the </a:t>
            </a:r>
          </a:p>
          <a:p>
            <a:pPr marL="342900" indent="-342900">
              <a:buAutoNum type="alphaLcParenBoth"/>
            </a:pPr>
            <a:r>
              <a:rPr lang="en-GB" dirty="0"/>
              <a:t>top 10% of people.</a:t>
            </a:r>
          </a:p>
          <a:p>
            <a:pPr marL="342900" indent="-342900">
              <a:buAutoNum type="alphaLcParenBoth"/>
            </a:pPr>
            <a:r>
              <a:rPr lang="en-GB" dirty="0"/>
              <a:t>bottom 20% of people.</a:t>
            </a:r>
          </a:p>
        </p:txBody>
      </p:sp>
      <p:pic>
        <p:nvPicPr>
          <p:cNvPr id="6" name="Picture 5">
            <a:extLst>
              <a:ext uri="{FF2B5EF4-FFF2-40B4-BE49-F238E27FC236}">
                <a16:creationId xmlns:a16="http://schemas.microsoft.com/office/drawing/2014/main" id="{DCC7985E-D38E-490B-B1A7-F8B472B9EA5D}"/>
              </a:ext>
            </a:extLst>
          </p:cNvPr>
          <p:cNvPicPr>
            <a:picLocks noChangeAspect="1"/>
          </p:cNvPicPr>
          <p:nvPr/>
        </p:nvPicPr>
        <p:blipFill>
          <a:blip r:embed="rId2"/>
          <a:stretch>
            <a:fillRect/>
          </a:stretch>
        </p:blipFill>
        <p:spPr>
          <a:xfrm>
            <a:off x="6825512" y="1044888"/>
            <a:ext cx="2337787" cy="147815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C4EDDB-341D-471F-9959-DD6CD05139E7}"/>
                  </a:ext>
                </a:extLst>
              </p:cNvPr>
              <p:cNvSpPr txBox="1"/>
              <p:nvPr/>
            </p:nvSpPr>
            <p:spPr>
              <a:xfrm>
                <a:off x="357222" y="4857065"/>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t>
                </a:r>
                <a14:m>
                  <m:oMath xmlns:m="http://schemas.openxmlformats.org/officeDocument/2006/math">
                    <m:r>
                      <a:rPr lang="en-GB" b="0" i="1" smtClean="0">
                        <a:latin typeface="Cambria Math" panose="02040503050406030204" pitchFamily="18" charset="0"/>
                      </a:rPr>
                      <m:t>𝑎</m:t>
                    </m:r>
                  </m:oMath>
                </a14:m>
                <a:r>
                  <a:rPr lang="en-GB" dirty="0"/>
                  <a:t> such that: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=0.2</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0&lt;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=0.35</m:t>
                    </m:r>
                  </m:oMath>
                </a14:m>
                <a:endParaRPr lang="en-GB" dirty="0"/>
              </a:p>
            </p:txBody>
          </p:sp>
        </mc:Choice>
        <mc:Fallback xmlns="">
          <p:sp>
            <p:nvSpPr>
              <p:cNvPr id="8" name="TextBox 7">
                <a:extLst>
                  <a:ext uri="{FF2B5EF4-FFF2-40B4-BE49-F238E27FC236}">
                    <a16:creationId xmlns:a16="http://schemas.microsoft.com/office/drawing/2014/main" id="{75C4EDDB-341D-471F-9959-DD6CD05139E7}"/>
                  </a:ext>
                </a:extLst>
              </p:cNvPr>
              <p:cNvSpPr txBox="1">
                <a:spLocks noRot="1" noChangeAspect="1" noMove="1" noResize="1" noEditPoints="1" noAdjustHandles="1" noChangeArrowheads="1" noChangeShapeType="1" noTextEdit="1"/>
              </p:cNvSpPr>
              <p:nvPr/>
            </p:nvSpPr>
            <p:spPr>
              <a:xfrm>
                <a:off x="357222" y="4857065"/>
                <a:ext cx="3024336"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0F493C-F719-4B2F-8099-C6FDBE7B978E}"/>
                  </a:ext>
                </a:extLst>
              </p:cNvPr>
              <p:cNvSpPr txBox="1"/>
              <p:nvPr/>
            </p:nvSpPr>
            <p:spPr>
              <a:xfrm>
                <a:off x="4136704" y="2556718"/>
                <a:ext cx="4540877"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in terms of </a:t>
                </a:r>
                <a14:m>
                  <m:oMath xmlns:m="http://schemas.openxmlformats.org/officeDocument/2006/math">
                    <m:r>
                      <m:rPr>
                        <m:sty m:val="p"/>
                      </m:rPr>
                      <a:rPr lang="en-GB" b="0" i="0" smtClean="0">
                        <a:latin typeface="Cambria Math" panose="02040503050406030204" pitchFamily="18" charset="0"/>
                      </a:rPr>
                      <m:t>Φ</m:t>
                    </m:r>
                  </m:oMath>
                </a14:m>
                <a:r>
                  <a:rPr lang="en-GB" dirty="0"/>
                  <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&gt;115)</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77.5&lt;</m:t>
                        </m:r>
                        <m:r>
                          <a:rPr lang="en-GB" b="0" i="1" smtClean="0">
                            <a:latin typeface="Cambria Math" panose="02040503050406030204" pitchFamily="18" charset="0"/>
                          </a:rPr>
                          <m:t>𝑋</m:t>
                        </m:r>
                        <m:r>
                          <a:rPr lang="en-GB" b="0" i="1" smtClean="0">
                            <a:latin typeface="Cambria Math" panose="02040503050406030204" pitchFamily="18" charset="0"/>
                          </a:rPr>
                          <m:t>&lt;112</m:t>
                        </m:r>
                      </m:e>
                    </m:d>
                  </m:oMath>
                </a14:m>
                <a:endParaRPr lang="en-GB" dirty="0"/>
              </a:p>
            </p:txBody>
          </p:sp>
        </mc:Choice>
        <mc:Fallback xmlns="">
          <p:sp>
            <p:nvSpPr>
              <p:cNvPr id="14" name="TextBox 13">
                <a:extLst>
                  <a:ext uri="{FF2B5EF4-FFF2-40B4-BE49-F238E27FC236}">
                    <a16:creationId xmlns:a16="http://schemas.microsoft.com/office/drawing/2014/main" id="{440F493C-F719-4B2F-8099-C6FDBE7B978E}"/>
                  </a:ext>
                </a:extLst>
              </p:cNvPr>
              <p:cNvSpPr txBox="1">
                <a:spLocks noRot="1" noChangeAspect="1" noMove="1" noResize="1" noEditPoints="1" noAdjustHandles="1" noChangeArrowheads="1" noChangeShapeType="1" noTextEdit="1"/>
              </p:cNvSpPr>
              <p:nvPr/>
            </p:nvSpPr>
            <p:spPr>
              <a:xfrm>
                <a:off x="4136704" y="2556718"/>
                <a:ext cx="4540877" cy="923330"/>
              </a:xfrm>
              <a:prstGeom prst="rect">
                <a:avLst/>
              </a:prstGeom>
              <a:blipFill>
                <a:blip r:embed="rId6"/>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9D5859D9-D010-4DCB-B7DF-49817F9D8329}"/>
              </a:ext>
            </a:extLst>
          </p:cNvPr>
          <p:cNvCxnSpPr/>
          <p:nvPr/>
        </p:nvCxnSpPr>
        <p:spPr>
          <a:xfrm>
            <a:off x="3515613" y="5876088"/>
            <a:ext cx="532612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A2E720-3DA3-4F0F-B017-8ED624617F87}"/>
              </a:ext>
            </a:extLst>
          </p:cNvPr>
          <p:cNvCxnSpPr>
            <a:cxnSpLocks/>
          </p:cNvCxnSpPr>
          <p:nvPr/>
        </p:nvCxnSpPr>
        <p:spPr>
          <a:xfrm flipV="1">
            <a:off x="3515613" y="2287483"/>
            <a:ext cx="0" cy="3589154"/>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699C154C-4E55-4D82-AEF1-1D29776366B8}"/>
              </a:ext>
            </a:extLst>
          </p:cNvPr>
          <p:cNvSpPr/>
          <p:nvPr/>
        </p:nvSpPr>
        <p:spPr>
          <a:xfrm>
            <a:off x="191832" y="84570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3" name="Rectangle 32">
            <a:extLst>
              <a:ext uri="{FF2B5EF4-FFF2-40B4-BE49-F238E27FC236}">
                <a16:creationId xmlns:a16="http://schemas.microsoft.com/office/drawing/2014/main" id="{757347F7-D01C-42A1-BF95-864601EE51C6}"/>
              </a:ext>
            </a:extLst>
          </p:cNvPr>
          <p:cNvSpPr/>
          <p:nvPr/>
        </p:nvSpPr>
        <p:spPr>
          <a:xfrm>
            <a:off x="3909961" y="255326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4" name="Rectangle 33">
            <a:extLst>
              <a:ext uri="{FF2B5EF4-FFF2-40B4-BE49-F238E27FC236}">
                <a16:creationId xmlns:a16="http://schemas.microsoft.com/office/drawing/2014/main" id="{57A87A17-CC59-45B2-8C2A-38CFBB440E36}"/>
              </a:ext>
            </a:extLst>
          </p:cNvPr>
          <p:cNvSpPr/>
          <p:nvPr/>
        </p:nvSpPr>
        <p:spPr>
          <a:xfrm>
            <a:off x="122329" y="485442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952698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80CE81-0E00-4788-AB8A-E9CD3E9DE9C6}"/>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24515EDE-97ED-448D-B799-CFC1D197A5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Missing </a:t>
                  </a:r>
                  <a14:m>
                    <m:oMath xmlns:m="http://schemas.openxmlformats.org/officeDocument/2006/math">
                      <m:r>
                        <a:rPr lang="en-GB" sz="3200" b="0" i="1" smtClean="0">
                          <a:latin typeface="Cambria Math" panose="02040503050406030204" pitchFamily="18" charset="0"/>
                        </a:rPr>
                        <m:t>𝜇</m:t>
                      </m:r>
                    </m:oMath>
                  </a14:m>
                  <a:r>
                    <a:rPr lang="en-GB" sz="3200" dirty="0"/>
                    <a:t> and </a:t>
                  </a:r>
                  <a14:m>
                    <m:oMath xmlns:m="http://schemas.openxmlformats.org/officeDocument/2006/math">
                      <m:r>
                        <a:rPr lang="en-GB" sz="3200" b="0" i="1" smtClean="0">
                          <a:latin typeface="Cambria Math" panose="02040503050406030204" pitchFamily="18" charset="0"/>
                        </a:rPr>
                        <m:t>𝜎</m:t>
                      </m:r>
                    </m:oMath>
                  </a14:m>
                  <a:endParaRPr lang="en-GB" sz="3200" dirty="0"/>
                </a:p>
              </p:txBody>
            </p:sp>
          </mc:Choice>
          <mc:Fallback xmlns="">
            <p:sp>
              <p:nvSpPr>
                <p:cNvPr id="3" name="TextBox 32">
                  <a:extLst>
                    <a:ext uri="{FF2B5EF4-FFF2-40B4-BE49-F238E27FC236}">
                      <a16:creationId xmlns:a16="http://schemas.microsoft.com/office/drawing/2014/main" id="{24515EDE-97ED-448D-B799-CFC1D197A58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F3DA599-7571-4CBA-9751-4E9BA5F8CC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511C99-35D5-42E9-BB03-20290BFCFF3C}"/>
                  </a:ext>
                </a:extLst>
              </p:cNvPr>
              <p:cNvSpPr txBox="1"/>
              <p:nvPr/>
            </p:nvSpPr>
            <p:spPr>
              <a:xfrm>
                <a:off x="323528" y="743620"/>
                <a:ext cx="8280920" cy="1200329"/>
              </a:xfrm>
              <a:prstGeom prst="rect">
                <a:avLst/>
              </a:prstGeom>
              <a:noFill/>
            </p:spPr>
            <p:txBody>
              <a:bodyPr wrap="square" rtlCol="0">
                <a:spAutoFit/>
              </a:bodyPr>
              <a:lstStyle/>
              <a:p>
                <a:r>
                  <a:rPr lang="en-GB" dirty="0"/>
                  <a:t>In the last section, you may have thought, “what’s the point of standardising to </a:t>
                </a:r>
                <a14:m>
                  <m:oMath xmlns:m="http://schemas.openxmlformats.org/officeDocument/2006/math">
                    <m:r>
                      <a:rPr lang="en-GB" b="0" i="1" smtClean="0">
                        <a:latin typeface="Cambria Math" panose="02040503050406030204" pitchFamily="18" charset="0"/>
                      </a:rPr>
                      <m:t>𝑍</m:t>
                    </m:r>
                  </m:oMath>
                </a14:m>
                <a:r>
                  <a:rPr lang="en-GB" dirty="0"/>
                  <a:t> when I can just use the DISTRIBUTION mode on my calculator?”</a:t>
                </a:r>
              </a:p>
              <a:p>
                <a:r>
                  <a:rPr lang="en-GB" dirty="0"/>
                  <a:t>Fair point, but both forward and reverse normal lookups on the calculator </a:t>
                </a:r>
                <a:r>
                  <a:rPr lang="en-GB" b="1" dirty="0"/>
                  <a:t>required you to specify </a:t>
                </a:r>
                <a14:m>
                  <m:oMath xmlns:m="http://schemas.openxmlformats.org/officeDocument/2006/math">
                    <m:r>
                      <a:rPr lang="en-GB" b="1" i="1" smtClean="0">
                        <a:latin typeface="Cambria Math" panose="02040503050406030204" pitchFamily="18" charset="0"/>
                      </a:rPr>
                      <m:t>𝝁</m:t>
                    </m:r>
                  </m:oMath>
                </a14:m>
                <a:r>
                  <a:rPr lang="en-GB" b="1" dirty="0"/>
                  <a:t> and </a:t>
                </a:r>
                <a14:m>
                  <m:oMath xmlns:m="http://schemas.openxmlformats.org/officeDocument/2006/math">
                    <m:r>
                      <a:rPr lang="en-GB" b="1" i="1" smtClean="0">
                        <a:latin typeface="Cambria Math" panose="02040503050406030204" pitchFamily="18" charset="0"/>
                      </a:rPr>
                      <m:t>𝝈</m:t>
                    </m:r>
                  </m:oMath>
                </a14:m>
                <a:r>
                  <a:rPr lang="en-GB" b="1" dirty="0"/>
                  <a:t>.</a:t>
                </a:r>
              </a:p>
            </p:txBody>
          </p:sp>
        </mc:Choice>
        <mc:Fallback xmlns="">
          <p:sp>
            <p:nvSpPr>
              <p:cNvPr id="5" name="TextBox 4">
                <a:extLst>
                  <a:ext uri="{FF2B5EF4-FFF2-40B4-BE49-F238E27FC236}">
                    <a16:creationId xmlns:a16="http://schemas.microsoft.com/office/drawing/2014/main" id="{5B511C99-35D5-42E9-BB03-20290BFCFF3C}"/>
                  </a:ext>
                </a:extLst>
              </p:cNvPr>
              <p:cNvSpPr txBox="1">
                <a:spLocks noRot="1" noChangeAspect="1" noMove="1" noResize="1" noEditPoints="1" noAdjustHandles="1" noChangeArrowheads="1" noChangeShapeType="1" noTextEdit="1"/>
              </p:cNvSpPr>
              <p:nvPr/>
            </p:nvSpPr>
            <p:spPr>
              <a:xfrm>
                <a:off x="323528" y="743620"/>
                <a:ext cx="8280920" cy="1200329"/>
              </a:xfrm>
              <a:prstGeom prst="rect">
                <a:avLst/>
              </a:prstGeom>
              <a:blipFill>
                <a:blip r:embed="rId3"/>
                <a:stretch>
                  <a:fillRect l="-589" t="-3046" r="-117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95A073-3789-40D4-8E6B-8BF4DE28DEE6}"/>
                  </a:ext>
                </a:extLst>
              </p:cNvPr>
              <p:cNvSpPr txBox="1"/>
              <p:nvPr/>
            </p:nvSpPr>
            <p:spPr>
              <a:xfrm>
                <a:off x="422424" y="2342442"/>
                <a:ext cx="73348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d>
                  </m:oMath>
                </a14:m>
                <a:r>
                  <a:rPr lang="en-GB" dirty="0"/>
                  <a:t>.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a14:m>
                <a:r>
                  <a:rPr lang="en-GB" dirty="0"/>
                  <a:t>, find the value of </a:t>
                </a:r>
                <a14:m>
                  <m:oMath xmlns:m="http://schemas.openxmlformats.org/officeDocument/2006/math">
                    <m:r>
                      <a:rPr lang="en-GB" b="0" i="1" smtClean="0">
                        <a:latin typeface="Cambria Math" panose="02040503050406030204" pitchFamily="18" charset="0"/>
                      </a:rPr>
                      <m:t>𝜇</m:t>
                    </m:r>
                  </m:oMath>
                </a14:m>
                <a:r>
                  <a:rPr lang="en-GB" dirty="0"/>
                  <a:t>.</a:t>
                </a:r>
              </a:p>
            </p:txBody>
          </p:sp>
        </mc:Choice>
        <mc:Fallback xmlns="">
          <p:sp>
            <p:nvSpPr>
              <p:cNvPr id="6" name="TextBox 5">
                <a:extLst>
                  <a:ext uri="{FF2B5EF4-FFF2-40B4-BE49-F238E27FC236}">
                    <a16:creationId xmlns:a16="http://schemas.microsoft.com/office/drawing/2014/main" id="{7795A073-3789-40D4-8E6B-8BF4DE28DEE6}"/>
                  </a:ext>
                </a:extLst>
              </p:cNvPr>
              <p:cNvSpPr txBox="1">
                <a:spLocks noRot="1" noChangeAspect="1" noMove="1" noResize="1" noEditPoints="1" noAdjustHandles="1" noChangeArrowheads="1" noChangeShapeType="1" noTextEdit="1"/>
              </p:cNvSpPr>
              <p:nvPr/>
            </p:nvSpPr>
            <p:spPr>
              <a:xfrm>
                <a:off x="422424" y="2342442"/>
                <a:ext cx="7334820"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19" name="Picture 18">
            <a:extLst>
              <a:ext uri="{FF2B5EF4-FFF2-40B4-BE49-F238E27FC236}">
                <a16:creationId xmlns:a16="http://schemas.microsoft.com/office/drawing/2014/main" id="{7FBD8286-361F-416C-BB5A-8FE2C1D9CD7B}"/>
              </a:ext>
            </a:extLst>
          </p:cNvPr>
          <p:cNvPicPr>
            <a:picLocks noChangeAspect="1"/>
          </p:cNvPicPr>
          <p:nvPr/>
        </p:nvPicPr>
        <p:blipFill>
          <a:blip r:embed="rId5"/>
          <a:stretch>
            <a:fillRect/>
          </a:stretch>
        </p:blipFill>
        <p:spPr>
          <a:xfrm>
            <a:off x="6806213" y="2753674"/>
            <a:ext cx="2337787" cy="147815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BAB2E5-0687-458A-BEC1-5998469A0B63}"/>
                  </a:ext>
                </a:extLst>
              </p:cNvPr>
              <p:cNvSpPr txBox="1"/>
              <p:nvPr/>
            </p:nvSpPr>
            <p:spPr>
              <a:xfrm>
                <a:off x="6719312" y="4306956"/>
                <a:ext cx="2308304" cy="23372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method here is exactly the same as before:</a:t>
                </a:r>
              </a:p>
              <a:p>
                <a:r>
                  <a:rPr lang="en-GB" sz="1400" dirty="0"/>
                  <a:t>1. Using a sketch, determine whether you’re expecting a positive or negative </a:t>
                </a:r>
                <a14:m>
                  <m:oMath xmlns:m="http://schemas.openxmlformats.org/officeDocument/2006/math">
                    <m:r>
                      <a:rPr lang="en-GB" sz="1400" b="0" i="1" smtClean="0">
                        <a:latin typeface="Cambria Math" panose="02040503050406030204" pitchFamily="18" charset="0"/>
                      </a:rPr>
                      <m:t>𝑧</m:t>
                    </m:r>
                  </m:oMath>
                </a14:m>
                <a:r>
                  <a:rPr lang="en-GB" sz="1400" dirty="0"/>
                  <a:t> value.</a:t>
                </a:r>
              </a:p>
              <a:p>
                <a:r>
                  <a:rPr lang="en-GB" sz="1400" dirty="0"/>
                  <a:t>2. Look up </a:t>
                </a:r>
                <a14:m>
                  <m:oMath xmlns:m="http://schemas.openxmlformats.org/officeDocument/2006/math">
                    <m:r>
                      <a:rPr lang="en-GB" sz="1400" b="0" i="1" smtClean="0">
                        <a:latin typeface="Cambria Math" panose="02040503050406030204" pitchFamily="18" charset="0"/>
                      </a:rPr>
                      <m:t>𝑧</m:t>
                    </m:r>
                  </m:oMath>
                </a14:m>
                <a:r>
                  <a:rPr lang="en-GB" sz="1400" dirty="0"/>
                  <a:t> value, using tables if you can (otherwise your calculator). Make negative if in bottom half.</a:t>
                </a:r>
              </a:p>
              <a:p>
                <a:r>
                  <a:rPr lang="en-GB" sz="1400" dirty="0"/>
                  <a:t>3. 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endParaRPr lang="en-GB" sz="1400" dirty="0"/>
              </a:p>
            </p:txBody>
          </p:sp>
        </mc:Choice>
        <mc:Fallback xmlns="">
          <p:sp>
            <p:nvSpPr>
              <p:cNvPr id="20" name="TextBox 19">
                <a:extLst>
                  <a:ext uri="{FF2B5EF4-FFF2-40B4-BE49-F238E27FC236}">
                    <a16:creationId xmlns:a16="http://schemas.microsoft.com/office/drawing/2014/main" id="{66BAB2E5-0687-458A-BEC1-5998469A0B63}"/>
                  </a:ext>
                </a:extLst>
              </p:cNvPr>
              <p:cNvSpPr txBox="1">
                <a:spLocks noRot="1" noChangeAspect="1" noMove="1" noResize="1" noEditPoints="1" noAdjustHandles="1" noChangeArrowheads="1" noChangeShapeType="1" noTextEdit="1"/>
              </p:cNvSpPr>
              <p:nvPr/>
            </p:nvSpPr>
            <p:spPr>
              <a:xfrm>
                <a:off x="6719312" y="4306956"/>
                <a:ext cx="2308304" cy="2337243"/>
              </a:xfrm>
              <a:prstGeom prst="rect">
                <a:avLst/>
              </a:prstGeom>
              <a:blipFill>
                <a:blip r:embed="rId9"/>
                <a:stretch>
                  <a:fillRect l="-2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9FD241-D35B-40D4-B58C-C602BA6CF418}"/>
                  </a:ext>
                </a:extLst>
              </p:cNvPr>
              <p:cNvSpPr txBox="1"/>
              <p:nvPr/>
            </p:nvSpPr>
            <p:spPr>
              <a:xfrm>
                <a:off x="422424" y="4464559"/>
                <a:ext cx="5949776"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machine makes metal sheets with width, </a:t>
                </a:r>
                <a14:m>
                  <m:oMath xmlns:m="http://schemas.openxmlformats.org/officeDocument/2006/math">
                    <m:r>
                      <a:rPr lang="en-GB" sz="1600" b="0" i="1" smtClean="0">
                        <a:latin typeface="Cambria Math" panose="02040503050406030204" pitchFamily="18" charset="0"/>
                      </a:rPr>
                      <m:t>𝑋</m:t>
                    </m:r>
                  </m:oMath>
                </a14:m>
                <a:r>
                  <a:rPr lang="en-GB" sz="1600" dirty="0"/>
                  <a:t> cm, modelled as a normal distribution such that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𝜎</m:t>
                            </m:r>
                          </m:e>
                          <m:sup>
                            <m:r>
                              <a:rPr lang="en-GB" sz="1600" b="0" i="1" smtClean="0">
                                <a:latin typeface="Cambria Math" panose="02040503050406030204" pitchFamily="18" charset="0"/>
                              </a:rPr>
                              <m:t>2</m:t>
                            </m:r>
                          </m:sup>
                        </m:sSup>
                      </m:e>
                    </m:d>
                  </m:oMath>
                </a14:m>
                <a:r>
                  <a:rPr lang="en-GB" sz="1600" dirty="0"/>
                  <a:t>.</a:t>
                </a:r>
              </a:p>
              <a:p>
                <a:pPr marL="342900" indent="-342900">
                  <a:buAutoNum type="alphaLcParenBoth"/>
                </a:pPr>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&lt;46</m:t>
                        </m:r>
                      </m:e>
                    </m:d>
                    <m:r>
                      <a:rPr lang="en-GB" sz="1600" b="0" i="1" smtClean="0">
                        <a:latin typeface="Cambria Math" panose="02040503050406030204" pitchFamily="18" charset="0"/>
                      </a:rPr>
                      <m:t>=0.2119</m:t>
                    </m:r>
                  </m:oMath>
                </a14:m>
                <a:r>
                  <a:rPr lang="en-GB" sz="1600" dirty="0"/>
                  <a:t>, find the value of </a:t>
                </a:r>
                <a14:m>
                  <m:oMath xmlns:m="http://schemas.openxmlformats.org/officeDocument/2006/math">
                    <m:r>
                      <a:rPr lang="en-GB" sz="1600" b="0" i="1" smtClean="0">
                        <a:latin typeface="Cambria Math" panose="02040503050406030204" pitchFamily="18" charset="0"/>
                      </a:rPr>
                      <m:t>𝜎</m:t>
                    </m:r>
                  </m:oMath>
                </a14:m>
                <a:r>
                  <a:rPr lang="en-GB" sz="1600" dirty="0"/>
                  <a:t>.</a:t>
                </a:r>
              </a:p>
              <a:p>
                <a:pPr marL="342900" indent="-342900">
                  <a:buAutoNum type="alphaLcParenBoth"/>
                </a:pPr>
                <a:r>
                  <a:rPr lang="en-GB" sz="1600" dirty="0"/>
                  <a:t>Find the 90</a:t>
                </a:r>
                <a:r>
                  <a:rPr lang="en-GB" sz="1600" baseline="30000" dirty="0"/>
                  <a:t>th</a:t>
                </a:r>
                <a:r>
                  <a:rPr lang="en-GB" sz="1600" dirty="0"/>
                  <a:t> percentile of the widths.</a:t>
                </a:r>
              </a:p>
            </p:txBody>
          </p:sp>
        </mc:Choice>
        <mc:Fallback xmlns="">
          <p:sp>
            <p:nvSpPr>
              <p:cNvPr id="22" name="TextBox 21">
                <a:extLst>
                  <a:ext uri="{FF2B5EF4-FFF2-40B4-BE49-F238E27FC236}">
                    <a16:creationId xmlns:a16="http://schemas.microsoft.com/office/drawing/2014/main" id="{739FD241-D35B-40D4-B58C-C602BA6CF418}"/>
                  </a:ext>
                </a:extLst>
              </p:cNvPr>
              <p:cNvSpPr txBox="1">
                <a:spLocks noRot="1" noChangeAspect="1" noMove="1" noResize="1" noEditPoints="1" noAdjustHandles="1" noChangeArrowheads="1" noChangeShapeType="1" noTextEdit="1"/>
              </p:cNvSpPr>
              <p:nvPr/>
            </p:nvSpPr>
            <p:spPr>
              <a:xfrm>
                <a:off x="422424" y="4464559"/>
                <a:ext cx="5949776" cy="1077218"/>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93910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CA8C80-4D88-4FED-A3D4-50FEF58AA48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00FC615-F0A4-42DB-B12A-356EE8013FC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When both are missing</a:t>
              </a:r>
              <a:endParaRPr lang="en-GB" sz="3200" dirty="0"/>
            </a:p>
          </p:txBody>
        </p:sp>
        <p:cxnSp>
          <p:nvCxnSpPr>
            <p:cNvPr id="4" name="Straight Connector 3">
              <a:extLst>
                <a:ext uri="{FF2B5EF4-FFF2-40B4-BE49-F238E27FC236}">
                  <a16:creationId xmlns:a16="http://schemas.microsoft.com/office/drawing/2014/main" id="{2BF61B7A-31D6-48C9-8871-D0D77F9B805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3">
            <a:extLst>
              <a:ext uri="{FF2B5EF4-FFF2-40B4-BE49-F238E27FC236}">
                <a16:creationId xmlns:a16="http://schemas.microsoft.com/office/drawing/2014/main" id="{75C652BC-302F-4C9D-A1D8-FB2F06F147E8}"/>
              </a:ext>
            </a:extLst>
          </p:cNvPr>
          <p:cNvPicPr>
            <a:picLocks noChangeAspect="1" noChangeArrowheads="1"/>
          </p:cNvPicPr>
          <p:nvPr/>
        </p:nvPicPr>
        <p:blipFill>
          <a:blip r:embed="rId2" cstate="print"/>
          <a:srcRect/>
          <a:stretch>
            <a:fillRect/>
          </a:stretch>
        </p:blipFill>
        <p:spPr bwMode="auto">
          <a:xfrm>
            <a:off x="368300" y="1938040"/>
            <a:ext cx="7056784" cy="113618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19CD530-79F4-4603-9629-D3B885DFB8DE}"/>
              </a:ext>
            </a:extLst>
          </p:cNvPr>
          <p:cNvSpPr txBox="1"/>
          <p:nvPr/>
        </p:nvSpPr>
        <p:spPr>
          <a:xfrm>
            <a:off x="395536" y="1556792"/>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2011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B8875A-8F18-4CAE-8331-E394F16E3FB0}"/>
                  </a:ext>
                </a:extLst>
              </p:cNvPr>
              <p:cNvSpPr txBox="1"/>
              <p:nvPr/>
            </p:nvSpPr>
            <p:spPr>
              <a:xfrm>
                <a:off x="395536" y="764704"/>
                <a:ext cx="5544616" cy="646331"/>
              </a:xfrm>
              <a:prstGeom prst="rect">
                <a:avLst/>
              </a:prstGeom>
              <a:noFill/>
            </p:spPr>
            <p:txBody>
              <a:bodyPr wrap="square" rtlCol="0">
                <a:spAutoFit/>
              </a:bodyPr>
              <a:lstStyle/>
              <a:p>
                <a:r>
                  <a:rPr lang="en-GB" dirty="0"/>
                  <a:t>If both </a:t>
                </a:r>
                <a14:m>
                  <m:oMath xmlns:m="http://schemas.openxmlformats.org/officeDocument/2006/math">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𝜎</m:t>
                    </m:r>
                  </m:oMath>
                </a14:m>
                <a:r>
                  <a:rPr lang="en-GB" dirty="0"/>
                  <a:t> are missing, we end up with simultaneous equations which we must solve.</a:t>
                </a:r>
              </a:p>
            </p:txBody>
          </p:sp>
        </mc:Choice>
        <mc:Fallback xmlns="">
          <p:sp>
            <p:nvSpPr>
              <p:cNvPr id="9" name="TextBox 8">
                <a:extLst>
                  <a:ext uri="{FF2B5EF4-FFF2-40B4-BE49-F238E27FC236}">
                    <a16:creationId xmlns:a16="http://schemas.microsoft.com/office/drawing/2014/main" id="{C7B8875A-8F18-4CAE-8331-E394F16E3FB0}"/>
                  </a:ext>
                </a:extLst>
              </p:cNvPr>
              <p:cNvSpPr txBox="1">
                <a:spLocks noRot="1" noChangeAspect="1" noMove="1" noResize="1" noEditPoints="1" noAdjustHandles="1" noChangeArrowheads="1" noChangeShapeType="1" noTextEdit="1"/>
              </p:cNvSpPr>
              <p:nvPr/>
            </p:nvSpPr>
            <p:spPr>
              <a:xfrm>
                <a:off x="395536" y="764704"/>
                <a:ext cx="5544616" cy="646331"/>
              </a:xfrm>
              <a:prstGeom prst="rect">
                <a:avLst/>
              </a:prstGeom>
              <a:blipFill>
                <a:blip r:embed="rId4"/>
                <a:stretch>
                  <a:fillRect l="-990" t="-4717" r="-1430" b="-14151"/>
                </a:stretch>
              </a:blipFill>
            </p:spPr>
            <p:txBody>
              <a:bodyPr/>
              <a:lstStyle/>
              <a:p>
                <a:r>
                  <a:rPr lang="en-GB">
                    <a:noFill/>
                  </a:rPr>
                  <a:t> </a:t>
                </a:r>
              </a:p>
            </p:txBody>
          </p:sp>
        </mc:Fallback>
      </mc:AlternateContent>
    </p:spTree>
    <p:extLst>
      <p:ext uri="{BB962C8B-B14F-4D97-AF65-F5344CB8AC3E}">
        <p14:creationId xmlns:p14="http://schemas.microsoft.com/office/powerpoint/2010/main" val="107140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13F11-6747-4505-BBB0-A5CADBE2FA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E383F07-D24E-4703-ADCF-3C599ED448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DA1735A2-4143-4C80-8F0E-FC4229F0D3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2">
            <a:extLst>
              <a:ext uri="{FF2B5EF4-FFF2-40B4-BE49-F238E27FC236}">
                <a16:creationId xmlns:a16="http://schemas.microsoft.com/office/drawing/2014/main" id="{581DC7D4-D11D-4A7E-B426-13CEACC2465D}"/>
              </a:ext>
            </a:extLst>
          </p:cNvPr>
          <p:cNvPicPr>
            <a:picLocks noChangeAspect="1" noChangeArrowheads="1"/>
          </p:cNvPicPr>
          <p:nvPr/>
        </p:nvPicPr>
        <p:blipFill>
          <a:blip r:embed="rId2" cstate="print"/>
          <a:srcRect/>
          <a:stretch>
            <a:fillRect/>
          </a:stretch>
        </p:blipFill>
        <p:spPr bwMode="auto">
          <a:xfrm>
            <a:off x="522660" y="1467644"/>
            <a:ext cx="5112568" cy="11659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C1951E0-DBF9-4DD4-AF51-30DFF73655AC}"/>
              </a:ext>
            </a:extLst>
          </p:cNvPr>
          <p:cNvSpPr txBox="1"/>
          <p:nvPr/>
        </p:nvSpPr>
        <p:spPr>
          <a:xfrm>
            <a:off x="306636" y="1107604"/>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2013 (R)</a:t>
            </a:r>
          </a:p>
        </p:txBody>
      </p:sp>
      <p:pic>
        <p:nvPicPr>
          <p:cNvPr id="8" name="Picture 4">
            <a:extLst>
              <a:ext uri="{FF2B5EF4-FFF2-40B4-BE49-F238E27FC236}">
                <a16:creationId xmlns:a16="http://schemas.microsoft.com/office/drawing/2014/main" id="{7A7A4D4C-3D38-4B09-B280-19C7195D7BF3}"/>
              </a:ext>
            </a:extLst>
          </p:cNvPr>
          <p:cNvPicPr>
            <a:picLocks noChangeAspect="1" noChangeArrowheads="1"/>
          </p:cNvPicPr>
          <p:nvPr/>
        </p:nvPicPr>
        <p:blipFill>
          <a:blip r:embed="rId3" cstate="print"/>
          <a:srcRect/>
          <a:stretch>
            <a:fillRect/>
          </a:stretch>
        </p:blipFill>
        <p:spPr bwMode="auto">
          <a:xfrm>
            <a:off x="94929" y="3789536"/>
            <a:ext cx="4872663" cy="20016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9467074-5578-4CB2-B889-B7A99873C4AE}"/>
              </a:ext>
            </a:extLst>
          </p:cNvPr>
          <p:cNvSpPr txBox="1"/>
          <p:nvPr/>
        </p:nvSpPr>
        <p:spPr>
          <a:xfrm>
            <a:off x="268536" y="3382888"/>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2002</a:t>
            </a:r>
          </a:p>
        </p:txBody>
      </p:sp>
    </p:spTree>
    <p:extLst>
      <p:ext uri="{BB962C8B-B14F-4D97-AF65-F5344CB8AC3E}">
        <p14:creationId xmlns:p14="http://schemas.microsoft.com/office/powerpoint/2010/main" val="392590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D17F15-ACCB-4E3E-8046-80BF4FB80259}"/>
              </a:ext>
            </a:extLst>
          </p:cNvPr>
          <p:cNvGrpSpPr/>
          <p:nvPr/>
        </p:nvGrpSpPr>
        <p:grpSpPr>
          <a:xfrm>
            <a:off x="0" y="0"/>
            <a:ext cx="9144000" cy="599127"/>
            <a:chOff x="0" y="13335"/>
            <a:chExt cx="9144218" cy="599127"/>
          </a:xfrm>
        </p:grpSpPr>
        <p:sp>
          <p:nvSpPr>
            <p:cNvPr id="6" name="TextBox 32">
              <a:extLst>
                <a:ext uri="{FF2B5EF4-FFF2-40B4-BE49-F238E27FC236}">
                  <a16:creationId xmlns:a16="http://schemas.microsoft.com/office/drawing/2014/main" id="{5FC978CD-3EBD-4A1A-86DB-1D899562E49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7" name="Straight Connector 6">
              <a:extLst>
                <a:ext uri="{FF2B5EF4-FFF2-40B4-BE49-F238E27FC236}">
                  <a16:creationId xmlns:a16="http://schemas.microsoft.com/office/drawing/2014/main" id="{5F578284-B658-4F5B-982F-AA193CF8948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E4943BEE-06C7-4BF3-B9C7-2C4F067576B7}"/>
              </a:ext>
            </a:extLst>
          </p:cNvPr>
          <p:cNvSpPr txBox="1"/>
          <p:nvPr/>
        </p:nvSpPr>
        <p:spPr>
          <a:xfrm>
            <a:off x="524474" y="879128"/>
            <a:ext cx="7920880" cy="923330"/>
          </a:xfrm>
          <a:prstGeom prst="rect">
            <a:avLst/>
          </a:prstGeom>
          <a:noFill/>
        </p:spPr>
        <p:txBody>
          <a:bodyPr wrap="square" rtlCol="0">
            <a:spAutoFit/>
          </a:bodyPr>
          <a:lstStyle/>
          <a:p>
            <a:r>
              <a:rPr lang="en-GB" dirty="0"/>
              <a:t>If we’re going to use a normal distribution to approximate a Binomial distribution, it makes sense that we set the mean and standard deviation of the normal distribution to match that of the original binomial distribution: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5CF5B4-1650-4AE7-8BC8-8268EF8B9F7D}"/>
                  </a:ext>
                </a:extLst>
              </p:cNvPr>
              <p:cNvSpPr txBox="1"/>
              <p:nvPr/>
            </p:nvSpPr>
            <p:spPr>
              <a:xfrm>
                <a:off x="2429092" y="1901191"/>
                <a:ext cx="3528392" cy="77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𝜇</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m:oMath xmlns:m="http://schemas.openxmlformats.org/officeDocument/2006/math">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𝑛𝑝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𝑝</m:t>
                              </m:r>
                            </m:e>
                          </m:d>
                        </m:e>
                      </m:rad>
                    </m:oMath>
                  </m:oMathPara>
                </a14:m>
                <a:endParaRPr lang="en-GB" sz="2000" dirty="0"/>
              </a:p>
            </p:txBody>
          </p:sp>
        </mc:Choice>
        <mc:Fallback xmlns="">
          <p:sp>
            <p:nvSpPr>
              <p:cNvPr id="9" name="TextBox 8">
                <a:extLst>
                  <a:ext uri="{FF2B5EF4-FFF2-40B4-BE49-F238E27FC236}">
                    <a16:creationId xmlns:a16="http://schemas.microsoft.com/office/drawing/2014/main" id="{F75CF5B4-1650-4AE7-8BC8-8268EF8B9F7D}"/>
                  </a:ext>
                </a:extLst>
              </p:cNvPr>
              <p:cNvSpPr txBox="1">
                <a:spLocks noRot="1" noChangeAspect="1" noMove="1" noResize="1" noEditPoints="1" noAdjustHandles="1" noChangeArrowheads="1" noChangeShapeType="1" noTextEdit="1"/>
              </p:cNvSpPr>
              <p:nvPr/>
            </p:nvSpPr>
            <p:spPr>
              <a:xfrm>
                <a:off x="2429092" y="1901191"/>
                <a:ext cx="3528392" cy="772840"/>
              </a:xfrm>
              <a:prstGeom prst="rect">
                <a:avLst/>
              </a:prstGeom>
              <a:blipFill>
                <a:blip r:embed="rId2"/>
                <a:stretch>
                  <a:fillRect b="-31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23A7AD-3E3A-4F63-8967-4685FB354388}"/>
                  </a:ext>
                </a:extLst>
              </p:cNvPr>
              <p:cNvSpPr txBox="1"/>
              <p:nvPr/>
            </p:nvSpPr>
            <p:spPr>
              <a:xfrm>
                <a:off x="414257" y="2868949"/>
                <a:ext cx="8151982" cy="12587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𝑛</m:t>
                    </m:r>
                  </m:oMath>
                </a14:m>
                <a:r>
                  <a:rPr lang="en-GB" dirty="0"/>
                  <a:t> is large and </a:t>
                </a:r>
                <a14:m>
                  <m:oMath xmlns:m="http://schemas.openxmlformats.org/officeDocument/2006/math">
                    <m:r>
                      <a:rPr lang="en-GB" b="0" i="1" smtClean="0">
                        <a:latin typeface="Cambria Math" panose="02040503050406030204" pitchFamily="18" charset="0"/>
                      </a:rPr>
                      <m:t>𝑝</m:t>
                    </m:r>
                  </m:oMath>
                </a14:m>
                <a:r>
                  <a:rPr lang="en-GB" dirty="0"/>
                  <a:t> close to 0.5, then the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a14:m>
                <a:r>
                  <a:rPr lang="en-GB" dirty="0"/>
                  <a:t> can be approximated by the normal distribution </a:t>
                </a:r>
                <a14:m>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a:t>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𝑛𝑝</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rad>
                    </m:oMath>
                  </m:oMathPara>
                </a14:m>
                <a:endParaRPr lang="en-GB" dirty="0"/>
              </a:p>
            </p:txBody>
          </p:sp>
        </mc:Choice>
        <mc:Fallback xmlns="">
          <p:sp>
            <p:nvSpPr>
              <p:cNvPr id="12" name="TextBox 11">
                <a:extLst>
                  <a:ext uri="{FF2B5EF4-FFF2-40B4-BE49-F238E27FC236}">
                    <a16:creationId xmlns:a16="http://schemas.microsoft.com/office/drawing/2014/main" id="{C923A7AD-3E3A-4F63-8967-4685FB354388}"/>
                  </a:ext>
                </a:extLst>
              </p:cNvPr>
              <p:cNvSpPr txBox="1">
                <a:spLocks noRot="1" noChangeAspect="1" noMove="1" noResize="1" noEditPoints="1" noAdjustHandles="1" noChangeArrowheads="1" noChangeShapeType="1" noTextEdit="1"/>
              </p:cNvSpPr>
              <p:nvPr/>
            </p:nvSpPr>
            <p:spPr>
              <a:xfrm>
                <a:off x="414257" y="2868949"/>
                <a:ext cx="8151982" cy="1258743"/>
              </a:xfrm>
              <a:prstGeom prst="rect">
                <a:avLst/>
              </a:prstGeom>
              <a:blipFill>
                <a:blip r:embed="rId3"/>
                <a:stretch>
                  <a:fillRect l="-522" t="-2381" b="-47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B5A355F6-2244-4CB8-B131-AEE7D7A07229}"/>
              </a:ext>
            </a:extLst>
          </p:cNvPr>
          <p:cNvSpPr txBox="1"/>
          <p:nvPr/>
        </p:nvSpPr>
        <p:spPr>
          <a:xfrm>
            <a:off x="320366" y="4214584"/>
            <a:ext cx="3543470" cy="369332"/>
          </a:xfrm>
          <a:prstGeom prst="rect">
            <a:avLst/>
          </a:prstGeom>
          <a:noFill/>
        </p:spPr>
        <p:txBody>
          <a:bodyPr wrap="square" rtlCol="0">
            <a:spAutoFit/>
          </a:bodyPr>
          <a:lstStyle/>
          <a:p>
            <a:r>
              <a:rPr lang="en-GB" b="1" dirty="0"/>
              <a:t>Quickfire Questions:</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0519ED1-0197-4B74-923D-2C18247F63B8}"/>
                  </a:ext>
                </a:extLst>
              </p:cNvPr>
              <p:cNvSpPr txBox="1"/>
              <p:nvPr/>
            </p:nvSpPr>
            <p:spPr>
              <a:xfrm>
                <a:off x="-72027" y="4712059"/>
                <a:ext cx="25011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10,0.2</m:t>
                          </m:r>
                        </m:e>
                      </m:d>
                      <m:r>
                        <a:rPr lang="en-GB" b="0" i="1" smtClean="0">
                          <a:latin typeface="Cambria Math" panose="02040503050406030204" pitchFamily="18" charset="0"/>
                        </a:rPr>
                        <m:t>   →</m:t>
                      </m:r>
                    </m:oMath>
                  </m:oMathPara>
                </a14:m>
                <a:endParaRPr lang="en-GB" dirty="0"/>
              </a:p>
            </p:txBody>
          </p:sp>
        </mc:Choice>
        <mc:Fallback>
          <p:sp>
            <p:nvSpPr>
              <p:cNvPr id="14" name="TextBox 13">
                <a:extLst>
                  <a:ext uri="{FF2B5EF4-FFF2-40B4-BE49-F238E27FC236}">
                    <a16:creationId xmlns:a16="http://schemas.microsoft.com/office/drawing/2014/main" id="{70519ED1-0197-4B74-923D-2C18247F63B8}"/>
                  </a:ext>
                </a:extLst>
              </p:cNvPr>
              <p:cNvSpPr txBox="1">
                <a:spLocks noRot="1" noChangeAspect="1" noMove="1" noResize="1" noEditPoints="1" noAdjustHandles="1" noChangeArrowheads="1" noChangeShapeType="1" noTextEdit="1"/>
              </p:cNvSpPr>
              <p:nvPr/>
            </p:nvSpPr>
            <p:spPr>
              <a:xfrm>
                <a:off x="-72027" y="4712059"/>
                <a:ext cx="2501119"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4303E80-BF8C-41EE-93EB-CD35E2225740}"/>
                  </a:ext>
                </a:extLst>
              </p:cNvPr>
              <p:cNvSpPr txBox="1"/>
              <p:nvPr/>
            </p:nvSpPr>
            <p:spPr>
              <a:xfrm>
                <a:off x="-81339" y="5081391"/>
                <a:ext cx="2510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20,0.5</m:t>
                          </m:r>
                        </m:e>
                      </m:d>
                      <m:r>
                        <a:rPr lang="en-GB" b="0" i="1" smtClean="0">
                          <a:latin typeface="Cambria Math" panose="02040503050406030204" pitchFamily="18" charset="0"/>
                        </a:rPr>
                        <m:t>   →</m:t>
                      </m:r>
                    </m:oMath>
                  </m:oMathPara>
                </a14:m>
                <a:endParaRPr lang="en-GB" dirty="0"/>
              </a:p>
            </p:txBody>
          </p:sp>
        </mc:Choice>
        <mc:Fallback>
          <p:sp>
            <p:nvSpPr>
              <p:cNvPr id="15" name="TextBox 14">
                <a:extLst>
                  <a:ext uri="{FF2B5EF4-FFF2-40B4-BE49-F238E27FC236}">
                    <a16:creationId xmlns:a16="http://schemas.microsoft.com/office/drawing/2014/main" id="{D4303E80-BF8C-41EE-93EB-CD35E2225740}"/>
                  </a:ext>
                </a:extLst>
              </p:cNvPr>
              <p:cNvSpPr txBox="1">
                <a:spLocks noRot="1" noChangeAspect="1" noMove="1" noResize="1" noEditPoints="1" noAdjustHandles="1" noChangeArrowheads="1" noChangeShapeType="1" noTextEdit="1"/>
              </p:cNvSpPr>
              <p:nvPr/>
            </p:nvSpPr>
            <p:spPr>
              <a:xfrm>
                <a:off x="-81339" y="5081391"/>
                <a:ext cx="2510431"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70DB873-EA43-4985-9AB5-C57C69ABF95F}"/>
                  </a:ext>
                </a:extLst>
              </p:cNvPr>
              <p:cNvSpPr txBox="1"/>
              <p:nvPr/>
            </p:nvSpPr>
            <p:spPr>
              <a:xfrm>
                <a:off x="97083" y="5471988"/>
                <a:ext cx="23320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6, 0.3</m:t>
                          </m:r>
                        </m:e>
                      </m:d>
                      <m:r>
                        <a:rPr lang="en-GB" b="0" i="1" smtClean="0">
                          <a:latin typeface="Cambria Math" panose="02040503050406030204" pitchFamily="18" charset="0"/>
                        </a:rPr>
                        <m:t>   →</m:t>
                      </m:r>
                    </m:oMath>
                  </m:oMathPara>
                </a14:m>
                <a:endParaRPr lang="en-GB" dirty="0"/>
              </a:p>
            </p:txBody>
          </p:sp>
        </mc:Choice>
        <mc:Fallback>
          <p:sp>
            <p:nvSpPr>
              <p:cNvPr id="16" name="TextBox 15">
                <a:extLst>
                  <a:ext uri="{FF2B5EF4-FFF2-40B4-BE49-F238E27FC236}">
                    <a16:creationId xmlns:a16="http://schemas.microsoft.com/office/drawing/2014/main" id="{770DB873-EA43-4985-9AB5-C57C69ABF95F}"/>
                  </a:ext>
                </a:extLst>
              </p:cNvPr>
              <p:cNvSpPr txBox="1">
                <a:spLocks noRot="1" noChangeAspect="1" noMove="1" noResize="1" noEditPoints="1" noAdjustHandles="1" noChangeArrowheads="1" noChangeShapeType="1" noTextEdit="1"/>
              </p:cNvSpPr>
              <p:nvPr/>
            </p:nvSpPr>
            <p:spPr>
              <a:xfrm>
                <a:off x="97083" y="5471988"/>
                <a:ext cx="233200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5D0715-EC72-4351-A5B0-BB06F15308C3}"/>
                  </a:ext>
                </a:extLst>
              </p:cNvPr>
              <p:cNvSpPr txBox="1"/>
              <p:nvPr/>
            </p:nvSpPr>
            <p:spPr>
              <a:xfrm>
                <a:off x="4471854" y="4283412"/>
                <a:ext cx="3003624" cy="738664"/>
              </a:xfrm>
              <a:prstGeom prst="rect">
                <a:avLst/>
              </a:prstGeom>
              <a:noFill/>
            </p:spPr>
            <p:txBody>
              <a:bodyPr wrap="square" rtlCol="0">
                <a:spAutoFit/>
              </a:bodyPr>
              <a:lstStyle/>
              <a:p>
                <a:r>
                  <a:rPr lang="en-GB" sz="1400" dirty="0"/>
                  <a:t>We tend to use the letter </a:t>
                </a:r>
                <a14:m>
                  <m:oMath xmlns:m="http://schemas.openxmlformats.org/officeDocument/2006/math">
                    <m:r>
                      <a:rPr lang="en-GB" sz="1400" b="0" i="1" smtClean="0">
                        <a:latin typeface="Cambria Math" panose="02040503050406030204" pitchFamily="18" charset="0"/>
                      </a:rPr>
                      <m:t>𝑌</m:t>
                    </m:r>
                  </m:oMath>
                </a14:m>
                <a:r>
                  <a:rPr lang="en-GB" sz="1400" dirty="0"/>
                  <a:t> to represent the normal distribution approximation of the distribution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17" name="TextBox 16">
                <a:extLst>
                  <a:ext uri="{FF2B5EF4-FFF2-40B4-BE49-F238E27FC236}">
                    <a16:creationId xmlns:a16="http://schemas.microsoft.com/office/drawing/2014/main" id="{F55D0715-EC72-4351-A5B0-BB06F15308C3}"/>
                  </a:ext>
                </a:extLst>
              </p:cNvPr>
              <p:cNvSpPr txBox="1">
                <a:spLocks noRot="1" noChangeAspect="1" noMove="1" noResize="1" noEditPoints="1" noAdjustHandles="1" noChangeArrowheads="1" noChangeShapeType="1" noTextEdit="1"/>
              </p:cNvSpPr>
              <p:nvPr/>
            </p:nvSpPr>
            <p:spPr>
              <a:xfrm>
                <a:off x="4471854" y="4283412"/>
                <a:ext cx="3003624" cy="738664"/>
              </a:xfrm>
              <a:prstGeom prst="rect">
                <a:avLst/>
              </a:prstGeom>
              <a:blipFill>
                <a:blip r:embed="rId7"/>
                <a:stretch>
                  <a:fillRect l="-610" t="-1653" b="-7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1F90E1A-238B-4637-9D7F-58235FA6A051}"/>
                  </a:ext>
                </a:extLst>
              </p:cNvPr>
              <p:cNvSpPr txBox="1"/>
              <p:nvPr/>
            </p:nvSpPr>
            <p:spPr>
              <a:xfrm>
                <a:off x="4484678" y="5119845"/>
                <a:ext cx="4277738"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Why use a normal approximation?</a:t>
                </a:r>
              </a:p>
              <a:p>
                <a:pPr marL="285750" indent="-285750">
                  <a:buFont typeface="Arial" panose="020B0604020202020204" pitchFamily="34" charset="0"/>
                  <a:buChar char="•"/>
                </a:pPr>
                <a:r>
                  <a:rPr lang="en-GB" sz="1200" dirty="0"/>
                  <a:t>Tables for the binomial distribution only goes up to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=50</m:t>
                    </m:r>
                  </m:oMath>
                </a14:m>
                <a:r>
                  <a:rPr lang="en-GB" sz="1200" dirty="0"/>
                  <a:t> and your calculator will reject large values of </a:t>
                </a:r>
                <a14:m>
                  <m:oMath xmlns:m="http://schemas.openxmlformats.org/officeDocument/2006/math">
                    <m:r>
                      <a:rPr lang="en-GB" sz="1200" b="0" i="1" smtClean="0">
                        <a:latin typeface="Cambria Math" panose="02040503050406030204" pitchFamily="18" charset="0"/>
                      </a:rPr>
                      <m:t>𝑛</m:t>
                    </m:r>
                  </m:oMath>
                </a14:m>
                <a:r>
                  <a:rPr lang="en-GB" sz="1200" dirty="0"/>
                  <a:t>.</a:t>
                </a:r>
              </a:p>
              <a:p>
                <a:pPr marL="285750" indent="-285750">
                  <a:buFont typeface="Arial" panose="020B0604020202020204" pitchFamily="34" charset="0"/>
                  <a:buChar char="•"/>
                </a:pPr>
                <a:r>
                  <a:rPr lang="en-GB" sz="1200" dirty="0"/>
                  <a:t>The formula for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𝑥</m:t>
                        </m:r>
                      </m:e>
                    </m:d>
                  </m:oMath>
                </a14:m>
                <a:r>
                  <a:rPr lang="en-GB" sz="1200" dirty="0"/>
                  <a:t> makes use a factorials. Factorials of large numbers cannot be computed efficiently. Type in 65! for example; your calculator will hesitate! Now imagine how many factorials would be required if you wanted to find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≤65</m:t>
                        </m:r>
                      </m:e>
                    </m:d>
                  </m:oMath>
                </a14:m>
                <a:r>
                  <a:rPr lang="en-GB" sz="1200" dirty="0"/>
                  <a:t>. </a:t>
                </a:r>
                <a:r>
                  <a:rPr lang="en-GB" sz="1200" dirty="0">
                    <a:sym typeface="Wingdings" panose="05000000000000000000" pitchFamily="2" charset="2"/>
                  </a:rPr>
                  <a:t></a:t>
                </a:r>
                <a:endParaRPr lang="en-GB" dirty="0"/>
              </a:p>
            </p:txBody>
          </p:sp>
        </mc:Choice>
        <mc:Fallback xmlns="">
          <p:sp>
            <p:nvSpPr>
              <p:cNvPr id="21" name="TextBox 20">
                <a:extLst>
                  <a:ext uri="{FF2B5EF4-FFF2-40B4-BE49-F238E27FC236}">
                    <a16:creationId xmlns:a16="http://schemas.microsoft.com/office/drawing/2014/main" id="{31F90E1A-238B-4637-9D7F-58235FA6A051}"/>
                  </a:ext>
                </a:extLst>
              </p:cNvPr>
              <p:cNvSpPr txBox="1">
                <a:spLocks noRot="1" noChangeAspect="1" noMove="1" noResize="1" noEditPoints="1" noAdjustHandles="1" noChangeArrowheads="1" noChangeShapeType="1" noTextEdit="1"/>
              </p:cNvSpPr>
              <p:nvPr/>
            </p:nvSpPr>
            <p:spPr>
              <a:xfrm>
                <a:off x="4484678" y="5119845"/>
                <a:ext cx="4277738" cy="1569660"/>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900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41E65C7A-8BC6-4DCC-8862-A2FB3241F284}"/>
              </a:ext>
            </a:extLst>
          </p:cNvPr>
          <p:cNvCxnSpPr/>
          <p:nvPr/>
        </p:nvCxnSpPr>
        <p:spPr>
          <a:xfrm>
            <a:off x="352261" y="40365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450B4B-F88F-4C30-B3A4-96A29089112C}"/>
                  </a:ext>
                </a:extLst>
              </p:cNvPr>
              <p:cNvSpPr txBox="1"/>
              <p:nvPr/>
            </p:nvSpPr>
            <p:spPr>
              <a:xfrm>
                <a:off x="4825646" y="41085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a:extLst>
                  <a:ext uri="{FF2B5EF4-FFF2-40B4-BE49-F238E27FC236}">
                    <a16:creationId xmlns:a16="http://schemas.microsoft.com/office/drawing/2014/main" id="{68450B4B-F88F-4C30-B3A4-96A29089112C}"/>
                  </a:ext>
                </a:extLst>
              </p:cNvPr>
              <p:cNvSpPr txBox="1">
                <a:spLocks noRot="1" noChangeAspect="1" noMove="1" noResize="1" noEditPoints="1" noAdjustHandles="1" noChangeArrowheads="1" noChangeShapeType="1" noTextEdit="1"/>
              </p:cNvSpPr>
              <p:nvPr/>
            </p:nvSpPr>
            <p:spPr>
              <a:xfrm>
                <a:off x="4825646" y="4108547"/>
                <a:ext cx="1800200" cy="338554"/>
              </a:xfrm>
              <a:prstGeom prst="rect">
                <a:avLst/>
              </a:prstGeom>
              <a:blipFill>
                <a:blip r:embed="rId2"/>
                <a:stretch>
                  <a:fillRect l="-2034" t="-5357" b="-21429"/>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86F9B377-A497-4E25-A031-E3A9D0578699}"/>
              </a:ext>
            </a:extLst>
          </p:cNvPr>
          <p:cNvCxnSpPr/>
          <p:nvPr/>
        </p:nvCxnSpPr>
        <p:spPr>
          <a:xfrm>
            <a:off x="2800533" y="39645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5" name="Group 14">
            <a:extLst>
              <a:ext uri="{FF2B5EF4-FFF2-40B4-BE49-F238E27FC236}">
                <a16:creationId xmlns:a16="http://schemas.microsoft.com/office/drawing/2014/main" id="{3889C970-6452-40D7-A0C1-CA2AFB4E37EA}"/>
              </a:ext>
            </a:extLst>
          </p:cNvPr>
          <p:cNvGrpSpPr/>
          <p:nvPr/>
        </p:nvGrpSpPr>
        <p:grpSpPr>
          <a:xfrm>
            <a:off x="2224469" y="1008516"/>
            <a:ext cx="576064" cy="3024336"/>
            <a:chOff x="395536" y="2492896"/>
            <a:chExt cx="576064" cy="3024336"/>
          </a:xfrm>
        </p:grpSpPr>
        <p:cxnSp>
          <p:nvCxnSpPr>
            <p:cNvPr id="16" name="Straight Arrow Connector 15">
              <a:extLst>
                <a:ext uri="{FF2B5EF4-FFF2-40B4-BE49-F238E27FC236}">
                  <a16:creationId xmlns:a16="http://schemas.microsoft.com/office/drawing/2014/main" id="{1B7C9A86-857D-4050-A256-90239134933C}"/>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0334E5-FC3E-4434-A2A2-94AAC6F8DFB3}"/>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a:extLst>
                    <a:ext uri="{FF2B5EF4-FFF2-40B4-BE49-F238E27FC236}">
                      <a16:creationId xmlns:a16="http://schemas.microsoft.com/office/drawing/2014/main" id="{700334E5-FC3E-4434-A2A2-94AAC6F8DFB3}"/>
                    </a:ext>
                  </a:extLst>
                </p:cNvPr>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3"/>
                  <a:stretch>
                    <a:fillRect l="-3191" b="-13333"/>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6FA25408-C87D-4C93-B035-8A9F5EDC6768}"/>
              </a:ext>
            </a:extLst>
          </p:cNvPr>
          <p:cNvGrpSpPr/>
          <p:nvPr/>
        </p:nvGrpSpPr>
        <p:grpSpPr>
          <a:xfrm>
            <a:off x="0" y="0"/>
            <a:ext cx="9143074" cy="599127"/>
            <a:chOff x="0" y="13335"/>
            <a:chExt cx="9144218" cy="599127"/>
          </a:xfrm>
        </p:grpSpPr>
        <p:sp>
          <p:nvSpPr>
            <p:cNvPr id="20" name="TextBox 32">
              <a:extLst>
                <a:ext uri="{FF2B5EF4-FFF2-40B4-BE49-F238E27FC236}">
                  <a16:creationId xmlns:a16="http://schemas.microsoft.com/office/drawing/2014/main" id="{BDC4D52E-2761-4924-95C6-6432EE6497C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Facts</a:t>
              </a:r>
            </a:p>
          </p:txBody>
        </p:sp>
        <p:cxnSp>
          <p:nvCxnSpPr>
            <p:cNvPr id="21" name="Straight Connector 20">
              <a:extLst>
                <a:ext uri="{FF2B5EF4-FFF2-40B4-BE49-F238E27FC236}">
                  <a16:creationId xmlns:a16="http://schemas.microsoft.com/office/drawing/2014/main" id="{0D47A6D6-D689-4AA5-AC32-34DACDE7B6F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Freeform: Shape 21">
            <a:extLst>
              <a:ext uri="{FF2B5EF4-FFF2-40B4-BE49-F238E27FC236}">
                <a16:creationId xmlns:a16="http://schemas.microsoft.com/office/drawing/2014/main" id="{30779147-5390-480E-A08A-7A3348C363D8}"/>
              </a:ext>
            </a:extLst>
          </p:cNvPr>
          <p:cNvSpPr/>
          <p:nvPr/>
        </p:nvSpPr>
        <p:spPr>
          <a:xfrm>
            <a:off x="419100" y="2209661"/>
            <a:ext cx="4838700" cy="1778139"/>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9ED1FD8F-0F30-4407-BCB8-FDBC3C2D59CE}"/>
              </a:ext>
            </a:extLst>
          </p:cNvPr>
          <p:cNvCxnSpPr/>
          <p:nvPr/>
        </p:nvCxnSpPr>
        <p:spPr>
          <a:xfrm>
            <a:off x="3203848"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074B40-6538-4F70-8DE9-7A0EBF911871}"/>
              </a:ext>
            </a:extLst>
          </p:cNvPr>
          <p:cNvCxnSpPr/>
          <p:nvPr/>
        </p:nvCxnSpPr>
        <p:spPr>
          <a:xfrm>
            <a:off x="2291556"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98AAD5DA-3B1E-4E3B-AE01-D801D1BC335B}"/>
              </a:ext>
            </a:extLst>
          </p:cNvPr>
          <p:cNvSpPr/>
          <p:nvPr/>
        </p:nvSpPr>
        <p:spPr>
          <a:xfrm>
            <a:off x="3159398" y="2587625"/>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160096E-56F5-48A2-8E62-9D19DADD41F3}"/>
              </a:ext>
            </a:extLst>
          </p:cNvPr>
          <p:cNvSpPr/>
          <p:nvPr/>
        </p:nvSpPr>
        <p:spPr>
          <a:xfrm>
            <a:off x="2252005" y="2582633"/>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B3F6592-32A3-43E6-BA20-C83DDB08FDB9}"/>
                  </a:ext>
                </a:extLst>
              </p:cNvPr>
              <p:cNvSpPr txBox="1"/>
              <p:nvPr/>
            </p:nvSpPr>
            <p:spPr>
              <a:xfrm>
                <a:off x="2902223" y="4032347"/>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4" name="TextBox 43">
                <a:extLst>
                  <a:ext uri="{FF2B5EF4-FFF2-40B4-BE49-F238E27FC236}">
                    <a16:creationId xmlns:a16="http://schemas.microsoft.com/office/drawing/2014/main" id="{DB3F6592-32A3-43E6-BA20-C83DDB08FDB9}"/>
                  </a:ext>
                </a:extLst>
              </p:cNvPr>
              <p:cNvSpPr txBox="1">
                <a:spLocks noRot="1" noChangeAspect="1" noMove="1" noResize="1" noEditPoints="1" noAdjustHandles="1" noChangeArrowheads="1" noChangeShapeType="1" noTextEdit="1"/>
              </p:cNvSpPr>
              <p:nvPr/>
            </p:nvSpPr>
            <p:spPr>
              <a:xfrm>
                <a:off x="2902223" y="4032347"/>
                <a:ext cx="841102" cy="369332"/>
              </a:xfrm>
              <a:prstGeom prst="rect">
                <a:avLst/>
              </a:prstGeom>
              <a:blipFill>
                <a:blip r:embed="rId4"/>
                <a:stretch>
                  <a:fillRect b="-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D823C7-5338-4488-9001-4D033D16F387}"/>
                  </a:ext>
                </a:extLst>
              </p:cNvPr>
              <p:cNvSpPr txBox="1"/>
              <p:nvPr/>
            </p:nvSpPr>
            <p:spPr>
              <a:xfrm>
                <a:off x="1776249" y="4002094"/>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5" name="TextBox 44">
                <a:extLst>
                  <a:ext uri="{FF2B5EF4-FFF2-40B4-BE49-F238E27FC236}">
                    <a16:creationId xmlns:a16="http://schemas.microsoft.com/office/drawing/2014/main" id="{25D823C7-5338-4488-9001-4D033D16F387}"/>
                  </a:ext>
                </a:extLst>
              </p:cNvPr>
              <p:cNvSpPr txBox="1">
                <a:spLocks noRot="1" noChangeAspect="1" noMove="1" noResize="1" noEditPoints="1" noAdjustHandles="1" noChangeArrowheads="1" noChangeShapeType="1" noTextEdit="1"/>
              </p:cNvSpPr>
              <p:nvPr/>
            </p:nvSpPr>
            <p:spPr>
              <a:xfrm>
                <a:off x="1776249" y="4002094"/>
                <a:ext cx="841102" cy="369332"/>
              </a:xfrm>
              <a:prstGeom prst="rect">
                <a:avLst/>
              </a:prstGeom>
              <a:blipFill>
                <a:blip r:embed="rId5"/>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732C79A-E4F5-4BA1-9698-4B731A0808B8}"/>
                  </a:ext>
                </a:extLst>
              </p:cNvPr>
              <p:cNvSpPr txBox="1"/>
              <p:nvPr/>
            </p:nvSpPr>
            <p:spPr>
              <a:xfrm>
                <a:off x="3674120" y="968537"/>
                <a:ext cx="4562152" cy="1077218"/>
              </a:xfrm>
              <a:prstGeom prst="rect">
                <a:avLst/>
              </a:prstGeom>
              <a:noFill/>
            </p:spPr>
            <p:txBody>
              <a:bodyPr wrap="square" rtlCol="0">
                <a:spAutoFit/>
              </a:bodyPr>
              <a:lstStyle/>
              <a:p>
                <a:r>
                  <a:rPr lang="en-GB" dirty="0"/>
                  <a:t>The curve has points of inflection one standard deviation from the mean, i.e.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a14:m>
                <a:r>
                  <a:rPr lang="en-GB" dirty="0"/>
                  <a:t> </a:t>
                </a:r>
              </a:p>
              <a:p>
                <a:r>
                  <a:rPr lang="en-GB" sz="1400" dirty="0"/>
                  <a:t>(recall from Pure Year 2 that this is where the curve changes concavity, and where the gradient is not changing)</a:t>
                </a:r>
                <a:endParaRPr lang="en-GB" dirty="0"/>
              </a:p>
            </p:txBody>
          </p:sp>
        </mc:Choice>
        <mc:Fallback xmlns="">
          <p:sp>
            <p:nvSpPr>
              <p:cNvPr id="46" name="TextBox 45">
                <a:extLst>
                  <a:ext uri="{FF2B5EF4-FFF2-40B4-BE49-F238E27FC236}">
                    <a16:creationId xmlns:a16="http://schemas.microsoft.com/office/drawing/2014/main" id="{5732C79A-E4F5-4BA1-9698-4B731A0808B8}"/>
                  </a:ext>
                </a:extLst>
              </p:cNvPr>
              <p:cNvSpPr txBox="1">
                <a:spLocks noRot="1" noChangeAspect="1" noMove="1" noResize="1" noEditPoints="1" noAdjustHandles="1" noChangeArrowheads="1" noChangeShapeType="1" noTextEdit="1"/>
              </p:cNvSpPr>
              <p:nvPr/>
            </p:nvSpPr>
            <p:spPr>
              <a:xfrm>
                <a:off x="3674120" y="968537"/>
                <a:ext cx="4562152" cy="1077218"/>
              </a:xfrm>
              <a:prstGeom prst="rect">
                <a:avLst/>
              </a:prstGeom>
              <a:blipFill>
                <a:blip r:embed="rId6"/>
                <a:stretch>
                  <a:fillRect l="-1203" t="-3390" r="-1872" b="-4520"/>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B471091C-096C-4940-9A64-7613D1D51569}"/>
              </a:ext>
            </a:extLst>
          </p:cNvPr>
          <p:cNvSpPr txBox="1"/>
          <p:nvPr/>
        </p:nvSpPr>
        <p:spPr>
          <a:xfrm>
            <a:off x="4289330" y="2405610"/>
            <a:ext cx="4270470" cy="646331"/>
          </a:xfrm>
          <a:prstGeom prst="rect">
            <a:avLst/>
          </a:prstGeom>
          <a:noFill/>
        </p:spPr>
        <p:txBody>
          <a:bodyPr wrap="square" rtlCol="0">
            <a:spAutoFit/>
          </a:bodyPr>
          <a:lstStyle/>
          <a:p>
            <a:r>
              <a:rPr lang="en-GB" dirty="0"/>
              <a:t>The Normal Distribution is symmetrical, i.e. mean = mode = median</a:t>
            </a:r>
          </a:p>
        </p:txBody>
      </p:sp>
    </p:spTree>
    <p:extLst>
      <p:ext uri="{BB962C8B-B14F-4D97-AF65-F5344CB8AC3E}">
        <p14:creationId xmlns:p14="http://schemas.microsoft.com/office/powerpoint/2010/main" val="15251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4500" y="807684"/>
            <a:ext cx="8280920" cy="1200329"/>
          </a:xfrm>
          <a:prstGeom prst="rect">
            <a:avLst/>
          </a:prstGeom>
          <a:noFill/>
        </p:spPr>
        <p:txBody>
          <a:bodyPr wrap="square" rtlCol="0">
            <a:spAutoFit/>
          </a:bodyPr>
          <a:lstStyle/>
          <a:p>
            <a:r>
              <a:rPr lang="en-GB" dirty="0"/>
              <a:t>One problem is that the outcomes of a binomial distribution (i.e. number of successes) are </a:t>
            </a:r>
            <a:r>
              <a:rPr lang="en-GB" b="1" dirty="0"/>
              <a:t>discrete</a:t>
            </a:r>
            <a:r>
              <a:rPr lang="en-GB" dirty="0"/>
              <a:t> whereas the Normal distribution is </a:t>
            </a:r>
            <a:r>
              <a:rPr lang="en-GB" b="1" dirty="0"/>
              <a:t>continuous</a:t>
            </a:r>
            <a:r>
              <a:rPr lang="en-GB" dirty="0"/>
              <a:t>.</a:t>
            </a:r>
          </a:p>
          <a:p>
            <a:r>
              <a:rPr lang="en-GB" dirty="0"/>
              <a:t>We apply something called a </a:t>
            </a:r>
            <a:r>
              <a:rPr lang="en-GB" b="1" dirty="0"/>
              <a:t>continuity correction</a:t>
            </a:r>
            <a:r>
              <a:rPr lang="en-GB" dirty="0"/>
              <a:t> to approximate a discrete distribution using a continuous one.</a:t>
            </a:r>
          </a:p>
        </p:txBody>
      </p:sp>
      <p:cxnSp>
        <p:nvCxnSpPr>
          <p:cNvPr id="18" name="Straight Connector 17"/>
          <p:cNvCxnSpPr/>
          <p:nvPr/>
        </p:nvCxnSpPr>
        <p:spPr>
          <a:xfrm>
            <a:off x="899592" y="5445224"/>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237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8438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56388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8396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00404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7241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442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164288" y="5445224"/>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043608" y="5589526"/>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79512" y="4451050"/>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79511" y="4962042"/>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mc:Choice xmlns:a14="http://schemas.microsoft.com/office/drawing/2010/main" Requires="a14">
          <p:sp>
            <p:nvSpPr>
              <p:cNvPr id="33" name="TextBox 32"/>
              <p:cNvSpPr txBox="1"/>
              <p:nvPr/>
            </p:nvSpPr>
            <p:spPr>
              <a:xfrm>
                <a:off x="7487598" y="4497216"/>
                <a:ext cx="1656184"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=6</m:t>
                      </m:r>
                    </m:oMath>
                  </m:oMathPara>
                </a14:m>
                <a:r>
                  <a:rPr lang="en-GB" b="0" dirty="0"/>
                  <a:t/>
                </a:r>
                <a:br>
                  <a:rPr lang="en-GB" b="0" dirty="0"/>
                </a:br>
                <a:endParaRPr lang="en-GB" b="0" dirty="0"/>
              </a:p>
              <a:p>
                <a:endParaRPr lang="en-GB" sz="800" b="0" i="1" dirty="0">
                  <a:latin typeface="Cambria Math" panose="02040503050406030204" pitchFamily="18"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7487598" y="4497216"/>
                <a:ext cx="1656184" cy="492443"/>
              </a:xfrm>
              <a:prstGeom prst="rect">
                <a:avLst/>
              </a:prstGeom>
              <a:blipFill>
                <a:blip r:embed="rId2"/>
                <a:stretch>
                  <a:fillRect/>
                </a:stretch>
              </a:blipFill>
            </p:spPr>
            <p:txBody>
              <a:bodyPr/>
              <a:lstStyle/>
              <a:p>
                <a:r>
                  <a:rPr lang="en-GB">
                    <a:noFill/>
                  </a:rPr>
                  <a:t> </a:t>
                </a:r>
              </a:p>
            </p:txBody>
          </p:sp>
        </mc:Fallback>
      </mc:AlternateContent>
      <p:sp>
        <p:nvSpPr>
          <p:cNvPr id="35" name="Oval 34"/>
          <p:cNvSpPr/>
          <p:nvPr/>
        </p:nvSpPr>
        <p:spPr>
          <a:xfrm>
            <a:off x="4169582" y="458817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39552" y="2736137"/>
                <a:ext cx="74888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oMath>
                </a14:m>
                <a:r>
                  <a:rPr lang="en-GB" dirty="0"/>
                  <a:t> represents the time to finish a race in hours. We’re interested in knowing the probability Alice took 6 hours to the nearest hour.</a:t>
                </a:r>
              </a:p>
              <a:p>
                <a:r>
                  <a:rPr lang="en-GB" dirty="0"/>
                  <a:t>How would you represent this time on a number line given hours is discrete? And what about if hours was now considered to be continuous (as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2736137"/>
                <a:ext cx="7488832"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3" name="Straight Connector 42"/>
          <p:cNvCxnSpPr/>
          <p:nvPr/>
        </p:nvCxnSpPr>
        <p:spPr>
          <a:xfrm>
            <a:off x="0" y="249289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91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75536"/>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oMath>
                </a14:m>
                <a:r>
                  <a:rPr lang="en-GB" dirty="0"/>
                  <a:t> is a discrete variable, and </a:t>
                </a:r>
                <a14:m>
                  <m:oMath xmlns:m="http://schemas.openxmlformats.org/officeDocument/2006/math">
                    <m:r>
                      <a:rPr lang="en-GB" b="0" i="1" smtClean="0">
                        <a:latin typeface="Cambria Math" panose="02040503050406030204" pitchFamily="18" charset="0"/>
                      </a:rPr>
                      <m:t>𝑌</m:t>
                    </m:r>
                  </m:oMath>
                </a14:m>
                <a:r>
                  <a:rPr lang="en-GB" dirty="0"/>
                  <a:t> is its continuous equivalent, how would you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75536"/>
                <a:ext cx="8280920"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TextBox 14"/>
          <p:cNvSpPr txBox="1"/>
          <p:nvPr/>
        </p:nvSpPr>
        <p:spPr>
          <a:xfrm>
            <a:off x="2312272" y="5504227"/>
            <a:ext cx="535607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pPr marL="285750" indent="-285750">
              <a:buFont typeface="Wingdings" panose="05000000000000000000" pitchFamily="2" charset="2"/>
              <a:buChar char="Ø"/>
            </a:pPr>
            <a:r>
              <a:rPr lang="en-GB" dirty="0" smtClean="0"/>
              <a:t>Think “It MUST include” or “it MUST NOT include.</a:t>
            </a:r>
            <a:endParaRPr lang="en-GB" dirty="0"/>
          </a:p>
        </p:txBody>
      </p:sp>
      <p:cxnSp>
        <p:nvCxnSpPr>
          <p:cNvPr id="18" name="Straight Connector 17"/>
          <p:cNvCxnSpPr/>
          <p:nvPr/>
        </p:nvCxnSpPr>
        <p:spPr>
          <a:xfrm>
            <a:off x="827584" y="281564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0517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7718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49188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1196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3204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6521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3722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092280" y="2815645"/>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71600" y="3031669"/>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07504" y="1821471"/>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07503" y="2332463"/>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668344" y="18298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668344" y="1829830"/>
                <a:ext cx="1152128" cy="369332"/>
              </a:xfrm>
              <a:prstGeom prst="rect">
                <a:avLst/>
              </a:prstGeom>
              <a:blipFill rotWithShape="0">
                <a:blip r:embed="rId4"/>
                <a:stretch>
                  <a:fillRect/>
                </a:stretch>
              </a:blipFill>
            </p:spPr>
            <p:txBody>
              <a:bodyPr/>
              <a:lstStyle/>
              <a:p>
                <a:r>
                  <a:rPr lang="en-GB">
                    <a:noFill/>
                  </a:rPr>
                  <a:t> </a:t>
                </a:r>
              </a:p>
            </p:txBody>
          </p:sp>
        </mc:Fallback>
      </mc:AlternateContent>
      <p:sp>
        <p:nvSpPr>
          <p:cNvPr id="34" name="Oval 33"/>
          <p:cNvSpPr/>
          <p:nvPr/>
        </p:nvSpPr>
        <p:spPr>
          <a:xfrm>
            <a:off x="33838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4097574"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p:cNvSpPr/>
          <p:nvPr/>
        </p:nvSpPr>
        <p:spPr>
          <a:xfrm>
            <a:off x="4824028"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p:cNvSpPr/>
          <p:nvPr/>
        </p:nvSpPr>
        <p:spPr>
          <a:xfrm>
            <a:off x="5550482"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Oval 37"/>
          <p:cNvSpPr/>
          <p:nvPr/>
        </p:nvSpPr>
        <p:spPr>
          <a:xfrm>
            <a:off x="6259970"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Oval 38"/>
          <p:cNvSpPr/>
          <p:nvPr/>
        </p:nvSpPr>
        <p:spPr>
          <a:xfrm>
            <a:off x="69842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p:cNvSpPr txBox="1"/>
              <p:nvPr/>
            </p:nvSpPr>
            <p:spPr>
              <a:xfrm>
                <a:off x="323528" y="3429751"/>
                <a:ext cx="82809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47" name="TextBox 46"/>
              <p:cNvSpPr txBox="1">
                <a:spLocks noRot="1" noChangeAspect="1" noMove="1" noResize="1" noEditPoints="1" noAdjustHandles="1" noChangeArrowheads="1" noChangeShapeType="1" noTextEdit="1"/>
              </p:cNvSpPr>
              <p:nvPr/>
            </p:nvSpPr>
            <p:spPr>
              <a:xfrm>
                <a:off x="323528" y="3429751"/>
                <a:ext cx="8280920" cy="369332"/>
              </a:xfrm>
              <a:prstGeom prst="rect">
                <a:avLst/>
              </a:prstGeom>
              <a:blipFill rotWithShape="0">
                <a:blip r:embed="rId6"/>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8" name="Straight Connector 47"/>
          <p:cNvCxnSpPr/>
          <p:nvPr/>
        </p:nvCxnSpPr>
        <p:spPr>
          <a:xfrm>
            <a:off x="827584" y="4885902"/>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0517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7718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49188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21196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93204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6521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63722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092280" y="4885902"/>
            <a:ext cx="0" cy="216024"/>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971600" y="5101926"/>
            <a:ext cx="6552728" cy="369332"/>
          </a:xfrm>
          <a:prstGeom prst="rect">
            <a:avLst/>
          </a:prstGeom>
          <a:noFill/>
        </p:spPr>
        <p:txBody>
          <a:bodyPr wrap="square" rtlCol="0">
            <a:spAutoFit/>
          </a:bodyPr>
          <a:lstStyle/>
          <a:p>
            <a:r>
              <a:rPr lang="en-GB" dirty="0"/>
              <a:t>                  3           4            5           6            7           8            9          10</a:t>
            </a:r>
          </a:p>
        </p:txBody>
      </p:sp>
      <p:sp>
        <p:nvSpPr>
          <p:cNvPr id="58" name="TextBox 57"/>
          <p:cNvSpPr txBox="1"/>
          <p:nvPr/>
        </p:nvSpPr>
        <p:spPr>
          <a:xfrm>
            <a:off x="107504" y="3891728"/>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59" name="TextBox 58"/>
          <p:cNvSpPr txBox="1"/>
          <p:nvPr/>
        </p:nvSpPr>
        <p:spPr>
          <a:xfrm>
            <a:off x="107503" y="4402720"/>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60" name="TextBox 59"/>
              <p:cNvSpPr txBox="1"/>
              <p:nvPr/>
            </p:nvSpPr>
            <p:spPr>
              <a:xfrm>
                <a:off x="7043528" y="3900087"/>
                <a:ext cx="17769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&lt;9→</m:t>
                      </m:r>
                      <m:r>
                        <a:rPr lang="en-GB" b="0" i="1" smtClean="0">
                          <a:latin typeface="Cambria Math" panose="02040503050406030204" pitchFamily="18" charset="0"/>
                        </a:rPr>
                        <m:t>𝑋</m:t>
                      </m:r>
                      <m:r>
                        <a:rPr lang="en-GB" b="0" i="1" smtClean="0">
                          <a:latin typeface="Cambria Math" panose="02040503050406030204" pitchFamily="18" charset="0"/>
                        </a:rPr>
                        <m:t>≤8</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043528" y="3900087"/>
                <a:ext cx="1776944" cy="369332"/>
              </a:xfrm>
              <a:prstGeom prst="rect">
                <a:avLst/>
              </a:prstGeom>
              <a:blipFill rotWithShape="0">
                <a:blip r:embed="rId7"/>
                <a:stretch>
                  <a:fillRect/>
                </a:stretch>
              </a:blipFill>
            </p:spPr>
            <p:txBody>
              <a:bodyPr/>
              <a:lstStyle/>
              <a:p>
                <a:r>
                  <a:rPr lang="en-GB">
                    <a:noFill/>
                  </a:rPr>
                  <a:t> </a:t>
                </a:r>
              </a:p>
            </p:txBody>
          </p:sp>
        </mc:Fallback>
      </mc:AlternateContent>
      <p:sp>
        <p:nvSpPr>
          <p:cNvPr id="61" name="Oval 60"/>
          <p:cNvSpPr/>
          <p:nvPr/>
        </p:nvSpPr>
        <p:spPr>
          <a:xfrm>
            <a:off x="3383868"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p:cNvSpPr/>
          <p:nvPr/>
        </p:nvSpPr>
        <p:spPr>
          <a:xfrm>
            <a:off x="4097574"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Oval 62"/>
          <p:cNvSpPr/>
          <p:nvPr/>
        </p:nvSpPr>
        <p:spPr>
          <a:xfrm>
            <a:off x="4824028"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Oval 63"/>
          <p:cNvSpPr/>
          <p:nvPr/>
        </p:nvSpPr>
        <p:spPr>
          <a:xfrm>
            <a:off x="5550482"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Oval 64"/>
          <p:cNvSpPr/>
          <p:nvPr/>
        </p:nvSpPr>
        <p:spPr>
          <a:xfrm>
            <a:off x="2657414" y="4028702"/>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p:cNvSpPr/>
          <p:nvPr/>
        </p:nvSpPr>
        <p:spPr>
          <a:xfrm>
            <a:off x="1878074" y="399303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58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251520" y="1598343"/>
                <a:ext cx="288032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≤7</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&lt;10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&gt;9</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𝑋</m:t>
                          </m:r>
                          <m:r>
                            <a:rPr lang="en-GB" sz="2800" b="0" i="1" smtClean="0">
                              <a:latin typeface="Cambria Math" panose="02040503050406030204" pitchFamily="18" charset="0"/>
                            </a:rPr>
                            <m: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=3)</m:t>
                      </m:r>
                    </m:oMath>
                  </m:oMathPara>
                </a14:m>
                <a:endParaRPr lang="en-GB" sz="2800" b="0" dirty="0"/>
              </a:p>
            </p:txBody>
          </p:sp>
        </mc:Choice>
        <mc:Fallback>
          <p:sp>
            <p:nvSpPr>
              <p:cNvPr id="5" name="TextBox 4"/>
              <p:cNvSpPr txBox="1">
                <a:spLocks noRot="1" noChangeAspect="1" noMove="1" noResize="1" noEditPoints="1" noAdjustHandles="1" noChangeArrowheads="1" noChangeShapeType="1" noTextEdit="1"/>
              </p:cNvSpPr>
              <p:nvPr/>
            </p:nvSpPr>
            <p:spPr>
              <a:xfrm>
                <a:off x="251520" y="1598343"/>
                <a:ext cx="2880320" cy="3539430"/>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2339643" y="5203765"/>
            <a:ext cx="446449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pPr marL="285750" indent="-285750">
              <a:buFont typeface="Wingdings" panose="05000000000000000000" pitchFamily="2" charset="2"/>
              <a:buChar char="Ø"/>
            </a:pPr>
            <a:r>
              <a:rPr lang="en-GB" dirty="0" smtClean="0"/>
              <a:t>Enlarge </a:t>
            </a:r>
            <a:r>
              <a:rPr lang="en-GB" dirty="0"/>
              <a:t>the range (at each end) by 0.5.</a:t>
            </a:r>
          </a:p>
        </p:txBody>
      </p:sp>
      <p:sp>
        <p:nvSpPr>
          <p:cNvPr id="8" name="TextBox 7"/>
          <p:cNvSpPr txBox="1"/>
          <p:nvPr/>
        </p:nvSpPr>
        <p:spPr>
          <a:xfrm>
            <a:off x="251520" y="980728"/>
            <a:ext cx="237626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Discrete</a:t>
            </a:r>
          </a:p>
        </p:txBody>
      </p:sp>
      <p:sp>
        <p:nvSpPr>
          <p:cNvPr id="9" name="TextBox 8"/>
          <p:cNvSpPr txBox="1"/>
          <p:nvPr/>
        </p:nvSpPr>
        <p:spPr>
          <a:xfrm>
            <a:off x="3383759" y="980727"/>
            <a:ext cx="54996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Continuous</a:t>
            </a:r>
          </a:p>
        </p:txBody>
      </p:sp>
      <p:sp>
        <p:nvSpPr>
          <p:cNvPr id="10" name="Right Arrow 9"/>
          <p:cNvSpPr/>
          <p:nvPr/>
        </p:nvSpPr>
        <p:spPr>
          <a:xfrm>
            <a:off x="2789047" y="1121601"/>
            <a:ext cx="504056" cy="230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7812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D6D80-54E7-418D-B036-59BF41A69A5B}"/>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74F25D3B-CD81-41C1-8CBC-659372CDA99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Full Example</a:t>
              </a:r>
            </a:p>
          </p:txBody>
        </p:sp>
        <p:cxnSp>
          <p:nvCxnSpPr>
            <p:cNvPr id="4" name="Straight Connector 3">
              <a:extLst>
                <a:ext uri="{FF2B5EF4-FFF2-40B4-BE49-F238E27FC236}">
                  <a16:creationId xmlns:a16="http://schemas.microsoft.com/office/drawing/2014/main" id="{5B010135-7AD3-4DE5-B02B-EA5E257FF8A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05D17BCD-CE26-4AF5-898B-D50CD5E64746}"/>
              </a:ext>
            </a:extLst>
          </p:cNvPr>
          <p:cNvSpPr txBox="1"/>
          <p:nvPr/>
        </p:nvSpPr>
        <p:spPr>
          <a:xfrm>
            <a:off x="294498" y="777528"/>
            <a:ext cx="83269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 Edited] For a particular type of flower bulbs, 55% will produce yellow flowers. A random sample of 80 bulbs is planted. </a:t>
            </a:r>
          </a:p>
          <a:p>
            <a:pPr marL="342900" indent="-342900">
              <a:buAutoNum type="alphaLcParenBoth"/>
            </a:pPr>
            <a:r>
              <a:rPr lang="en-GB" dirty="0"/>
              <a:t>Calculate the actual probability that there are exactly 50 flowers.</a:t>
            </a:r>
          </a:p>
          <a:p>
            <a:pPr marL="342900" indent="-342900">
              <a:buAutoNum type="alphaLcParenBoth"/>
            </a:pPr>
            <a:r>
              <a:rPr lang="en-GB" dirty="0"/>
              <a:t>Use a normal approximation to find a estimate that there are exactly 50 flowers.</a:t>
            </a:r>
          </a:p>
          <a:p>
            <a:pPr marL="342900" indent="-342900">
              <a:buAutoNum type="alphaLcParenBoth"/>
            </a:pPr>
            <a:r>
              <a:rPr lang="en-GB" dirty="0"/>
              <a:t>Hence determine the percentage error of the normal approximation for 50 flowers.</a:t>
            </a:r>
          </a:p>
        </p:txBody>
      </p:sp>
    </p:spTree>
    <p:extLst>
      <p:ext uri="{BB962C8B-B14F-4D97-AF65-F5344CB8AC3E}">
        <p14:creationId xmlns:p14="http://schemas.microsoft.com/office/powerpoint/2010/main" val="153901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CE8E4-D4F9-4316-BDC0-3FADB99BDDDB}"/>
              </a:ext>
            </a:extLst>
          </p:cNvPr>
          <p:cNvPicPr>
            <a:picLocks noChangeAspect="1"/>
          </p:cNvPicPr>
          <p:nvPr/>
        </p:nvPicPr>
        <p:blipFill>
          <a:blip r:embed="rId2"/>
          <a:stretch>
            <a:fillRect/>
          </a:stretch>
        </p:blipFill>
        <p:spPr>
          <a:xfrm>
            <a:off x="308818" y="1348989"/>
            <a:ext cx="5934075" cy="1381125"/>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6E5D84DE-A57B-441D-A4AF-8F3DF12F64E2}"/>
              </a:ext>
            </a:extLst>
          </p:cNvPr>
          <p:cNvGrpSpPr/>
          <p:nvPr/>
        </p:nvGrpSpPr>
        <p:grpSpPr>
          <a:xfrm>
            <a:off x="0" y="0"/>
            <a:ext cx="9144000" cy="599127"/>
            <a:chOff x="0" y="13335"/>
            <a:chExt cx="9144218" cy="599127"/>
          </a:xfrm>
        </p:grpSpPr>
        <p:sp>
          <p:nvSpPr>
            <p:cNvPr id="4" name="TextBox 32">
              <a:extLst>
                <a:ext uri="{FF2B5EF4-FFF2-40B4-BE49-F238E27FC236}">
                  <a16:creationId xmlns:a16="http://schemas.microsoft.com/office/drawing/2014/main" id="{53EF3F68-D2CC-44FA-A444-A8BF5CEBFCE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7569E570-FC48-429B-A87E-D1FB5ED322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9F9A9E8C-DA3D-474A-978D-08722C370FA3}"/>
              </a:ext>
            </a:extLst>
          </p:cNvPr>
          <p:cNvSpPr txBox="1"/>
          <p:nvPr/>
        </p:nvSpPr>
        <p:spPr>
          <a:xfrm>
            <a:off x="308818" y="990823"/>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Jan 2004 Q3</a:t>
            </a:r>
          </a:p>
        </p:txBody>
      </p:sp>
    </p:spTree>
    <p:extLst>
      <p:ext uri="{BB962C8B-B14F-4D97-AF65-F5344CB8AC3E}">
        <p14:creationId xmlns:p14="http://schemas.microsoft.com/office/powerpoint/2010/main" val="1876707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a:extLst>
              <a:ext uri="{FF2B5EF4-FFF2-40B4-BE49-F238E27FC236}">
                <a16:creationId xmlns:a16="http://schemas.microsoft.com/office/drawing/2014/main" id="{E028290F-8173-4EDE-BA41-CF2A81FBC70E}"/>
              </a:ext>
            </a:extLst>
          </p:cNvPr>
          <p:cNvGraphicFramePr>
            <a:graphicFrameLocks/>
          </p:cNvGraphicFramePr>
          <p:nvPr>
            <p:extLst>
              <p:ext uri="{D42A27DB-BD31-4B8C-83A1-F6EECF244321}">
                <p14:modId xmlns:p14="http://schemas.microsoft.com/office/powerpoint/2010/main" val="3588186857"/>
              </p:ext>
            </p:extLst>
          </p:nvPr>
        </p:nvGraphicFramePr>
        <p:xfrm>
          <a:off x="4530059" y="4773032"/>
          <a:ext cx="4556536" cy="224386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A423137B-E304-4788-B393-44A56164D7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E6F8A5-339E-4149-B717-23A863D43F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4" name="Straight Connector 3">
              <a:extLst>
                <a:ext uri="{FF2B5EF4-FFF2-40B4-BE49-F238E27FC236}">
                  <a16:creationId xmlns:a16="http://schemas.microsoft.com/office/drawing/2014/main" id="{5D25598E-C06D-4A43-856A-688A17FAD5D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EC50CB-7C00-4F2C-B6CF-F84EE85D593B}"/>
                  </a:ext>
                </a:extLst>
              </p:cNvPr>
              <p:cNvSpPr txBox="1"/>
              <p:nvPr/>
            </p:nvSpPr>
            <p:spPr>
              <a:xfrm>
                <a:off x="868540" y="1498598"/>
                <a:ext cx="6853919" cy="646331"/>
              </a:xfrm>
              <a:prstGeom prst="rect">
                <a:avLst/>
              </a:prstGeom>
              <a:noFill/>
            </p:spPr>
            <p:txBody>
              <a:bodyPr wrap="square" rtlCol="0">
                <a:spAutoFit/>
              </a:bodyPr>
              <a:lstStyle/>
              <a:p>
                <a:r>
                  <a:rPr lang="en-GB" dirty="0"/>
                  <a:t>Imagine we have 10 children, one of each age between 0 and 9.</a:t>
                </a:r>
              </a:p>
              <a:p>
                <a:r>
                  <a:rPr lang="en-GB" dirty="0"/>
                  <a:t>This is our population. There is a </a:t>
                </a:r>
                <a:r>
                  <a:rPr lang="en-GB" b="1" dirty="0"/>
                  <a:t>known population mean </a:t>
                </a:r>
                <a:r>
                  <a:rPr lang="en-GB" dirty="0"/>
                  <a:t>of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=4.5</m:t>
                    </m:r>
                  </m:oMath>
                </a14:m>
                <a:endParaRPr lang="en-GB" dirty="0"/>
              </a:p>
            </p:txBody>
          </p:sp>
        </mc:Choice>
        <mc:Fallback xmlns="">
          <p:sp>
            <p:nvSpPr>
              <p:cNvPr id="26" name="TextBox 25">
                <a:extLst>
                  <a:ext uri="{FF2B5EF4-FFF2-40B4-BE49-F238E27FC236}">
                    <a16:creationId xmlns:a16="http://schemas.microsoft.com/office/drawing/2014/main" id="{11EC50CB-7C00-4F2C-B6CF-F84EE85D593B}"/>
                  </a:ext>
                </a:extLst>
              </p:cNvPr>
              <p:cNvSpPr txBox="1">
                <a:spLocks noRot="1" noChangeAspect="1" noMove="1" noResize="1" noEditPoints="1" noAdjustHandles="1" noChangeArrowheads="1" noChangeShapeType="1" noTextEdit="1"/>
              </p:cNvSpPr>
              <p:nvPr/>
            </p:nvSpPr>
            <p:spPr>
              <a:xfrm>
                <a:off x="868540" y="1498598"/>
                <a:ext cx="6853919" cy="646331"/>
              </a:xfrm>
              <a:prstGeom prst="rect">
                <a:avLst/>
              </a:prstGeom>
              <a:blipFill>
                <a:blip r:embed="rId3"/>
                <a:stretch>
                  <a:fillRect l="-711" t="-5660" b="-14151"/>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2844255E-608D-4CAF-9D08-55FCCF0B06D4}"/>
              </a:ext>
            </a:extLst>
          </p:cNvPr>
          <p:cNvSpPr/>
          <p:nvPr/>
        </p:nvSpPr>
        <p:spPr>
          <a:xfrm>
            <a:off x="188650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34" name="Rectangle 33">
            <a:extLst>
              <a:ext uri="{FF2B5EF4-FFF2-40B4-BE49-F238E27FC236}">
                <a16:creationId xmlns:a16="http://schemas.microsoft.com/office/drawing/2014/main" id="{BEF9847C-7703-4019-8928-05BBAC527AB1}"/>
              </a:ext>
            </a:extLst>
          </p:cNvPr>
          <p:cNvSpPr/>
          <p:nvPr/>
        </p:nvSpPr>
        <p:spPr>
          <a:xfrm>
            <a:off x="231855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35" name="Rectangle 34">
            <a:extLst>
              <a:ext uri="{FF2B5EF4-FFF2-40B4-BE49-F238E27FC236}">
                <a16:creationId xmlns:a16="http://schemas.microsoft.com/office/drawing/2014/main" id="{FD23C0A5-7255-44FE-8E13-287518D2053D}"/>
              </a:ext>
            </a:extLst>
          </p:cNvPr>
          <p:cNvSpPr/>
          <p:nvPr/>
        </p:nvSpPr>
        <p:spPr>
          <a:xfrm>
            <a:off x="275060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36" name="Rectangle 35">
            <a:extLst>
              <a:ext uri="{FF2B5EF4-FFF2-40B4-BE49-F238E27FC236}">
                <a16:creationId xmlns:a16="http://schemas.microsoft.com/office/drawing/2014/main" id="{201498CA-49A0-4238-9CAF-AED94666F541}"/>
              </a:ext>
            </a:extLst>
          </p:cNvPr>
          <p:cNvSpPr/>
          <p:nvPr/>
        </p:nvSpPr>
        <p:spPr>
          <a:xfrm>
            <a:off x="320164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37" name="Rectangle 36">
            <a:extLst>
              <a:ext uri="{FF2B5EF4-FFF2-40B4-BE49-F238E27FC236}">
                <a16:creationId xmlns:a16="http://schemas.microsoft.com/office/drawing/2014/main" id="{96886E0C-ED51-47E1-BAD1-DCEE0F03D330}"/>
              </a:ext>
            </a:extLst>
          </p:cNvPr>
          <p:cNvSpPr/>
          <p:nvPr/>
        </p:nvSpPr>
        <p:spPr>
          <a:xfrm>
            <a:off x="363788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38" name="Rectangle 37">
            <a:extLst>
              <a:ext uri="{FF2B5EF4-FFF2-40B4-BE49-F238E27FC236}">
                <a16:creationId xmlns:a16="http://schemas.microsoft.com/office/drawing/2014/main" id="{542AD76D-6E7A-4109-81C0-8505F07AFFB6}"/>
              </a:ext>
            </a:extLst>
          </p:cNvPr>
          <p:cNvSpPr/>
          <p:nvPr/>
        </p:nvSpPr>
        <p:spPr>
          <a:xfrm>
            <a:off x="4071173"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39" name="Rectangle 38">
            <a:extLst>
              <a:ext uri="{FF2B5EF4-FFF2-40B4-BE49-F238E27FC236}">
                <a16:creationId xmlns:a16="http://schemas.microsoft.com/office/drawing/2014/main" id="{80641BE1-C003-4684-9410-A48FD7A43CA1}"/>
              </a:ext>
            </a:extLst>
          </p:cNvPr>
          <p:cNvSpPr/>
          <p:nvPr/>
        </p:nvSpPr>
        <p:spPr>
          <a:xfrm>
            <a:off x="4490375"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40" name="Rectangle 39">
            <a:extLst>
              <a:ext uri="{FF2B5EF4-FFF2-40B4-BE49-F238E27FC236}">
                <a16:creationId xmlns:a16="http://schemas.microsoft.com/office/drawing/2014/main" id="{3313580E-231B-4665-9EBA-A52EE651E24F}"/>
              </a:ext>
            </a:extLst>
          </p:cNvPr>
          <p:cNvSpPr/>
          <p:nvPr/>
        </p:nvSpPr>
        <p:spPr>
          <a:xfrm>
            <a:off x="492366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1" name="Rectangle 40">
            <a:extLst>
              <a:ext uri="{FF2B5EF4-FFF2-40B4-BE49-F238E27FC236}">
                <a16:creationId xmlns:a16="http://schemas.microsoft.com/office/drawing/2014/main" id="{42A5E842-24A5-4724-9276-56A5C30693CF}"/>
              </a:ext>
            </a:extLst>
          </p:cNvPr>
          <p:cNvSpPr/>
          <p:nvPr/>
        </p:nvSpPr>
        <p:spPr>
          <a:xfrm>
            <a:off x="5359900"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42" name="Rectangle 41">
            <a:extLst>
              <a:ext uri="{FF2B5EF4-FFF2-40B4-BE49-F238E27FC236}">
                <a16:creationId xmlns:a16="http://schemas.microsoft.com/office/drawing/2014/main" id="{8587DE32-37FD-4CE8-A883-2F194521D054}"/>
              </a:ext>
            </a:extLst>
          </p:cNvPr>
          <p:cNvSpPr/>
          <p:nvPr/>
        </p:nvSpPr>
        <p:spPr>
          <a:xfrm>
            <a:off x="579613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43" name="TextBox 42">
            <a:extLst>
              <a:ext uri="{FF2B5EF4-FFF2-40B4-BE49-F238E27FC236}">
                <a16:creationId xmlns:a16="http://schemas.microsoft.com/office/drawing/2014/main" id="{9995D15E-98E7-4891-9D8F-EED036C5FDF2}"/>
              </a:ext>
            </a:extLst>
          </p:cNvPr>
          <p:cNvSpPr txBox="1"/>
          <p:nvPr/>
        </p:nvSpPr>
        <p:spPr>
          <a:xfrm>
            <a:off x="4670395" y="2330574"/>
            <a:ext cx="4046848"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Suppose we took a sample of 4 children. </a:t>
            </a:r>
          </a:p>
        </p:txBody>
      </p:sp>
      <p:sp>
        <p:nvSpPr>
          <p:cNvPr id="44" name="Rectangle 43">
            <a:extLst>
              <a:ext uri="{FF2B5EF4-FFF2-40B4-BE49-F238E27FC236}">
                <a16:creationId xmlns:a16="http://schemas.microsoft.com/office/drawing/2014/main" id="{B710BCED-EED5-48AF-B906-20E0814F1FAC}"/>
              </a:ext>
            </a:extLst>
          </p:cNvPr>
          <p:cNvSpPr/>
          <p:nvPr/>
        </p:nvSpPr>
        <p:spPr>
          <a:xfrm>
            <a:off x="148878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45" name="Rectangle 44">
            <a:extLst>
              <a:ext uri="{FF2B5EF4-FFF2-40B4-BE49-F238E27FC236}">
                <a16:creationId xmlns:a16="http://schemas.microsoft.com/office/drawing/2014/main" id="{B0D4DDE2-7730-4190-A11D-DBA16E69E4AF}"/>
              </a:ext>
            </a:extLst>
          </p:cNvPr>
          <p:cNvSpPr/>
          <p:nvPr/>
        </p:nvSpPr>
        <p:spPr>
          <a:xfrm>
            <a:off x="1920833"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46" name="Rectangle 45">
            <a:extLst>
              <a:ext uri="{FF2B5EF4-FFF2-40B4-BE49-F238E27FC236}">
                <a16:creationId xmlns:a16="http://schemas.microsoft.com/office/drawing/2014/main" id="{B43ECFCF-B288-481A-8461-DF0789482C19}"/>
              </a:ext>
            </a:extLst>
          </p:cNvPr>
          <p:cNvSpPr/>
          <p:nvPr/>
        </p:nvSpPr>
        <p:spPr>
          <a:xfrm>
            <a:off x="2352881"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7" name="Rectangle 46">
            <a:extLst>
              <a:ext uri="{FF2B5EF4-FFF2-40B4-BE49-F238E27FC236}">
                <a16:creationId xmlns:a16="http://schemas.microsoft.com/office/drawing/2014/main" id="{4BDDE529-24FF-49F9-8D70-795DCFD6C9B3}"/>
              </a:ext>
            </a:extLst>
          </p:cNvPr>
          <p:cNvSpPr/>
          <p:nvPr/>
        </p:nvSpPr>
        <p:spPr>
          <a:xfrm>
            <a:off x="280392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098465D-2DC0-48E9-A1A7-FFBC38159665}"/>
                  </a:ext>
                </a:extLst>
              </p:cNvPr>
              <p:cNvSpPr txBox="1"/>
              <p:nvPr/>
            </p:nvSpPr>
            <p:spPr>
              <a:xfrm>
                <a:off x="246232" y="3932476"/>
                <a:ext cx="4144648"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mean of this sample is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dirty="0" smtClean="0">
                        <a:latin typeface="Cambria Math" panose="02040503050406030204" pitchFamily="18" charset="0"/>
                      </a:rPr>
                      <m:t>=4.75</m:t>
                    </m:r>
                  </m:oMath>
                </a14:m>
                <a:r>
                  <a:rPr lang="en-GB" sz="1600" dirty="0"/>
                  <a:t>. This sample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is close the true population mean </a:t>
                </a:r>
                <a14:m>
                  <m:oMath xmlns:m="http://schemas.openxmlformats.org/officeDocument/2006/math">
                    <m:r>
                      <a:rPr lang="en-GB" sz="1600" b="0" i="1" smtClean="0">
                        <a:latin typeface="Cambria Math" panose="02040503050406030204" pitchFamily="18" charset="0"/>
                      </a:rPr>
                      <m:t>𝜇</m:t>
                    </m:r>
                  </m:oMath>
                </a14:m>
                <a:r>
                  <a:rPr lang="en-GB" sz="1600" dirty="0"/>
                  <a:t>, but is naturally going to vary as we consider different samples. </a:t>
                </a:r>
              </a:p>
            </p:txBody>
          </p:sp>
        </mc:Choice>
        <mc:Fallback xmlns="">
          <p:sp>
            <p:nvSpPr>
              <p:cNvPr id="48" name="TextBox 47">
                <a:extLst>
                  <a:ext uri="{FF2B5EF4-FFF2-40B4-BE49-F238E27FC236}">
                    <a16:creationId xmlns:a16="http://schemas.microsoft.com/office/drawing/2014/main" id="{B098465D-2DC0-48E9-A1A7-FFBC38159665}"/>
                  </a:ext>
                </a:extLst>
              </p:cNvPr>
              <p:cNvSpPr txBox="1">
                <a:spLocks noRot="1" noChangeAspect="1" noMove="1" noResize="1" noEditPoints="1" noAdjustHandles="1" noChangeArrowheads="1" noChangeShapeType="1" noTextEdit="1"/>
              </p:cNvSpPr>
              <p:nvPr/>
            </p:nvSpPr>
            <p:spPr>
              <a:xfrm>
                <a:off x="246232" y="3932476"/>
                <a:ext cx="4144648" cy="107721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 name="TextBox 4">
            <a:extLst>
              <a:ext uri="{FF2B5EF4-FFF2-40B4-BE49-F238E27FC236}">
                <a16:creationId xmlns:a16="http://schemas.microsoft.com/office/drawing/2014/main" id="{D56A96D7-A799-4BFD-8B4D-F3DE3A74D503}"/>
              </a:ext>
            </a:extLst>
          </p:cNvPr>
          <p:cNvSpPr txBox="1"/>
          <p:nvPr/>
        </p:nvSpPr>
        <p:spPr>
          <a:xfrm>
            <a:off x="165100" y="2753969"/>
            <a:ext cx="1173812" cy="369332"/>
          </a:xfrm>
          <a:prstGeom prst="rect">
            <a:avLst/>
          </a:prstGeom>
          <a:noFill/>
        </p:spPr>
        <p:txBody>
          <a:bodyPr wrap="square" rtlCol="0">
            <a:spAutoFit/>
          </a:bodyPr>
          <a:lstStyle/>
          <a:p>
            <a:r>
              <a:rPr lang="en-GB" b="1" dirty="0"/>
              <a:t>Sample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287890-B8B5-4A28-B853-D78D4DF332C8}"/>
                  </a:ext>
                </a:extLst>
              </p:cNvPr>
              <p:cNvSpPr txBox="1"/>
              <p:nvPr/>
            </p:nvSpPr>
            <p:spPr>
              <a:xfrm>
                <a:off x="3510889" y="2251596"/>
                <a:ext cx="553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m:oMathPara>
                </a14:m>
                <a:endParaRPr lang="en-GB" dirty="0"/>
              </a:p>
            </p:txBody>
          </p:sp>
        </mc:Choice>
        <mc:Fallback xmlns="">
          <p:sp>
            <p:nvSpPr>
              <p:cNvPr id="6" name="TextBox 5">
                <a:extLst>
                  <a:ext uri="{FF2B5EF4-FFF2-40B4-BE49-F238E27FC236}">
                    <a16:creationId xmlns:a16="http://schemas.microsoft.com/office/drawing/2014/main" id="{37287890-B8B5-4A28-B853-D78D4DF332C8}"/>
                  </a:ext>
                </a:extLst>
              </p:cNvPr>
              <p:cNvSpPr txBox="1">
                <a:spLocks noRot="1" noChangeAspect="1" noMove="1" noResize="1" noEditPoints="1" noAdjustHandles="1" noChangeArrowheads="1" noChangeShapeType="1" noTextEdit="1"/>
              </p:cNvSpPr>
              <p:nvPr/>
            </p:nvSpPr>
            <p:spPr>
              <a:xfrm>
                <a:off x="3510889" y="2251596"/>
                <a:ext cx="553112" cy="369332"/>
              </a:xfrm>
              <a:prstGeom prst="rect">
                <a:avLst/>
              </a:prstGeom>
              <a:blipFill>
                <a:blip r:embed="rId5"/>
                <a:stretch>
                  <a:fillRect r="-25275"/>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AB72219D-7477-42C3-80D7-5E483899F8BD}"/>
              </a:ext>
            </a:extLst>
          </p:cNvPr>
          <p:cNvCxnSpPr/>
          <p:nvPr/>
        </p:nvCxnSpPr>
        <p:spPr>
          <a:xfrm>
            <a:off x="165100" y="2611864"/>
            <a:ext cx="408609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A3C49C-CCBF-4C1A-AEF6-50A4F74D1BC8}"/>
              </a:ext>
            </a:extLst>
          </p:cNvPr>
          <p:cNvSpPr txBox="1"/>
          <p:nvPr/>
        </p:nvSpPr>
        <p:spPr>
          <a:xfrm>
            <a:off x="3445168" y="2753969"/>
            <a:ext cx="869525" cy="369332"/>
          </a:xfrm>
          <a:prstGeom prst="rect">
            <a:avLst/>
          </a:prstGeom>
          <a:noFill/>
        </p:spPr>
        <p:txBody>
          <a:bodyPr wrap="square" rtlCol="0">
            <a:spAutoFit/>
          </a:bodyPr>
          <a:lstStyle/>
          <a:p>
            <a:r>
              <a:rPr lang="en-GB" dirty="0"/>
              <a:t>4.75</a:t>
            </a:r>
          </a:p>
        </p:txBody>
      </p:sp>
      <p:sp>
        <p:nvSpPr>
          <p:cNvPr id="56" name="TextBox 55">
            <a:extLst>
              <a:ext uri="{FF2B5EF4-FFF2-40B4-BE49-F238E27FC236}">
                <a16:creationId xmlns:a16="http://schemas.microsoft.com/office/drawing/2014/main" id="{E7C4E08E-BCC0-4222-8DF0-1EEB326BCBA0}"/>
              </a:ext>
            </a:extLst>
          </p:cNvPr>
          <p:cNvSpPr txBox="1"/>
          <p:nvPr/>
        </p:nvSpPr>
        <p:spPr>
          <a:xfrm>
            <a:off x="3425974" y="3109702"/>
            <a:ext cx="869525" cy="369332"/>
          </a:xfrm>
          <a:prstGeom prst="rect">
            <a:avLst/>
          </a:prstGeom>
          <a:noFill/>
        </p:spPr>
        <p:txBody>
          <a:bodyPr wrap="square" rtlCol="0">
            <a:spAutoFit/>
          </a:bodyPr>
          <a:lstStyle/>
          <a:p>
            <a:r>
              <a:rPr lang="en-GB" dirty="0"/>
              <a:t>4.25</a:t>
            </a:r>
          </a:p>
        </p:txBody>
      </p:sp>
      <p:sp>
        <p:nvSpPr>
          <p:cNvPr id="57" name="Rectangle 56">
            <a:extLst>
              <a:ext uri="{FF2B5EF4-FFF2-40B4-BE49-F238E27FC236}">
                <a16:creationId xmlns:a16="http://schemas.microsoft.com/office/drawing/2014/main" id="{53862EF0-F678-4BD8-84A1-2B40123331D3}"/>
              </a:ext>
            </a:extLst>
          </p:cNvPr>
          <p:cNvSpPr/>
          <p:nvPr/>
        </p:nvSpPr>
        <p:spPr>
          <a:xfrm>
            <a:off x="148878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58" name="Rectangle 57">
            <a:extLst>
              <a:ext uri="{FF2B5EF4-FFF2-40B4-BE49-F238E27FC236}">
                <a16:creationId xmlns:a16="http://schemas.microsoft.com/office/drawing/2014/main" id="{8F69D275-FEF8-4A54-9D83-9D52B09F6A76}"/>
              </a:ext>
            </a:extLst>
          </p:cNvPr>
          <p:cNvSpPr/>
          <p:nvPr/>
        </p:nvSpPr>
        <p:spPr>
          <a:xfrm>
            <a:off x="1920833"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59" name="Rectangle 58">
            <a:extLst>
              <a:ext uri="{FF2B5EF4-FFF2-40B4-BE49-F238E27FC236}">
                <a16:creationId xmlns:a16="http://schemas.microsoft.com/office/drawing/2014/main" id="{CD6A612F-076E-4206-A6E5-BD6F664A928D}"/>
              </a:ext>
            </a:extLst>
          </p:cNvPr>
          <p:cNvSpPr/>
          <p:nvPr/>
        </p:nvSpPr>
        <p:spPr>
          <a:xfrm>
            <a:off x="2352881"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60" name="Rectangle 59">
            <a:extLst>
              <a:ext uri="{FF2B5EF4-FFF2-40B4-BE49-F238E27FC236}">
                <a16:creationId xmlns:a16="http://schemas.microsoft.com/office/drawing/2014/main" id="{C288F7FF-205E-453D-AFAF-674EE84BDF43}"/>
              </a:ext>
            </a:extLst>
          </p:cNvPr>
          <p:cNvSpPr/>
          <p:nvPr/>
        </p:nvSpPr>
        <p:spPr>
          <a:xfrm>
            <a:off x="280392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61" name="TextBox 60">
            <a:extLst>
              <a:ext uri="{FF2B5EF4-FFF2-40B4-BE49-F238E27FC236}">
                <a16:creationId xmlns:a16="http://schemas.microsoft.com/office/drawing/2014/main" id="{ADF2F3D7-982F-4888-A110-75D5C63B4A2B}"/>
              </a:ext>
            </a:extLst>
          </p:cNvPr>
          <p:cNvSpPr txBox="1"/>
          <p:nvPr/>
        </p:nvSpPr>
        <p:spPr>
          <a:xfrm>
            <a:off x="165100" y="3134800"/>
            <a:ext cx="1173812" cy="369332"/>
          </a:xfrm>
          <a:prstGeom prst="rect">
            <a:avLst/>
          </a:prstGeom>
          <a:noFill/>
        </p:spPr>
        <p:txBody>
          <a:bodyPr wrap="square" rtlCol="0">
            <a:spAutoFit/>
          </a:bodyPr>
          <a:lstStyle/>
          <a:p>
            <a:r>
              <a:rPr lang="en-GB" b="1" dirty="0"/>
              <a:t>Sample 2:</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0">
                    <a:tc>
                      <a:txBody>
                        <a:bodyPr/>
                        <a:lstStyle/>
                        <a:p>
                          <a:r>
                            <a:rPr lang="en-GB" sz="1400" dirty="0"/>
                            <a:t>Sample mean </a:t>
                          </a:r>
                          <a14:m>
                            <m:oMath xmlns:m="http://schemas.openxmlformats.org/officeDocument/2006/math">
                              <m:acc>
                                <m:accPr>
                                  <m:chr m:val="̅"/>
                                  <m:ctrlPr>
                                    <a:rPr lang="en-GB" sz="1400" i="1" smtClean="0">
                                      <a:latin typeface="Cambria Math" panose="02040503050406030204" pitchFamily="18" charset="0"/>
                                    </a:rPr>
                                  </m:ctrlPr>
                                </m:accPr>
                                <m:e>
                                  <m:r>
                                    <a:rPr lang="en-GB" sz="1400" smtClean="0">
                                      <a:latin typeface="Cambria Math" panose="02040503050406030204" pitchFamily="18" charset="0"/>
                                    </a:rPr>
                                    <m:t>𝒙</m:t>
                                  </m:r>
                                </m:e>
                              </m:acc>
                            </m:oMath>
                          </a14:m>
                          <a:endParaRPr lang="en-GB" sz="1400" dirty="0"/>
                        </a:p>
                      </a:txBody>
                      <a:tcPr/>
                    </a:tc>
                    <a:tc>
                      <a:txBody>
                        <a:bodyPr/>
                        <a:lstStyle/>
                        <a:p>
                          <a:r>
                            <a:rPr lang="en-GB" sz="1400" dirty="0"/>
                            <a:t>Tally</a:t>
                          </a:r>
                        </a:p>
                      </a:txBody>
                      <a:tcPr/>
                    </a:tc>
                    <a:extLst>
                      <a:ext uri="{0D108BD9-81ED-4DB2-BD59-A6C34878D82A}">
                        <a16:rowId xmlns:a16="http://schemas.microsoft.com/office/drawing/2014/main" val="2409375306"/>
                      </a:ext>
                    </a:extLst>
                  </a:tr>
                  <a:tr h="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14286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Choice>
        <mc:Fallback xmlns="">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304800">
                    <a:tc>
                      <a:txBody>
                        <a:bodyPr/>
                        <a:lstStyle/>
                        <a:p>
                          <a:endParaRPr lang="en-US"/>
                        </a:p>
                      </a:txBody>
                      <a:tcPr>
                        <a:blipFill>
                          <a:blip r:embed="rId6"/>
                          <a:stretch>
                            <a:fillRect l="-444" t="-2000" r="-69333" b="-522000"/>
                          </a:stretch>
                        </a:blipFill>
                      </a:tcPr>
                    </a:tc>
                    <a:tc>
                      <a:txBody>
                        <a:bodyPr/>
                        <a:lstStyle/>
                        <a:p>
                          <a:r>
                            <a:rPr lang="en-GB" sz="1400" dirty="0"/>
                            <a:t>Tally</a:t>
                          </a:r>
                        </a:p>
                      </a:txBody>
                      <a:tcPr/>
                    </a:tc>
                    <a:extLst>
                      <a:ext uri="{0D108BD9-81ED-4DB2-BD59-A6C34878D82A}">
                        <a16:rowId xmlns:a16="http://schemas.microsoft.com/office/drawing/2014/main" val="2409375306"/>
                      </a:ext>
                    </a:extLst>
                  </a:tr>
                  <a:tr h="30480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30480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30480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30480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30480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Fallback>
      </mc:AlternateContent>
      <p:sp>
        <p:nvSpPr>
          <p:cNvPr id="11" name="TextBox 10">
            <a:extLst>
              <a:ext uri="{FF2B5EF4-FFF2-40B4-BE49-F238E27FC236}">
                <a16:creationId xmlns:a16="http://schemas.microsoft.com/office/drawing/2014/main" id="{62454DA1-C468-4933-9BE2-92A27A03B48D}"/>
              </a:ext>
            </a:extLst>
          </p:cNvPr>
          <p:cNvSpPr txBox="1"/>
          <p:nvPr/>
        </p:nvSpPr>
        <p:spPr>
          <a:xfrm>
            <a:off x="2013000" y="3319440"/>
            <a:ext cx="1274948" cy="584775"/>
          </a:xfrm>
          <a:prstGeom prst="rect">
            <a:avLst/>
          </a:prstGeom>
          <a:noFill/>
        </p:spPr>
        <p:txBody>
          <a:bodyPr wrap="square" rtlCol="0">
            <a:spAutoFit/>
          </a:bodyPr>
          <a:lstStyle/>
          <a:p>
            <a:r>
              <a:rPr lang="en-GB" sz="3200" dirty="0"/>
              <a:t>…</a:t>
            </a:r>
            <a:endParaRPr lang="en-GB" dirty="0"/>
          </a:p>
        </p:txBody>
      </p:sp>
      <p:sp>
        <p:nvSpPr>
          <p:cNvPr id="12" name="Arrow: Right 11">
            <a:extLst>
              <a:ext uri="{FF2B5EF4-FFF2-40B4-BE49-F238E27FC236}">
                <a16:creationId xmlns:a16="http://schemas.microsoft.com/office/drawing/2014/main" id="{ACD5EEFE-8E27-4E66-8258-B724A1CC8B7B}"/>
              </a:ext>
            </a:extLst>
          </p:cNvPr>
          <p:cNvSpPr/>
          <p:nvPr/>
        </p:nvSpPr>
        <p:spPr>
          <a:xfrm rot="1471641">
            <a:off x="4219691" y="3241299"/>
            <a:ext cx="271807" cy="4814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168FC3A-85E2-4F69-97B7-FF50E217FB54}"/>
                  </a:ext>
                </a:extLst>
              </p:cNvPr>
              <p:cNvSpPr txBox="1"/>
              <p:nvPr/>
            </p:nvSpPr>
            <p:spPr>
              <a:xfrm>
                <a:off x="215407" y="5210090"/>
                <a:ext cx="4363767"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For a different sample of 4, we might obtain a different sample mean. What would happen if we took lots of different samples of 4, and found the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of each? How would these means be distributed?</a:t>
                </a:r>
              </a:p>
            </p:txBody>
          </p:sp>
        </mc:Choice>
        <mc:Fallback xmlns="">
          <p:sp>
            <p:nvSpPr>
              <p:cNvPr id="62" name="TextBox 61">
                <a:extLst>
                  <a:ext uri="{FF2B5EF4-FFF2-40B4-BE49-F238E27FC236}">
                    <a16:creationId xmlns:a16="http://schemas.microsoft.com/office/drawing/2014/main" id="{4168FC3A-85E2-4F69-97B7-FF50E217FB54}"/>
                  </a:ext>
                </a:extLst>
              </p:cNvPr>
              <p:cNvSpPr txBox="1">
                <a:spLocks noRot="1" noChangeAspect="1" noMove="1" noResize="1" noEditPoints="1" noAdjustHandles="1" noChangeArrowheads="1" noChangeShapeType="1" noTextEdit="1"/>
              </p:cNvSpPr>
              <p:nvPr/>
            </p:nvSpPr>
            <p:spPr>
              <a:xfrm>
                <a:off x="215407" y="5210090"/>
                <a:ext cx="4363767" cy="1323439"/>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2122A50F-4237-486B-B505-09026816CCC5}"/>
              </a:ext>
            </a:extLst>
          </p:cNvPr>
          <p:cNvCxnSpPr/>
          <p:nvPr/>
        </p:nvCxnSpPr>
        <p:spPr>
          <a:xfrm>
            <a:off x="165100" y="2251596"/>
            <a:ext cx="408609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5C9E64-D03C-43EB-B35F-62D36E6BCCFA}"/>
              </a:ext>
            </a:extLst>
          </p:cNvPr>
          <p:cNvCxnSpPr/>
          <p:nvPr/>
        </p:nvCxnSpPr>
        <p:spPr>
          <a:xfrm>
            <a:off x="6469608" y="4286746"/>
            <a:ext cx="0" cy="216024"/>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EF63C82-E1F4-478F-9A35-A76AFA8A03FD}"/>
              </a:ext>
            </a:extLst>
          </p:cNvPr>
          <p:cNvCxnSpPr/>
          <p:nvPr/>
        </p:nvCxnSpPr>
        <p:spPr>
          <a:xfrm>
            <a:off x="6463053" y="3677559"/>
            <a:ext cx="0" cy="21602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49BE2D-1C1C-4946-8A5F-03295933D164}"/>
                  </a:ext>
                </a:extLst>
              </p:cNvPr>
              <p:cNvSpPr txBox="1"/>
              <p:nvPr/>
            </p:nvSpPr>
            <p:spPr>
              <a:xfrm>
                <a:off x="8146295" y="4837719"/>
                <a:ext cx="400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m:oMathPara>
                </a14:m>
                <a:endParaRPr lang="en-GB" dirty="0"/>
              </a:p>
            </p:txBody>
          </p:sp>
        </mc:Choice>
        <mc:Fallback xmlns="">
          <p:sp>
            <p:nvSpPr>
              <p:cNvPr id="15" name="TextBox 14">
                <a:extLst>
                  <a:ext uri="{FF2B5EF4-FFF2-40B4-BE49-F238E27FC236}">
                    <a16:creationId xmlns:a16="http://schemas.microsoft.com/office/drawing/2014/main" id="{7249BE2D-1C1C-4946-8A5F-03295933D164}"/>
                  </a:ext>
                </a:extLst>
              </p:cNvPr>
              <p:cNvSpPr txBox="1">
                <a:spLocks noRot="1" noChangeAspect="1" noMove="1" noResize="1" noEditPoints="1" noAdjustHandles="1" noChangeArrowheads="1" noChangeShapeType="1" noTextEdit="1"/>
              </p:cNvSpPr>
              <p:nvPr/>
            </p:nvSpPr>
            <p:spPr>
              <a:xfrm>
                <a:off x="8146295" y="4837719"/>
                <a:ext cx="400827" cy="369332"/>
              </a:xfrm>
              <a:prstGeom prst="rect">
                <a:avLst/>
              </a:prstGeom>
              <a:blipFill>
                <a:blip r:embed="rId8"/>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1F83E2-E126-48D8-B4D9-197DFE27FBB6}"/>
                  </a:ext>
                </a:extLst>
              </p:cNvPr>
              <p:cNvSpPr txBox="1"/>
              <p:nvPr/>
            </p:nvSpPr>
            <p:spPr>
              <a:xfrm>
                <a:off x="7779008" y="5339534"/>
                <a:ext cx="1310375" cy="600164"/>
              </a:xfrm>
              <a:prstGeom prst="rect">
                <a:avLst/>
              </a:prstGeom>
              <a:solidFill>
                <a:schemeClr val="bg1"/>
              </a:solidFill>
            </p:spPr>
            <p:txBody>
              <a:bodyPr wrap="square" rtlCol="0">
                <a:spAutoFit/>
              </a:bodyPr>
              <a:lstStyle/>
              <a:p>
                <a:r>
                  <a:rPr lang="en-GB" sz="1100" dirty="0"/>
                  <a:t>In this histogram, 5 actually means </a:t>
                </a:r>
                <a14:m>
                  <m:oMath xmlns:m="http://schemas.openxmlformats.org/officeDocument/2006/math">
                    <m:r>
                      <a:rPr lang="en-GB" sz="1100" b="0" i="1" smtClean="0">
                        <a:latin typeface="Cambria Math" panose="02040503050406030204" pitchFamily="18" charset="0"/>
                      </a:rPr>
                      <m:t>4.5≤</m:t>
                    </m:r>
                    <m:acc>
                      <m:accPr>
                        <m:chr m:val="̅"/>
                        <m:ctrlPr>
                          <a:rPr lang="en-GB" sz="1100" b="0" i="1" smtClean="0">
                            <a:latin typeface="Cambria Math" panose="02040503050406030204" pitchFamily="18" charset="0"/>
                          </a:rPr>
                        </m:ctrlPr>
                      </m:accPr>
                      <m:e>
                        <m:r>
                          <a:rPr lang="en-GB" sz="1100" b="0" i="1" smtClean="0">
                            <a:latin typeface="Cambria Math" panose="02040503050406030204" pitchFamily="18" charset="0"/>
                          </a:rPr>
                          <m:t>𝑥</m:t>
                        </m:r>
                      </m:e>
                    </m:acc>
                    <m:r>
                      <a:rPr lang="en-GB" sz="1100" b="0" i="1" smtClean="0">
                        <a:latin typeface="Cambria Math" panose="02040503050406030204" pitchFamily="18" charset="0"/>
                      </a:rPr>
                      <m:t>&lt;5</m:t>
                    </m:r>
                  </m:oMath>
                </a14:m>
                <a:endParaRPr lang="en-GB" sz="1100" dirty="0"/>
              </a:p>
            </p:txBody>
          </p:sp>
        </mc:Choice>
        <mc:Fallback xmlns="">
          <p:sp>
            <p:nvSpPr>
              <p:cNvPr id="16" name="TextBox 15">
                <a:extLst>
                  <a:ext uri="{FF2B5EF4-FFF2-40B4-BE49-F238E27FC236}">
                    <a16:creationId xmlns:a16="http://schemas.microsoft.com/office/drawing/2014/main" id="{B21F83E2-E126-48D8-B4D9-197DFE27FBB6}"/>
                  </a:ext>
                </a:extLst>
              </p:cNvPr>
              <p:cNvSpPr txBox="1">
                <a:spLocks noRot="1" noChangeAspect="1" noMove="1" noResize="1" noEditPoints="1" noAdjustHandles="1" noChangeArrowheads="1" noChangeShapeType="1" noTextEdit="1"/>
              </p:cNvSpPr>
              <p:nvPr/>
            </p:nvSpPr>
            <p:spPr>
              <a:xfrm>
                <a:off x="7779008" y="5339534"/>
                <a:ext cx="1310375" cy="600164"/>
              </a:xfrm>
              <a:prstGeom prst="rect">
                <a:avLst/>
              </a:prstGeom>
              <a:blipFill>
                <a:blip r:embed="rId9"/>
                <a:stretch>
                  <a:fillRect t="-1020"/>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D7C4EFC6-F225-4D50-BA11-F894BEBDDA7B}"/>
              </a:ext>
            </a:extLst>
          </p:cNvPr>
          <p:cNvSpPr txBox="1"/>
          <p:nvPr/>
        </p:nvSpPr>
        <p:spPr>
          <a:xfrm>
            <a:off x="5226531" y="5338343"/>
            <a:ext cx="1178465" cy="430887"/>
          </a:xfrm>
          <a:prstGeom prst="rect">
            <a:avLst/>
          </a:prstGeom>
          <a:solidFill>
            <a:schemeClr val="bg1"/>
          </a:solidFill>
        </p:spPr>
        <p:txBody>
          <a:bodyPr wrap="square" rtlCol="0">
            <a:spAutoFit/>
          </a:bodyPr>
          <a:lstStyle/>
          <a:p>
            <a:r>
              <a:rPr lang="en-GB" sz="1100" dirty="0"/>
              <a:t>I took 1000 random samples.</a:t>
            </a:r>
          </a:p>
        </p:txBody>
      </p:sp>
    </p:spTree>
    <p:extLst>
      <p:ext uri="{BB962C8B-B14F-4D97-AF65-F5344CB8AC3E}">
        <p14:creationId xmlns:p14="http://schemas.microsoft.com/office/powerpoint/2010/main" val="35894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randombar(horizontal)">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44" grpId="0" animBg="1"/>
      <p:bldP spid="45" grpId="0" animBg="1"/>
      <p:bldP spid="46" grpId="0" animBg="1"/>
      <p:bldP spid="47" grpId="0" animBg="1"/>
      <p:bldP spid="48" grpId="0" animBg="1"/>
      <p:bldP spid="5" grpId="0"/>
      <p:bldP spid="6" grpId="0"/>
      <p:bldP spid="9" grpId="0"/>
      <p:bldP spid="56" grpId="0"/>
      <p:bldP spid="57" grpId="0" animBg="1"/>
      <p:bldP spid="58" grpId="0" animBg="1"/>
      <p:bldP spid="59" grpId="0" animBg="1"/>
      <p:bldP spid="60" grpId="0" animBg="1"/>
      <p:bldP spid="61" grpId="0"/>
      <p:bldP spid="11" grpId="0"/>
      <p:bldP spid="12" grpId="0" animBg="1"/>
      <p:bldP spid="62" grpId="0" animBg="1"/>
      <p:bldP spid="15" grpId="0"/>
      <p:bldP spid="16"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664811973"/>
              </p:ext>
            </p:extLst>
          </p:nvPr>
        </p:nvGraphicFramePr>
        <p:xfrm>
          <a:off x="168397" y="3447800"/>
          <a:ext cx="4591050" cy="224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AD1C9E1-FB60-42D5-AB7C-E3F6E1C4D5A3}"/>
              </a:ext>
            </a:extLst>
          </p:cNvPr>
          <p:cNvGraphicFramePr>
            <a:graphicFrameLocks/>
          </p:cNvGraphicFramePr>
          <p:nvPr>
            <p:extLst>
              <p:ext uri="{D42A27DB-BD31-4B8C-83A1-F6EECF244321}">
                <p14:modId xmlns:p14="http://schemas.microsoft.com/office/powerpoint/2010/main" val="1338271675"/>
              </p:ext>
            </p:extLst>
          </p:nvPr>
        </p:nvGraphicFramePr>
        <p:xfrm>
          <a:off x="177124" y="1070876"/>
          <a:ext cx="4556536" cy="224386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A7571403-9369-469B-8175-78F96C69EB73}"/>
              </a:ext>
            </a:extLst>
          </p:cNvPr>
          <p:cNvGrpSpPr/>
          <p:nvPr/>
        </p:nvGrpSpPr>
        <p:grpSpPr>
          <a:xfrm>
            <a:off x="0" y="0"/>
            <a:ext cx="9143074" cy="599127"/>
            <a:chOff x="0" y="13335"/>
            <a:chExt cx="9144218" cy="599127"/>
          </a:xfrm>
        </p:grpSpPr>
        <p:sp>
          <p:nvSpPr>
            <p:cNvPr id="9" name="TextBox 32">
              <a:extLst>
                <a:ext uri="{FF2B5EF4-FFF2-40B4-BE49-F238E27FC236}">
                  <a16:creationId xmlns:a16="http://schemas.microsoft.com/office/drawing/2014/main" id="{DB4A8711-C9BC-4455-A673-88A5EF679C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10" name="Straight Connector 9">
              <a:extLst>
                <a:ext uri="{FF2B5EF4-FFF2-40B4-BE49-F238E27FC236}">
                  <a16:creationId xmlns:a16="http://schemas.microsoft.com/office/drawing/2014/main" id="{632874E5-613E-4468-9BE7-C73DA8B6A6F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a:extLst>
              <a:ext uri="{FF2B5EF4-FFF2-40B4-BE49-F238E27FC236}">
                <a16:creationId xmlns:a16="http://schemas.microsoft.com/office/drawing/2014/main" id="{322ADC67-95C3-4A35-9BD9-81CCB9B0FC65}"/>
              </a:ext>
            </a:extLst>
          </p:cNvPr>
          <p:cNvSpPr txBox="1"/>
          <p:nvPr/>
        </p:nvSpPr>
        <p:spPr>
          <a:xfrm>
            <a:off x="3456091" y="1503806"/>
            <a:ext cx="1703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4 children.</a:t>
            </a:r>
          </a:p>
        </p:txBody>
      </p:sp>
      <p:sp>
        <p:nvSpPr>
          <p:cNvPr id="12" name="TextBox 11">
            <a:extLst>
              <a:ext uri="{FF2B5EF4-FFF2-40B4-BE49-F238E27FC236}">
                <a16:creationId xmlns:a16="http://schemas.microsoft.com/office/drawing/2014/main" id="{63FE5380-47DF-4DA4-A0A4-67F4BFEEFF8A}"/>
              </a:ext>
            </a:extLst>
          </p:cNvPr>
          <p:cNvSpPr txBox="1"/>
          <p:nvPr/>
        </p:nvSpPr>
        <p:spPr>
          <a:xfrm>
            <a:off x="3327990" y="3922661"/>
            <a:ext cx="14885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10 children.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A8B733-175E-45CC-B078-97E72F8BF685}"/>
                  </a:ext>
                </a:extLst>
              </p:cNvPr>
              <p:cNvSpPr txBox="1"/>
              <p:nvPr/>
            </p:nvSpPr>
            <p:spPr>
              <a:xfrm>
                <a:off x="4644572" y="720034"/>
                <a:ext cx="426719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our distribution across different sample means as we consider different samples.</a:t>
                </a:r>
              </a:p>
            </p:txBody>
          </p:sp>
        </mc:Choice>
        <mc:Fallback xmlns="">
          <p:sp>
            <p:nvSpPr>
              <p:cNvPr id="13" name="TextBox 12">
                <a:extLst>
                  <a:ext uri="{FF2B5EF4-FFF2-40B4-BE49-F238E27FC236}">
                    <a16:creationId xmlns:a16="http://schemas.microsoft.com/office/drawing/2014/main" id="{CCA8B733-175E-45CC-B078-97E72F8BF685}"/>
                  </a:ext>
                </a:extLst>
              </p:cNvPr>
              <p:cNvSpPr txBox="1">
                <a:spLocks noRot="1" noChangeAspect="1" noMove="1" noResize="1" noEditPoints="1" noAdjustHandles="1" noChangeArrowheads="1" noChangeShapeType="1" noTextEdit="1"/>
              </p:cNvSpPr>
              <p:nvPr/>
            </p:nvSpPr>
            <p:spPr>
              <a:xfrm>
                <a:off x="4644572" y="720034"/>
                <a:ext cx="426719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5199BF0-757B-4FA8-9EC6-F679712589B7}"/>
                  </a:ext>
                </a:extLst>
              </p:cNvPr>
              <p:cNvSpPr txBox="1"/>
              <p:nvPr/>
            </p:nvSpPr>
            <p:spPr>
              <a:xfrm>
                <a:off x="5210629" y="1707443"/>
                <a:ext cx="3875313" cy="3293209"/>
              </a:xfrm>
              <a:prstGeom prst="rect">
                <a:avLst/>
              </a:prstGeom>
              <a:noFill/>
            </p:spPr>
            <p:txBody>
              <a:bodyPr wrap="square" rtlCol="0">
                <a:spAutoFit/>
              </a:bodyPr>
              <a:lstStyle/>
              <a:p>
                <a:r>
                  <a:rPr lang="en-GB" sz="1600" b="1" dirty="0"/>
                  <a:t>Question 1: What type of distribution is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a:t>
                </a:r>
              </a:p>
              <a:p>
                <a:endParaRPr lang="en-GB" sz="1600" b="1" dirty="0" smtClean="0"/>
              </a:p>
              <a:p>
                <a:endParaRPr lang="en-GB" sz="1600" b="1" dirty="0"/>
              </a:p>
              <a:p>
                <a:endParaRPr lang="en-GB" sz="1600" b="1" dirty="0"/>
              </a:p>
              <a:p>
                <a:r>
                  <a:rPr lang="en-GB" sz="1600" b="1" dirty="0" smtClean="0"/>
                  <a:t>Question </a:t>
                </a:r>
                <a:r>
                  <a:rPr lang="en-GB" sz="1600" b="1" dirty="0"/>
                  <a:t>2: On average, what sample mean do we see? (i.e. the mean of the means!)</a:t>
                </a:r>
              </a:p>
              <a:p>
                <a:endParaRPr lang="en-GB" sz="1600" dirty="0" smtClean="0"/>
              </a:p>
              <a:p>
                <a:endParaRPr lang="en-GB" sz="1600" dirty="0"/>
              </a:p>
              <a:p>
                <a:endParaRPr lang="en-GB" sz="1600" dirty="0"/>
              </a:p>
              <a:p>
                <a:r>
                  <a:rPr lang="en-GB" sz="1600" b="1" dirty="0"/>
                  <a:t>Question 3: Is the variance of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 (i.e. how spread out the sample means are) the same as that of the variance of the population of children</a:t>
                </a:r>
                <a:r>
                  <a:rPr lang="en-GB" sz="1600" b="1" dirty="0" smtClean="0"/>
                  <a:t>?</a:t>
                </a:r>
                <a:endParaRPr lang="en-GB" sz="1600" b="1" dirty="0"/>
              </a:p>
            </p:txBody>
          </p:sp>
        </mc:Choice>
        <mc:Fallback>
          <p:sp>
            <p:nvSpPr>
              <p:cNvPr id="14" name="TextBox 13">
                <a:extLst>
                  <a:ext uri="{FF2B5EF4-FFF2-40B4-BE49-F238E27FC236}">
                    <a16:creationId xmlns:a16="http://schemas.microsoft.com/office/drawing/2014/main" id="{95199BF0-757B-4FA8-9EC6-F679712589B7}"/>
                  </a:ext>
                </a:extLst>
              </p:cNvPr>
              <p:cNvSpPr txBox="1">
                <a:spLocks noRot="1" noChangeAspect="1" noMove="1" noResize="1" noEditPoints="1" noAdjustHandles="1" noChangeArrowheads="1" noChangeShapeType="1" noTextEdit="1"/>
              </p:cNvSpPr>
              <p:nvPr/>
            </p:nvSpPr>
            <p:spPr>
              <a:xfrm>
                <a:off x="5210629" y="1707443"/>
                <a:ext cx="3875313" cy="3293209"/>
              </a:xfrm>
              <a:prstGeom prst="rect">
                <a:avLst/>
              </a:prstGeom>
              <a:blipFill>
                <a:blip r:embed="rId5"/>
                <a:stretch>
                  <a:fillRect l="-945" t="-556" r="-2520" b="-14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9B38C7-9E9E-4F32-A03F-61C61F9B318C}"/>
                  </a:ext>
                </a:extLst>
              </p:cNvPr>
              <p:cNvSpPr txBox="1"/>
              <p:nvPr/>
            </p:nvSpPr>
            <p:spPr>
              <a:xfrm>
                <a:off x="395536" y="5688080"/>
                <a:ext cx="4338124" cy="10781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a random sample of size </a:t>
                </a:r>
                <a14:m>
                  <m:oMath xmlns:m="http://schemas.openxmlformats.org/officeDocument/2006/math">
                    <m:r>
                      <a:rPr lang="en-GB" b="0" i="1" smtClean="0">
                        <a:latin typeface="Cambria Math" panose="02040503050406030204" pitchFamily="18" charset="0"/>
                      </a:rPr>
                      <m:t>𝑛</m:t>
                    </m:r>
                  </m:oMath>
                </a14:m>
                <a:r>
                  <a:rPr lang="en-GB" dirty="0"/>
                  <a:t> taken from a random variable </a:t>
                </a:r>
                <a14:m>
                  <m:oMath xmlns:m="http://schemas.openxmlformats.org/officeDocument/2006/math">
                    <m:r>
                      <a:rPr lang="en-GB" b="0" i="1" smtClean="0">
                        <a:latin typeface="Cambria Math" panose="02040503050406030204" pitchFamily="18" charset="0"/>
                      </a:rPr>
                      <m:t>𝑋</m:t>
                    </m:r>
                  </m:oMath>
                </a14:m>
                <a:r>
                  <a:rPr lang="en-GB" dirty="0"/>
                  <a:t>, the sample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normally distributed with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m:t>
                    </m:r>
                    <m:r>
                      <a:rPr lang="en-GB" b="0" i="1" dirty="0" smtClean="0">
                        <a:latin typeface="Cambria Math" panose="02040503050406030204" pitchFamily="18" charset="0"/>
                      </a:rPr>
                      <m:t>𝑁</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𝜇</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𝜎</m:t>
                                </m:r>
                              </m:e>
                              <m:sup>
                                <m:r>
                                  <a:rPr lang="en-GB" b="0" i="1" dirty="0" smtClean="0">
                                    <a:latin typeface="Cambria Math" panose="02040503050406030204" pitchFamily="18" charset="0"/>
                                  </a:rPr>
                                  <m:t>2</m:t>
                                </m:r>
                              </m:sup>
                            </m:sSup>
                          </m:num>
                          <m:den>
                            <m:r>
                              <a:rPr lang="en-GB" b="0" i="1" dirty="0" smtClean="0">
                                <a:latin typeface="Cambria Math" panose="02040503050406030204" pitchFamily="18" charset="0"/>
                              </a:rPr>
                              <m:t>𝑛</m:t>
                            </m:r>
                          </m:den>
                        </m:f>
                      </m:e>
                    </m:d>
                  </m:oMath>
                </a14:m>
                <a:endParaRPr lang="en-GB" dirty="0"/>
              </a:p>
            </p:txBody>
          </p:sp>
        </mc:Choice>
        <mc:Fallback xmlns="">
          <p:sp>
            <p:nvSpPr>
              <p:cNvPr id="15" name="TextBox 14">
                <a:extLst>
                  <a:ext uri="{FF2B5EF4-FFF2-40B4-BE49-F238E27FC236}">
                    <a16:creationId xmlns:a16="http://schemas.microsoft.com/office/drawing/2014/main" id="{DA9B38C7-9E9E-4F32-A03F-61C61F9B318C}"/>
                  </a:ext>
                </a:extLst>
              </p:cNvPr>
              <p:cNvSpPr txBox="1">
                <a:spLocks noRot="1" noChangeAspect="1" noMove="1" noResize="1" noEditPoints="1" noAdjustHandles="1" noChangeArrowheads="1" noChangeShapeType="1" noTextEdit="1"/>
              </p:cNvSpPr>
              <p:nvPr/>
            </p:nvSpPr>
            <p:spPr>
              <a:xfrm>
                <a:off x="395536" y="5688080"/>
                <a:ext cx="4338124" cy="1078180"/>
              </a:xfrm>
              <a:prstGeom prst="rect">
                <a:avLst/>
              </a:prstGeom>
              <a:blipFill>
                <a:blip r:embed="rId6"/>
                <a:stretch>
                  <a:fillRect l="-978" t="-2210" r="-1676" b="-1657"/>
                </a:stretch>
              </a:blipFill>
            </p:spPr>
            <p:txBody>
              <a:bodyPr/>
              <a:lstStyle/>
              <a:p>
                <a:r>
                  <a:rPr lang="en-GB">
                    <a:noFill/>
                  </a:rPr>
                  <a:t> </a:t>
                </a:r>
              </a:p>
            </p:txBody>
          </p:sp>
        </mc:Fallback>
      </mc:AlternateContent>
    </p:spTree>
    <p:extLst>
      <p:ext uri="{BB962C8B-B14F-4D97-AF65-F5344CB8AC3E}">
        <p14:creationId xmlns:p14="http://schemas.microsoft.com/office/powerpoint/2010/main" val="2715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B75203-267C-41A4-ABAC-767C81B9256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D42C88-56F4-4BFB-BAB7-8F20F295A1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Hypothesis testing on the Sample Mean: Examples</a:t>
              </a:r>
              <a:endParaRPr lang="en-GB" sz="3200" dirty="0"/>
            </a:p>
          </p:txBody>
        </p:sp>
        <p:cxnSp>
          <p:nvCxnSpPr>
            <p:cNvPr id="4" name="Straight Connector 3">
              <a:extLst>
                <a:ext uri="{FF2B5EF4-FFF2-40B4-BE49-F238E27FC236}">
                  <a16:creationId xmlns:a16="http://schemas.microsoft.com/office/drawing/2014/main" id="{1DEB8F5F-264E-454B-8EFD-250FD8AED45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0EA302-EC34-4E41-8D9C-3F367DBF461C}"/>
                  </a:ext>
                </a:extLst>
              </p:cNvPr>
              <p:cNvSpPr txBox="1"/>
              <p:nvPr/>
            </p:nvSpPr>
            <p:spPr>
              <a:xfrm>
                <a:off x="221928" y="720597"/>
                <a:ext cx="8712968"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 certain company sells fruit juice in cartons. The amount of juice in a carton has a normal distribution with a standard deviation of 3ml.</a:t>
                </a:r>
              </a:p>
              <a:p>
                <a:r>
                  <a:rPr lang="en-GB" dirty="0"/>
                  <a:t>The company claims that the mean amount of juice per carton, </a:t>
                </a:r>
                <a14:m>
                  <m:oMath xmlns:m="http://schemas.openxmlformats.org/officeDocument/2006/math">
                    <m:r>
                      <a:rPr lang="en-GB" b="0" i="1" smtClean="0">
                        <a:latin typeface="Cambria Math" panose="02040503050406030204" pitchFamily="18" charset="0"/>
                      </a:rPr>
                      <m:t>𝜇</m:t>
                    </m:r>
                  </m:oMath>
                </a14:m>
                <a:r>
                  <a:rPr lang="en-GB" dirty="0"/>
                  <a:t>, is 60ml. 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dirty="0"/>
              </a:p>
              <a:p>
                <a:r>
                  <a:rPr lang="en-GB" dirty="0"/>
                  <a:t>Using a 5% level of significance, and stating your hypotheses clearly, test whether or not there is evidence to uphold this complaint.</a:t>
                </a:r>
              </a:p>
            </p:txBody>
          </p:sp>
        </mc:Choice>
        <mc:Fallback xmlns="">
          <p:sp>
            <p:nvSpPr>
              <p:cNvPr id="5" name="TextBox 4">
                <a:extLst>
                  <a:ext uri="{FF2B5EF4-FFF2-40B4-BE49-F238E27FC236}">
                    <a16:creationId xmlns:a16="http://schemas.microsoft.com/office/drawing/2014/main" id="{900EA302-EC34-4E41-8D9C-3F367DBF461C}"/>
                  </a:ext>
                </a:extLst>
              </p:cNvPr>
              <p:cNvSpPr txBox="1">
                <a:spLocks noRot="1" noChangeAspect="1" noMove="1" noResize="1" noEditPoints="1" noAdjustHandles="1" noChangeArrowheads="1" noChangeShapeType="1" noTextEdit="1"/>
              </p:cNvSpPr>
              <p:nvPr/>
            </p:nvSpPr>
            <p:spPr>
              <a:xfrm>
                <a:off x="221928" y="720597"/>
                <a:ext cx="8712968"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6388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3CF8EB-06D0-4E42-BDD9-A28E4B8056FE}"/>
                  </a:ext>
                </a:extLst>
              </p:cNvPr>
              <p:cNvSpPr txBox="1"/>
              <p:nvPr/>
            </p:nvSpPr>
            <p:spPr>
              <a:xfrm>
                <a:off x="425128" y="720597"/>
                <a:ext cx="8312472" cy="21698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500" b="0" dirty="0"/>
                  <a:t>[Textbook] A machine products bolts of diameter </a:t>
                </a:r>
                <a14:m>
                  <m:oMath xmlns:m="http://schemas.openxmlformats.org/officeDocument/2006/math">
                    <m:r>
                      <a:rPr lang="en-GB" sz="1500" b="0" i="1" smtClean="0">
                        <a:latin typeface="Cambria Math" panose="02040503050406030204" pitchFamily="18" charset="0"/>
                      </a:rPr>
                      <m:t>𝐷</m:t>
                    </m:r>
                  </m:oMath>
                </a14:m>
                <a:r>
                  <a:rPr lang="en-GB" sz="1500" dirty="0"/>
                  <a:t> where </a:t>
                </a:r>
                <a14:m>
                  <m:oMath xmlns:m="http://schemas.openxmlformats.org/officeDocument/2006/math">
                    <m:r>
                      <a:rPr lang="en-GB" sz="1500" b="0" i="1" smtClean="0">
                        <a:latin typeface="Cambria Math" panose="02040503050406030204" pitchFamily="18" charset="0"/>
                      </a:rPr>
                      <m:t>𝐷</m:t>
                    </m:r>
                  </m:oMath>
                </a14:m>
                <a:r>
                  <a:rPr lang="en-GB" sz="1500" dirty="0"/>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500" dirty="0"/>
              </a:p>
              <a:p>
                <a:pPr marL="342900" indent="-342900">
                  <a:buAutoNum type="alphaLcParenBoth"/>
                </a:pPr>
                <a:r>
                  <a:rPr lang="en-GB" sz="1500" dirty="0"/>
                  <a:t>Find, at the 1% level, the critical region for this test, stating your hypotheses clearly.</a:t>
                </a:r>
              </a:p>
              <a:p>
                <a:r>
                  <a:rPr lang="en-GB" sz="1500" dirty="0"/>
                  <a:t>The mean diameter of the sample of 50 bolts is calculated to be 0.587 cm.</a:t>
                </a:r>
              </a:p>
              <a:p>
                <a:r>
                  <a:rPr lang="en-GB" sz="1500" dirty="0"/>
                  <a:t>(b) Comment on this observation in light of the critical region.</a:t>
                </a:r>
              </a:p>
            </p:txBody>
          </p:sp>
        </mc:Choice>
        <mc:Fallback xmlns="">
          <p:sp>
            <p:nvSpPr>
              <p:cNvPr id="2" name="TextBox 1">
                <a:extLst>
                  <a:ext uri="{FF2B5EF4-FFF2-40B4-BE49-F238E27FC236}">
                    <a16:creationId xmlns:a16="http://schemas.microsoft.com/office/drawing/2014/main" id="{703CF8EB-06D0-4E42-BDD9-A28E4B8056FE}"/>
                  </a:ext>
                </a:extLst>
              </p:cNvPr>
              <p:cNvSpPr txBox="1">
                <a:spLocks noRot="1" noChangeAspect="1" noMove="1" noResize="1" noEditPoints="1" noAdjustHandles="1" noChangeArrowheads="1" noChangeShapeType="1" noTextEdit="1"/>
              </p:cNvSpPr>
              <p:nvPr/>
            </p:nvSpPr>
            <p:spPr>
              <a:xfrm>
                <a:off x="425128" y="720597"/>
                <a:ext cx="8312472" cy="21698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a:extLst>
              <a:ext uri="{FF2B5EF4-FFF2-40B4-BE49-F238E27FC236}">
                <a16:creationId xmlns:a16="http://schemas.microsoft.com/office/drawing/2014/main" id="{183209CF-566C-46FB-8E61-866803AED8A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8E498513-B154-4552-89C3-30E39AA847E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critical region</a:t>
              </a:r>
              <a:endParaRPr lang="en-GB" sz="3200" dirty="0"/>
            </a:p>
          </p:txBody>
        </p:sp>
        <p:cxnSp>
          <p:nvCxnSpPr>
            <p:cNvPr id="5" name="Straight Connector 4">
              <a:extLst>
                <a:ext uri="{FF2B5EF4-FFF2-40B4-BE49-F238E27FC236}">
                  <a16:creationId xmlns:a16="http://schemas.microsoft.com/office/drawing/2014/main" id="{AE46F688-48FB-4B1A-AFDD-C02020A6FC2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483639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D073A-D909-4721-B91E-5DA7234E08E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E7AF19E-2898-4CF9-A329-8AED07529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52A5957-4965-4434-9447-2589E8FA3DA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0DABA9A-2FB6-41C0-A1DD-6193E4AECE0F}"/>
              </a:ext>
            </a:extLst>
          </p:cNvPr>
          <p:cNvPicPr>
            <a:picLocks noChangeAspect="1"/>
          </p:cNvPicPr>
          <p:nvPr/>
        </p:nvPicPr>
        <p:blipFill>
          <a:blip r:embed="rId2"/>
          <a:stretch>
            <a:fillRect/>
          </a:stretch>
        </p:blipFill>
        <p:spPr>
          <a:xfrm>
            <a:off x="323527" y="1108253"/>
            <a:ext cx="8273111" cy="199780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9AABD15-72A4-4955-ADDD-15A230270ED7}"/>
              </a:ext>
            </a:extLst>
          </p:cNvPr>
          <p:cNvSpPr txBox="1"/>
          <p:nvPr/>
        </p:nvSpPr>
        <p:spPr>
          <a:xfrm>
            <a:off x="323528" y="738922"/>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2011 Q7a</a:t>
            </a:r>
          </a:p>
        </p:txBody>
      </p:sp>
    </p:spTree>
    <p:extLst>
      <p:ext uri="{BB962C8B-B14F-4D97-AF65-F5344CB8AC3E}">
        <p14:creationId xmlns:p14="http://schemas.microsoft.com/office/powerpoint/2010/main" val="352960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1B94E-3D08-4988-9C9A-B46D4BCB951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F6842BA-16E7-423B-B2B4-5D77BA3D8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68-95-99.7 rule</a:t>
              </a:r>
            </a:p>
          </p:txBody>
        </p:sp>
        <p:cxnSp>
          <p:nvCxnSpPr>
            <p:cNvPr id="4" name="Straight Connector 3">
              <a:extLst>
                <a:ext uri="{FF2B5EF4-FFF2-40B4-BE49-F238E27FC236}">
                  <a16:creationId xmlns:a16="http://schemas.microsoft.com/office/drawing/2014/main" id="{6A8C9E56-C43F-4A1B-B1C5-5AAAE07707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https://upload.wikimedia.org/wikipedia/commons/thumb/2/22/Empirical_rule_histogram.svg/450px-Empirical_rule_histogram.svg.png">
            <a:extLst>
              <a:ext uri="{FF2B5EF4-FFF2-40B4-BE49-F238E27FC236}">
                <a16:creationId xmlns:a16="http://schemas.microsoft.com/office/drawing/2014/main" id="{827B9750-4077-40F8-AEDE-49F6D466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4901718" cy="4858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2376F-3E42-48D1-967D-4DD5503C7D86}"/>
              </a:ext>
            </a:extLst>
          </p:cNvPr>
          <p:cNvSpPr txBox="1"/>
          <p:nvPr/>
        </p:nvSpPr>
        <p:spPr>
          <a:xfrm>
            <a:off x="251520" y="5694859"/>
            <a:ext cx="4519388" cy="861774"/>
          </a:xfrm>
          <a:prstGeom prst="rect">
            <a:avLst/>
          </a:prstGeom>
          <a:noFill/>
        </p:spPr>
        <p:txBody>
          <a:bodyPr wrap="square" rtlCol="0">
            <a:spAutoFit/>
          </a:bodyPr>
          <a:lstStyle/>
          <a:p>
            <a:r>
              <a:rPr lang="en-GB" b="1" dirty="0"/>
              <a:t>The histogram above is for a quantity which is approximately normally distributed.</a:t>
            </a:r>
          </a:p>
          <a:p>
            <a:r>
              <a:rPr lang="en-GB" sz="1400" dirty="0"/>
              <a:t>Source: Wikipedia</a:t>
            </a:r>
          </a:p>
        </p:txBody>
      </p:sp>
      <p:sp>
        <p:nvSpPr>
          <p:cNvPr id="6" name="TextBox 5">
            <a:extLst>
              <a:ext uri="{FF2B5EF4-FFF2-40B4-BE49-F238E27FC236}">
                <a16:creationId xmlns:a16="http://schemas.microsoft.com/office/drawing/2014/main" id="{246B31AF-AC74-4A90-9606-A232520579A3}"/>
              </a:ext>
            </a:extLst>
          </p:cNvPr>
          <p:cNvSpPr txBox="1"/>
          <p:nvPr/>
        </p:nvSpPr>
        <p:spPr>
          <a:xfrm>
            <a:off x="5274965" y="790476"/>
            <a:ext cx="3545507" cy="1754326"/>
          </a:xfrm>
          <a:prstGeom prst="rect">
            <a:avLst/>
          </a:prstGeom>
          <a:noFill/>
        </p:spPr>
        <p:txBody>
          <a:bodyPr wrap="square" rtlCol="0">
            <a:spAutoFit/>
          </a:bodyPr>
          <a:lstStyle/>
          <a:p>
            <a:r>
              <a:rPr lang="en-GB" dirty="0"/>
              <a:t>The 68-95-99.7 rule is a shorthand used to remember the percentage of data that is within 1, 2 and 3 standard deviations from the mean respectively.</a:t>
            </a:r>
          </a:p>
          <a:p>
            <a:r>
              <a:rPr lang="en-GB" b="1" u="sng" dirty="0"/>
              <a:t>You need to memorise this!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B1819A-0735-4672-A2C0-E7F5383EEF71}"/>
                  </a:ext>
                </a:extLst>
              </p:cNvPr>
              <p:cNvSpPr txBox="1"/>
              <p:nvPr/>
            </p:nvSpPr>
            <p:spPr>
              <a:xfrm>
                <a:off x="5268936" y="2688692"/>
                <a:ext cx="3648943"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14:m>
                  <m:oMath xmlns:m="http://schemas.openxmlformats.org/officeDocument/2006/math">
                    <m:r>
                      <a:rPr lang="en-GB" b="0" i="1" smtClean="0">
                        <a:latin typeface="Cambria Math" panose="02040503050406030204" pitchFamily="18" charset="0"/>
                      </a:rPr>
                      <m:t>≈68%</m:t>
                    </m:r>
                  </m:oMath>
                </a14:m>
                <a:r>
                  <a:rPr lang="en-GB" dirty="0"/>
                  <a:t> of data is within one standard deviation of the mean.</a:t>
                </a:r>
                <a:br>
                  <a:rPr lang="en-GB" dirty="0"/>
                </a:b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95</m:t>
                    </m:r>
                    <m:r>
                      <a:rPr lang="en-GB" i="1">
                        <a:latin typeface="Cambria Math" panose="02040503050406030204" pitchFamily="18" charset="0"/>
                      </a:rPr>
                      <m:t>%</m:t>
                    </m:r>
                  </m:oMath>
                </a14:m>
                <a:r>
                  <a:rPr lang="en-GB" dirty="0"/>
                  <a:t> of data is within two standard deviations of the mean.</a:t>
                </a:r>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99.7</m:t>
                    </m:r>
                    <m:r>
                      <a:rPr lang="en-GB" i="1">
                        <a:latin typeface="Cambria Math" panose="02040503050406030204" pitchFamily="18" charset="0"/>
                      </a:rPr>
                      <m:t>%</m:t>
                    </m:r>
                  </m:oMath>
                </a14:m>
                <a:r>
                  <a:rPr lang="en-GB" dirty="0"/>
                  <a:t> of data is within three standard deviations of the mean.</a:t>
                </a:r>
              </a:p>
              <a:p>
                <a:endParaRPr lang="en-GB" dirty="0"/>
              </a:p>
              <a:p>
                <a:r>
                  <a:rPr lang="en-GB" dirty="0"/>
                  <a:t>For practical purposes we consider all data to lie within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±5</m:t>
                    </m:r>
                    <m:r>
                      <a:rPr lang="en-GB" b="0" i="1" smtClean="0">
                        <a:latin typeface="Cambria Math" panose="02040503050406030204" pitchFamily="18" charset="0"/>
                      </a:rPr>
                      <m:t>𝜎</m:t>
                    </m:r>
                  </m:oMath>
                </a14:m>
                <a:endParaRPr lang="en-GB" dirty="0"/>
              </a:p>
            </p:txBody>
          </p:sp>
        </mc:Choice>
        <mc:Fallback xmlns="">
          <p:sp>
            <p:nvSpPr>
              <p:cNvPr id="7" name="TextBox 6">
                <a:extLst>
                  <a:ext uri="{FF2B5EF4-FFF2-40B4-BE49-F238E27FC236}">
                    <a16:creationId xmlns:a16="http://schemas.microsoft.com/office/drawing/2014/main" id="{92B1819A-0735-4672-A2C0-E7F5383EEF71}"/>
                  </a:ext>
                </a:extLst>
              </p:cNvPr>
              <p:cNvSpPr txBox="1">
                <a:spLocks noRot="1" noChangeAspect="1" noMove="1" noResize="1" noEditPoints="1" noAdjustHandles="1" noChangeArrowheads="1" noChangeShapeType="1" noTextEdit="1"/>
              </p:cNvSpPr>
              <p:nvPr/>
            </p:nvSpPr>
            <p:spPr>
              <a:xfrm>
                <a:off x="5268936" y="2688692"/>
                <a:ext cx="3648943" cy="2862322"/>
              </a:xfrm>
              <a:prstGeom prst="rect">
                <a:avLst/>
              </a:prstGeom>
              <a:blipFill>
                <a:blip r:embed="rId3"/>
                <a:stretch>
                  <a:fillRect l="-995" t="-633" b="-1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1AAE40-8A9D-4DC7-AACE-6A9F83375533}"/>
                  </a:ext>
                </a:extLst>
              </p:cNvPr>
              <p:cNvSpPr txBox="1"/>
              <p:nvPr/>
            </p:nvSpPr>
            <p:spPr>
              <a:xfrm>
                <a:off x="5215718" y="5694859"/>
                <a:ext cx="3813981" cy="769441"/>
              </a:xfrm>
              <a:prstGeom prst="rect">
                <a:avLst/>
              </a:prstGeom>
              <a:noFill/>
            </p:spPr>
            <p:txBody>
              <a:bodyPr wrap="square" rtlCol="0">
                <a:spAutoFit/>
              </a:bodyPr>
              <a:lstStyle/>
              <a:p>
                <a:r>
                  <a:rPr lang="en-GB" sz="1100" dirty="0"/>
                  <a:t>Only one in 1.7 million values fall outside </a:t>
                </a:r>
                <a14:m>
                  <m:oMath xmlns:m="http://schemas.openxmlformats.org/officeDocument/2006/math">
                    <m:r>
                      <a:rPr lang="en-GB" sz="1100" b="0" i="1" smtClean="0">
                        <a:latin typeface="Cambria Math" panose="02040503050406030204" pitchFamily="18" charset="0"/>
                      </a:rPr>
                      <m:t>𝜇</m:t>
                    </m:r>
                    <m:r>
                      <a:rPr lang="en-GB" sz="1100" b="0" i="1" smtClean="0">
                        <a:latin typeface="Cambria Math" panose="02040503050406030204" pitchFamily="18" charset="0"/>
                      </a:rPr>
                      <m:t>±5</m:t>
                    </m:r>
                    <m:r>
                      <a:rPr lang="en-GB" sz="1100" b="0" i="1" smtClean="0">
                        <a:latin typeface="Cambria Math" panose="02040503050406030204" pitchFamily="18" charset="0"/>
                      </a:rPr>
                      <m:t>𝜎</m:t>
                    </m:r>
                  </m:oMath>
                </a14:m>
                <a:r>
                  <a:rPr lang="en-GB" sz="1100" dirty="0"/>
                  <a:t>. CERN used a “5 sigma level of significance” to ensure the data suggesting existence of the Higgs Boson wasn’t by chance: this is a 1 in 3.5 million chance (if we consider just one tail).</a:t>
                </a:r>
              </a:p>
            </p:txBody>
          </p:sp>
        </mc:Choice>
        <mc:Fallback xmlns="">
          <p:sp>
            <p:nvSpPr>
              <p:cNvPr id="8" name="TextBox 7">
                <a:extLst>
                  <a:ext uri="{FF2B5EF4-FFF2-40B4-BE49-F238E27FC236}">
                    <a16:creationId xmlns:a16="http://schemas.microsoft.com/office/drawing/2014/main" id="{A91AAE40-8A9D-4DC7-AACE-6A9F83375533}"/>
                  </a:ext>
                </a:extLst>
              </p:cNvPr>
              <p:cNvSpPr txBox="1">
                <a:spLocks noRot="1" noChangeAspect="1" noMove="1" noResize="1" noEditPoints="1" noAdjustHandles="1" noChangeArrowheads="1" noChangeShapeType="1" noTextEdit="1"/>
              </p:cNvSpPr>
              <p:nvPr/>
            </p:nvSpPr>
            <p:spPr>
              <a:xfrm>
                <a:off x="5215718" y="5694859"/>
                <a:ext cx="3813981" cy="769441"/>
              </a:xfrm>
              <a:prstGeom prst="rect">
                <a:avLst/>
              </a:prstGeom>
              <a:blipFill>
                <a:blip r:embed="rId4"/>
                <a:stretch>
                  <a:fillRect b="-4762"/>
                </a:stretch>
              </a:blipFill>
            </p:spPr>
            <p:txBody>
              <a:bodyPr/>
              <a:lstStyle/>
              <a:p>
                <a:r>
                  <a:rPr lang="en-GB">
                    <a:noFill/>
                  </a:rPr>
                  <a:t> </a:t>
                </a:r>
              </a:p>
            </p:txBody>
          </p:sp>
        </mc:Fallback>
      </mc:AlternateContent>
    </p:spTree>
    <p:extLst>
      <p:ext uri="{BB962C8B-B14F-4D97-AF65-F5344CB8AC3E}">
        <p14:creationId xmlns:p14="http://schemas.microsoft.com/office/powerpoint/2010/main" val="646528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C3F92A-BFFC-4050-BA22-0714DE92103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D06E80-B0AC-4401-B729-CB6875C90D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Conditional Probabilities</a:t>
              </a:r>
              <a:endParaRPr lang="en-GB" sz="3200" dirty="0"/>
            </a:p>
          </p:txBody>
        </p:sp>
        <p:cxnSp>
          <p:nvCxnSpPr>
            <p:cNvPr id="4" name="Straight Connector 3">
              <a:extLst>
                <a:ext uri="{FF2B5EF4-FFF2-40B4-BE49-F238E27FC236}">
                  <a16:creationId xmlns:a16="http://schemas.microsoft.com/office/drawing/2014/main" id="{A3B8C5E1-7284-423A-9A32-1EFE57C536C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D4171D-2ADA-4B71-9C95-C1EF3B881C81}"/>
              </a:ext>
            </a:extLst>
          </p:cNvPr>
          <p:cNvSpPr txBox="1"/>
          <p:nvPr/>
        </p:nvSpPr>
        <p:spPr>
          <a:xfrm>
            <a:off x="323528" y="814106"/>
            <a:ext cx="8136904" cy="923330"/>
          </a:xfrm>
          <a:prstGeom prst="rect">
            <a:avLst/>
          </a:prstGeom>
          <a:noFill/>
        </p:spPr>
        <p:txBody>
          <a:bodyPr wrap="square" rtlCol="0">
            <a:spAutoFit/>
          </a:bodyPr>
          <a:lstStyle/>
          <a:p>
            <a:r>
              <a:rPr lang="en-GB" dirty="0"/>
              <a:t>This is not in the textbook. But given the recent Chapter 2 on Conditional Probabilities and the fact that the type of question below occurred frequently in S1 papers, it seems worthwhile to cover!</a:t>
            </a:r>
          </a:p>
        </p:txBody>
      </p:sp>
      <p:pic>
        <p:nvPicPr>
          <p:cNvPr id="6" name="Picture 5">
            <a:extLst>
              <a:ext uri="{FF2B5EF4-FFF2-40B4-BE49-F238E27FC236}">
                <a16:creationId xmlns:a16="http://schemas.microsoft.com/office/drawing/2014/main" id="{0E6D8919-A2C6-4FD0-9249-BCF7A98F58FF}"/>
              </a:ext>
            </a:extLst>
          </p:cNvPr>
          <p:cNvPicPr>
            <a:picLocks noChangeAspect="1"/>
          </p:cNvPicPr>
          <p:nvPr/>
        </p:nvPicPr>
        <p:blipFill>
          <a:blip r:embed="rId2"/>
          <a:stretch>
            <a:fillRect/>
          </a:stretch>
        </p:blipFill>
        <p:spPr>
          <a:xfrm>
            <a:off x="387400" y="2373468"/>
            <a:ext cx="7829550" cy="20383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E3DC2B3-E38B-428E-A13F-6AEB3476B6FA}"/>
              </a:ext>
            </a:extLst>
          </p:cNvPr>
          <p:cNvSpPr txBox="1"/>
          <p:nvPr/>
        </p:nvSpPr>
        <p:spPr>
          <a:xfrm>
            <a:off x="387400" y="20041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2014(R) Q4</a:t>
            </a:r>
          </a:p>
        </p:txBody>
      </p:sp>
    </p:spTree>
    <p:extLst>
      <p:ext uri="{BB962C8B-B14F-4D97-AF65-F5344CB8AC3E}">
        <p14:creationId xmlns:p14="http://schemas.microsoft.com/office/powerpoint/2010/main" val="367699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90BEE-F1EE-4EDC-B96C-CA0F3CEEC3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4DFB330-6822-4045-8B49-4A73BF935AC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9D7BDC8D-59BF-468F-9CE3-10A1049526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A179EDC-6434-4F3A-9049-B9C00164BA72}"/>
              </a:ext>
            </a:extLst>
          </p:cNvPr>
          <p:cNvPicPr>
            <a:picLocks noChangeAspect="1"/>
          </p:cNvPicPr>
          <p:nvPr/>
        </p:nvPicPr>
        <p:blipFill>
          <a:blip r:embed="rId2"/>
          <a:stretch>
            <a:fillRect/>
          </a:stretch>
        </p:blipFill>
        <p:spPr>
          <a:xfrm>
            <a:off x="391220" y="1344768"/>
            <a:ext cx="7658100" cy="24384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EDD0CD65-E081-4F61-B86A-40B9058FC76D}"/>
              </a:ext>
            </a:extLst>
          </p:cNvPr>
          <p:cNvSpPr txBox="1"/>
          <p:nvPr/>
        </p:nvSpPr>
        <p:spPr>
          <a:xfrm>
            <a:off x="362000" y="9754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2013 Q4a,c</a:t>
            </a:r>
          </a:p>
        </p:txBody>
      </p:sp>
    </p:spTree>
    <p:extLst>
      <p:ext uri="{BB962C8B-B14F-4D97-AF65-F5344CB8AC3E}">
        <p14:creationId xmlns:p14="http://schemas.microsoft.com/office/powerpoint/2010/main" val="1829507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F4128-40CB-4719-ACB3-C2A30CD106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EBF0151-7DC3-49C2-A9D3-8D0E37016E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One Last Toughie…</a:t>
              </a:r>
              <a:endParaRPr lang="en-GB" sz="3200" dirty="0"/>
            </a:p>
          </p:txBody>
        </p:sp>
        <p:cxnSp>
          <p:nvCxnSpPr>
            <p:cNvPr id="4" name="Straight Connector 3">
              <a:extLst>
                <a:ext uri="{FF2B5EF4-FFF2-40B4-BE49-F238E27FC236}">
                  <a16:creationId xmlns:a16="http://schemas.microsoft.com/office/drawing/2014/main" id="{AC44F178-FC3D-4FB8-B888-4631A8A2173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3010B9-9801-46C9-A259-D096439918D0}"/>
                  </a:ext>
                </a:extLst>
              </p:cNvPr>
              <p:cNvSpPr txBox="1"/>
              <p:nvPr/>
            </p:nvSpPr>
            <p:spPr>
              <a:xfrm>
                <a:off x="395536" y="908720"/>
                <a:ext cx="73448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a:t>
                </a:r>
              </a:p>
              <a:p>
                <a:r>
                  <a:rPr lang="en-GB" dirty="0"/>
                  <a:t>A person is considered to be ‘pretty smart’ if their IQ is at least 130.</a:t>
                </a:r>
              </a:p>
              <a:p>
                <a:r>
                  <a:rPr lang="en-GB" dirty="0"/>
                  <a:t>Determine the median IQ of ‘pretty smart’ people.</a:t>
                </a:r>
              </a:p>
            </p:txBody>
          </p:sp>
        </mc:Choice>
        <mc:Fallback xmlns="">
          <p:sp>
            <p:nvSpPr>
              <p:cNvPr id="5" name="TextBox 4">
                <a:extLst>
                  <a:ext uri="{FF2B5EF4-FFF2-40B4-BE49-F238E27FC236}">
                    <a16:creationId xmlns:a16="http://schemas.microsoft.com/office/drawing/2014/main" id="{5B3010B9-9801-46C9-A259-D096439918D0}"/>
                  </a:ext>
                </a:extLst>
              </p:cNvPr>
              <p:cNvSpPr txBox="1">
                <a:spLocks noRot="1" noChangeAspect="1" noMove="1" noResize="1" noEditPoints="1" noAdjustHandles="1" noChangeArrowheads="1" noChangeShapeType="1" noTextEdit="1"/>
              </p:cNvSpPr>
              <p:nvPr/>
            </p:nvSpPr>
            <p:spPr>
              <a:xfrm>
                <a:off x="395536" y="908720"/>
                <a:ext cx="7344816"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893417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8,0.2</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&gt;8</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7.8&lt;</m:t>
                        </m:r>
                        <m:r>
                          <a:rPr lang="en-GB" b="0" i="1" smtClean="0">
                            <a:latin typeface="Cambria Math" panose="02040503050406030204" pitchFamily="18" charset="0"/>
                          </a:rPr>
                          <m:t>𝑋</m:t>
                        </m:r>
                        <m:r>
                          <a:rPr lang="en-GB" b="0" i="1" smtClean="0">
                            <a:latin typeface="Cambria Math" panose="02040503050406030204" pitchFamily="18" charset="0"/>
                          </a:rPr>
                          <m:t>&lt;8.2</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Tip</a:t>
            </a:r>
            <a:r>
              <a:rPr lang="en-GB" dirty="0"/>
              <a:t>: Draw a diagram!</a:t>
            </a:r>
          </a:p>
        </p:txBody>
      </p:sp>
    </p:spTree>
    <p:extLst>
      <p:ext uri="{BB962C8B-B14F-4D97-AF65-F5344CB8AC3E}">
        <p14:creationId xmlns:p14="http://schemas.microsoft.com/office/powerpoint/2010/main" val="133143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(“Intelligence Quotient”) for a given population is, by definition,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70&lt;</m:t>
                        </m:r>
                        <m:r>
                          <a:rPr lang="en-GB" b="0" i="1" smtClean="0">
                            <a:latin typeface="Cambria Math" panose="02040503050406030204" pitchFamily="18" charset="0"/>
                          </a:rPr>
                          <m:t>𝑋</m:t>
                        </m:r>
                        <m:r>
                          <a:rPr lang="en-GB" b="0" i="1" smtClean="0">
                            <a:latin typeface="Cambria Math" panose="02040503050406030204" pitchFamily="18" charset="0"/>
                          </a:rPr>
                          <m:t>&lt;130</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&gt;115</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spTree>
    <p:extLst>
      <p:ext uri="{BB962C8B-B14F-4D97-AF65-F5344CB8AC3E}">
        <p14:creationId xmlns:p14="http://schemas.microsoft.com/office/powerpoint/2010/main" val="201219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47863" y="8879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47863" y="8879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91328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8594FC-0FED-4B6A-A51D-C8AF6A3B88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DAC8ACA-369A-47A9-B73E-727EC596ED1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FA21807-824C-40D9-A9A1-F3922AABAE5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64DFD0-16A8-45DC-87AF-37DC4E90FB74}"/>
                  </a:ext>
                </a:extLst>
              </p:cNvPr>
              <p:cNvSpPr txBox="1"/>
              <p:nvPr/>
            </p:nvSpPr>
            <p:spPr>
              <a:xfrm>
                <a:off x="447862" y="887912"/>
                <a:ext cx="8084577"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criteria for joining Mensa is an IQ of at least 131.</a:t>
                </a:r>
              </a:p>
              <a:p>
                <a:r>
                  <a:rPr lang="en-GB" dirty="0"/>
                  <a:t>Assuming that IQ has the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for a population, determine:</a:t>
                </a:r>
              </a:p>
              <a:p>
                <a:pPr marL="342900" indent="-342900">
                  <a:buAutoNum type="alphaLcParenR"/>
                </a:pPr>
                <a:r>
                  <a:rPr lang="en-GB" dirty="0"/>
                  <a:t>What percentage of people are eligible to join Mensa.</a:t>
                </a:r>
              </a:p>
              <a:p>
                <a:pPr marL="342900" indent="-342900">
                  <a:buAutoNum type="alphaLcParenR"/>
                </a:pPr>
                <a:r>
                  <a:rPr lang="en-GB" dirty="0"/>
                  <a:t>If 30 adults are randomly chosen, the probability that at least 3 of them will be eligible to join. </a:t>
                </a:r>
                <a:r>
                  <a:rPr lang="en-GB" sz="1200" dirty="0"/>
                  <a:t>(Hint: Binomial distribution?)</a:t>
                </a:r>
              </a:p>
            </p:txBody>
          </p:sp>
        </mc:Choice>
        <mc:Fallback xmlns="">
          <p:sp>
            <p:nvSpPr>
              <p:cNvPr id="5" name="TextBox 4">
                <a:extLst>
                  <a:ext uri="{FF2B5EF4-FFF2-40B4-BE49-F238E27FC236}">
                    <a16:creationId xmlns:a16="http://schemas.microsoft.com/office/drawing/2014/main" id="{EA64DFD0-16A8-45DC-87AF-37DC4E90FB74}"/>
                  </a:ext>
                </a:extLst>
              </p:cNvPr>
              <p:cNvSpPr txBox="1">
                <a:spLocks noRot="1" noChangeAspect="1" noMove="1" noResize="1" noEditPoints="1" noAdjustHandles="1" noChangeArrowheads="1" noChangeShapeType="1" noTextEdit="1"/>
              </p:cNvSpPr>
              <p:nvPr/>
            </p:nvSpPr>
            <p:spPr>
              <a:xfrm>
                <a:off x="447862" y="887912"/>
                <a:ext cx="8084577"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64090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Inverse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5660" y="800655"/>
            <a:ext cx="7920880" cy="923330"/>
          </a:xfrm>
          <a:prstGeom prst="rect">
            <a:avLst/>
          </a:prstGeom>
          <a:noFill/>
        </p:spPr>
        <p:txBody>
          <a:bodyPr wrap="square" rtlCol="0">
            <a:spAutoFit/>
          </a:bodyPr>
          <a:lstStyle/>
          <a:p>
            <a:r>
              <a:rPr lang="en-GB" dirty="0"/>
              <a:t>We now know how to use a calculator to value of the variable to obtain a probability. But we might want to do the reverse: given a probability of being in a region, how do we find the value of the boundary?</a:t>
            </a:r>
          </a:p>
        </p:txBody>
      </p:sp>
      <mc:AlternateContent xmlns:mc="http://schemas.openxmlformats.org/markup-compatibility/2006" xmlns:a14="http://schemas.microsoft.com/office/drawing/2010/main">
        <mc:Choice Requires="a14">
          <p:sp>
            <p:nvSpPr>
              <p:cNvPr id="8" name="TextBox 7"/>
              <p:cNvSpPr txBox="1"/>
              <p:nvPr/>
            </p:nvSpPr>
            <p:spPr>
              <a:xfrm>
                <a:off x="495182" y="1977721"/>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20,3</m:t>
                            </m:r>
                          </m:e>
                          <m:sup>
                            <m:r>
                              <a:rPr lang="en-GB" sz="1400" b="0" i="1" smtClean="0">
                                <a:latin typeface="Cambria Math" panose="02040503050406030204" pitchFamily="18" charset="0"/>
                              </a:rPr>
                              <m:t>2</m:t>
                            </m:r>
                          </m:sup>
                        </m:sSup>
                      </m:e>
                    </m:d>
                  </m:oMath>
                </a14:m>
                <a:r>
                  <a:rPr lang="en-GB" sz="1400" dirty="0"/>
                  <a:t>. Find, correct to two decimal places, the values of </a:t>
                </a:r>
                <a14:m>
                  <m:oMath xmlns:m="http://schemas.openxmlformats.org/officeDocument/2006/math">
                    <m:r>
                      <a:rPr lang="en-GB" sz="1400" b="0" i="1" smtClean="0">
                        <a:latin typeface="Cambria Math" panose="02040503050406030204" pitchFamily="18" charset="0"/>
                      </a:rPr>
                      <m:t>𝑎</m:t>
                    </m:r>
                  </m:oMath>
                </a14:m>
                <a:r>
                  <a:rPr lang="en-GB" sz="1400" dirty="0"/>
                  <a:t> such that:</a:t>
                </a:r>
              </a:p>
              <a:p>
                <a:pPr marL="342900" indent="-342900">
                  <a:buAutoNum type="alphaLcPeriod"/>
                </a:pPr>
                <a:r>
                  <a:rPr lang="en-GB" sz="1400" b="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=0.75</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16&lt;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m:t>
                    </m:r>
                  </m:oMath>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5182" y="1977721"/>
                <a:ext cx="3600400"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93504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800195"/>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If the IQ of a population is distributed using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100,15</m:t>
                            </m:r>
                          </m:e>
                          <m:sup>
                            <m:r>
                              <a:rPr lang="en-GB" sz="1400" b="0" i="1" smtClean="0">
                                <a:latin typeface="Cambria Math" panose="02040503050406030204" pitchFamily="18" charset="0"/>
                              </a:rPr>
                              <m:t>2</m:t>
                            </m:r>
                          </m:sup>
                        </m:sSup>
                      </m:e>
                    </m:d>
                  </m:oMath>
                </a14:m>
                <a:r>
                  <a:rPr lang="en-GB" sz="1400" dirty="0"/>
                  <a:t>. </a:t>
                </a:r>
              </a:p>
              <a:p>
                <a:pPr marL="342900" indent="-342900">
                  <a:buAutoNum type="alphaLcPeriod"/>
                </a:pPr>
                <a:r>
                  <a:rPr lang="en-GB" sz="1400" dirty="0"/>
                  <a:t>Determine the IQ corresponding to the top 30% of the population.</a:t>
                </a:r>
              </a:p>
              <a:p>
                <a:pPr marL="342900" indent="-342900">
                  <a:buAutoNum type="alphaLcPeriod"/>
                </a:pPr>
                <a:r>
                  <a:rPr lang="en-GB" sz="1400" dirty="0"/>
                  <a:t>Determine the interquartile range of IQs.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800195"/>
                <a:ext cx="3600400"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7189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30850</TotalTime>
  <Words>3056</Words>
  <Application>Microsoft Office PowerPoint</Application>
  <PresentationFormat>On-screen Show (4:3)</PresentationFormat>
  <Paragraphs>280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Stef Smith</cp:lastModifiedBy>
  <cp:revision>1221</cp:revision>
  <cp:lastPrinted>2019-01-30T13:44:08Z</cp:lastPrinted>
  <dcterms:created xsi:type="dcterms:W3CDTF">2013-02-28T07:36:55Z</dcterms:created>
  <dcterms:modified xsi:type="dcterms:W3CDTF">2020-02-26T10:26:08Z</dcterms:modified>
</cp:coreProperties>
</file>