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24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22.xml" ContentType="application/vnd.openxmlformats-officedocument.presentationml.slide+xml"/>
  <Override PartName="/ppt/slides/slide21.xml" ContentType="application/vnd.openxmlformats-officedocument.presentationml.slide+xml"/>
  <Override PartName="/ppt/slides/slide20.xml" ContentType="application/vnd.openxmlformats-officedocument.presentationml.slide+xml"/>
  <Override PartName="/ppt/slides/slide19.xml" ContentType="application/vnd.openxmlformats-officedocument.presentationml.slide+xml"/>
  <Override PartName="/ppt/slides/slide18.xml" ContentType="application/vnd.openxmlformats-officedocument.presentationml.slide+xml"/>
  <Override PartName="/ppt/slides/slide17.xml" ContentType="application/vnd.openxmlformats-officedocument.presentationml.slide+xml"/>
  <Override PartName="/ppt/slides/slide16.xml" ContentType="application/vnd.openxmlformats-officedocument.presentationml.slide+xml"/>
  <Override PartName="/ppt/slides/slide15.xml" ContentType="application/vnd.openxmlformats-officedocument.presentationml.slide+xml"/>
  <Override PartName="/ppt/slides/slide25.xml" ContentType="application/vnd.openxmlformats-officedocument.presentationml.slide+xml"/>
  <Override PartName="/ppt/slides/slide1.xml" ContentType="application/vnd.openxmlformats-officedocument.presentationml.slide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1.xml" ContentType="application/vnd.openxmlformats-officedocument.presentationml.tags+xml"/>
  <Override PartName="/docProps/app.xml" ContentType="application/vnd.openxmlformats-officedocument.extended-properties+xml"/>
  <Override PartName="/ppt/tags/tag15.xml" ContentType="application/vnd.openxmlformats-officedocument.presentationml.tags+xml"/>
  <Override PartName="/ppt/tags/tag14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1.xml" ContentType="application/vnd.openxmlformats-officedocument.presentationml.tags+xml"/>
  <Override PartName="/ppt/tags/tag6.xml" ContentType="application/vnd.openxmlformats-officedocument.presentationml.tags+xml"/>
  <Override PartName="/ppt/tags/tag8.xml" ContentType="application/vnd.openxmlformats-officedocument.presentationml.tags+xml"/>
  <Override PartName="/ppt/tags/tag5.xml" ContentType="application/vnd.openxmlformats-officedocument.presentationml.tags+xml"/>
  <Override PartName="/ppt/tags/tag7.xml" ContentType="application/vnd.openxmlformats-officedocument.presentationml.tag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8" r:id="rId5"/>
    <p:sldId id="269" r:id="rId6"/>
    <p:sldId id="270" r:id="rId7"/>
    <p:sldId id="271" r:id="rId8"/>
    <p:sldId id="260" r:id="rId9"/>
    <p:sldId id="272" r:id="rId10"/>
    <p:sldId id="273" r:id="rId11"/>
    <p:sldId id="274" r:id="rId12"/>
    <p:sldId id="262" r:id="rId13"/>
    <p:sldId id="275" r:id="rId14"/>
    <p:sldId id="276" r:id="rId15"/>
    <p:sldId id="277" r:id="rId16"/>
    <p:sldId id="278" r:id="rId17"/>
    <p:sldId id="279" r:id="rId18"/>
    <p:sldId id="280" r:id="rId19"/>
    <p:sldId id="264" r:id="rId20"/>
    <p:sldId id="281" r:id="rId21"/>
    <p:sldId id="282" r:id="rId22"/>
    <p:sldId id="283" r:id="rId23"/>
    <p:sldId id="266" r:id="rId24"/>
    <p:sldId id="284" r:id="rId25"/>
    <p:sldId id="285" r:id="rId2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6E1E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170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customXml" Target="../customXml/item3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customXml" Target="../customXml/item2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customXml" Target="../customXml/item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1ED18-9525-49C4-8F1A-61607BA47645}" type="datetimeFigureOut">
              <a:rPr lang="en-GB" smtClean="0"/>
              <a:t>14/08/2018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95762-C255-4281-8E76-DD5AE8282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90079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1ED18-9525-49C4-8F1A-61607BA47645}" type="datetimeFigureOut">
              <a:rPr lang="en-GB" smtClean="0"/>
              <a:t>14/08/2018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95762-C255-4281-8E76-DD5AE8282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36104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1ED18-9525-49C4-8F1A-61607BA47645}" type="datetimeFigureOut">
              <a:rPr lang="en-GB" smtClean="0"/>
              <a:t>14/08/2018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95762-C255-4281-8E76-DD5AE8282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80497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1ED18-9525-49C4-8F1A-61607BA47645}" type="datetimeFigureOut">
              <a:rPr lang="en-GB" smtClean="0"/>
              <a:t>14/08/2018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95762-C255-4281-8E76-DD5AE8282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93538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1ED18-9525-49C4-8F1A-61607BA47645}" type="datetimeFigureOut">
              <a:rPr lang="en-GB" smtClean="0"/>
              <a:t>14/08/2018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95762-C255-4281-8E76-DD5AE8282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26246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1ED18-9525-49C4-8F1A-61607BA47645}" type="datetimeFigureOut">
              <a:rPr lang="en-GB" smtClean="0"/>
              <a:t>14/08/2018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95762-C255-4281-8E76-DD5AE8282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9942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1ED18-9525-49C4-8F1A-61607BA47645}" type="datetimeFigureOut">
              <a:rPr lang="en-GB" smtClean="0"/>
              <a:t>14/08/2018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95762-C255-4281-8E76-DD5AE8282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41943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1ED18-9525-49C4-8F1A-61607BA47645}" type="datetimeFigureOut">
              <a:rPr lang="en-GB" smtClean="0"/>
              <a:t>14/08/2018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95762-C255-4281-8E76-DD5AE8282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3922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1ED18-9525-49C4-8F1A-61607BA47645}" type="datetimeFigureOut">
              <a:rPr lang="en-GB" smtClean="0"/>
              <a:t>14/08/2018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95762-C255-4281-8E76-DD5AE8282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49062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1ED18-9525-49C4-8F1A-61607BA47645}" type="datetimeFigureOut">
              <a:rPr lang="en-GB" smtClean="0"/>
              <a:t>14/08/2018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95762-C255-4281-8E76-DD5AE8282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02690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1ED18-9525-49C4-8F1A-61607BA47645}" type="datetimeFigureOut">
              <a:rPr lang="en-GB" smtClean="0"/>
              <a:t>14/08/2018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95762-C255-4281-8E76-DD5AE8282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4728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0000"/>
            </a:gs>
            <a:gs pos="6000">
              <a:srgbClr val="FF0000">
                <a:alpha val="2000"/>
              </a:srgbClr>
            </a:gs>
            <a:gs pos="95000">
              <a:srgbClr val="FF0000">
                <a:alpha val="2000"/>
              </a:srgbClr>
            </a:gs>
            <a:gs pos="100000">
              <a:srgbClr val="FF0000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F1ED18-9525-49C4-8F1A-61607BA47645}" type="datetimeFigureOut">
              <a:rPr lang="en-GB" smtClean="0"/>
              <a:t>14/08/2018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495762-C255-4281-8E76-DD5AE8282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4013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png"/><Relationship Id="rId3" Type="http://schemas.openxmlformats.org/officeDocument/2006/relationships/image" Target="../media/image23.png"/><Relationship Id="rId7" Type="http://schemas.openxmlformats.org/officeDocument/2006/relationships/image" Target="../media/image26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Relationship Id="rId6" Type="http://schemas.openxmlformats.org/officeDocument/2006/relationships/image" Target="../media/image25.png"/><Relationship Id="rId11" Type="http://schemas.openxmlformats.org/officeDocument/2006/relationships/image" Target="../media/image30.png"/><Relationship Id="rId5" Type="http://schemas.openxmlformats.org/officeDocument/2006/relationships/image" Target="../media/image150.png"/><Relationship Id="rId10" Type="http://schemas.openxmlformats.org/officeDocument/2006/relationships/image" Target="../media/image29.png"/><Relationship Id="rId4" Type="http://schemas.openxmlformats.org/officeDocument/2006/relationships/image" Target="../media/image24.png"/><Relationship Id="rId9" Type="http://schemas.openxmlformats.org/officeDocument/2006/relationships/image" Target="../media/image28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6.png"/><Relationship Id="rId13" Type="http://schemas.openxmlformats.org/officeDocument/2006/relationships/image" Target="../media/image41.png"/><Relationship Id="rId3" Type="http://schemas.openxmlformats.org/officeDocument/2006/relationships/image" Target="../media/image31.png"/><Relationship Id="rId7" Type="http://schemas.openxmlformats.org/officeDocument/2006/relationships/image" Target="../media/image35.png"/><Relationship Id="rId12" Type="http://schemas.openxmlformats.org/officeDocument/2006/relationships/image" Target="../media/image40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Relationship Id="rId6" Type="http://schemas.openxmlformats.org/officeDocument/2006/relationships/image" Target="../media/image34.png"/><Relationship Id="rId11" Type="http://schemas.openxmlformats.org/officeDocument/2006/relationships/image" Target="../media/image39.png"/><Relationship Id="rId5" Type="http://schemas.openxmlformats.org/officeDocument/2006/relationships/image" Target="../media/image33.png"/><Relationship Id="rId10" Type="http://schemas.openxmlformats.org/officeDocument/2006/relationships/image" Target="../media/image38.png"/><Relationship Id="rId4" Type="http://schemas.openxmlformats.org/officeDocument/2006/relationships/image" Target="../media/image32.png"/><Relationship Id="rId9" Type="http://schemas.openxmlformats.org/officeDocument/2006/relationships/image" Target="../media/image37.png"/><Relationship Id="rId14" Type="http://schemas.openxmlformats.org/officeDocument/2006/relationships/image" Target="../media/image42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1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Relationship Id="rId6" Type="http://schemas.openxmlformats.org/officeDocument/2006/relationships/image" Target="../media/image270.png"/><Relationship Id="rId5" Type="http://schemas.openxmlformats.org/officeDocument/2006/relationships/image" Target="../media/image151.png"/><Relationship Id="rId4" Type="http://schemas.openxmlformats.org/officeDocument/2006/relationships/image" Target="../media/image320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0.png"/><Relationship Id="rId7" Type="http://schemas.openxmlformats.org/officeDocument/2006/relationships/image" Target="../media/image270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Relationship Id="rId6" Type="http://schemas.openxmlformats.org/officeDocument/2006/relationships/image" Target="../media/image350.png"/><Relationship Id="rId5" Type="http://schemas.openxmlformats.org/officeDocument/2006/relationships/image" Target="../media/image151.png"/><Relationship Id="rId4" Type="http://schemas.openxmlformats.org/officeDocument/2006/relationships/image" Target="../media/image340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7.png"/><Relationship Id="rId3" Type="http://schemas.openxmlformats.org/officeDocument/2006/relationships/image" Target="../media/image360.png"/><Relationship Id="rId7" Type="http://schemas.openxmlformats.org/officeDocument/2006/relationships/image" Target="../media/image46.png"/><Relationship Id="rId12" Type="http://schemas.openxmlformats.org/officeDocument/2006/relationships/image" Target="../media/image51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Relationship Id="rId6" Type="http://schemas.openxmlformats.org/officeDocument/2006/relationships/image" Target="../media/image45.png"/><Relationship Id="rId11" Type="http://schemas.openxmlformats.org/officeDocument/2006/relationships/image" Target="../media/image50.png"/><Relationship Id="rId5" Type="http://schemas.openxmlformats.org/officeDocument/2006/relationships/image" Target="../media/image44.png"/><Relationship Id="rId10" Type="http://schemas.openxmlformats.org/officeDocument/2006/relationships/image" Target="../media/image49.png"/><Relationship Id="rId4" Type="http://schemas.openxmlformats.org/officeDocument/2006/relationships/image" Target="../media/image43.png"/><Relationship Id="rId9" Type="http://schemas.openxmlformats.org/officeDocument/2006/relationships/image" Target="../media/image48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2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.xml"/><Relationship Id="rId5" Type="http://schemas.openxmlformats.org/officeDocument/2006/relationships/image" Target="../media/image54.png"/><Relationship Id="rId4" Type="http://schemas.openxmlformats.org/officeDocument/2006/relationships/image" Target="../media/image53.png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60.png"/><Relationship Id="rId13" Type="http://schemas.openxmlformats.org/officeDocument/2006/relationships/image" Target="../media/image66.png"/><Relationship Id="rId18" Type="http://schemas.openxmlformats.org/officeDocument/2006/relationships/image" Target="../media/image72.png"/><Relationship Id="rId3" Type="http://schemas.openxmlformats.org/officeDocument/2006/relationships/image" Target="../media/image55.png"/><Relationship Id="rId7" Type="http://schemas.openxmlformats.org/officeDocument/2006/relationships/image" Target="../media/image59.png"/><Relationship Id="rId12" Type="http://schemas.openxmlformats.org/officeDocument/2006/relationships/image" Target="../media/image65.png"/><Relationship Id="rId17" Type="http://schemas.openxmlformats.org/officeDocument/2006/relationships/image" Target="../media/image71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69.png"/><Relationship Id="rId1" Type="http://schemas.openxmlformats.org/officeDocument/2006/relationships/tags" Target="../tags/tag12.xml"/><Relationship Id="rId6" Type="http://schemas.openxmlformats.org/officeDocument/2006/relationships/image" Target="../media/image58.png"/><Relationship Id="rId11" Type="http://schemas.openxmlformats.org/officeDocument/2006/relationships/image" Target="../media/image63.png"/><Relationship Id="rId5" Type="http://schemas.openxmlformats.org/officeDocument/2006/relationships/image" Target="../media/image57.png"/><Relationship Id="rId15" Type="http://schemas.openxmlformats.org/officeDocument/2006/relationships/image" Target="../media/image68.png"/><Relationship Id="rId10" Type="http://schemas.openxmlformats.org/officeDocument/2006/relationships/image" Target="../media/image62.png"/><Relationship Id="rId4" Type="http://schemas.openxmlformats.org/officeDocument/2006/relationships/image" Target="../media/image56.png"/><Relationship Id="rId9" Type="http://schemas.openxmlformats.org/officeDocument/2006/relationships/image" Target="../media/image61.png"/><Relationship Id="rId14" Type="http://schemas.openxmlformats.org/officeDocument/2006/relationships/image" Target="../media/image67.png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78.png"/><Relationship Id="rId13" Type="http://schemas.openxmlformats.org/officeDocument/2006/relationships/image" Target="../media/image84.png"/><Relationship Id="rId18" Type="http://schemas.openxmlformats.org/officeDocument/2006/relationships/image" Target="../media/image89.png"/><Relationship Id="rId3" Type="http://schemas.openxmlformats.org/officeDocument/2006/relationships/image" Target="../media/image73.png"/><Relationship Id="rId7" Type="http://schemas.openxmlformats.org/officeDocument/2006/relationships/image" Target="../media/image77.png"/><Relationship Id="rId12" Type="http://schemas.openxmlformats.org/officeDocument/2006/relationships/image" Target="../media/image83.png"/><Relationship Id="rId17" Type="http://schemas.openxmlformats.org/officeDocument/2006/relationships/image" Target="../media/image88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87.png"/><Relationship Id="rId1" Type="http://schemas.openxmlformats.org/officeDocument/2006/relationships/tags" Target="../tags/tag13.xml"/><Relationship Id="rId6" Type="http://schemas.openxmlformats.org/officeDocument/2006/relationships/image" Target="../media/image76.png"/><Relationship Id="rId11" Type="http://schemas.openxmlformats.org/officeDocument/2006/relationships/image" Target="../media/image82.png"/><Relationship Id="rId5" Type="http://schemas.openxmlformats.org/officeDocument/2006/relationships/image" Target="../media/image75.png"/><Relationship Id="rId15" Type="http://schemas.openxmlformats.org/officeDocument/2006/relationships/image" Target="../media/image86.png"/><Relationship Id="rId10" Type="http://schemas.openxmlformats.org/officeDocument/2006/relationships/image" Target="../media/image81.png"/><Relationship Id="rId19" Type="http://schemas.openxmlformats.org/officeDocument/2006/relationships/image" Target="../media/image91.png"/><Relationship Id="rId4" Type="http://schemas.openxmlformats.org/officeDocument/2006/relationships/image" Target="../media/image74.png"/><Relationship Id="rId9" Type="http://schemas.openxmlformats.org/officeDocument/2006/relationships/image" Target="../media/image79.png"/><Relationship Id="rId14" Type="http://schemas.openxmlformats.org/officeDocument/2006/relationships/image" Target="../media/image85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830.png"/><Relationship Id="rId13" Type="http://schemas.openxmlformats.org/officeDocument/2006/relationships/image" Target="../media/image880.png"/><Relationship Id="rId18" Type="http://schemas.openxmlformats.org/officeDocument/2006/relationships/image" Target="../media/image95.png"/><Relationship Id="rId3" Type="http://schemas.openxmlformats.org/officeDocument/2006/relationships/image" Target="../media/image780.png"/><Relationship Id="rId7" Type="http://schemas.openxmlformats.org/officeDocument/2006/relationships/image" Target="../media/image92.png"/><Relationship Id="rId12" Type="http://schemas.openxmlformats.org/officeDocument/2006/relationships/image" Target="../media/image93.png"/><Relationship Id="rId17" Type="http://schemas.openxmlformats.org/officeDocument/2006/relationships/image" Target="../media/image920.png"/><Relationship Id="rId2" Type="http://schemas.openxmlformats.org/officeDocument/2006/relationships/image" Target="../media/image770.png"/><Relationship Id="rId16" Type="http://schemas.openxmlformats.org/officeDocument/2006/relationships/image" Target="../media/image9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10.png"/><Relationship Id="rId11" Type="http://schemas.openxmlformats.org/officeDocument/2006/relationships/image" Target="../media/image860.png"/><Relationship Id="rId5" Type="http://schemas.openxmlformats.org/officeDocument/2006/relationships/image" Target="../media/image800.png"/><Relationship Id="rId15" Type="http://schemas.openxmlformats.org/officeDocument/2006/relationships/image" Target="../media/image900.png"/><Relationship Id="rId10" Type="http://schemas.openxmlformats.org/officeDocument/2006/relationships/image" Target="../media/image850.png"/><Relationship Id="rId4" Type="http://schemas.openxmlformats.org/officeDocument/2006/relationships/image" Target="../media/image790.png"/><Relationship Id="rId9" Type="http://schemas.openxmlformats.org/officeDocument/2006/relationships/image" Target="../media/image840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50.png"/><Relationship Id="rId2" Type="http://schemas.openxmlformats.org/officeDocument/2006/relationships/image" Target="../media/image94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6.png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2.png"/><Relationship Id="rId13" Type="http://schemas.openxmlformats.org/officeDocument/2006/relationships/image" Target="../media/image107.png"/><Relationship Id="rId3" Type="http://schemas.openxmlformats.org/officeDocument/2006/relationships/image" Target="../media/image98.png"/><Relationship Id="rId7" Type="http://schemas.openxmlformats.org/officeDocument/2006/relationships/image" Target="../media/image101.png"/><Relationship Id="rId12" Type="http://schemas.openxmlformats.org/officeDocument/2006/relationships/image" Target="../media/image106.png"/><Relationship Id="rId2" Type="http://schemas.openxmlformats.org/officeDocument/2006/relationships/image" Target="../media/image9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00.png"/><Relationship Id="rId11" Type="http://schemas.openxmlformats.org/officeDocument/2006/relationships/image" Target="../media/image105.png"/><Relationship Id="rId5" Type="http://schemas.openxmlformats.org/officeDocument/2006/relationships/image" Target="../media/image99.png"/><Relationship Id="rId10" Type="http://schemas.openxmlformats.org/officeDocument/2006/relationships/image" Target="../media/image104.png"/><Relationship Id="rId4" Type="http://schemas.openxmlformats.org/officeDocument/2006/relationships/image" Target="../media/image820.png"/><Relationship Id="rId9" Type="http://schemas.openxmlformats.org/officeDocument/2006/relationships/image" Target="../media/image103.png"/><Relationship Id="rId14" Type="http://schemas.openxmlformats.org/officeDocument/2006/relationships/image" Target="../media/image108.pn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90.png"/><Relationship Id="rId13" Type="http://schemas.openxmlformats.org/officeDocument/2006/relationships/image" Target="../media/image740.png"/><Relationship Id="rId3" Type="http://schemas.openxmlformats.org/officeDocument/2006/relationships/image" Target="../media/image640.png"/><Relationship Id="rId7" Type="http://schemas.openxmlformats.org/officeDocument/2006/relationships/image" Target="../media/image680.png"/><Relationship Id="rId12" Type="http://schemas.openxmlformats.org/officeDocument/2006/relationships/image" Target="../media/image730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4.xml"/><Relationship Id="rId6" Type="http://schemas.openxmlformats.org/officeDocument/2006/relationships/image" Target="../media/image670.png"/><Relationship Id="rId11" Type="http://schemas.openxmlformats.org/officeDocument/2006/relationships/image" Target="../media/image720.png"/><Relationship Id="rId5" Type="http://schemas.openxmlformats.org/officeDocument/2006/relationships/image" Target="../media/image660.png"/><Relationship Id="rId15" Type="http://schemas.openxmlformats.org/officeDocument/2006/relationships/image" Target="../media/image760.png"/><Relationship Id="rId10" Type="http://schemas.openxmlformats.org/officeDocument/2006/relationships/image" Target="../media/image710.png"/><Relationship Id="rId4" Type="http://schemas.openxmlformats.org/officeDocument/2006/relationships/image" Target="../media/image650.png"/><Relationship Id="rId9" Type="http://schemas.openxmlformats.org/officeDocument/2006/relationships/image" Target="../media/image700.png"/><Relationship Id="rId14" Type="http://schemas.openxmlformats.org/officeDocument/2006/relationships/image" Target="../media/image750.png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6.png"/><Relationship Id="rId13" Type="http://schemas.openxmlformats.org/officeDocument/2006/relationships/image" Target="../media/image122.png"/><Relationship Id="rId18" Type="http://schemas.openxmlformats.org/officeDocument/2006/relationships/image" Target="../media/image127.png"/><Relationship Id="rId3" Type="http://schemas.openxmlformats.org/officeDocument/2006/relationships/image" Target="../media/image109.png"/><Relationship Id="rId7" Type="http://schemas.openxmlformats.org/officeDocument/2006/relationships/image" Target="../media/image115.png"/><Relationship Id="rId12" Type="http://schemas.openxmlformats.org/officeDocument/2006/relationships/image" Target="../media/image121.png"/><Relationship Id="rId17" Type="http://schemas.openxmlformats.org/officeDocument/2006/relationships/image" Target="../media/image126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25.png"/><Relationship Id="rId1" Type="http://schemas.openxmlformats.org/officeDocument/2006/relationships/tags" Target="../tags/tag15.xml"/><Relationship Id="rId6" Type="http://schemas.openxmlformats.org/officeDocument/2006/relationships/image" Target="../media/image114.png"/><Relationship Id="rId11" Type="http://schemas.openxmlformats.org/officeDocument/2006/relationships/image" Target="../media/image119.png"/><Relationship Id="rId5" Type="http://schemas.openxmlformats.org/officeDocument/2006/relationships/image" Target="../media/image113.png"/><Relationship Id="rId15" Type="http://schemas.openxmlformats.org/officeDocument/2006/relationships/image" Target="../media/image124.png"/><Relationship Id="rId10" Type="http://schemas.openxmlformats.org/officeDocument/2006/relationships/image" Target="../media/image118.png"/><Relationship Id="rId4" Type="http://schemas.openxmlformats.org/officeDocument/2006/relationships/image" Target="../media/image112.png"/><Relationship Id="rId9" Type="http://schemas.openxmlformats.org/officeDocument/2006/relationships/image" Target="../media/image117.png"/><Relationship Id="rId14" Type="http://schemas.openxmlformats.org/officeDocument/2006/relationships/image" Target="../media/image12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0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Relationship Id="rId6" Type="http://schemas.openxmlformats.org/officeDocument/2006/relationships/image" Target="../media/image410.png"/><Relationship Id="rId5" Type="http://schemas.openxmlformats.org/officeDocument/2006/relationships/image" Target="../media/image310.png"/><Relationship Id="rId4" Type="http://schemas.openxmlformats.org/officeDocument/2006/relationships/image" Target="../media/image21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10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6" Type="http://schemas.openxmlformats.org/officeDocument/2006/relationships/image" Target="../media/image80.png"/><Relationship Id="rId5" Type="http://schemas.openxmlformats.org/officeDocument/2006/relationships/image" Target="../media/image70.png"/><Relationship Id="rId4" Type="http://schemas.openxmlformats.org/officeDocument/2006/relationships/image" Target="../media/image6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0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Relationship Id="rId6" Type="http://schemas.openxmlformats.org/officeDocument/2006/relationships/image" Target="../media/image120.png"/><Relationship Id="rId5" Type="http://schemas.openxmlformats.org/officeDocument/2006/relationships/image" Target="../media/image111.png"/><Relationship Id="rId4" Type="http://schemas.openxmlformats.org/officeDocument/2006/relationships/image" Target="../media/image100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3" Type="http://schemas.openxmlformats.org/officeDocument/2006/relationships/image" Target="../media/image130.png"/><Relationship Id="rId7" Type="http://schemas.openxmlformats.org/officeDocument/2006/relationships/image" Target="../media/image17.png"/><Relationship Id="rId12" Type="http://schemas.openxmlformats.org/officeDocument/2006/relationships/image" Target="../media/image22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Relationship Id="rId6" Type="http://schemas.openxmlformats.org/officeDocument/2006/relationships/image" Target="../media/image160.png"/><Relationship Id="rId11" Type="http://schemas.openxmlformats.org/officeDocument/2006/relationships/image" Target="../media/image21.png"/><Relationship Id="rId5" Type="http://schemas.openxmlformats.org/officeDocument/2006/relationships/image" Target="../media/image150.png"/><Relationship Id="rId10" Type="http://schemas.openxmlformats.org/officeDocument/2006/relationships/image" Target="../media/image20.png"/><Relationship Id="rId4" Type="http://schemas.openxmlformats.org/officeDocument/2006/relationships/image" Target="../media/image140.png"/><Relationship Id="rId9" Type="http://schemas.openxmlformats.org/officeDocument/2006/relationships/image" Target="../media/image1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E180B3ED-5FE6-4D9B-846B-4F0F303DADB3}"/>
              </a:ext>
            </a:extLst>
          </p:cNvPr>
          <p:cNvSpPr/>
          <p:nvPr/>
        </p:nvSpPr>
        <p:spPr>
          <a:xfrm>
            <a:off x="1729098" y="1879866"/>
            <a:ext cx="5540299" cy="304698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ja-JP" sz="9600" b="0" u="sng" cap="none" spc="0" dirty="0">
                <a:ln w="19050">
                  <a:solidFill>
                    <a:schemeClr val="tx1"/>
                  </a:solidFill>
                </a:ln>
                <a:solidFill>
                  <a:srgbClr val="7030A0"/>
                </a:solidFill>
                <a:effectLst>
                  <a:reflection blurRad="6350" stA="53000" endA="300" endPos="35500" dir="5400000" sy="-90000" algn="bl" rotWithShape="0"/>
                </a:effectLst>
                <a:latin typeface="Piranesi It BT" panose="03020602040506080505" pitchFamily="66" charset="0"/>
                <a:ea typeface="Microsoft Himalaya" panose="01010100010101010101" pitchFamily="2" charset="0"/>
                <a:cs typeface="Microsoft Himalaya" panose="01010100010101010101" pitchFamily="2" charset="0"/>
              </a:rPr>
              <a:t>Mechanics</a:t>
            </a:r>
          </a:p>
          <a:p>
            <a:pPr algn="ctr"/>
            <a:r>
              <a:rPr lang="en-US" altLang="ja-JP" sz="9600" b="0" cap="none" spc="0" dirty="0">
                <a:ln w="19050">
                  <a:solidFill>
                    <a:schemeClr val="tx1"/>
                  </a:solidFill>
                </a:ln>
                <a:solidFill>
                  <a:srgbClr val="7030A0"/>
                </a:solidFill>
                <a:effectLst>
                  <a:reflection blurRad="6350" stA="53000" endA="300" endPos="35500" dir="5400000" sy="-90000" algn="bl" rotWithShape="0"/>
                </a:effectLst>
                <a:latin typeface="Piranesi It BT" panose="03020602040506080505" pitchFamily="66" charset="0"/>
                <a:ea typeface="Microsoft Himalaya" panose="01010100010101010101" pitchFamily="2" charset="0"/>
                <a:cs typeface="Microsoft Himalaya" panose="01010100010101010101" pitchFamily="2" charset="0"/>
              </a:rPr>
              <a:t>Moments</a:t>
            </a:r>
            <a:endParaRPr lang="ja-JP" altLang="en-US" sz="9600" b="0" cap="none" spc="0" dirty="0">
              <a:ln w="19050">
                <a:solidFill>
                  <a:schemeClr val="tx1"/>
                </a:solidFill>
              </a:ln>
              <a:solidFill>
                <a:srgbClr val="7030A0"/>
              </a:solidFill>
              <a:effectLst>
                <a:reflection blurRad="6350" stA="53000" endA="300" endPos="35500" dir="5400000" sy="-90000" algn="bl" rotWithShape="0"/>
              </a:effectLst>
              <a:latin typeface="Piranesi It BT" panose="03020602040506080505" pitchFamily="66" charset="0"/>
              <a:cs typeface="Microsoft Himalaya" panose="01010100010101010101" pitchFamily="2" charset="0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18313DA6-E47F-4E10-80A0-614716C6A3BB}"/>
              </a:ext>
            </a:extLst>
          </p:cNvPr>
          <p:cNvSpPr txBox="1"/>
          <p:nvPr/>
        </p:nvSpPr>
        <p:spPr>
          <a:xfrm>
            <a:off x="2202796" y="5151242"/>
            <a:ext cx="472065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>
                <a:latin typeface="Arial Black" panose="020B0A04020102020204" pitchFamily="34" charset="0"/>
              </a:rPr>
              <a:t>Twitter: @Owen134866</a:t>
            </a:r>
          </a:p>
          <a:p>
            <a:pPr algn="ctr"/>
            <a:endParaRPr lang="en-US" dirty="0">
              <a:latin typeface="Arial Black" panose="020B0A04020102020204" pitchFamily="34" charset="0"/>
            </a:endParaRPr>
          </a:p>
          <a:p>
            <a:pPr algn="ctr"/>
            <a:r>
              <a:rPr lang="en-US" dirty="0">
                <a:latin typeface="Arial Black" panose="020B0A04020102020204" pitchFamily="34" charset="0"/>
              </a:rPr>
              <a:t>www.mathsfreeresourcelibrary.com</a:t>
            </a:r>
            <a:endParaRPr lang="en-GB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03918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2010" y="1600200"/>
            <a:ext cx="3439237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find the sum of the moment of a set of forces acting on a body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b="1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Sometimes you will have a number of moments acting around a single point. 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algn="ctr">
              <a:buFont typeface="Wingdings"/>
              <a:buChar char="à"/>
            </a:pPr>
            <a:r>
              <a:rPr lang="en-GB" sz="1400" dirty="0">
                <a:latin typeface="Comic Sans MS" pitchFamily="66" charset="0"/>
                <a:sym typeface="Wingdings" pitchFamily="2" charset="2"/>
              </a:rPr>
              <a:t>You need to calculate each one individually and then choose a positive direction</a:t>
            </a:r>
          </a:p>
          <a:p>
            <a:pPr algn="ctr">
              <a:buFont typeface="Wingdings"/>
              <a:buChar char="à"/>
            </a:pPr>
            <a:endParaRPr lang="en-GB" sz="1400" dirty="0">
              <a:latin typeface="Comic Sans MS" pitchFamily="66" charset="0"/>
              <a:sym typeface="Wingdings" pitchFamily="2" charset="2"/>
            </a:endParaRPr>
          </a:p>
          <a:p>
            <a:pPr algn="ctr">
              <a:buFont typeface="Wingdings"/>
              <a:buChar char="à"/>
            </a:pPr>
            <a:r>
              <a:rPr lang="en-GB" sz="1400" dirty="0">
                <a:latin typeface="Comic Sans MS" pitchFamily="66" charset="0"/>
                <a:sym typeface="Wingdings" pitchFamily="2" charset="2"/>
              </a:rPr>
              <a:t>Adding the forces together will then give the overall magnitude and direction of movement</a:t>
            </a:r>
            <a:endParaRPr lang="en-GB" sz="1400" dirty="0">
              <a:latin typeface="Comic Sans MS" pitchFamily="66" charset="0"/>
            </a:endParaRPr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5486400" y="1828800"/>
            <a:ext cx="19050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/>
          <p:nvPr/>
        </p:nvCxnSpPr>
        <p:spPr>
          <a:xfrm>
            <a:off x="5486400" y="1828800"/>
            <a:ext cx="0" cy="16764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7" name="Group 46"/>
          <p:cNvGrpSpPr/>
          <p:nvPr/>
        </p:nvGrpSpPr>
        <p:grpSpPr>
          <a:xfrm>
            <a:off x="7010400" y="2667000"/>
            <a:ext cx="152400" cy="152400"/>
            <a:chOff x="6248400" y="4191000"/>
            <a:chExt cx="152400" cy="152400"/>
          </a:xfrm>
        </p:grpSpPr>
        <p:cxnSp>
          <p:nvCxnSpPr>
            <p:cNvPr id="48" name="Straight Connector 47"/>
            <p:cNvCxnSpPr/>
            <p:nvPr/>
          </p:nvCxnSpPr>
          <p:spPr>
            <a:xfrm>
              <a:off x="6248400" y="4191000"/>
              <a:ext cx="152400" cy="1524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flipH="1">
              <a:off x="6248400" y="4191000"/>
              <a:ext cx="152400" cy="1524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0" name="TextBox 49"/>
          <p:cNvSpPr txBox="1"/>
          <p:nvPr/>
        </p:nvSpPr>
        <p:spPr>
          <a:xfrm>
            <a:off x="6934200" y="2819400"/>
            <a:ext cx="27764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P</a:t>
            </a:r>
          </a:p>
        </p:txBody>
      </p:sp>
      <p:cxnSp>
        <p:nvCxnSpPr>
          <p:cNvPr id="51" name="Straight Arrow Connector 50"/>
          <p:cNvCxnSpPr/>
          <p:nvPr/>
        </p:nvCxnSpPr>
        <p:spPr>
          <a:xfrm>
            <a:off x="7086600" y="1828800"/>
            <a:ext cx="0" cy="914400"/>
          </a:xfrm>
          <a:prstGeom prst="straightConnector1">
            <a:avLst/>
          </a:prstGeom>
          <a:ln w="19050">
            <a:solidFill>
              <a:schemeClr val="tx1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/>
          <p:nvPr/>
        </p:nvCxnSpPr>
        <p:spPr>
          <a:xfrm>
            <a:off x="5486400" y="2743200"/>
            <a:ext cx="1600200" cy="0"/>
          </a:xfrm>
          <a:prstGeom prst="straightConnector1">
            <a:avLst/>
          </a:prstGeom>
          <a:ln w="19050">
            <a:solidFill>
              <a:schemeClr val="tx1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Rectangle 53"/>
          <p:cNvSpPr/>
          <p:nvPr/>
        </p:nvSpPr>
        <p:spPr>
          <a:xfrm>
            <a:off x="5486400" y="2590800"/>
            <a:ext cx="152400" cy="1524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5" name="Rectangle 54"/>
          <p:cNvSpPr/>
          <p:nvPr/>
        </p:nvSpPr>
        <p:spPr>
          <a:xfrm>
            <a:off x="6934200" y="1828800"/>
            <a:ext cx="152400" cy="1524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6" name="TextBox 55"/>
          <p:cNvSpPr txBox="1"/>
          <p:nvPr/>
        </p:nvSpPr>
        <p:spPr>
          <a:xfrm>
            <a:off x="5257800" y="3505200"/>
            <a:ext cx="5100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dirty="0">
                <a:latin typeface="Comic Sans MS" pitchFamily="66" charset="0"/>
              </a:rPr>
              <a:t>5N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7391400" y="1600200"/>
            <a:ext cx="5100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dirty="0">
                <a:latin typeface="Comic Sans MS" pitchFamily="66" charset="0"/>
              </a:rPr>
              <a:t>5N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7086600" y="2133600"/>
            <a:ext cx="5052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dirty="0">
                <a:latin typeface="Comic Sans MS" pitchFamily="66" charset="0"/>
              </a:rPr>
              <a:t>2m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6019800" y="2743200"/>
            <a:ext cx="5052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dirty="0">
                <a:latin typeface="Comic Sans MS" pitchFamily="66" charset="0"/>
              </a:rPr>
              <a:t>4m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7467600" y="1295400"/>
            <a:ext cx="42832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latin typeface="Comic Sans MS" pitchFamily="66" charset="0"/>
              </a:rPr>
              <a:t>(1)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4876800" y="3505200"/>
            <a:ext cx="4603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latin typeface="Comic Sans MS" pitchFamily="66" charset="0"/>
              </a:rPr>
              <a:t>(2)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3886200" y="3962400"/>
            <a:ext cx="51054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Calculate the sum of the moments acting about the point P</a:t>
            </a:r>
          </a:p>
          <a:p>
            <a:r>
              <a:rPr lang="en-GB" sz="14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 Start by calculating each moment individually (it might be useful to label them!)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3886200" y="4738047"/>
            <a:ext cx="42832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latin typeface="Comic Sans MS" pitchFamily="66" charset="0"/>
              </a:rPr>
              <a:t>(1)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4" name="TextBox 63"/>
              <p:cNvSpPr txBox="1"/>
              <p:nvPr/>
            </p:nvSpPr>
            <p:spPr>
              <a:xfrm>
                <a:off x="4191000" y="4724400"/>
                <a:ext cx="113364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5</m:t>
                      </m:r>
                      <m:r>
                        <a:rPr lang="en-GB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𝑁</m:t>
                      </m:r>
                      <m:r>
                        <a:rPr lang="en-GB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×2</m:t>
                      </m:r>
                      <m:r>
                        <a:rPr lang="en-GB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𝑚</m:t>
                      </m:r>
                    </m:oMath>
                  </m:oMathPara>
                </a14:m>
                <a:endParaRPr lang="en-GB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64" name="TextBox 6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4724400"/>
                <a:ext cx="1133644" cy="369332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5" name="TextBox 64"/>
              <p:cNvSpPr txBox="1"/>
              <p:nvPr/>
            </p:nvSpPr>
            <p:spPr>
              <a:xfrm>
                <a:off x="5257800" y="4724400"/>
                <a:ext cx="109754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=10</m:t>
                      </m:r>
                      <m:r>
                        <a:rPr lang="en-GB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𝑁𝑚</m:t>
                      </m:r>
                    </m:oMath>
                  </m:oMathPara>
                </a14:m>
                <a:endParaRPr lang="en-GB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65" name="TextBox 6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57800" y="4724400"/>
                <a:ext cx="1097545" cy="369332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6" name="TextBox 65"/>
              <p:cNvSpPr txBox="1"/>
              <p:nvPr/>
            </p:nvSpPr>
            <p:spPr>
              <a:xfrm>
                <a:off x="6172200" y="4724400"/>
                <a:ext cx="124130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𝑐𝑙𝑜𝑐𝑘𝑤𝑖𝑠𝑒</m:t>
                      </m:r>
                    </m:oMath>
                  </m:oMathPara>
                </a14:m>
                <a:endParaRPr lang="en-GB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66" name="TextBox 6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72200" y="4724400"/>
                <a:ext cx="1241302" cy="369332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7" name="TextBox 66"/>
          <p:cNvSpPr txBox="1"/>
          <p:nvPr/>
        </p:nvSpPr>
        <p:spPr>
          <a:xfrm>
            <a:off x="3886200" y="5195248"/>
            <a:ext cx="4603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latin typeface="Comic Sans MS" pitchFamily="66" charset="0"/>
              </a:rPr>
              <a:t>(2)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8" name="TextBox 67"/>
              <p:cNvSpPr txBox="1"/>
              <p:nvPr/>
            </p:nvSpPr>
            <p:spPr>
              <a:xfrm>
                <a:off x="4191000" y="5181600"/>
                <a:ext cx="113364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5</m:t>
                      </m:r>
                      <m:r>
                        <a:rPr lang="en-GB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𝑁</m:t>
                      </m:r>
                      <m:r>
                        <a:rPr lang="en-GB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×4</m:t>
                      </m:r>
                      <m:r>
                        <a:rPr lang="en-GB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𝑚</m:t>
                      </m:r>
                    </m:oMath>
                  </m:oMathPara>
                </a14:m>
                <a:endParaRPr lang="en-GB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68" name="TextBox 6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5181600"/>
                <a:ext cx="1133644" cy="369332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9" name="TextBox 68"/>
              <p:cNvSpPr txBox="1"/>
              <p:nvPr/>
            </p:nvSpPr>
            <p:spPr>
              <a:xfrm>
                <a:off x="5257800" y="5181600"/>
                <a:ext cx="109754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=20</m:t>
                      </m:r>
                      <m:r>
                        <a:rPr lang="en-GB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𝑁𝑚</m:t>
                      </m:r>
                    </m:oMath>
                  </m:oMathPara>
                </a14:m>
                <a:endParaRPr lang="en-GB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69" name="TextBox 6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57800" y="5181600"/>
                <a:ext cx="1097545" cy="369332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0" name="TextBox 69"/>
              <p:cNvSpPr txBox="1"/>
              <p:nvPr/>
            </p:nvSpPr>
            <p:spPr>
              <a:xfrm>
                <a:off x="6172200" y="5181600"/>
                <a:ext cx="166770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𝑎𝑛𝑡𝑖𝑐𝑙𝑜𝑐𝑘𝑤𝑖𝑠𝑒</m:t>
                      </m:r>
                    </m:oMath>
                  </m:oMathPara>
                </a14:m>
                <a:endParaRPr lang="en-GB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70" name="TextBox 6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72200" y="5181600"/>
                <a:ext cx="1667701" cy="369332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1" name="TextBox 70"/>
          <p:cNvSpPr txBox="1"/>
          <p:nvPr/>
        </p:nvSpPr>
        <p:spPr>
          <a:xfrm>
            <a:off x="3886200" y="5562600"/>
            <a:ext cx="427552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Choosing anticlockwise as the positive direction…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2" name="TextBox 71"/>
              <p:cNvSpPr txBox="1"/>
              <p:nvPr/>
            </p:nvSpPr>
            <p:spPr>
              <a:xfrm>
                <a:off x="3886200" y="5867400"/>
                <a:ext cx="175875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20</m:t>
                      </m:r>
                      <m:r>
                        <a:rPr lang="en-GB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𝑁𝑚</m:t>
                      </m:r>
                      <m:r>
                        <a:rPr lang="en-GB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−10</m:t>
                      </m:r>
                      <m:r>
                        <a:rPr lang="en-GB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𝑁𝑚</m:t>
                      </m:r>
                    </m:oMath>
                  </m:oMathPara>
                </a14:m>
                <a:endParaRPr lang="en-GB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72" name="TextBox 7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6200" y="5867400"/>
                <a:ext cx="1758750" cy="369332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3" name="TextBox 72"/>
              <p:cNvSpPr txBox="1"/>
              <p:nvPr/>
            </p:nvSpPr>
            <p:spPr>
              <a:xfrm>
                <a:off x="3886200" y="6324600"/>
                <a:ext cx="109754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=10</m:t>
                      </m:r>
                      <m:r>
                        <a:rPr lang="en-GB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𝑁𝑚</m:t>
                      </m:r>
                    </m:oMath>
                  </m:oMathPara>
                </a14:m>
                <a:endParaRPr lang="en-GB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73" name="TextBox 7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6200" y="6324600"/>
                <a:ext cx="1097545" cy="369332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4" name="TextBox 73"/>
              <p:cNvSpPr txBox="1"/>
              <p:nvPr/>
            </p:nvSpPr>
            <p:spPr>
              <a:xfrm>
                <a:off x="4876800" y="6324600"/>
                <a:ext cx="166770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𝑎𝑛𝑡𝑖𝑐𝑙𝑜𝑐𝑘𝑤𝑖𝑠𝑒</m:t>
                      </m:r>
                    </m:oMath>
                  </m:oMathPara>
                </a14:m>
                <a:endParaRPr lang="en-GB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74" name="TextBox 7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76800" y="6324600"/>
                <a:ext cx="1667701" cy="369332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8" name="タイトル 1">
            <a:extLst>
              <a:ext uri="{FF2B5EF4-FFF2-40B4-BE49-F238E27FC236}">
                <a16:creationId xmlns:a16="http://schemas.microsoft.com/office/drawing/2014/main" id="{78BFF607-753C-41B5-B6BB-F562C02E22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87573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Moments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39" name="コンテンツ プレースホルダー 2">
            <a:extLst>
              <a:ext uri="{FF2B5EF4-FFF2-40B4-BE49-F238E27FC236}">
                <a16:creationId xmlns:a16="http://schemas.microsoft.com/office/drawing/2014/main" id="{A69B3594-9C07-49E6-B62F-AB42A3870845}"/>
              </a:ext>
            </a:extLst>
          </p:cNvPr>
          <p:cNvSpPr txBox="1">
            <a:spLocks/>
          </p:cNvSpPr>
          <p:nvPr/>
        </p:nvSpPr>
        <p:spPr>
          <a:xfrm>
            <a:off x="8613201" y="6547282"/>
            <a:ext cx="530799" cy="31071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4B</a:t>
            </a:r>
            <a:endParaRPr lang="en-GB" sz="1600" dirty="0">
              <a:latin typeface="Comic Sans MS" panose="030F0702030302020204" pitchFamily="66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911602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5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0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5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0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" grpId="0"/>
      <p:bldP spid="54" grpId="0" animBg="1"/>
      <p:bldP spid="55" grpId="0" animBg="1"/>
      <p:bldP spid="56" grpId="0"/>
      <p:bldP spid="57" grpId="0"/>
      <p:bldP spid="58" grpId="0"/>
      <p:bldP spid="59" grpId="0"/>
      <p:bldP spid="60" grpId="0"/>
      <p:bldP spid="61" grpId="0"/>
      <p:bldP spid="63" grpId="0"/>
      <p:bldP spid="64" grpId="0"/>
      <p:bldP spid="65" grpId="0"/>
      <p:bldP spid="66" grpId="0"/>
      <p:bldP spid="67" grpId="0"/>
      <p:bldP spid="68" grpId="0"/>
      <p:bldP spid="69" grpId="0"/>
      <p:bldP spid="70" grpId="0"/>
      <p:bldP spid="71" grpId="0"/>
      <p:bldP spid="72" grpId="0"/>
      <p:bldP spid="73" grpId="0"/>
      <p:bldP spid="7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2010" y="1600200"/>
            <a:ext cx="3439237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find the sum of the moment of a set of forces acting on a body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b="1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The diagram to the right shows 3 forces acting on a light rod.</a:t>
            </a:r>
          </a:p>
          <a:p>
            <a:pPr marL="0" indent="0" algn="ctr">
              <a:buNone/>
            </a:pPr>
            <a:endParaRPr lang="en-US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itchFamily="66" charset="0"/>
              </a:rPr>
              <a:t>F</a:t>
            </a:r>
            <a:r>
              <a:rPr lang="en-GB" sz="1400" dirty="0" err="1">
                <a:latin typeface="Comic Sans MS" pitchFamily="66" charset="0"/>
              </a:rPr>
              <a:t>ind</a:t>
            </a:r>
            <a:r>
              <a:rPr lang="en-GB" sz="1400" dirty="0">
                <a:latin typeface="Comic Sans MS" pitchFamily="66" charset="0"/>
              </a:rPr>
              <a:t> the resultant moment about point P (</a:t>
            </a:r>
            <a:r>
              <a:rPr lang="en-GB" sz="1400" dirty="0" err="1">
                <a:latin typeface="Comic Sans MS" pitchFamily="66" charset="0"/>
              </a:rPr>
              <a:t>ie</a:t>
            </a:r>
            <a:r>
              <a:rPr lang="en-GB" sz="1400" dirty="0">
                <a:latin typeface="Comic Sans MS" pitchFamily="66" charset="0"/>
              </a:rPr>
              <a:t> – if the rod were fixed at point P, how would it rotate?)</a:t>
            </a:r>
          </a:p>
        </p:txBody>
      </p:sp>
      <p:sp>
        <p:nvSpPr>
          <p:cNvPr id="38" name="タイトル 1">
            <a:extLst>
              <a:ext uri="{FF2B5EF4-FFF2-40B4-BE49-F238E27FC236}">
                <a16:creationId xmlns:a16="http://schemas.microsoft.com/office/drawing/2014/main" id="{78BFF607-753C-41B5-B6BB-F562C02E22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87573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Moments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39" name="コンテンツ プレースホルダー 2">
            <a:extLst>
              <a:ext uri="{FF2B5EF4-FFF2-40B4-BE49-F238E27FC236}">
                <a16:creationId xmlns:a16="http://schemas.microsoft.com/office/drawing/2014/main" id="{A69B3594-9C07-49E6-B62F-AB42A3870845}"/>
              </a:ext>
            </a:extLst>
          </p:cNvPr>
          <p:cNvSpPr txBox="1">
            <a:spLocks/>
          </p:cNvSpPr>
          <p:nvPr/>
        </p:nvSpPr>
        <p:spPr>
          <a:xfrm>
            <a:off x="8613201" y="6547282"/>
            <a:ext cx="530799" cy="31071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4B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cxnSp>
        <p:nvCxnSpPr>
          <p:cNvPr id="35" name="Straight Connector 8">
            <a:extLst>
              <a:ext uri="{FF2B5EF4-FFF2-40B4-BE49-F238E27FC236}">
                <a16:creationId xmlns:a16="http://schemas.microsoft.com/office/drawing/2014/main" id="{41857A84-7473-429E-9947-32917C6F82C6}"/>
              </a:ext>
            </a:extLst>
          </p:cNvPr>
          <p:cNvCxnSpPr>
            <a:cxnSpLocks/>
          </p:cNvCxnSpPr>
          <p:nvPr/>
        </p:nvCxnSpPr>
        <p:spPr>
          <a:xfrm flipV="1">
            <a:off x="4932040" y="1340768"/>
            <a:ext cx="576064" cy="1296144"/>
          </a:xfrm>
          <a:prstGeom prst="line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10">
            <a:extLst>
              <a:ext uri="{FF2B5EF4-FFF2-40B4-BE49-F238E27FC236}">
                <a16:creationId xmlns:a16="http://schemas.microsoft.com/office/drawing/2014/main" id="{E647D037-EFB7-4314-8BD0-08C2F60DA510}"/>
              </a:ext>
            </a:extLst>
          </p:cNvPr>
          <p:cNvCxnSpPr>
            <a:cxnSpLocks/>
          </p:cNvCxnSpPr>
          <p:nvPr/>
        </p:nvCxnSpPr>
        <p:spPr>
          <a:xfrm flipH="1" flipV="1">
            <a:off x="6228184" y="1556792"/>
            <a:ext cx="1142256" cy="1080120"/>
          </a:xfrm>
          <a:prstGeom prst="line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11">
            <a:extLst>
              <a:ext uri="{FF2B5EF4-FFF2-40B4-BE49-F238E27FC236}">
                <a16:creationId xmlns:a16="http://schemas.microsoft.com/office/drawing/2014/main" id="{C32EB8DB-7FA9-4EC8-A5AD-3944872F8658}"/>
              </a:ext>
            </a:extLst>
          </p:cNvPr>
          <p:cNvCxnSpPr/>
          <p:nvPr/>
        </p:nvCxnSpPr>
        <p:spPr>
          <a:xfrm>
            <a:off x="5347320" y="2636168"/>
            <a:ext cx="0" cy="457200"/>
          </a:xfrm>
          <a:prstGeom prst="line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16">
            <a:extLst>
              <a:ext uri="{FF2B5EF4-FFF2-40B4-BE49-F238E27FC236}">
                <a16:creationId xmlns:a16="http://schemas.microsoft.com/office/drawing/2014/main" id="{2BB442FF-4582-4CB1-BD45-E54D074CE91C}"/>
              </a:ext>
            </a:extLst>
          </p:cNvPr>
          <p:cNvSpPr txBox="1"/>
          <p:nvPr/>
        </p:nvSpPr>
        <p:spPr>
          <a:xfrm>
            <a:off x="6223992" y="2717304"/>
            <a:ext cx="27764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P</a:t>
            </a:r>
          </a:p>
        </p:txBody>
      </p:sp>
      <p:sp>
        <p:nvSpPr>
          <p:cNvPr id="44" name="TextBox 17">
            <a:extLst>
              <a:ext uri="{FF2B5EF4-FFF2-40B4-BE49-F238E27FC236}">
                <a16:creationId xmlns:a16="http://schemas.microsoft.com/office/drawing/2014/main" id="{6FD51057-64CF-45BA-A594-D7CB5B71BD41}"/>
              </a:ext>
            </a:extLst>
          </p:cNvPr>
          <p:cNvSpPr txBox="1"/>
          <p:nvPr/>
        </p:nvSpPr>
        <p:spPr>
          <a:xfrm>
            <a:off x="5004048" y="1196752"/>
            <a:ext cx="4363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5N</a:t>
            </a:r>
          </a:p>
        </p:txBody>
      </p:sp>
      <p:sp>
        <p:nvSpPr>
          <p:cNvPr id="45" name="TextBox 18">
            <a:extLst>
              <a:ext uri="{FF2B5EF4-FFF2-40B4-BE49-F238E27FC236}">
                <a16:creationId xmlns:a16="http://schemas.microsoft.com/office/drawing/2014/main" id="{8C0EE5A7-ECE6-43CA-AED3-53B218F56A92}"/>
              </a:ext>
            </a:extLst>
          </p:cNvPr>
          <p:cNvSpPr txBox="1"/>
          <p:nvPr/>
        </p:nvSpPr>
        <p:spPr>
          <a:xfrm>
            <a:off x="6660232" y="2636912"/>
            <a:ext cx="4331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3m</a:t>
            </a:r>
          </a:p>
        </p:txBody>
      </p:sp>
      <p:sp>
        <p:nvSpPr>
          <p:cNvPr id="53" name="TextBox 19">
            <a:extLst>
              <a:ext uri="{FF2B5EF4-FFF2-40B4-BE49-F238E27FC236}">
                <a16:creationId xmlns:a16="http://schemas.microsoft.com/office/drawing/2014/main" id="{C5CF698C-2A31-4498-B021-6ABA3DFEB4FF}"/>
              </a:ext>
            </a:extLst>
          </p:cNvPr>
          <p:cNvSpPr txBox="1"/>
          <p:nvPr/>
        </p:nvSpPr>
        <p:spPr>
          <a:xfrm>
            <a:off x="5131296" y="3068216"/>
            <a:ext cx="4363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6N</a:t>
            </a:r>
          </a:p>
        </p:txBody>
      </p:sp>
      <p:sp>
        <p:nvSpPr>
          <p:cNvPr id="75" name="TextBox 20">
            <a:extLst>
              <a:ext uri="{FF2B5EF4-FFF2-40B4-BE49-F238E27FC236}">
                <a16:creationId xmlns:a16="http://schemas.microsoft.com/office/drawing/2014/main" id="{29BDB44E-5AB9-46CA-99F0-0054EA1BD53A}"/>
              </a:ext>
            </a:extLst>
          </p:cNvPr>
          <p:cNvSpPr txBox="1"/>
          <p:nvPr/>
        </p:nvSpPr>
        <p:spPr>
          <a:xfrm>
            <a:off x="5076056" y="2276872"/>
            <a:ext cx="50206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80˚</a:t>
            </a:r>
          </a:p>
        </p:txBody>
      </p:sp>
      <p:sp>
        <p:nvSpPr>
          <p:cNvPr id="76" name="TextBox 21">
            <a:extLst>
              <a:ext uri="{FF2B5EF4-FFF2-40B4-BE49-F238E27FC236}">
                <a16:creationId xmlns:a16="http://schemas.microsoft.com/office/drawing/2014/main" id="{404E0726-B25A-4E82-8A6F-0D4CB13862C9}"/>
              </a:ext>
            </a:extLst>
          </p:cNvPr>
          <p:cNvSpPr txBox="1"/>
          <p:nvPr/>
        </p:nvSpPr>
        <p:spPr>
          <a:xfrm>
            <a:off x="4860032" y="2636912"/>
            <a:ext cx="40427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1m</a:t>
            </a:r>
          </a:p>
        </p:txBody>
      </p:sp>
      <p:sp>
        <p:nvSpPr>
          <p:cNvPr id="77" name="TextBox 22">
            <a:extLst>
              <a:ext uri="{FF2B5EF4-FFF2-40B4-BE49-F238E27FC236}">
                <a16:creationId xmlns:a16="http://schemas.microsoft.com/office/drawing/2014/main" id="{8CAC4CA4-0153-454A-AF76-779D27BF9E8A}"/>
              </a:ext>
            </a:extLst>
          </p:cNvPr>
          <p:cNvSpPr txBox="1"/>
          <p:nvPr/>
        </p:nvSpPr>
        <p:spPr>
          <a:xfrm>
            <a:off x="6156176" y="1268760"/>
            <a:ext cx="4363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4N</a:t>
            </a:r>
          </a:p>
        </p:txBody>
      </p:sp>
      <p:sp>
        <p:nvSpPr>
          <p:cNvPr id="79" name="TextBox 25">
            <a:extLst>
              <a:ext uri="{FF2B5EF4-FFF2-40B4-BE49-F238E27FC236}">
                <a16:creationId xmlns:a16="http://schemas.microsoft.com/office/drawing/2014/main" id="{3BEE2E0F-2820-4245-9281-43B8EB923E10}"/>
              </a:ext>
            </a:extLst>
          </p:cNvPr>
          <p:cNvSpPr txBox="1"/>
          <p:nvPr/>
        </p:nvSpPr>
        <p:spPr>
          <a:xfrm>
            <a:off x="4716016" y="1124744"/>
            <a:ext cx="42832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latin typeface="Comic Sans MS" pitchFamily="66" charset="0"/>
              </a:rPr>
              <a:t>(1)</a:t>
            </a:r>
          </a:p>
        </p:txBody>
      </p:sp>
      <p:sp>
        <p:nvSpPr>
          <p:cNvPr id="80" name="TextBox 26">
            <a:extLst>
              <a:ext uri="{FF2B5EF4-FFF2-40B4-BE49-F238E27FC236}">
                <a16:creationId xmlns:a16="http://schemas.microsoft.com/office/drawing/2014/main" id="{B194B32E-83A1-43C5-A547-071E53D58876}"/>
              </a:ext>
            </a:extLst>
          </p:cNvPr>
          <p:cNvSpPr txBox="1"/>
          <p:nvPr/>
        </p:nvSpPr>
        <p:spPr>
          <a:xfrm>
            <a:off x="6516216" y="1268760"/>
            <a:ext cx="4603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latin typeface="Comic Sans MS" pitchFamily="66" charset="0"/>
              </a:rPr>
              <a:t>(3)</a:t>
            </a:r>
          </a:p>
        </p:txBody>
      </p:sp>
      <p:sp>
        <p:nvSpPr>
          <p:cNvPr id="81" name="TextBox 27">
            <a:extLst>
              <a:ext uri="{FF2B5EF4-FFF2-40B4-BE49-F238E27FC236}">
                <a16:creationId xmlns:a16="http://schemas.microsoft.com/office/drawing/2014/main" id="{1BFC2BC2-4A87-4DF0-926B-9AC56EFDEEA7}"/>
              </a:ext>
            </a:extLst>
          </p:cNvPr>
          <p:cNvSpPr txBox="1"/>
          <p:nvPr/>
        </p:nvSpPr>
        <p:spPr>
          <a:xfrm>
            <a:off x="5131296" y="3296816"/>
            <a:ext cx="4603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latin typeface="Comic Sans MS" pitchFamily="66" charset="0"/>
              </a:rPr>
              <a:t>(2)</a:t>
            </a:r>
          </a:p>
        </p:txBody>
      </p:sp>
      <p:sp>
        <p:nvSpPr>
          <p:cNvPr id="6" name="円弧 5">
            <a:extLst>
              <a:ext uri="{FF2B5EF4-FFF2-40B4-BE49-F238E27FC236}">
                <a16:creationId xmlns:a16="http://schemas.microsoft.com/office/drawing/2014/main" id="{C4E9CD0E-6C2E-4601-B44D-4609812768CD}"/>
              </a:ext>
            </a:extLst>
          </p:cNvPr>
          <p:cNvSpPr/>
          <p:nvPr/>
        </p:nvSpPr>
        <p:spPr>
          <a:xfrm>
            <a:off x="4283968" y="2204864"/>
            <a:ext cx="914400" cy="914400"/>
          </a:xfrm>
          <a:prstGeom prst="arc">
            <a:avLst>
              <a:gd name="adj1" fmla="val 18962498"/>
              <a:gd name="adj2" fmla="val 21531056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8" name="円弧 97">
            <a:extLst>
              <a:ext uri="{FF2B5EF4-FFF2-40B4-BE49-F238E27FC236}">
                <a16:creationId xmlns:a16="http://schemas.microsoft.com/office/drawing/2014/main" id="{C92F86BC-7A22-4C95-BE0B-361FAD6D5202}"/>
              </a:ext>
            </a:extLst>
          </p:cNvPr>
          <p:cNvSpPr/>
          <p:nvPr/>
        </p:nvSpPr>
        <p:spPr>
          <a:xfrm>
            <a:off x="7092280" y="2204864"/>
            <a:ext cx="914400" cy="914400"/>
          </a:xfrm>
          <a:prstGeom prst="arc">
            <a:avLst>
              <a:gd name="adj1" fmla="val 10914487"/>
              <a:gd name="adj2" fmla="val 1252435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9" name="TextBox 20">
            <a:extLst>
              <a:ext uri="{FF2B5EF4-FFF2-40B4-BE49-F238E27FC236}">
                <a16:creationId xmlns:a16="http://schemas.microsoft.com/office/drawing/2014/main" id="{AAB3DEF4-81C5-4CDA-80B5-1E7D49F6E72A}"/>
              </a:ext>
            </a:extLst>
          </p:cNvPr>
          <p:cNvSpPr txBox="1"/>
          <p:nvPr/>
        </p:nvSpPr>
        <p:spPr>
          <a:xfrm>
            <a:off x="6732240" y="2348880"/>
            <a:ext cx="50206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40˚</a:t>
            </a:r>
          </a:p>
        </p:txBody>
      </p:sp>
      <p:sp>
        <p:nvSpPr>
          <p:cNvPr id="101" name="TextBox 18">
            <a:extLst>
              <a:ext uri="{FF2B5EF4-FFF2-40B4-BE49-F238E27FC236}">
                <a16:creationId xmlns:a16="http://schemas.microsoft.com/office/drawing/2014/main" id="{33568A2F-4C07-4165-A2CE-1CD203064A46}"/>
              </a:ext>
            </a:extLst>
          </p:cNvPr>
          <p:cNvSpPr txBox="1"/>
          <p:nvPr/>
        </p:nvSpPr>
        <p:spPr>
          <a:xfrm>
            <a:off x="5652120" y="2636912"/>
            <a:ext cx="4331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3m</a:t>
            </a:r>
          </a:p>
        </p:txBody>
      </p:sp>
      <p:sp>
        <p:nvSpPr>
          <p:cNvPr id="102" name="TextBox 24">
            <a:extLst>
              <a:ext uri="{FF2B5EF4-FFF2-40B4-BE49-F238E27FC236}">
                <a16:creationId xmlns:a16="http://schemas.microsoft.com/office/drawing/2014/main" id="{25C477B2-20CD-4191-87AC-7B67FD37041E}"/>
              </a:ext>
            </a:extLst>
          </p:cNvPr>
          <p:cNvSpPr txBox="1"/>
          <p:nvPr/>
        </p:nvSpPr>
        <p:spPr>
          <a:xfrm>
            <a:off x="3851920" y="3645024"/>
            <a:ext cx="5105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 Start by calculating each moment individually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03" name="TextBox 28">
            <a:extLst>
              <a:ext uri="{FF2B5EF4-FFF2-40B4-BE49-F238E27FC236}">
                <a16:creationId xmlns:a16="http://schemas.microsoft.com/office/drawing/2014/main" id="{92401F7D-13F3-407A-8F59-CD0030770529}"/>
              </a:ext>
            </a:extLst>
          </p:cNvPr>
          <p:cNvSpPr txBox="1"/>
          <p:nvPr/>
        </p:nvSpPr>
        <p:spPr>
          <a:xfrm>
            <a:off x="3763144" y="4090719"/>
            <a:ext cx="3962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(1)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4" name="TextBox 29">
                <a:extLst>
                  <a:ext uri="{FF2B5EF4-FFF2-40B4-BE49-F238E27FC236}">
                    <a16:creationId xmlns:a16="http://schemas.microsoft.com/office/drawing/2014/main" id="{934149AB-C45A-4DFA-A299-9339055428A8}"/>
                  </a:ext>
                </a:extLst>
              </p:cNvPr>
              <p:cNvSpPr txBox="1"/>
              <p:nvPr/>
            </p:nvSpPr>
            <p:spPr>
              <a:xfrm>
                <a:off x="4067944" y="4077072"/>
                <a:ext cx="1531510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5</m:t>
                      </m:r>
                      <m:r>
                        <a:rPr lang="en-GB" sz="16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𝑁</m:t>
                      </m:r>
                      <m:r>
                        <a:rPr lang="en-GB" sz="16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×</m:t>
                      </m:r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/>
                        </a:rPr>
                        <m:t>4</m:t>
                      </m:r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/>
                        </a:rPr>
                        <m:t>𝑠𝑖𝑛</m:t>
                      </m:r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/>
                        </a:rPr>
                        <m:t>80</m:t>
                      </m:r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/>
                        </a:rPr>
                        <m:t>𝑚</m:t>
                      </m:r>
                    </m:oMath>
                  </m:oMathPara>
                </a14:m>
                <a:endParaRPr lang="en-GB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04" name="TextBox 29">
                <a:extLst>
                  <a:ext uri="{FF2B5EF4-FFF2-40B4-BE49-F238E27FC236}">
                    <a16:creationId xmlns:a16="http://schemas.microsoft.com/office/drawing/2014/main" id="{934149AB-C45A-4DFA-A299-9339055428A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67944" y="4077072"/>
                <a:ext cx="1531510" cy="33855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5" name="TextBox 30">
                <a:extLst>
                  <a:ext uri="{FF2B5EF4-FFF2-40B4-BE49-F238E27FC236}">
                    <a16:creationId xmlns:a16="http://schemas.microsoft.com/office/drawing/2014/main" id="{FBDE0D5D-7103-4CA4-9E49-828B88240DF2}"/>
                  </a:ext>
                </a:extLst>
              </p:cNvPr>
              <p:cNvSpPr txBox="1"/>
              <p:nvPr/>
            </p:nvSpPr>
            <p:spPr>
              <a:xfrm>
                <a:off x="5508104" y="4077072"/>
                <a:ext cx="1545230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20</m:t>
                      </m:r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𝑠𝑖𝑛</m:t>
                      </m:r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80 </m:t>
                      </m:r>
                      <m:r>
                        <a:rPr lang="en-GB" sz="16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𝑁𝑚</m:t>
                      </m:r>
                    </m:oMath>
                  </m:oMathPara>
                </a14:m>
                <a:endParaRPr lang="en-GB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05" name="TextBox 30">
                <a:extLst>
                  <a:ext uri="{FF2B5EF4-FFF2-40B4-BE49-F238E27FC236}">
                    <a16:creationId xmlns:a16="http://schemas.microsoft.com/office/drawing/2014/main" id="{FBDE0D5D-7103-4CA4-9E49-828B88240DF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08104" y="4077072"/>
                <a:ext cx="1545230" cy="33855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6" name="TextBox 31">
                <a:extLst>
                  <a:ext uri="{FF2B5EF4-FFF2-40B4-BE49-F238E27FC236}">
                    <a16:creationId xmlns:a16="http://schemas.microsoft.com/office/drawing/2014/main" id="{BC6EF708-0450-4998-9F7A-2A7FF255C9F6}"/>
                  </a:ext>
                </a:extLst>
              </p:cNvPr>
              <p:cNvSpPr txBox="1"/>
              <p:nvPr/>
            </p:nvSpPr>
            <p:spPr>
              <a:xfrm>
                <a:off x="6948264" y="4077072"/>
                <a:ext cx="1126912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𝑐𝑙𝑜𝑐𝑘𝑤𝑖𝑠𝑒</m:t>
                      </m:r>
                    </m:oMath>
                  </m:oMathPara>
                </a14:m>
                <a:endParaRPr lang="en-GB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06" name="TextBox 31">
                <a:extLst>
                  <a:ext uri="{FF2B5EF4-FFF2-40B4-BE49-F238E27FC236}">
                    <a16:creationId xmlns:a16="http://schemas.microsoft.com/office/drawing/2014/main" id="{BC6EF708-0450-4998-9F7A-2A7FF255C9F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48264" y="4077072"/>
                <a:ext cx="1126912" cy="338554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7" name="TextBox 32">
            <a:extLst>
              <a:ext uri="{FF2B5EF4-FFF2-40B4-BE49-F238E27FC236}">
                <a16:creationId xmlns:a16="http://schemas.microsoft.com/office/drawing/2014/main" id="{ABFA65E3-B6FA-4E18-AA59-6CA0AE8D3474}"/>
              </a:ext>
            </a:extLst>
          </p:cNvPr>
          <p:cNvSpPr txBox="1"/>
          <p:nvPr/>
        </p:nvSpPr>
        <p:spPr>
          <a:xfrm>
            <a:off x="3763144" y="4522768"/>
            <a:ext cx="42511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(2)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8" name="TextBox 33">
                <a:extLst>
                  <a:ext uri="{FF2B5EF4-FFF2-40B4-BE49-F238E27FC236}">
                    <a16:creationId xmlns:a16="http://schemas.microsoft.com/office/drawing/2014/main" id="{1E25694A-4554-4FAC-81C7-9DAE9C2DA29F}"/>
                  </a:ext>
                </a:extLst>
              </p:cNvPr>
              <p:cNvSpPr txBox="1"/>
              <p:nvPr/>
            </p:nvSpPr>
            <p:spPr>
              <a:xfrm>
                <a:off x="4067944" y="4509120"/>
                <a:ext cx="1026563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6</m:t>
                      </m:r>
                      <m:r>
                        <a:rPr lang="en-GB" sz="16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𝑁</m:t>
                      </m:r>
                      <m:r>
                        <a:rPr lang="en-GB" sz="16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×</m:t>
                      </m:r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/>
                        </a:rPr>
                        <m:t>3</m:t>
                      </m:r>
                      <m:r>
                        <a:rPr lang="en-GB" sz="16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𝑚</m:t>
                      </m:r>
                    </m:oMath>
                  </m:oMathPara>
                </a14:m>
                <a:endParaRPr lang="en-GB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08" name="TextBox 33">
                <a:extLst>
                  <a:ext uri="{FF2B5EF4-FFF2-40B4-BE49-F238E27FC236}">
                    <a16:creationId xmlns:a16="http://schemas.microsoft.com/office/drawing/2014/main" id="{1E25694A-4554-4FAC-81C7-9DAE9C2DA29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67944" y="4509120"/>
                <a:ext cx="1026563" cy="338554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9" name="TextBox 34">
                <a:extLst>
                  <a:ext uri="{FF2B5EF4-FFF2-40B4-BE49-F238E27FC236}">
                    <a16:creationId xmlns:a16="http://schemas.microsoft.com/office/drawing/2014/main" id="{2056EC86-F9F0-4802-92F3-75F48B1414EF}"/>
                  </a:ext>
                </a:extLst>
              </p:cNvPr>
              <p:cNvSpPr txBox="1"/>
              <p:nvPr/>
            </p:nvSpPr>
            <p:spPr>
              <a:xfrm>
                <a:off x="5508104" y="4509120"/>
                <a:ext cx="1040285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18 </m:t>
                      </m:r>
                      <m:r>
                        <a:rPr lang="en-GB" sz="16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𝑁𝑚</m:t>
                      </m:r>
                    </m:oMath>
                  </m:oMathPara>
                </a14:m>
                <a:endParaRPr lang="en-GB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09" name="TextBox 34">
                <a:extLst>
                  <a:ext uri="{FF2B5EF4-FFF2-40B4-BE49-F238E27FC236}">
                    <a16:creationId xmlns:a16="http://schemas.microsoft.com/office/drawing/2014/main" id="{2056EC86-F9F0-4802-92F3-75F48B1414E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08104" y="4509120"/>
                <a:ext cx="1040285" cy="338554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0" name="TextBox 35">
                <a:extLst>
                  <a:ext uri="{FF2B5EF4-FFF2-40B4-BE49-F238E27FC236}">
                    <a16:creationId xmlns:a16="http://schemas.microsoft.com/office/drawing/2014/main" id="{0D2E556E-A1D1-4B54-926B-11F3FF543C4B}"/>
                  </a:ext>
                </a:extLst>
              </p:cNvPr>
              <p:cNvSpPr txBox="1"/>
              <p:nvPr/>
            </p:nvSpPr>
            <p:spPr>
              <a:xfrm>
                <a:off x="6516216" y="4509120"/>
                <a:ext cx="1505220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𝑎𝑛𝑡𝑖𝑐𝑙𝑜𝑐𝑘𝑤𝑖𝑠𝑒</m:t>
                      </m:r>
                    </m:oMath>
                  </m:oMathPara>
                </a14:m>
                <a:endParaRPr lang="en-GB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10" name="TextBox 35">
                <a:extLst>
                  <a:ext uri="{FF2B5EF4-FFF2-40B4-BE49-F238E27FC236}">
                    <a16:creationId xmlns:a16="http://schemas.microsoft.com/office/drawing/2014/main" id="{0D2E556E-A1D1-4B54-926B-11F3FF543C4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16216" y="4509120"/>
                <a:ext cx="1505220" cy="338554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1" name="TextBox 36">
            <a:extLst>
              <a:ext uri="{FF2B5EF4-FFF2-40B4-BE49-F238E27FC236}">
                <a16:creationId xmlns:a16="http://schemas.microsoft.com/office/drawing/2014/main" id="{AA3C1A89-FEEE-4EB8-8DB4-EDE527B0803E}"/>
              </a:ext>
            </a:extLst>
          </p:cNvPr>
          <p:cNvSpPr txBox="1"/>
          <p:nvPr/>
        </p:nvSpPr>
        <p:spPr>
          <a:xfrm>
            <a:off x="3763144" y="4954816"/>
            <a:ext cx="42511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(3)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2" name="TextBox 37">
                <a:extLst>
                  <a:ext uri="{FF2B5EF4-FFF2-40B4-BE49-F238E27FC236}">
                    <a16:creationId xmlns:a16="http://schemas.microsoft.com/office/drawing/2014/main" id="{11F3B761-B9ED-4B30-8A18-5FEA6210B4E9}"/>
                  </a:ext>
                </a:extLst>
              </p:cNvPr>
              <p:cNvSpPr txBox="1"/>
              <p:nvPr/>
            </p:nvSpPr>
            <p:spPr>
              <a:xfrm>
                <a:off x="4067944" y="4941168"/>
                <a:ext cx="1531510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en-GB" sz="16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𝑁</m:t>
                      </m:r>
                      <m:r>
                        <a:rPr lang="en-GB" sz="16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×</m:t>
                      </m:r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/>
                        </a:rPr>
                        <m:t>3</m:t>
                      </m:r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/>
                        </a:rPr>
                        <m:t>𝑠𝑖𝑛</m:t>
                      </m:r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/>
                        </a:rPr>
                        <m:t>40</m:t>
                      </m:r>
                      <m:r>
                        <a:rPr lang="en-GB" sz="16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𝑚</m:t>
                      </m:r>
                    </m:oMath>
                  </m:oMathPara>
                </a14:m>
                <a:endParaRPr lang="en-GB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12" name="TextBox 37">
                <a:extLst>
                  <a:ext uri="{FF2B5EF4-FFF2-40B4-BE49-F238E27FC236}">
                    <a16:creationId xmlns:a16="http://schemas.microsoft.com/office/drawing/2014/main" id="{11F3B761-B9ED-4B30-8A18-5FEA6210B4E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67944" y="4941168"/>
                <a:ext cx="1531510" cy="338554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3" name="TextBox 38">
                <a:extLst>
                  <a:ext uri="{FF2B5EF4-FFF2-40B4-BE49-F238E27FC236}">
                    <a16:creationId xmlns:a16="http://schemas.microsoft.com/office/drawing/2014/main" id="{9F00D8AA-7690-4529-B393-EB3D1B4F660E}"/>
                  </a:ext>
                </a:extLst>
              </p:cNvPr>
              <p:cNvSpPr txBox="1"/>
              <p:nvPr/>
            </p:nvSpPr>
            <p:spPr>
              <a:xfrm>
                <a:off x="5508104" y="4941168"/>
                <a:ext cx="1545231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12</m:t>
                      </m:r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𝑠𝑖𝑛</m:t>
                      </m:r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40 </m:t>
                      </m:r>
                      <m:r>
                        <a:rPr lang="en-GB" sz="16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𝑁𝑚</m:t>
                      </m:r>
                    </m:oMath>
                  </m:oMathPara>
                </a14:m>
                <a:endParaRPr lang="en-GB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13" name="TextBox 38">
                <a:extLst>
                  <a:ext uri="{FF2B5EF4-FFF2-40B4-BE49-F238E27FC236}">
                    <a16:creationId xmlns:a16="http://schemas.microsoft.com/office/drawing/2014/main" id="{9F00D8AA-7690-4529-B393-EB3D1B4F660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08104" y="4941168"/>
                <a:ext cx="1545231" cy="338554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4" name="TextBox 39">
                <a:extLst>
                  <a:ext uri="{FF2B5EF4-FFF2-40B4-BE49-F238E27FC236}">
                    <a16:creationId xmlns:a16="http://schemas.microsoft.com/office/drawing/2014/main" id="{8071F0FA-1A8C-4625-968C-9533327B496B}"/>
                  </a:ext>
                </a:extLst>
              </p:cNvPr>
              <p:cNvSpPr txBox="1"/>
              <p:nvPr/>
            </p:nvSpPr>
            <p:spPr>
              <a:xfrm>
                <a:off x="6948264" y="4941168"/>
                <a:ext cx="1505220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𝑎𝑛𝑡𝑖𝑐𝑙𝑜𝑐𝑘𝑤𝑖𝑠𝑒</m:t>
                      </m:r>
                    </m:oMath>
                  </m:oMathPara>
                </a14:m>
                <a:endParaRPr lang="en-GB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14" name="TextBox 39">
                <a:extLst>
                  <a:ext uri="{FF2B5EF4-FFF2-40B4-BE49-F238E27FC236}">
                    <a16:creationId xmlns:a16="http://schemas.microsoft.com/office/drawing/2014/main" id="{8071F0FA-1A8C-4625-968C-9533327B496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48264" y="4941168"/>
                <a:ext cx="1505220" cy="338554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15" name="Straight Connector 10">
            <a:extLst>
              <a:ext uri="{FF2B5EF4-FFF2-40B4-BE49-F238E27FC236}">
                <a16:creationId xmlns:a16="http://schemas.microsoft.com/office/drawing/2014/main" id="{B63154D3-6D76-4E20-ACC4-52318071C5A7}"/>
              </a:ext>
            </a:extLst>
          </p:cNvPr>
          <p:cNvCxnSpPr>
            <a:cxnSpLocks/>
          </p:cNvCxnSpPr>
          <p:nvPr/>
        </p:nvCxnSpPr>
        <p:spPr>
          <a:xfrm flipH="1" flipV="1">
            <a:off x="5220072" y="1988840"/>
            <a:ext cx="1142256" cy="648072"/>
          </a:xfrm>
          <a:prstGeom prst="line">
            <a:avLst/>
          </a:prstGeom>
          <a:ln w="12700">
            <a:solidFill>
              <a:srgbClr val="FF0000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7">
            <a:extLst>
              <a:ext uri="{FF2B5EF4-FFF2-40B4-BE49-F238E27FC236}">
                <a16:creationId xmlns:a16="http://schemas.microsoft.com/office/drawing/2014/main" id="{748134CC-13AC-4E5B-8B6A-76ECFED4C514}"/>
              </a:ext>
            </a:extLst>
          </p:cNvPr>
          <p:cNvCxnSpPr/>
          <p:nvPr/>
        </p:nvCxnSpPr>
        <p:spPr>
          <a:xfrm>
            <a:off x="4932040" y="2636912"/>
            <a:ext cx="2438400" cy="0"/>
          </a:xfrm>
          <a:prstGeom prst="line">
            <a:avLst/>
          </a:prstGeom>
          <a:ln w="38100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0" name="Group 15">
            <a:extLst>
              <a:ext uri="{FF2B5EF4-FFF2-40B4-BE49-F238E27FC236}">
                <a16:creationId xmlns:a16="http://schemas.microsoft.com/office/drawing/2014/main" id="{CDBE48B7-C503-47AA-B744-E309269AA33C}"/>
              </a:ext>
            </a:extLst>
          </p:cNvPr>
          <p:cNvGrpSpPr/>
          <p:nvPr/>
        </p:nvGrpSpPr>
        <p:grpSpPr>
          <a:xfrm>
            <a:off x="6300192" y="2564904"/>
            <a:ext cx="152400" cy="152400"/>
            <a:chOff x="6248400" y="4191000"/>
            <a:chExt cx="152400" cy="152400"/>
          </a:xfrm>
        </p:grpSpPr>
        <p:cxnSp>
          <p:nvCxnSpPr>
            <p:cNvPr id="41" name="Straight Connector 13">
              <a:extLst>
                <a:ext uri="{FF2B5EF4-FFF2-40B4-BE49-F238E27FC236}">
                  <a16:creationId xmlns:a16="http://schemas.microsoft.com/office/drawing/2014/main" id="{6D285D14-9437-4250-B706-D5757A09B0CD}"/>
                </a:ext>
              </a:extLst>
            </p:cNvPr>
            <p:cNvCxnSpPr/>
            <p:nvPr/>
          </p:nvCxnSpPr>
          <p:spPr>
            <a:xfrm>
              <a:off x="6248400" y="4191000"/>
              <a:ext cx="152400" cy="1524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14">
              <a:extLst>
                <a:ext uri="{FF2B5EF4-FFF2-40B4-BE49-F238E27FC236}">
                  <a16:creationId xmlns:a16="http://schemas.microsoft.com/office/drawing/2014/main" id="{D258661B-C005-4CBE-85E5-FF64DCA8C839}"/>
                </a:ext>
              </a:extLst>
            </p:cNvPr>
            <p:cNvCxnSpPr/>
            <p:nvPr/>
          </p:nvCxnSpPr>
          <p:spPr>
            <a:xfrm flipH="1">
              <a:off x="6248400" y="4191000"/>
              <a:ext cx="152400" cy="1524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16" name="Straight Connector 10">
            <a:extLst>
              <a:ext uri="{FF2B5EF4-FFF2-40B4-BE49-F238E27FC236}">
                <a16:creationId xmlns:a16="http://schemas.microsoft.com/office/drawing/2014/main" id="{DB05A7F3-AA7C-4415-88DF-F10BEFA672DD}"/>
              </a:ext>
            </a:extLst>
          </p:cNvPr>
          <p:cNvCxnSpPr>
            <a:cxnSpLocks/>
          </p:cNvCxnSpPr>
          <p:nvPr/>
        </p:nvCxnSpPr>
        <p:spPr>
          <a:xfrm flipH="1">
            <a:off x="6372200" y="2132856"/>
            <a:ext cx="432048" cy="504056"/>
          </a:xfrm>
          <a:prstGeom prst="line">
            <a:avLst/>
          </a:prstGeom>
          <a:ln w="12700">
            <a:solidFill>
              <a:srgbClr val="FF0000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7" name="TextBox 18">
            <a:extLst>
              <a:ext uri="{FF2B5EF4-FFF2-40B4-BE49-F238E27FC236}">
                <a16:creationId xmlns:a16="http://schemas.microsoft.com/office/drawing/2014/main" id="{F0A96F65-AF68-4A41-8CBF-0B958EDA8455}"/>
              </a:ext>
            </a:extLst>
          </p:cNvPr>
          <p:cNvSpPr txBox="1"/>
          <p:nvPr/>
        </p:nvSpPr>
        <p:spPr>
          <a:xfrm>
            <a:off x="5364088" y="1916832"/>
            <a:ext cx="6671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4sin80</a:t>
            </a:r>
          </a:p>
        </p:txBody>
      </p:sp>
      <p:sp>
        <p:nvSpPr>
          <p:cNvPr id="118" name="TextBox 18">
            <a:extLst>
              <a:ext uri="{FF2B5EF4-FFF2-40B4-BE49-F238E27FC236}">
                <a16:creationId xmlns:a16="http://schemas.microsoft.com/office/drawing/2014/main" id="{95BB7F3A-322A-4250-A54A-6A9474B85D7B}"/>
              </a:ext>
            </a:extLst>
          </p:cNvPr>
          <p:cNvSpPr txBox="1"/>
          <p:nvPr/>
        </p:nvSpPr>
        <p:spPr>
          <a:xfrm>
            <a:off x="6156176" y="2060848"/>
            <a:ext cx="6671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3sin40</a:t>
            </a:r>
          </a:p>
        </p:txBody>
      </p:sp>
      <p:sp>
        <p:nvSpPr>
          <p:cNvPr id="119" name="TextBox 70">
            <a:extLst>
              <a:ext uri="{FF2B5EF4-FFF2-40B4-BE49-F238E27FC236}">
                <a16:creationId xmlns:a16="http://schemas.microsoft.com/office/drawing/2014/main" id="{1D3EA127-C46C-42DA-9079-FA7042C0EC4B}"/>
              </a:ext>
            </a:extLst>
          </p:cNvPr>
          <p:cNvSpPr txBox="1"/>
          <p:nvPr/>
        </p:nvSpPr>
        <p:spPr>
          <a:xfrm>
            <a:off x="3779912" y="5373216"/>
            <a:ext cx="395492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Choosing clockwise as the positive direction…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0" name="TextBox 30">
                <a:extLst>
                  <a:ext uri="{FF2B5EF4-FFF2-40B4-BE49-F238E27FC236}">
                    <a16:creationId xmlns:a16="http://schemas.microsoft.com/office/drawing/2014/main" id="{5AD48479-D765-4E67-AFFA-C091EC0536FB}"/>
                  </a:ext>
                </a:extLst>
              </p:cNvPr>
              <p:cNvSpPr txBox="1"/>
              <p:nvPr/>
            </p:nvSpPr>
            <p:spPr>
              <a:xfrm>
                <a:off x="3779912" y="5733256"/>
                <a:ext cx="2624949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20</m:t>
                      </m:r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𝑠𝑖𝑛</m:t>
                      </m:r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80−18−12</m:t>
                      </m:r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𝑠𝑖𝑛</m:t>
                      </m:r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40</m:t>
                      </m:r>
                    </m:oMath>
                  </m:oMathPara>
                </a14:m>
                <a:endParaRPr lang="en-GB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20" name="TextBox 30">
                <a:extLst>
                  <a:ext uri="{FF2B5EF4-FFF2-40B4-BE49-F238E27FC236}">
                    <a16:creationId xmlns:a16="http://schemas.microsoft.com/office/drawing/2014/main" id="{5AD48479-D765-4E67-AFFA-C091EC0536F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79912" y="5733256"/>
                <a:ext cx="2624949" cy="338554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1" name="TextBox 30">
                <a:extLst>
                  <a:ext uri="{FF2B5EF4-FFF2-40B4-BE49-F238E27FC236}">
                    <a16:creationId xmlns:a16="http://schemas.microsoft.com/office/drawing/2014/main" id="{8A295850-695F-47BC-B4E7-546668AB5930}"/>
                  </a:ext>
                </a:extLst>
              </p:cNvPr>
              <p:cNvSpPr txBox="1"/>
              <p:nvPr/>
            </p:nvSpPr>
            <p:spPr>
              <a:xfrm>
                <a:off x="3779912" y="6165304"/>
                <a:ext cx="2245423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−6.01</m:t>
                      </m:r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𝑁𝑚</m:t>
                      </m:r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𝑐𝑙𝑜𝑐𝑘𝑤𝑖𝑠𝑒</m:t>
                      </m:r>
                    </m:oMath>
                  </m:oMathPara>
                </a14:m>
                <a:endParaRPr lang="en-GB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21" name="TextBox 30">
                <a:extLst>
                  <a:ext uri="{FF2B5EF4-FFF2-40B4-BE49-F238E27FC236}">
                    <a16:creationId xmlns:a16="http://schemas.microsoft.com/office/drawing/2014/main" id="{8A295850-695F-47BC-B4E7-546668AB593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79912" y="6165304"/>
                <a:ext cx="2245423" cy="338554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2" name="TextBox 30">
                <a:extLst>
                  <a:ext uri="{FF2B5EF4-FFF2-40B4-BE49-F238E27FC236}">
                    <a16:creationId xmlns:a16="http://schemas.microsoft.com/office/drawing/2014/main" id="{175BB23C-5452-4BAC-AE3A-D70E15CA37F6}"/>
                  </a:ext>
                </a:extLst>
              </p:cNvPr>
              <p:cNvSpPr txBox="1"/>
              <p:nvPr/>
            </p:nvSpPr>
            <p:spPr>
              <a:xfrm>
                <a:off x="5940152" y="6165304"/>
                <a:ext cx="2469843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=6.01</m:t>
                      </m:r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𝑁𝑚</m:t>
                      </m:r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𝑎𝑛𝑡𝑖𝑐𝑙𝑜𝑐𝑘𝑤𝑖𝑠𝑒</m:t>
                      </m:r>
                    </m:oMath>
                  </m:oMathPara>
                </a14:m>
                <a:endParaRPr lang="en-GB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22" name="TextBox 30">
                <a:extLst>
                  <a:ext uri="{FF2B5EF4-FFF2-40B4-BE49-F238E27FC236}">
                    <a16:creationId xmlns:a16="http://schemas.microsoft.com/office/drawing/2014/main" id="{175BB23C-5452-4BAC-AE3A-D70E15CA37F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40152" y="6165304"/>
                <a:ext cx="2469843" cy="338554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34311261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1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32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4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1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4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7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68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70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9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00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1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02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0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5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0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5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9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2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4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5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136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38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3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8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3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8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/>
      <p:bldP spid="44" grpId="1"/>
      <p:bldP spid="77" grpId="0"/>
      <p:bldP spid="77" grpId="1"/>
      <p:bldP spid="79" grpId="0"/>
      <p:bldP spid="80" grpId="0"/>
      <p:bldP spid="81" grpId="0"/>
      <p:bldP spid="102" grpId="0"/>
      <p:bldP spid="103" grpId="0"/>
      <p:bldP spid="104" grpId="0"/>
      <p:bldP spid="105" grpId="0"/>
      <p:bldP spid="106" grpId="0"/>
      <p:bldP spid="107" grpId="0"/>
      <p:bldP spid="108" grpId="0"/>
      <p:bldP spid="109" grpId="0"/>
      <p:bldP spid="110" grpId="0"/>
      <p:bldP spid="111" grpId="0"/>
      <p:bldP spid="112" grpId="0"/>
      <p:bldP spid="113" grpId="0"/>
      <p:bldP spid="114" grpId="0"/>
      <p:bldP spid="117" grpId="0"/>
      <p:bldP spid="117" grpId="1"/>
      <p:bldP spid="118" grpId="0"/>
      <p:bldP spid="118" grpId="1"/>
      <p:bldP spid="119" grpId="0"/>
      <p:bldP spid="120" grpId="0"/>
      <p:bldP spid="121" grpId="0"/>
      <p:bldP spid="12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3">
            <a:extLst>
              <a:ext uri="{FF2B5EF4-FFF2-40B4-BE49-F238E27FC236}">
                <a16:creationId xmlns:a16="http://schemas.microsoft.com/office/drawing/2014/main" id="{E180B3ED-5FE6-4D9B-846B-4F0F303DADB3}"/>
              </a:ext>
            </a:extLst>
          </p:cNvPr>
          <p:cNvSpPr/>
          <p:nvPr/>
        </p:nvSpPr>
        <p:spPr>
          <a:xfrm>
            <a:off x="1430521" y="1496603"/>
            <a:ext cx="6510117" cy="36317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ja-JP" sz="11500" b="0" cap="none" spc="0" dirty="0">
                <a:ln w="19050">
                  <a:solidFill>
                    <a:schemeClr val="tx1"/>
                  </a:solidFill>
                </a:ln>
                <a:solidFill>
                  <a:srgbClr val="7030A0"/>
                </a:solidFill>
                <a:effectLst>
                  <a:reflection blurRad="6350" stA="53000" endA="300" endPos="35500" dir="5400000" sy="-90000" algn="bl" rotWithShape="0"/>
                </a:effectLst>
                <a:latin typeface="Piranesi It BT" panose="03020602040506080505" pitchFamily="66" charset="0"/>
                <a:ea typeface="Microsoft Himalaya" panose="01010100010101010101" pitchFamily="2" charset="0"/>
                <a:cs typeface="Microsoft Himalaya" panose="01010100010101010101" pitchFamily="2" charset="0"/>
              </a:rPr>
              <a:t>Teachings for </a:t>
            </a:r>
          </a:p>
          <a:p>
            <a:pPr algn="ctr"/>
            <a:r>
              <a:rPr lang="en-US" altLang="ja-JP" sz="11500" b="0" cap="none" spc="0" dirty="0">
                <a:ln w="19050">
                  <a:solidFill>
                    <a:schemeClr val="tx1"/>
                  </a:solidFill>
                </a:ln>
                <a:solidFill>
                  <a:srgbClr val="7030A0"/>
                </a:solidFill>
                <a:effectLst>
                  <a:reflection blurRad="6350" stA="53000" endA="300" endPos="35500" dir="5400000" sy="-90000" algn="bl" rotWithShape="0"/>
                </a:effectLst>
                <a:latin typeface="Piranesi It BT" panose="03020602040506080505" pitchFamily="66" charset="0"/>
                <a:ea typeface="Microsoft Himalaya" panose="01010100010101010101" pitchFamily="2" charset="0"/>
                <a:cs typeface="Microsoft Himalaya" panose="01010100010101010101" pitchFamily="2" charset="0"/>
              </a:rPr>
              <a:t>Exercise 4C</a:t>
            </a:r>
            <a:endParaRPr lang="ja-JP" altLang="en-US" sz="11500" b="0" cap="none" spc="0" dirty="0">
              <a:ln w="19050">
                <a:solidFill>
                  <a:schemeClr val="tx1"/>
                </a:solidFill>
              </a:ln>
              <a:solidFill>
                <a:srgbClr val="7030A0"/>
              </a:solidFill>
              <a:effectLst>
                <a:reflection blurRad="6350" stA="53000" endA="300" endPos="35500" dir="5400000" sy="-90000" algn="bl" rotWithShape="0"/>
              </a:effectLst>
              <a:latin typeface="Piranesi It BT" panose="03020602040506080505" pitchFamily="66" charset="0"/>
              <a:cs typeface="Microsoft Himalaya" panose="01010100010101010101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824539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600200"/>
            <a:ext cx="38100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solve problems about bodies resting in equilibrium by equating the clockwise and anticlockwise moments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algn="ctr">
              <a:buFont typeface="Wingdings"/>
              <a:buChar char="à"/>
            </a:pPr>
            <a:r>
              <a:rPr lang="en-GB" sz="1400" dirty="0">
                <a:latin typeface="Comic Sans MS" pitchFamily="66" charset="0"/>
                <a:sym typeface="Wingdings" pitchFamily="2" charset="2"/>
              </a:rPr>
              <a:t>When a rigid body is in equilibrium, the resultant force in any direction is 0</a:t>
            </a:r>
          </a:p>
          <a:p>
            <a:pPr algn="ctr">
              <a:buFont typeface="Wingdings"/>
              <a:buChar char="à"/>
            </a:pPr>
            <a:endParaRPr lang="en-GB" sz="1400" dirty="0">
              <a:latin typeface="Comic Sans MS" pitchFamily="66" charset="0"/>
              <a:sym typeface="Wingdings" pitchFamily="2" charset="2"/>
            </a:endParaRPr>
          </a:p>
          <a:p>
            <a:pPr algn="ctr">
              <a:buFont typeface="Wingdings"/>
              <a:buChar char="à"/>
            </a:pPr>
            <a:r>
              <a:rPr lang="en-GB" sz="1400" dirty="0">
                <a:latin typeface="Comic Sans MS" pitchFamily="66" charset="0"/>
                <a:sym typeface="Wingdings" pitchFamily="2" charset="2"/>
              </a:rPr>
              <a:t>The moments about any point on the object will also sum to 0</a:t>
            </a:r>
            <a:endParaRPr lang="en-GB" sz="1400" dirty="0">
              <a:latin typeface="Comic Sans MS" pitchFamily="66" charset="0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5410200" y="1981200"/>
            <a:ext cx="2286000" cy="0"/>
          </a:xfrm>
          <a:prstGeom prst="line">
            <a:avLst/>
          </a:prstGeom>
          <a:ln w="349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flipV="1">
            <a:off x="5410200" y="1981200"/>
            <a:ext cx="0" cy="5334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V="1">
            <a:off x="7696200" y="1981200"/>
            <a:ext cx="0" cy="5334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" name="Group 9"/>
          <p:cNvGrpSpPr/>
          <p:nvPr/>
        </p:nvGrpSpPr>
        <p:grpSpPr>
          <a:xfrm>
            <a:off x="6477000" y="1905000"/>
            <a:ext cx="152400" cy="152400"/>
            <a:chOff x="6248400" y="4191000"/>
            <a:chExt cx="152400" cy="152400"/>
          </a:xfrm>
        </p:grpSpPr>
        <p:cxnSp>
          <p:nvCxnSpPr>
            <p:cNvPr id="11" name="Straight Connector 10"/>
            <p:cNvCxnSpPr/>
            <p:nvPr/>
          </p:nvCxnSpPr>
          <p:spPr>
            <a:xfrm>
              <a:off x="6248400" y="4191000"/>
              <a:ext cx="152400" cy="1524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6248400" y="4191000"/>
              <a:ext cx="152400" cy="1524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" name="TextBox 12"/>
          <p:cNvSpPr txBox="1"/>
          <p:nvPr/>
        </p:nvSpPr>
        <p:spPr>
          <a:xfrm>
            <a:off x="6400800" y="2057400"/>
            <a:ext cx="2984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Y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5181600" y="2514600"/>
            <a:ext cx="51648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10N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467600" y="2514600"/>
            <a:ext cx="51648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10N</a:t>
            </a:r>
          </a:p>
        </p:txBody>
      </p:sp>
      <p:cxnSp>
        <p:nvCxnSpPr>
          <p:cNvPr id="17" name="Straight Arrow Connector 16"/>
          <p:cNvCxnSpPr/>
          <p:nvPr/>
        </p:nvCxnSpPr>
        <p:spPr>
          <a:xfrm>
            <a:off x="5410200" y="1828800"/>
            <a:ext cx="1143000" cy="0"/>
          </a:xfrm>
          <a:prstGeom prst="straightConnector1">
            <a:avLst/>
          </a:prstGeom>
          <a:ln w="19050">
            <a:solidFill>
              <a:schemeClr val="tx1"/>
            </a:solidFill>
            <a:prstDash val="dash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6553200" y="1828800"/>
            <a:ext cx="1143000" cy="0"/>
          </a:xfrm>
          <a:prstGeom prst="straightConnector1">
            <a:avLst/>
          </a:prstGeom>
          <a:ln w="19050">
            <a:solidFill>
              <a:schemeClr val="tx1"/>
            </a:solidFill>
            <a:prstDash val="dash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5791200" y="1524000"/>
            <a:ext cx="4331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4m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6858000" y="1524000"/>
            <a:ext cx="4331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4m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5181600" y="2743200"/>
            <a:ext cx="42832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dirty="0">
                <a:latin typeface="Comic Sans MS" pitchFamily="66" charset="0"/>
              </a:rPr>
              <a:t>(1)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7467600" y="2743200"/>
            <a:ext cx="4603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latin typeface="Comic Sans MS" pitchFamily="66" charset="0"/>
              </a:rPr>
              <a:t>(2)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3886200" y="3352800"/>
            <a:ext cx="5105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Calculate the sum of the moments acting about the point Y</a:t>
            </a:r>
          </a:p>
          <a:p>
            <a:r>
              <a:rPr lang="en-GB" sz="14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 Calculate each moment separately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3886200" y="4128447"/>
            <a:ext cx="42832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latin typeface="Comic Sans MS" pitchFamily="66" charset="0"/>
              </a:rPr>
              <a:t>(1)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4191000" y="4114800"/>
                <a:ext cx="126188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 smtClean="0">
                          <a:solidFill>
                            <a:schemeClr val="tx1"/>
                          </a:solidFill>
                          <a:latin typeface="Cambria Math"/>
                        </a:rPr>
                        <m:t>1</m:t>
                      </m:r>
                      <m:r>
                        <a:rPr lang="en-GB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0</m:t>
                      </m:r>
                      <m:r>
                        <a:rPr lang="en-GB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𝑁</m:t>
                      </m:r>
                      <m:r>
                        <a:rPr lang="en-GB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×4</m:t>
                      </m:r>
                      <m:r>
                        <a:rPr lang="en-GB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𝑚</m:t>
                      </m:r>
                    </m:oMath>
                  </m:oMathPara>
                </a14:m>
                <a:endParaRPr lang="en-GB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4114800"/>
                <a:ext cx="1261884" cy="369332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5334000" y="4114800"/>
                <a:ext cx="109754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=40</m:t>
                      </m:r>
                      <m:r>
                        <a:rPr lang="en-GB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𝑁𝑚</m:t>
                      </m:r>
                    </m:oMath>
                  </m:oMathPara>
                </a14:m>
                <a:endParaRPr lang="en-GB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000" y="4114800"/>
                <a:ext cx="1097545" cy="369332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6324600" y="4114800"/>
                <a:ext cx="124130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𝑐𝑙𝑜𝑐𝑘𝑤𝑖𝑠𝑒</m:t>
                      </m:r>
                    </m:oMath>
                  </m:oMathPara>
                </a14:m>
                <a:endParaRPr lang="en-GB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24600" y="4114800"/>
                <a:ext cx="1241302" cy="369332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TextBox 28"/>
          <p:cNvSpPr txBox="1"/>
          <p:nvPr/>
        </p:nvSpPr>
        <p:spPr>
          <a:xfrm>
            <a:off x="3886200" y="4585648"/>
            <a:ext cx="4603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latin typeface="Comic Sans MS" pitchFamily="66" charset="0"/>
              </a:rPr>
              <a:t>(2)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4191000" y="4572000"/>
                <a:ext cx="126188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10</m:t>
                      </m:r>
                      <m:r>
                        <a:rPr lang="en-GB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𝑁</m:t>
                      </m:r>
                      <m:r>
                        <a:rPr lang="en-GB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×4</m:t>
                      </m:r>
                      <m:r>
                        <a:rPr lang="en-GB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𝑚</m:t>
                      </m:r>
                    </m:oMath>
                  </m:oMathPara>
                </a14:m>
                <a:endParaRPr lang="en-GB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4572000"/>
                <a:ext cx="1261884" cy="369332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5334000" y="4572000"/>
                <a:ext cx="109754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=40</m:t>
                      </m:r>
                      <m:r>
                        <a:rPr lang="en-GB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𝑁𝑚</m:t>
                      </m:r>
                    </m:oMath>
                  </m:oMathPara>
                </a14:m>
                <a:endParaRPr lang="en-GB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000" y="4572000"/>
                <a:ext cx="1097545" cy="369332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6324600" y="4572000"/>
                <a:ext cx="166770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𝑎𝑛𝑡𝑖𝑐𝑙𝑜𝑐𝑘𝑤𝑖𝑠𝑒</m:t>
                      </m:r>
                    </m:oMath>
                  </m:oMathPara>
                </a14:m>
                <a:endParaRPr lang="en-GB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24600" y="4572000"/>
                <a:ext cx="1667701" cy="369332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" name="TextBox 32"/>
          <p:cNvSpPr txBox="1"/>
          <p:nvPr/>
        </p:nvSpPr>
        <p:spPr>
          <a:xfrm>
            <a:off x="3886200" y="5105400"/>
            <a:ext cx="510540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As the moments are equal in both directions, the rod will not turn and hence, is in equilibrium!</a:t>
            </a:r>
          </a:p>
          <a:p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  <a:p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As the rod is fixed at Y is will not be lifted up by the forces either!</a:t>
            </a:r>
          </a:p>
        </p:txBody>
      </p:sp>
      <p:sp>
        <p:nvSpPr>
          <p:cNvPr id="36" name="タイトル 1">
            <a:extLst>
              <a:ext uri="{FF2B5EF4-FFF2-40B4-BE49-F238E27FC236}">
                <a16:creationId xmlns:a16="http://schemas.microsoft.com/office/drawing/2014/main" id="{A7D6DCC6-5298-4378-9231-87680D12E6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87573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Moments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37" name="コンテンツ プレースホルダー 2">
            <a:extLst>
              <a:ext uri="{FF2B5EF4-FFF2-40B4-BE49-F238E27FC236}">
                <a16:creationId xmlns:a16="http://schemas.microsoft.com/office/drawing/2014/main" id="{351526A4-EE2E-4A58-BC2F-8CBC94C14AF6}"/>
              </a:ext>
            </a:extLst>
          </p:cNvPr>
          <p:cNvSpPr txBox="1">
            <a:spLocks/>
          </p:cNvSpPr>
          <p:nvPr/>
        </p:nvSpPr>
        <p:spPr>
          <a:xfrm>
            <a:off x="8613201" y="6547282"/>
            <a:ext cx="530799" cy="31071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4C</a:t>
            </a:r>
            <a:endParaRPr lang="en-GB" sz="1600" dirty="0">
              <a:latin typeface="Comic Sans MS" panose="030F0702030302020204" pitchFamily="66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6163798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5" grpId="0"/>
      <p:bldP spid="20" grpId="0"/>
      <p:bldP spid="21" grpId="0"/>
      <p:bldP spid="22" grpId="0"/>
      <p:bldP spid="23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600200"/>
            <a:ext cx="38100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solve problems about bodies resting in equilibrium by equating the clockwise and anticlockwise moments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algn="ctr">
              <a:buFont typeface="Wingdings"/>
              <a:buChar char="à"/>
            </a:pPr>
            <a:r>
              <a:rPr lang="en-GB" sz="1400" dirty="0">
                <a:latin typeface="Comic Sans MS" pitchFamily="66" charset="0"/>
                <a:sym typeface="Wingdings" pitchFamily="2" charset="2"/>
              </a:rPr>
              <a:t>When a rigid body is in equilibrium, the resultant force in any direction is 0</a:t>
            </a:r>
          </a:p>
          <a:p>
            <a:pPr algn="ctr">
              <a:buFont typeface="Wingdings"/>
              <a:buChar char="à"/>
            </a:pPr>
            <a:endParaRPr lang="en-GB" sz="1400" dirty="0">
              <a:latin typeface="Comic Sans MS" pitchFamily="66" charset="0"/>
              <a:sym typeface="Wingdings" pitchFamily="2" charset="2"/>
            </a:endParaRPr>
          </a:p>
          <a:p>
            <a:pPr algn="ctr">
              <a:buFont typeface="Wingdings"/>
              <a:buChar char="à"/>
            </a:pPr>
            <a:r>
              <a:rPr lang="en-GB" sz="1400" dirty="0">
                <a:latin typeface="Comic Sans MS" pitchFamily="66" charset="0"/>
                <a:sym typeface="Wingdings" pitchFamily="2" charset="2"/>
              </a:rPr>
              <a:t>The moments about any point on the object will also sum to 0</a:t>
            </a:r>
            <a:endParaRPr lang="en-GB" sz="1400" dirty="0">
              <a:latin typeface="Comic Sans MS" pitchFamily="66" charset="0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5410200" y="1981200"/>
            <a:ext cx="2819400" cy="0"/>
          </a:xfrm>
          <a:prstGeom prst="line">
            <a:avLst/>
          </a:prstGeom>
          <a:ln w="349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flipV="1">
            <a:off x="6019800" y="1981200"/>
            <a:ext cx="0" cy="5334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V="1">
            <a:off x="8229600" y="1981200"/>
            <a:ext cx="0" cy="3048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" name="Group 9"/>
          <p:cNvGrpSpPr/>
          <p:nvPr/>
        </p:nvGrpSpPr>
        <p:grpSpPr>
          <a:xfrm>
            <a:off x="6477000" y="1905000"/>
            <a:ext cx="152400" cy="152400"/>
            <a:chOff x="6248400" y="4191000"/>
            <a:chExt cx="152400" cy="152400"/>
          </a:xfrm>
        </p:grpSpPr>
        <p:cxnSp>
          <p:nvCxnSpPr>
            <p:cNvPr id="11" name="Straight Connector 10"/>
            <p:cNvCxnSpPr/>
            <p:nvPr/>
          </p:nvCxnSpPr>
          <p:spPr>
            <a:xfrm>
              <a:off x="6248400" y="4191000"/>
              <a:ext cx="152400" cy="1524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6248400" y="4191000"/>
              <a:ext cx="152400" cy="1524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" name="TextBox 12"/>
          <p:cNvSpPr txBox="1"/>
          <p:nvPr/>
        </p:nvSpPr>
        <p:spPr>
          <a:xfrm>
            <a:off x="6395190" y="2057400"/>
            <a:ext cx="30970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Z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5791200" y="2514600"/>
            <a:ext cx="4363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3N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001000" y="2286000"/>
            <a:ext cx="40748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1N</a:t>
            </a:r>
          </a:p>
        </p:txBody>
      </p:sp>
      <p:cxnSp>
        <p:nvCxnSpPr>
          <p:cNvPr id="17" name="Straight Arrow Connector 16"/>
          <p:cNvCxnSpPr/>
          <p:nvPr/>
        </p:nvCxnSpPr>
        <p:spPr>
          <a:xfrm flipV="1">
            <a:off x="6019800" y="1828800"/>
            <a:ext cx="545434" cy="2977"/>
          </a:xfrm>
          <a:prstGeom prst="straightConnector1">
            <a:avLst/>
          </a:prstGeom>
          <a:ln w="19050">
            <a:solidFill>
              <a:schemeClr val="tx1"/>
            </a:solidFill>
            <a:prstDash val="dash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6553200" y="1828800"/>
            <a:ext cx="1676400" cy="0"/>
          </a:xfrm>
          <a:prstGeom prst="straightConnector1">
            <a:avLst/>
          </a:prstGeom>
          <a:ln w="19050">
            <a:solidFill>
              <a:schemeClr val="tx1"/>
            </a:solidFill>
            <a:prstDash val="dash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6096000" y="1524000"/>
            <a:ext cx="4331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2m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7162800" y="1524000"/>
            <a:ext cx="4331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6m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5791200" y="2743200"/>
            <a:ext cx="42832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dirty="0">
                <a:latin typeface="Comic Sans MS" pitchFamily="66" charset="0"/>
              </a:rPr>
              <a:t>(1)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8001000" y="2514600"/>
            <a:ext cx="4603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latin typeface="Comic Sans MS" pitchFamily="66" charset="0"/>
              </a:rPr>
              <a:t>(2)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3886200" y="3352800"/>
            <a:ext cx="5105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Calculate the sum of the moments acting about the point Z</a:t>
            </a:r>
          </a:p>
          <a:p>
            <a:r>
              <a:rPr lang="en-GB" sz="14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 Calculate each moment separately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3886200" y="4128447"/>
            <a:ext cx="42832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latin typeface="Comic Sans MS" pitchFamily="66" charset="0"/>
              </a:rPr>
              <a:t>(1)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4191000" y="4114800"/>
                <a:ext cx="113364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 smtClean="0">
                          <a:solidFill>
                            <a:schemeClr val="tx1"/>
                          </a:solidFill>
                          <a:latin typeface="Cambria Math"/>
                        </a:rPr>
                        <m:t>3</m:t>
                      </m:r>
                      <m:r>
                        <a:rPr lang="en-GB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𝑁</m:t>
                      </m:r>
                      <m:r>
                        <a:rPr lang="en-GB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×2</m:t>
                      </m:r>
                      <m:r>
                        <a:rPr lang="en-GB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𝑚</m:t>
                      </m:r>
                    </m:oMath>
                  </m:oMathPara>
                </a14:m>
                <a:endParaRPr lang="en-GB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4114800"/>
                <a:ext cx="1133644" cy="369332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5181600" y="4114800"/>
                <a:ext cx="9693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=6</m:t>
                      </m:r>
                      <m:r>
                        <a:rPr lang="en-GB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𝑁𝑚</m:t>
                      </m:r>
                    </m:oMath>
                  </m:oMathPara>
                </a14:m>
                <a:endParaRPr lang="en-GB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81600" y="4114800"/>
                <a:ext cx="969304" cy="369332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6019800" y="4114800"/>
                <a:ext cx="124130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𝑐𝑙𝑜𝑐𝑘𝑤𝑖𝑠𝑒</m:t>
                      </m:r>
                    </m:oMath>
                  </m:oMathPara>
                </a14:m>
                <a:endParaRPr lang="en-GB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19800" y="4114800"/>
                <a:ext cx="1241302" cy="369332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TextBox 28"/>
          <p:cNvSpPr txBox="1"/>
          <p:nvPr/>
        </p:nvSpPr>
        <p:spPr>
          <a:xfrm>
            <a:off x="3886200" y="4585648"/>
            <a:ext cx="4603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latin typeface="Comic Sans MS" pitchFamily="66" charset="0"/>
              </a:rPr>
              <a:t>(2)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4191000" y="4572000"/>
                <a:ext cx="113364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1</m:t>
                      </m:r>
                      <m:r>
                        <a:rPr lang="en-GB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𝑁</m:t>
                      </m:r>
                      <m:r>
                        <a:rPr lang="en-GB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×6</m:t>
                      </m:r>
                      <m:r>
                        <a:rPr lang="en-GB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𝑚</m:t>
                      </m:r>
                    </m:oMath>
                  </m:oMathPara>
                </a14:m>
                <a:endParaRPr lang="en-GB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4572000"/>
                <a:ext cx="1133644" cy="369332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5181600" y="4572000"/>
                <a:ext cx="9693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=6</m:t>
                      </m:r>
                      <m:r>
                        <a:rPr lang="en-GB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𝑁𝑚</m:t>
                      </m:r>
                    </m:oMath>
                  </m:oMathPara>
                </a14:m>
                <a:endParaRPr lang="en-GB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81600" y="4572000"/>
                <a:ext cx="969304" cy="369332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6019800" y="4572000"/>
                <a:ext cx="166770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𝑎𝑛𝑡𝑖𝑐𝑙𝑜𝑐𝑘𝑤𝑖𝑠𝑒</m:t>
                      </m:r>
                    </m:oMath>
                  </m:oMathPara>
                </a14:m>
                <a:endParaRPr lang="en-GB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19800" y="4572000"/>
                <a:ext cx="1667701" cy="369332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" name="TextBox 32"/>
          <p:cNvSpPr txBox="1"/>
          <p:nvPr/>
        </p:nvSpPr>
        <p:spPr>
          <a:xfrm>
            <a:off x="3886200" y="5105400"/>
            <a:ext cx="5105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As the moments are equal in both directions, the rod will not turn and hence, is in equilibrium!</a:t>
            </a:r>
          </a:p>
        </p:txBody>
      </p:sp>
      <p:sp>
        <p:nvSpPr>
          <p:cNvPr id="36" name="タイトル 1">
            <a:extLst>
              <a:ext uri="{FF2B5EF4-FFF2-40B4-BE49-F238E27FC236}">
                <a16:creationId xmlns:a16="http://schemas.microsoft.com/office/drawing/2014/main" id="{9ECCB9B7-A22F-478B-B24A-4249B2457A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87573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Moments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37" name="コンテンツ プレースホルダー 2">
            <a:extLst>
              <a:ext uri="{FF2B5EF4-FFF2-40B4-BE49-F238E27FC236}">
                <a16:creationId xmlns:a16="http://schemas.microsoft.com/office/drawing/2014/main" id="{9A8CB0CA-FE71-4DAF-8ECF-0236A87C737F}"/>
              </a:ext>
            </a:extLst>
          </p:cNvPr>
          <p:cNvSpPr txBox="1">
            <a:spLocks/>
          </p:cNvSpPr>
          <p:nvPr/>
        </p:nvSpPr>
        <p:spPr>
          <a:xfrm>
            <a:off x="8613201" y="6547282"/>
            <a:ext cx="530799" cy="31071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4C</a:t>
            </a:r>
            <a:endParaRPr lang="en-GB" sz="1600" dirty="0">
              <a:latin typeface="Comic Sans MS" panose="030F0702030302020204" pitchFamily="66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6599410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5" grpId="0"/>
      <p:bldP spid="20" grpId="0"/>
      <p:bldP spid="21" grpId="0"/>
      <p:bldP spid="22" grpId="0"/>
      <p:bldP spid="23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600200"/>
            <a:ext cx="38100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solve problems about bodies resting in equilibrium by equating the clockwise and anticlockwise moments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endParaRPr lang="en-GB" sz="1400" dirty="0">
              <a:latin typeface="Comic Sans MS" pitchFamily="66" charset="0"/>
            </a:endParaRPr>
          </a:p>
          <a:p>
            <a:pPr algn="ctr">
              <a:lnSpc>
                <a:spcPct val="100000"/>
              </a:lnSpc>
              <a:spcBef>
                <a:spcPts val="0"/>
              </a:spcBef>
              <a:buFont typeface="Wingdings"/>
              <a:buChar char="à"/>
            </a:pPr>
            <a:r>
              <a:rPr lang="en-GB" sz="1400" dirty="0">
                <a:latin typeface="Comic Sans MS" pitchFamily="66" charset="0"/>
                <a:sym typeface="Wingdings" pitchFamily="2" charset="2"/>
              </a:rPr>
              <a:t>When a rigid body is in equilibrium, the resultant force in any direction is 0</a:t>
            </a:r>
          </a:p>
          <a:p>
            <a:pPr algn="ctr">
              <a:lnSpc>
                <a:spcPct val="100000"/>
              </a:lnSpc>
              <a:spcBef>
                <a:spcPts val="0"/>
              </a:spcBef>
              <a:buFont typeface="Wingdings"/>
              <a:buChar char="à"/>
            </a:pPr>
            <a:endParaRPr lang="en-GB" sz="1400" dirty="0">
              <a:latin typeface="Comic Sans MS" pitchFamily="66" charset="0"/>
              <a:sym typeface="Wingdings" pitchFamily="2" charset="2"/>
            </a:endParaRPr>
          </a:p>
          <a:p>
            <a:pPr algn="ctr">
              <a:lnSpc>
                <a:spcPct val="100000"/>
              </a:lnSpc>
              <a:spcBef>
                <a:spcPts val="0"/>
              </a:spcBef>
              <a:buFont typeface="Wingdings"/>
              <a:buChar char="à"/>
            </a:pPr>
            <a:r>
              <a:rPr lang="en-GB" sz="1400" dirty="0">
                <a:latin typeface="Comic Sans MS" pitchFamily="66" charset="0"/>
                <a:sym typeface="Wingdings" pitchFamily="2" charset="2"/>
              </a:rPr>
              <a:t>The moments about any point on the object will also sum to 0</a:t>
            </a:r>
          </a:p>
          <a:p>
            <a:pPr algn="ctr">
              <a:lnSpc>
                <a:spcPct val="100000"/>
              </a:lnSpc>
              <a:spcBef>
                <a:spcPts val="0"/>
              </a:spcBef>
              <a:buFont typeface="Wingdings"/>
              <a:buChar char="à"/>
            </a:pPr>
            <a:endParaRPr lang="en-GB" sz="1400" dirty="0">
              <a:latin typeface="Comic Sans MS" pitchFamily="66" charset="0"/>
              <a:sym typeface="Wingdings" pitchFamily="2" charset="2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en-GB" sz="1400" dirty="0">
                <a:latin typeface="Comic Sans MS" pitchFamily="66" charset="0"/>
                <a:sym typeface="Wingdings" pitchFamily="2" charset="2"/>
              </a:rPr>
              <a:t>The diagram to the right shows a uniform rod of length 3m and weight 20N resting horizontally on supports at A and C, where AC = 2m. 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endParaRPr lang="en-GB" sz="1400" dirty="0">
              <a:latin typeface="Comic Sans MS" pitchFamily="66" charset="0"/>
              <a:sym typeface="Wingdings" pitchFamily="2" charset="2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en-GB" sz="1400" dirty="0">
                <a:latin typeface="Comic Sans MS" pitchFamily="66" charset="0"/>
                <a:sym typeface="Wingdings" pitchFamily="2" charset="2"/>
              </a:rPr>
              <a:t>Calculate the magnitude of the normal reaction at both of the supports</a:t>
            </a:r>
            <a:endParaRPr lang="en-GB" sz="1400" dirty="0">
              <a:latin typeface="Comic Sans MS" pitchFamily="66" charset="0"/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>
            <a:off x="5105400" y="2057400"/>
            <a:ext cx="2819400" cy="0"/>
          </a:xfrm>
          <a:prstGeom prst="line">
            <a:avLst/>
          </a:prstGeom>
          <a:ln w="349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Isosceles Triangle 4"/>
          <p:cNvSpPr/>
          <p:nvPr/>
        </p:nvSpPr>
        <p:spPr>
          <a:xfrm>
            <a:off x="4953000" y="2057400"/>
            <a:ext cx="304800" cy="228600"/>
          </a:xfrm>
          <a:prstGeom prst="triangl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Isosceles Triangle 34"/>
          <p:cNvSpPr/>
          <p:nvPr/>
        </p:nvSpPr>
        <p:spPr>
          <a:xfrm>
            <a:off x="6858000" y="2057400"/>
            <a:ext cx="304800" cy="228600"/>
          </a:xfrm>
          <a:prstGeom prst="triangl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extBox 7"/>
          <p:cNvSpPr txBox="1"/>
          <p:nvPr/>
        </p:nvSpPr>
        <p:spPr>
          <a:xfrm>
            <a:off x="4800600" y="1905000"/>
            <a:ext cx="31611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A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7086600" y="2057400"/>
            <a:ext cx="29206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C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7848600" y="1905000"/>
            <a:ext cx="2984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B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791200" y="1752600"/>
            <a:ext cx="4331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2m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7239000" y="1752600"/>
            <a:ext cx="40427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1m</a:t>
            </a:r>
          </a:p>
        </p:txBody>
      </p:sp>
      <p:cxnSp>
        <p:nvCxnSpPr>
          <p:cNvPr id="39" name="Straight Arrow Connector 38"/>
          <p:cNvCxnSpPr/>
          <p:nvPr/>
        </p:nvCxnSpPr>
        <p:spPr>
          <a:xfrm flipV="1">
            <a:off x="5105400" y="1524000"/>
            <a:ext cx="0" cy="53340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 flipV="1">
            <a:off x="7010400" y="1524000"/>
            <a:ext cx="0" cy="53340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4876800" y="1219200"/>
            <a:ext cx="38504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R</a:t>
            </a:r>
            <a:r>
              <a:rPr lang="en-GB" sz="1400" baseline="-25000" dirty="0">
                <a:latin typeface="Comic Sans MS" pitchFamily="66" charset="0"/>
              </a:rPr>
              <a:t>A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6858000" y="1219200"/>
            <a:ext cx="36901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R</a:t>
            </a:r>
            <a:r>
              <a:rPr lang="en-GB" sz="1400" baseline="-25000" dirty="0">
                <a:latin typeface="Comic Sans MS" pitchFamily="66" charset="0"/>
              </a:rPr>
              <a:t>C</a:t>
            </a:r>
          </a:p>
        </p:txBody>
      </p:sp>
      <p:cxnSp>
        <p:nvCxnSpPr>
          <p:cNvPr id="44" name="Straight Arrow Connector 43"/>
          <p:cNvCxnSpPr/>
          <p:nvPr/>
        </p:nvCxnSpPr>
        <p:spPr>
          <a:xfrm>
            <a:off x="6477000" y="2057400"/>
            <a:ext cx="0" cy="60960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6172200" y="2667000"/>
            <a:ext cx="54534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20N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5588248" y="2057400"/>
            <a:ext cx="50686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1.5m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6428051" y="2057400"/>
            <a:ext cx="5325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0.5m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114800" y="3048000"/>
            <a:ext cx="4876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As the rod is in equilibrium, the total normal reaction (spread across both supports) is equal to 20N (the total downward force)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4114800" y="3581400"/>
                <a:ext cx="1433213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𝑅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𝐴</m:t>
                          </m:r>
                        </m:sub>
                      </m:sSub>
                      <m:r>
                        <a:rPr lang="en-GB" sz="1600" b="0" i="1" smtClean="0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𝑅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𝐶</m:t>
                          </m:r>
                        </m:sub>
                      </m:sSub>
                      <m:r>
                        <a:rPr lang="en-GB" sz="1600" b="0" i="1" smtClean="0">
                          <a:latin typeface="Cambria Math"/>
                        </a:rPr>
                        <m:t>=20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4800" y="3581400"/>
                <a:ext cx="1433213" cy="338554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TextBox 22"/>
          <p:cNvSpPr txBox="1"/>
          <p:nvPr/>
        </p:nvSpPr>
        <p:spPr>
          <a:xfrm>
            <a:off x="4114800" y="3962400"/>
            <a:ext cx="4876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Take moments about C (you do not need to include R</a:t>
            </a:r>
            <a:r>
              <a:rPr lang="en-GB" sz="1200" baseline="-25000" dirty="0">
                <a:solidFill>
                  <a:srgbClr val="FF0000"/>
                </a:solidFill>
                <a:latin typeface="Comic Sans MS" pitchFamily="66" charset="0"/>
              </a:rPr>
              <a:t>C</a:t>
            </a:r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 as its distance is 0)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4495800" y="1371600"/>
            <a:ext cx="42832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dirty="0">
                <a:latin typeface="Comic Sans MS" pitchFamily="66" charset="0"/>
              </a:rPr>
              <a:t>(1)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5867400" y="2514600"/>
            <a:ext cx="4603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latin typeface="Comic Sans MS" pitchFamily="66" charset="0"/>
              </a:rPr>
              <a:t>(2)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4105922" y="4353757"/>
            <a:ext cx="42832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dirty="0">
                <a:latin typeface="Comic Sans MS" pitchFamily="66" charset="0"/>
              </a:rPr>
              <a:t>(1)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4105922" y="4734757"/>
            <a:ext cx="4603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latin typeface="Comic Sans MS" pitchFamily="66" charset="0"/>
              </a:rPr>
              <a:t>(2)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4486922" y="4353757"/>
                <a:ext cx="88896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/>
                        </a:rPr>
                        <m:t>2</m:t>
                      </m:r>
                      <m:r>
                        <a:rPr lang="en-GB" b="0" i="1" smtClean="0">
                          <a:latin typeface="Cambria Math"/>
                          <a:ea typeface="Cambria Math"/>
                        </a:rPr>
                        <m:t>×</m:t>
                      </m:r>
                      <m:sSub>
                        <m:sSubPr>
                          <m:ctrlPr>
                            <a:rPr lang="en-GB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GB" b="0" i="1" smtClean="0">
                              <a:latin typeface="Cambria Math"/>
                              <a:ea typeface="Cambria Math"/>
                            </a:rPr>
                            <m:t>𝑅</m:t>
                          </m:r>
                        </m:e>
                        <m:sub>
                          <m:r>
                            <a:rPr lang="en-GB" b="0" i="1" smtClean="0">
                              <a:latin typeface="Cambria Math"/>
                              <a:ea typeface="Cambria Math"/>
                            </a:rPr>
                            <m:t>𝐴</m:t>
                          </m:r>
                        </m:sub>
                      </m:sSub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86922" y="4353757"/>
                <a:ext cx="888961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5248922" y="4353757"/>
                <a:ext cx="85850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/>
                        </a:rPr>
                        <m:t>=2</m:t>
                      </m:r>
                      <m:sSub>
                        <m:sSub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b="0" i="1" smtClean="0">
                              <a:latin typeface="Cambria Math"/>
                            </a:rPr>
                            <m:t>𝑅</m:t>
                          </m:r>
                        </m:e>
                        <m:sub>
                          <m:r>
                            <a:rPr lang="en-GB" b="0" i="1" smtClean="0">
                              <a:latin typeface="Cambria Math"/>
                            </a:rPr>
                            <m:t>𝐴</m:t>
                          </m:r>
                        </m:sub>
                      </m:sSub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48922" y="4353757"/>
                <a:ext cx="858505" cy="3693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6010922" y="4353757"/>
                <a:ext cx="124130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/>
                        </a:rPr>
                        <m:t>𝑐𝑙𝑜𝑐𝑘𝑤𝑖𝑠𝑒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10922" y="4353757"/>
                <a:ext cx="1241302" cy="36933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4486922" y="4734757"/>
                <a:ext cx="106631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 smtClean="0">
                          <a:latin typeface="Cambria Math"/>
                        </a:rPr>
                        <m:t>0</m:t>
                      </m:r>
                      <m:r>
                        <a:rPr lang="en-GB" b="0" i="1" smtClean="0">
                          <a:latin typeface="Cambria Math"/>
                        </a:rPr>
                        <m:t>.5</m:t>
                      </m:r>
                      <m:r>
                        <a:rPr lang="en-GB" b="0" i="1" smtClean="0">
                          <a:latin typeface="Cambria Math"/>
                          <a:ea typeface="Cambria Math"/>
                        </a:rPr>
                        <m:t>×20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86922" y="4734757"/>
                <a:ext cx="1066318" cy="36933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5477522" y="4734757"/>
                <a:ext cx="109754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/>
                        </a:rPr>
                        <m:t>=10</m:t>
                      </m:r>
                      <m:r>
                        <a:rPr lang="en-GB" b="0" i="1" smtClean="0">
                          <a:latin typeface="Cambria Math"/>
                        </a:rPr>
                        <m:t>𝑁𝑚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77522" y="4734757"/>
                <a:ext cx="1097545" cy="369332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6468122" y="4734757"/>
                <a:ext cx="166770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/>
                        </a:rPr>
                        <m:t>𝑎𝑛𝑡𝑖𝑐𝑙𝑜𝑐𝑘𝑤𝑖𝑠𝑒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68122" y="4734757"/>
                <a:ext cx="1667701" cy="369332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4114800" y="5457548"/>
                <a:ext cx="117910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/>
                        </a:rPr>
                        <m:t>2</m:t>
                      </m:r>
                      <m:sSub>
                        <m:sSub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b="0" i="1" smtClean="0">
                              <a:latin typeface="Cambria Math"/>
                            </a:rPr>
                            <m:t>𝑅</m:t>
                          </m:r>
                        </m:e>
                        <m:sub>
                          <m:r>
                            <a:rPr lang="en-GB" b="0" i="1" smtClean="0">
                              <a:latin typeface="Cambria Math"/>
                            </a:rPr>
                            <m:t>𝐴</m:t>
                          </m:r>
                        </m:sub>
                      </m:sSub>
                      <m:r>
                        <a:rPr lang="en-GB" b="0" i="1" smtClean="0">
                          <a:latin typeface="Cambria Math"/>
                        </a:rPr>
                        <m:t>=10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4800" y="5457548"/>
                <a:ext cx="1179105" cy="369332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4114800" y="5838548"/>
                <a:ext cx="10965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b="0" i="1" smtClean="0">
                              <a:latin typeface="Cambria Math"/>
                            </a:rPr>
                            <m:t>𝑅</m:t>
                          </m:r>
                        </m:e>
                        <m:sub>
                          <m:r>
                            <a:rPr lang="en-GB" b="0" i="1" smtClean="0">
                              <a:latin typeface="Cambria Math"/>
                            </a:rPr>
                            <m:t>𝐴</m:t>
                          </m:r>
                        </m:sub>
                      </m:sSub>
                      <m:r>
                        <a:rPr lang="en-GB" b="0" i="1" smtClean="0">
                          <a:latin typeface="Cambria Math"/>
                        </a:rPr>
                        <m:t>=5</m:t>
                      </m:r>
                      <m:r>
                        <a:rPr lang="en-GB" b="0" i="1" smtClean="0">
                          <a:latin typeface="Cambria Math"/>
                        </a:rPr>
                        <m:t>𝑁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4800" y="5838548"/>
                <a:ext cx="1096582" cy="369332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4114800" y="6231216"/>
                <a:ext cx="123238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b="0" i="1" smtClean="0">
                              <a:latin typeface="Cambria Math"/>
                            </a:rPr>
                            <m:t>𝑅</m:t>
                          </m:r>
                        </m:e>
                        <m:sub>
                          <m:r>
                            <a:rPr lang="en-GB" b="0" i="1" smtClean="0">
                              <a:latin typeface="Cambria Math"/>
                            </a:rPr>
                            <m:t>𝐶</m:t>
                          </m:r>
                        </m:sub>
                      </m:sSub>
                      <m:r>
                        <a:rPr lang="en-GB" b="0" i="1" smtClean="0">
                          <a:latin typeface="Cambria Math"/>
                        </a:rPr>
                        <m:t>=15</m:t>
                      </m:r>
                      <m:r>
                        <a:rPr lang="en-GB" b="0" i="1" smtClean="0">
                          <a:latin typeface="Cambria Math"/>
                        </a:rPr>
                        <m:t>𝑁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4800" y="6231216"/>
                <a:ext cx="1232389" cy="369332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1" name="TextBox 50"/>
          <p:cNvSpPr txBox="1"/>
          <p:nvPr/>
        </p:nvSpPr>
        <p:spPr>
          <a:xfrm>
            <a:off x="4114800" y="5062492"/>
            <a:ext cx="449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The clockwise and anticlockwise moments must be equal for equilibrium</a:t>
            </a:r>
          </a:p>
        </p:txBody>
      </p:sp>
      <p:sp>
        <p:nvSpPr>
          <p:cNvPr id="10" name="Arc 9"/>
          <p:cNvSpPr/>
          <p:nvPr/>
        </p:nvSpPr>
        <p:spPr>
          <a:xfrm>
            <a:off x="5078767" y="5619564"/>
            <a:ext cx="354367" cy="384281"/>
          </a:xfrm>
          <a:prstGeom prst="arc">
            <a:avLst>
              <a:gd name="adj1" fmla="val 16200000"/>
              <a:gd name="adj2" fmla="val 5488857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TextBox 10"/>
          <p:cNvSpPr txBox="1"/>
          <p:nvPr/>
        </p:nvSpPr>
        <p:spPr>
          <a:xfrm>
            <a:off x="5393925" y="5631724"/>
            <a:ext cx="111761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Divide by 2</a:t>
            </a:r>
          </a:p>
        </p:txBody>
      </p:sp>
      <p:sp>
        <p:nvSpPr>
          <p:cNvPr id="53" name="Arc 52"/>
          <p:cNvSpPr/>
          <p:nvPr/>
        </p:nvSpPr>
        <p:spPr>
          <a:xfrm>
            <a:off x="5105400" y="6027938"/>
            <a:ext cx="327734" cy="389878"/>
          </a:xfrm>
          <a:prstGeom prst="arc">
            <a:avLst>
              <a:gd name="adj1" fmla="val 16200000"/>
              <a:gd name="adj2" fmla="val 5488857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4" name="TextBox 53"/>
          <p:cNvSpPr txBox="1"/>
          <p:nvPr/>
        </p:nvSpPr>
        <p:spPr>
          <a:xfrm>
            <a:off x="5349535" y="6050695"/>
            <a:ext cx="361691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Use the original equation to calculate R</a:t>
            </a:r>
            <a:r>
              <a:rPr lang="en-GB" sz="1400" baseline="-25000" dirty="0">
                <a:solidFill>
                  <a:srgbClr val="FF0000"/>
                </a:solidFill>
                <a:latin typeface="Comic Sans MS" pitchFamily="66" charset="0"/>
              </a:rPr>
              <a:t>C</a:t>
            </a:r>
          </a:p>
        </p:txBody>
      </p:sp>
      <p:cxnSp>
        <p:nvCxnSpPr>
          <p:cNvPr id="13" name="Straight Connector 12"/>
          <p:cNvCxnSpPr/>
          <p:nvPr/>
        </p:nvCxnSpPr>
        <p:spPr>
          <a:xfrm>
            <a:off x="5105400" y="2057400"/>
            <a:ext cx="1905000" cy="0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>
            <a:off x="6477000" y="2057400"/>
            <a:ext cx="533400" cy="0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7086600" y="2514600"/>
            <a:ext cx="19049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“Uniform rod” = weight is in the centre</a:t>
            </a:r>
          </a:p>
        </p:txBody>
      </p:sp>
      <p:cxnSp>
        <p:nvCxnSpPr>
          <p:cNvPr id="19" name="Straight Arrow Connector 18"/>
          <p:cNvCxnSpPr/>
          <p:nvPr/>
        </p:nvCxnSpPr>
        <p:spPr>
          <a:xfrm flipH="1" flipV="1">
            <a:off x="6781800" y="2362200"/>
            <a:ext cx="304800" cy="3048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3042077" y="3896561"/>
            <a:ext cx="685800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 flipV="1">
            <a:off x="283112" y="4124521"/>
            <a:ext cx="294289" cy="2628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ectangle 28"/>
          <p:cNvSpPr/>
          <p:nvPr/>
        </p:nvSpPr>
        <p:spPr>
          <a:xfrm>
            <a:off x="4191000" y="3581400"/>
            <a:ext cx="1371600" cy="381000"/>
          </a:xfrm>
          <a:prstGeom prst="rect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7" name="TextBox 56"/>
          <p:cNvSpPr txBox="1"/>
          <p:nvPr/>
        </p:nvSpPr>
        <p:spPr>
          <a:xfrm>
            <a:off x="452760" y="5484181"/>
            <a:ext cx="3080551" cy="738664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This makes sense – as RC is closer to the centre of mass it is bearing more of the object’s weight!</a:t>
            </a:r>
          </a:p>
        </p:txBody>
      </p:sp>
      <p:grpSp>
        <p:nvGrpSpPr>
          <p:cNvPr id="15" name="Group 14"/>
          <p:cNvGrpSpPr/>
          <p:nvPr/>
        </p:nvGrpSpPr>
        <p:grpSpPr>
          <a:xfrm>
            <a:off x="6907646" y="1943100"/>
            <a:ext cx="205507" cy="228600"/>
            <a:chOff x="7643093" y="990600"/>
            <a:chExt cx="205507" cy="228600"/>
          </a:xfrm>
        </p:grpSpPr>
        <p:cxnSp>
          <p:nvCxnSpPr>
            <p:cNvPr id="14" name="Straight Connector 13"/>
            <p:cNvCxnSpPr/>
            <p:nvPr/>
          </p:nvCxnSpPr>
          <p:spPr>
            <a:xfrm>
              <a:off x="7643278" y="990600"/>
              <a:ext cx="205322" cy="22860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flipH="1">
              <a:off x="7643093" y="990600"/>
              <a:ext cx="205322" cy="22860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0" name="タイトル 1">
            <a:extLst>
              <a:ext uri="{FF2B5EF4-FFF2-40B4-BE49-F238E27FC236}">
                <a16:creationId xmlns:a16="http://schemas.microsoft.com/office/drawing/2014/main" id="{2FCBB733-3ECA-476A-ADB4-5DA7FB962A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87573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Moments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61" name="コンテンツ プレースホルダー 2">
            <a:extLst>
              <a:ext uri="{FF2B5EF4-FFF2-40B4-BE49-F238E27FC236}">
                <a16:creationId xmlns:a16="http://schemas.microsoft.com/office/drawing/2014/main" id="{F559C278-2AAB-43B9-B445-555FF394EC91}"/>
              </a:ext>
            </a:extLst>
          </p:cNvPr>
          <p:cNvSpPr txBox="1">
            <a:spLocks/>
          </p:cNvSpPr>
          <p:nvPr/>
        </p:nvSpPr>
        <p:spPr>
          <a:xfrm>
            <a:off x="8613201" y="6547282"/>
            <a:ext cx="530799" cy="31071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4C</a:t>
            </a:r>
            <a:endParaRPr lang="en-GB" sz="1600" dirty="0">
              <a:latin typeface="Comic Sans MS" panose="030F0702030302020204" pitchFamily="66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5625579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3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41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6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4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9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9" dur="50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4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5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46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47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8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9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0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71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172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3" presetID="3" presetClass="emph" presetSubtype="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74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0" fill="hold">
                      <p:stCondLst>
                        <p:cond delay="indefinite"/>
                      </p:stCondLst>
                      <p:childTnLst>
                        <p:par>
                          <p:cTn id="181" fill="hold">
                            <p:stCondLst>
                              <p:cond delay="0"/>
                            </p:stCondLst>
                            <p:childTnLst>
                              <p:par>
                                <p:cTn id="18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4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5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86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87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8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89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0" fill="hold">
                      <p:stCondLst>
                        <p:cond delay="indefinite"/>
                      </p:stCondLst>
                      <p:childTnLst>
                        <p:par>
                          <p:cTn id="191" fill="hold">
                            <p:stCondLst>
                              <p:cond delay="0"/>
                            </p:stCondLst>
                            <p:childTnLst>
                              <p:par>
                                <p:cTn id="19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5" fill="hold">
                      <p:stCondLst>
                        <p:cond delay="indefinite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0" fill="hold">
                      <p:stCondLst>
                        <p:cond delay="indefinite"/>
                      </p:stCondLst>
                      <p:childTnLst>
                        <p:par>
                          <p:cTn id="201" fill="hold">
                            <p:stCondLst>
                              <p:cond delay="0"/>
                            </p:stCondLst>
                            <p:childTnLst>
                              <p:par>
                                <p:cTn id="20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5" fill="hold">
                      <p:stCondLst>
                        <p:cond delay="indefinite"/>
                      </p:stCondLst>
                      <p:childTnLst>
                        <p:par>
                          <p:cTn id="206" fill="hold">
                            <p:stCondLst>
                              <p:cond delay="0"/>
                            </p:stCondLst>
                            <p:childTnLst>
                              <p:par>
                                <p:cTn id="20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9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0" fill="hold">
                      <p:stCondLst>
                        <p:cond delay="indefinite"/>
                      </p:stCondLst>
                      <p:childTnLst>
                        <p:par>
                          <p:cTn id="211" fill="hold">
                            <p:stCondLst>
                              <p:cond delay="0"/>
                            </p:stCondLst>
                            <p:childTnLst>
                              <p:par>
                                <p:cTn id="21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4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5" fill="hold">
                      <p:stCondLst>
                        <p:cond delay="indefinite"/>
                      </p:stCondLst>
                      <p:childTnLst>
                        <p:par>
                          <p:cTn id="216" fill="hold">
                            <p:stCondLst>
                              <p:cond delay="0"/>
                            </p:stCondLst>
                            <p:childTnLst>
                              <p:par>
                                <p:cTn id="2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0" fill="hold">
                      <p:stCondLst>
                        <p:cond delay="indefinite"/>
                      </p:stCondLst>
                      <p:childTnLst>
                        <p:par>
                          <p:cTn id="221" fill="hold">
                            <p:stCondLst>
                              <p:cond delay="0"/>
                            </p:stCondLst>
                            <p:childTnLst>
                              <p:par>
                                <p:cTn id="2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5" fill="hold">
                      <p:stCondLst>
                        <p:cond delay="indefinite"/>
                      </p:stCondLst>
                      <p:childTnLst>
                        <p:par>
                          <p:cTn id="226" fill="hold">
                            <p:stCondLst>
                              <p:cond delay="0"/>
                            </p:stCondLst>
                            <p:childTnLst>
                              <p:par>
                                <p:cTn id="2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9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0" fill="hold">
                      <p:stCondLst>
                        <p:cond delay="indefinite"/>
                      </p:stCondLst>
                      <p:childTnLst>
                        <p:par>
                          <p:cTn id="231" fill="hold">
                            <p:stCondLst>
                              <p:cond delay="0"/>
                            </p:stCondLst>
                            <p:childTnLst>
                              <p:par>
                                <p:cTn id="2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4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5" fill="hold">
                      <p:stCondLst>
                        <p:cond delay="indefinite"/>
                      </p:stCondLst>
                      <p:childTnLst>
                        <p:par>
                          <p:cTn id="236" fill="hold">
                            <p:stCondLst>
                              <p:cond delay="0"/>
                            </p:stCondLst>
                            <p:childTnLst>
                              <p:par>
                                <p:cTn id="2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9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0" fill="hold">
                      <p:stCondLst>
                        <p:cond delay="indefinite"/>
                      </p:stCondLst>
                      <p:childTnLst>
                        <p:par>
                          <p:cTn id="241" fill="hold">
                            <p:stCondLst>
                              <p:cond delay="0"/>
                            </p:stCondLst>
                            <p:childTnLst>
                              <p:par>
                                <p:cTn id="2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5" fill="hold">
                      <p:stCondLst>
                        <p:cond delay="indefinite"/>
                      </p:stCondLst>
                      <p:childTnLst>
                        <p:par>
                          <p:cTn id="246" fill="hold">
                            <p:stCondLst>
                              <p:cond delay="0"/>
                            </p:stCondLst>
                            <p:childTnLst>
                              <p:par>
                                <p:cTn id="24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9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0" fill="hold">
                      <p:stCondLst>
                        <p:cond delay="indefinite"/>
                      </p:stCondLst>
                      <p:childTnLst>
                        <p:par>
                          <p:cTn id="251" fill="hold">
                            <p:stCondLst>
                              <p:cond delay="0"/>
                            </p:stCondLst>
                            <p:childTnLst>
                              <p:par>
                                <p:cTn id="25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4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35" grpId="0" animBg="1"/>
      <p:bldP spid="8" grpId="0"/>
      <p:bldP spid="36" grpId="0"/>
      <p:bldP spid="37" grpId="0"/>
      <p:bldP spid="16" grpId="0"/>
      <p:bldP spid="38" grpId="0"/>
      <p:bldP spid="42" grpId="0"/>
      <p:bldP spid="42" grpId="1"/>
      <p:bldP spid="42" grpId="2"/>
      <p:bldP spid="43" grpId="0"/>
      <p:bldP spid="46" grpId="0"/>
      <p:bldP spid="46" grpId="1"/>
      <p:bldP spid="47" grpId="0"/>
      <p:bldP spid="48" grpId="0"/>
      <p:bldP spid="7" grpId="0"/>
      <p:bldP spid="25" grpId="0"/>
      <p:bldP spid="26" grpId="0"/>
      <p:bldP spid="27" grpId="0"/>
      <p:bldP spid="28" grpId="0"/>
      <p:bldP spid="9" grpId="0"/>
      <p:bldP spid="30" grpId="0"/>
      <p:bldP spid="31" grpId="0"/>
      <p:bldP spid="32" grpId="0"/>
      <p:bldP spid="33" grpId="0"/>
      <p:bldP spid="40" grpId="0"/>
      <p:bldP spid="45" grpId="0"/>
      <p:bldP spid="49" grpId="0"/>
      <p:bldP spid="50" grpId="0"/>
      <p:bldP spid="51" grpId="0"/>
      <p:bldP spid="10" grpId="0" animBg="1"/>
      <p:bldP spid="11" grpId="0"/>
      <p:bldP spid="53" grpId="0" animBg="1"/>
      <p:bldP spid="54" grpId="0"/>
      <p:bldP spid="17" grpId="0"/>
      <p:bldP spid="17" grpId="1"/>
      <p:bldP spid="29" grpId="0" animBg="1"/>
      <p:bldP spid="57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600200"/>
            <a:ext cx="38100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solve problems about bodies resting in equilibrium by equating the clockwise and anticlockwise moments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endParaRPr lang="en-GB" sz="1400" dirty="0">
              <a:latin typeface="Comic Sans MS" pitchFamily="66" charset="0"/>
              <a:sym typeface="Wingdings" pitchFamily="2" charset="2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en-GB" sz="1400" dirty="0">
                <a:latin typeface="Comic Sans MS" pitchFamily="66" charset="0"/>
                <a:sym typeface="Wingdings" pitchFamily="2" charset="2"/>
              </a:rPr>
              <a:t>A uniform beam, AB, of mass 40kg and length 5m, rests horizontally on supports at C and D where AC = DB = 1m.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endParaRPr lang="en-GB" sz="1400" dirty="0">
              <a:latin typeface="Comic Sans MS" pitchFamily="66" charset="0"/>
              <a:sym typeface="Wingdings" pitchFamily="2" charset="2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en-GB" sz="1400" dirty="0">
                <a:latin typeface="Comic Sans MS" pitchFamily="66" charset="0"/>
                <a:sym typeface="Wingdings" pitchFamily="2" charset="2"/>
              </a:rPr>
              <a:t>When a man of mass 80kg stands on the beam at E, the magnitude of the reaction at D is double the reaction at C.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endParaRPr lang="en-GB" sz="1400" dirty="0">
              <a:latin typeface="Comic Sans MS" pitchFamily="66" charset="0"/>
              <a:sym typeface="Wingdings" pitchFamily="2" charset="2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en-GB" sz="1400" dirty="0">
                <a:latin typeface="Comic Sans MS" pitchFamily="66" charset="0"/>
                <a:sym typeface="Wingdings" pitchFamily="2" charset="2"/>
              </a:rPr>
              <a:t>By modelling the beam as a rod and the man as a particle, find the distance AE.</a:t>
            </a:r>
            <a:endParaRPr lang="en-GB" sz="1400" dirty="0">
              <a:latin typeface="Comic Sans MS" pitchFamily="66" charset="0"/>
            </a:endParaRPr>
          </a:p>
        </p:txBody>
      </p:sp>
      <p:cxnSp>
        <p:nvCxnSpPr>
          <p:cNvPr id="52" name="Straight Connector 51"/>
          <p:cNvCxnSpPr/>
          <p:nvPr/>
        </p:nvCxnSpPr>
        <p:spPr>
          <a:xfrm>
            <a:off x="5105400" y="2057400"/>
            <a:ext cx="2819400" cy="0"/>
          </a:xfrm>
          <a:prstGeom prst="line">
            <a:avLst/>
          </a:prstGeom>
          <a:ln w="349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Isosceles Triangle 57"/>
          <p:cNvSpPr/>
          <p:nvPr/>
        </p:nvSpPr>
        <p:spPr>
          <a:xfrm>
            <a:off x="5486400" y="2057400"/>
            <a:ext cx="304800" cy="228600"/>
          </a:xfrm>
          <a:prstGeom prst="triangl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9" name="Isosceles Triangle 58"/>
          <p:cNvSpPr/>
          <p:nvPr/>
        </p:nvSpPr>
        <p:spPr>
          <a:xfrm>
            <a:off x="7162800" y="2057400"/>
            <a:ext cx="304800" cy="228600"/>
          </a:xfrm>
          <a:prstGeom prst="triangl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0" name="TextBox 59"/>
          <p:cNvSpPr txBox="1"/>
          <p:nvPr/>
        </p:nvSpPr>
        <p:spPr>
          <a:xfrm>
            <a:off x="4800600" y="1905000"/>
            <a:ext cx="31611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A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7391400" y="2057400"/>
            <a:ext cx="31451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D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7924800" y="1905000"/>
            <a:ext cx="2984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B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5181600" y="1752600"/>
            <a:ext cx="40427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1m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7467600" y="1752600"/>
            <a:ext cx="40427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1m</a:t>
            </a:r>
          </a:p>
        </p:txBody>
      </p:sp>
      <p:cxnSp>
        <p:nvCxnSpPr>
          <p:cNvPr id="65" name="Straight Arrow Connector 64"/>
          <p:cNvCxnSpPr/>
          <p:nvPr/>
        </p:nvCxnSpPr>
        <p:spPr>
          <a:xfrm flipV="1">
            <a:off x="5638800" y="1524000"/>
            <a:ext cx="0" cy="53340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/>
          <p:cNvCxnSpPr/>
          <p:nvPr/>
        </p:nvCxnSpPr>
        <p:spPr>
          <a:xfrm flipV="1">
            <a:off x="7315200" y="1524000"/>
            <a:ext cx="0" cy="53340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TextBox 66"/>
          <p:cNvSpPr txBox="1"/>
          <p:nvPr/>
        </p:nvSpPr>
        <p:spPr>
          <a:xfrm>
            <a:off x="5431039" y="1219200"/>
            <a:ext cx="34336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R</a:t>
            </a:r>
            <a:r>
              <a:rPr lang="en-GB" sz="1200" baseline="-25000" dirty="0">
                <a:latin typeface="Comic Sans MS" pitchFamily="66" charset="0"/>
              </a:rPr>
              <a:t>C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7177227" y="1219200"/>
            <a:ext cx="3545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R</a:t>
            </a:r>
            <a:r>
              <a:rPr lang="en-GB" sz="1200" baseline="-25000" dirty="0">
                <a:latin typeface="Comic Sans MS" pitchFamily="66" charset="0"/>
              </a:rPr>
              <a:t>D</a:t>
            </a:r>
          </a:p>
        </p:txBody>
      </p:sp>
      <p:cxnSp>
        <p:nvCxnSpPr>
          <p:cNvPr id="69" name="Straight Arrow Connector 68"/>
          <p:cNvCxnSpPr/>
          <p:nvPr/>
        </p:nvCxnSpPr>
        <p:spPr>
          <a:xfrm>
            <a:off x="6477000" y="2057400"/>
            <a:ext cx="0" cy="60960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TextBox 69"/>
          <p:cNvSpPr txBox="1"/>
          <p:nvPr/>
        </p:nvSpPr>
        <p:spPr>
          <a:xfrm>
            <a:off x="5791200" y="1752600"/>
            <a:ext cx="55816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1.5m</a:t>
            </a:r>
          </a:p>
        </p:txBody>
      </p:sp>
      <p:sp>
        <p:nvSpPr>
          <p:cNvPr id="71" name="TextBox 70"/>
          <p:cNvSpPr txBox="1"/>
          <p:nvPr/>
        </p:nvSpPr>
        <p:spPr>
          <a:xfrm>
            <a:off x="6248400" y="2667000"/>
            <a:ext cx="4555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40g</a:t>
            </a:r>
          </a:p>
        </p:txBody>
      </p:sp>
      <p:sp>
        <p:nvSpPr>
          <p:cNvPr id="72" name="TextBox 71"/>
          <p:cNvSpPr txBox="1"/>
          <p:nvPr/>
        </p:nvSpPr>
        <p:spPr>
          <a:xfrm>
            <a:off x="6553200" y="2667000"/>
            <a:ext cx="4555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80g</a:t>
            </a:r>
          </a:p>
        </p:txBody>
      </p:sp>
      <p:sp>
        <p:nvSpPr>
          <p:cNvPr id="77" name="TextBox 76"/>
          <p:cNvSpPr txBox="1"/>
          <p:nvPr/>
        </p:nvSpPr>
        <p:spPr>
          <a:xfrm>
            <a:off x="4191000" y="2590800"/>
            <a:ext cx="19049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“Uniform beam” = weight is in the centre</a:t>
            </a:r>
          </a:p>
        </p:txBody>
      </p:sp>
      <p:cxnSp>
        <p:nvCxnSpPr>
          <p:cNvPr id="78" name="Straight Arrow Connector 77"/>
          <p:cNvCxnSpPr/>
          <p:nvPr/>
        </p:nvCxnSpPr>
        <p:spPr>
          <a:xfrm flipV="1">
            <a:off x="5867400" y="2209800"/>
            <a:ext cx="457200" cy="3810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TextBox 78"/>
          <p:cNvSpPr txBox="1"/>
          <p:nvPr/>
        </p:nvSpPr>
        <p:spPr>
          <a:xfrm>
            <a:off x="5257800" y="2057400"/>
            <a:ext cx="29206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C</a:t>
            </a:r>
          </a:p>
        </p:txBody>
      </p:sp>
      <p:sp>
        <p:nvSpPr>
          <p:cNvPr id="80" name="TextBox 79"/>
          <p:cNvSpPr txBox="1"/>
          <p:nvPr/>
        </p:nvSpPr>
        <p:spPr>
          <a:xfrm>
            <a:off x="6787055" y="2052144"/>
            <a:ext cx="29687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E</a:t>
            </a:r>
          </a:p>
        </p:txBody>
      </p:sp>
      <p:grpSp>
        <p:nvGrpSpPr>
          <p:cNvPr id="81" name="Group 80"/>
          <p:cNvGrpSpPr/>
          <p:nvPr/>
        </p:nvGrpSpPr>
        <p:grpSpPr>
          <a:xfrm>
            <a:off x="6705600" y="1981200"/>
            <a:ext cx="152400" cy="152400"/>
            <a:chOff x="6248400" y="4191000"/>
            <a:chExt cx="152400" cy="152400"/>
          </a:xfrm>
        </p:grpSpPr>
        <p:cxnSp>
          <p:nvCxnSpPr>
            <p:cNvPr id="82" name="Straight Connector 81"/>
            <p:cNvCxnSpPr/>
            <p:nvPr/>
          </p:nvCxnSpPr>
          <p:spPr>
            <a:xfrm>
              <a:off x="6248400" y="4191000"/>
              <a:ext cx="152400" cy="1524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flipH="1">
              <a:off x="6248400" y="4191000"/>
              <a:ext cx="152400" cy="1524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84" name="Straight Arrow Connector 83"/>
          <p:cNvCxnSpPr/>
          <p:nvPr/>
        </p:nvCxnSpPr>
        <p:spPr>
          <a:xfrm>
            <a:off x="6781800" y="2057400"/>
            <a:ext cx="0" cy="60960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TextBox 84"/>
          <p:cNvSpPr txBox="1"/>
          <p:nvPr/>
        </p:nvSpPr>
        <p:spPr>
          <a:xfrm>
            <a:off x="7106638" y="1219200"/>
            <a:ext cx="4379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2R</a:t>
            </a:r>
            <a:r>
              <a:rPr lang="en-GB" sz="1200" baseline="-25000" dirty="0">
                <a:latin typeface="Comic Sans MS" pitchFamily="66" charset="0"/>
              </a:rPr>
              <a:t>C</a:t>
            </a:r>
          </a:p>
        </p:txBody>
      </p:sp>
      <p:cxnSp>
        <p:nvCxnSpPr>
          <p:cNvPr id="14" name="Straight Connector 13"/>
          <p:cNvCxnSpPr/>
          <p:nvPr/>
        </p:nvCxnSpPr>
        <p:spPr>
          <a:xfrm>
            <a:off x="1479612" y="3708928"/>
            <a:ext cx="2209800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/>
          <p:cNvCxnSpPr/>
          <p:nvPr/>
        </p:nvCxnSpPr>
        <p:spPr>
          <a:xfrm>
            <a:off x="627356" y="3937527"/>
            <a:ext cx="2667000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Connector 87"/>
          <p:cNvCxnSpPr/>
          <p:nvPr/>
        </p:nvCxnSpPr>
        <p:spPr>
          <a:xfrm>
            <a:off x="558043" y="2636949"/>
            <a:ext cx="1219200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7" name="TextBox 96"/>
          <p:cNvSpPr txBox="1"/>
          <p:nvPr/>
        </p:nvSpPr>
        <p:spPr>
          <a:xfrm>
            <a:off x="3886200" y="3251446"/>
            <a:ext cx="5257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The normal reactions must equal the total downward force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8" name="TextBox 97"/>
              <p:cNvSpPr txBox="1"/>
              <p:nvPr/>
            </p:nvSpPr>
            <p:spPr>
              <a:xfrm>
                <a:off x="3886200" y="3632446"/>
                <a:ext cx="117448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3</m:t>
                      </m:r>
                      <m:sSub>
                        <m:sSub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𝑅</m:t>
                          </m:r>
                        </m:e>
                        <m:sub>
                          <m:r>
                            <a:rPr lang="en-GB" sz="1400" b="0" i="1" smtClean="0">
                              <a:latin typeface="Cambria Math"/>
                            </a:rPr>
                            <m:t>𝐶</m:t>
                          </m:r>
                        </m:sub>
                      </m:sSub>
                      <m:r>
                        <a:rPr lang="en-GB" sz="1400" b="0" i="1" smtClean="0">
                          <a:latin typeface="Cambria Math"/>
                        </a:rPr>
                        <m:t>=120</m:t>
                      </m:r>
                      <m:r>
                        <a:rPr lang="en-GB" sz="1400" b="0" i="1" smtClean="0">
                          <a:latin typeface="Cambria Math"/>
                        </a:rPr>
                        <m:t>𝑔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98" name="TextBox 9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6200" y="3632446"/>
                <a:ext cx="1174488" cy="307777"/>
              </a:xfrm>
              <a:prstGeom prst="rect">
                <a:avLst/>
              </a:prstGeom>
              <a:blipFill>
                <a:blip r:embed="rId3"/>
                <a:stretch>
                  <a:fillRect b="-6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9" name="TextBox 98"/>
              <p:cNvSpPr txBox="1"/>
              <p:nvPr/>
            </p:nvSpPr>
            <p:spPr>
              <a:xfrm>
                <a:off x="3991304" y="3984543"/>
                <a:ext cx="97571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𝑅</m:t>
                          </m:r>
                        </m:e>
                        <m:sub>
                          <m:r>
                            <a:rPr lang="en-GB" sz="1400" b="0" i="1" smtClean="0">
                              <a:latin typeface="Cambria Math"/>
                            </a:rPr>
                            <m:t>𝐶</m:t>
                          </m:r>
                        </m:sub>
                      </m:sSub>
                      <m:r>
                        <a:rPr lang="en-GB" sz="1400" b="0" i="1" smtClean="0">
                          <a:latin typeface="Cambria Math"/>
                        </a:rPr>
                        <m:t>=40</m:t>
                      </m:r>
                      <m:r>
                        <a:rPr lang="en-GB" sz="1400" b="0" i="1" smtClean="0">
                          <a:latin typeface="Cambria Math"/>
                        </a:rPr>
                        <m:t>𝑔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99" name="TextBox 9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91304" y="3984543"/>
                <a:ext cx="975716" cy="307777"/>
              </a:xfrm>
              <a:prstGeom prst="rect">
                <a:avLst/>
              </a:prstGeom>
              <a:blipFill>
                <a:blip r:embed="rId4"/>
                <a:stretch>
                  <a:fillRect b="-6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0" name="Arc 99"/>
          <p:cNvSpPr/>
          <p:nvPr/>
        </p:nvSpPr>
        <p:spPr>
          <a:xfrm>
            <a:off x="4800600" y="3775793"/>
            <a:ext cx="457200" cy="381000"/>
          </a:xfrm>
          <a:prstGeom prst="arc">
            <a:avLst>
              <a:gd name="adj1" fmla="val 16200000"/>
              <a:gd name="adj2" fmla="val 5488857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1" name="TextBox 100"/>
          <p:cNvSpPr txBox="1"/>
          <p:nvPr/>
        </p:nvSpPr>
        <p:spPr>
          <a:xfrm>
            <a:off x="5257800" y="3851993"/>
            <a:ext cx="111761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Divide by 3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2" name="TextBox 101"/>
              <p:cNvSpPr txBox="1"/>
              <p:nvPr/>
            </p:nvSpPr>
            <p:spPr>
              <a:xfrm>
                <a:off x="3970284" y="4341895"/>
                <a:ext cx="98757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𝑅</m:t>
                          </m:r>
                        </m:e>
                        <m:sub>
                          <m:r>
                            <a:rPr lang="en-GB" sz="1400" b="0" i="1" smtClean="0">
                              <a:latin typeface="Cambria Math"/>
                            </a:rPr>
                            <m:t>𝐷</m:t>
                          </m:r>
                        </m:sub>
                      </m:sSub>
                      <m:r>
                        <a:rPr lang="en-GB" sz="1400" b="0" i="1" smtClean="0">
                          <a:latin typeface="Cambria Math"/>
                        </a:rPr>
                        <m:t>=80</m:t>
                      </m:r>
                      <m:r>
                        <a:rPr lang="en-GB" sz="1400" b="0" i="1" smtClean="0">
                          <a:latin typeface="Cambria Math"/>
                        </a:rPr>
                        <m:t>𝑔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02" name="TextBox 10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70284" y="4341895"/>
                <a:ext cx="987578" cy="307777"/>
              </a:xfrm>
              <a:prstGeom prst="rect">
                <a:avLst/>
              </a:prstGeom>
              <a:blipFill>
                <a:blip r:embed="rId5"/>
                <a:stretch>
                  <a:fillRect b="-58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3" name="Arc 102"/>
          <p:cNvSpPr/>
          <p:nvPr/>
        </p:nvSpPr>
        <p:spPr>
          <a:xfrm>
            <a:off x="4811110" y="4164676"/>
            <a:ext cx="457200" cy="381000"/>
          </a:xfrm>
          <a:prstGeom prst="arc">
            <a:avLst>
              <a:gd name="adj1" fmla="val 16200000"/>
              <a:gd name="adj2" fmla="val 5488857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4" name="TextBox 103"/>
          <p:cNvSpPr txBox="1"/>
          <p:nvPr/>
        </p:nvSpPr>
        <p:spPr>
          <a:xfrm>
            <a:off x="5268310" y="4240876"/>
            <a:ext cx="155363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R</a:t>
            </a:r>
            <a:r>
              <a:rPr lang="en-GB" sz="1400" baseline="-25000" dirty="0">
                <a:solidFill>
                  <a:srgbClr val="FF0000"/>
                </a:solidFill>
                <a:latin typeface="Comic Sans MS" pitchFamily="66" charset="0"/>
              </a:rPr>
              <a:t>D</a:t>
            </a:r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 is double this</a:t>
            </a:r>
          </a:p>
        </p:txBody>
      </p:sp>
      <p:cxnSp>
        <p:nvCxnSpPr>
          <p:cNvPr id="107" name="Straight Connector 106"/>
          <p:cNvCxnSpPr/>
          <p:nvPr/>
        </p:nvCxnSpPr>
        <p:spPr>
          <a:xfrm>
            <a:off x="2133600" y="3049480"/>
            <a:ext cx="1219200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8" name="TextBox 107"/>
          <p:cNvSpPr txBox="1"/>
          <p:nvPr/>
        </p:nvSpPr>
        <p:spPr>
          <a:xfrm>
            <a:off x="7467600" y="2514600"/>
            <a:ext cx="152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As the reaction at D is bigger, the man must be closer to D than C</a:t>
            </a:r>
          </a:p>
        </p:txBody>
      </p:sp>
      <p:cxnSp>
        <p:nvCxnSpPr>
          <p:cNvPr id="109" name="Straight Arrow Connector 108"/>
          <p:cNvCxnSpPr/>
          <p:nvPr/>
        </p:nvCxnSpPr>
        <p:spPr>
          <a:xfrm flipH="1" flipV="1">
            <a:off x="7086600" y="2362200"/>
            <a:ext cx="457200" cy="3810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1" name="TextBox 110"/>
          <p:cNvSpPr txBox="1"/>
          <p:nvPr/>
        </p:nvSpPr>
        <p:spPr>
          <a:xfrm>
            <a:off x="5431039" y="1219200"/>
            <a:ext cx="4555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40g</a:t>
            </a:r>
            <a:endParaRPr lang="en-GB" sz="1200" baseline="-25000" dirty="0">
              <a:latin typeface="Comic Sans MS" pitchFamily="66" charset="0"/>
            </a:endParaRPr>
          </a:p>
        </p:txBody>
      </p:sp>
      <p:sp>
        <p:nvSpPr>
          <p:cNvPr id="112" name="TextBox 111"/>
          <p:cNvSpPr txBox="1"/>
          <p:nvPr/>
        </p:nvSpPr>
        <p:spPr>
          <a:xfrm>
            <a:off x="7107439" y="1219200"/>
            <a:ext cx="4555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80g</a:t>
            </a:r>
            <a:endParaRPr lang="en-GB" sz="1200" baseline="-25000" dirty="0">
              <a:latin typeface="Comic Sans MS" pitchFamily="66" charset="0"/>
            </a:endParaRPr>
          </a:p>
        </p:txBody>
      </p:sp>
      <p:sp>
        <p:nvSpPr>
          <p:cNvPr id="113" name="TextBox 112"/>
          <p:cNvSpPr txBox="1"/>
          <p:nvPr/>
        </p:nvSpPr>
        <p:spPr>
          <a:xfrm>
            <a:off x="6526924" y="1747344"/>
            <a:ext cx="55816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1.5m</a:t>
            </a:r>
          </a:p>
        </p:txBody>
      </p:sp>
      <p:sp>
        <p:nvSpPr>
          <p:cNvPr id="51" name="タイトル 1">
            <a:extLst>
              <a:ext uri="{FF2B5EF4-FFF2-40B4-BE49-F238E27FC236}">
                <a16:creationId xmlns:a16="http://schemas.microsoft.com/office/drawing/2014/main" id="{D4F8A458-7995-4839-9705-57E97BA626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87573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Moments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53" name="コンテンツ プレースホルダー 2">
            <a:extLst>
              <a:ext uri="{FF2B5EF4-FFF2-40B4-BE49-F238E27FC236}">
                <a16:creationId xmlns:a16="http://schemas.microsoft.com/office/drawing/2014/main" id="{54208A35-20E0-4E73-B6D1-A874B73B246B}"/>
              </a:ext>
            </a:extLst>
          </p:cNvPr>
          <p:cNvSpPr txBox="1">
            <a:spLocks/>
          </p:cNvSpPr>
          <p:nvPr/>
        </p:nvSpPr>
        <p:spPr>
          <a:xfrm>
            <a:off x="8613201" y="6547282"/>
            <a:ext cx="530799" cy="31071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4C</a:t>
            </a:r>
            <a:endParaRPr lang="en-GB" sz="1600" dirty="0">
              <a:latin typeface="Comic Sans MS" panose="030F0702030302020204" pitchFamily="66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9592079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5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45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vertical)">
                                      <p:cBhvr>
                                        <p:cTn id="59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65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6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3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vertical)">
                                      <p:cBhvr>
                                        <p:cTn id="95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8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1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0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5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8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2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26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0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6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3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vertical)">
                                      <p:cBhvr>
                                        <p:cTn id="14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2" presetID="3" presetClass="exit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vertical)">
                                      <p:cBhvr>
                                        <p:cTn id="143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9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2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7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0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5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8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72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75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1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2" fill="hold">
                      <p:stCondLst>
                        <p:cond delay="indefinite"/>
                      </p:stCondLst>
                      <p:childTnLst>
                        <p:par>
                          <p:cTn id="183" fill="hold">
                            <p:stCondLst>
                              <p:cond delay="0"/>
                            </p:stCondLst>
                            <p:childTnLst>
                              <p:par>
                                <p:cTn id="18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6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>
                      <p:stCondLst>
                        <p:cond delay="indefinite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1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2" fill="hold">
                      <p:stCondLst>
                        <p:cond delay="indefinite"/>
                      </p:stCondLst>
                      <p:childTnLst>
                        <p:par>
                          <p:cTn id="193" fill="hold">
                            <p:stCondLst>
                              <p:cond delay="0"/>
                            </p:stCondLst>
                            <p:childTnLst>
                              <p:par>
                                <p:cTn id="19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6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7" fill="hold">
                      <p:stCondLst>
                        <p:cond delay="indefinite"/>
                      </p:stCondLst>
                      <p:childTnLst>
                        <p:par>
                          <p:cTn id="198" fill="hold">
                            <p:stCondLst>
                              <p:cond delay="0"/>
                            </p:stCondLst>
                            <p:childTnLst>
                              <p:par>
                                <p:cTn id="19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1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2" fill="hold">
                      <p:stCondLst>
                        <p:cond delay="indefinite"/>
                      </p:stCondLst>
                      <p:childTnLst>
                        <p:par>
                          <p:cTn id="203" fill="hold">
                            <p:stCondLst>
                              <p:cond delay="0"/>
                            </p:stCondLst>
                            <p:childTnLst>
                              <p:par>
                                <p:cTn id="20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6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7" fill="hold">
                      <p:stCondLst>
                        <p:cond delay="indefinite"/>
                      </p:stCondLst>
                      <p:childTnLst>
                        <p:par>
                          <p:cTn id="208" fill="hold">
                            <p:stCondLst>
                              <p:cond delay="0"/>
                            </p:stCondLst>
                            <p:childTnLst>
                              <p:par>
                                <p:cTn id="20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1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2" fill="hold">
                      <p:stCondLst>
                        <p:cond delay="indefinite"/>
                      </p:stCondLst>
                      <p:childTnLst>
                        <p:par>
                          <p:cTn id="213" fill="hold">
                            <p:stCondLst>
                              <p:cond delay="0"/>
                            </p:stCondLst>
                            <p:childTnLst>
                              <p:par>
                                <p:cTn id="21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6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7" fill="hold">
                      <p:stCondLst>
                        <p:cond delay="indefinite"/>
                      </p:stCondLst>
                      <p:childTnLst>
                        <p:par>
                          <p:cTn id="218" fill="hold">
                            <p:stCondLst>
                              <p:cond delay="0"/>
                            </p:stCondLst>
                            <p:childTnLst>
                              <p:par>
                                <p:cTn id="219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20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2" fill="hold">
                      <p:stCondLst>
                        <p:cond delay="indefinite"/>
                      </p:stCondLst>
                      <p:childTnLst>
                        <p:par>
                          <p:cTn id="223" fill="hold">
                            <p:stCondLst>
                              <p:cond delay="0"/>
                            </p:stCondLst>
                            <p:childTnLst>
                              <p:par>
                                <p:cTn id="2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6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7" fill="hold">
                      <p:stCondLst>
                        <p:cond delay="indefinite"/>
                      </p:stCondLst>
                      <p:childTnLst>
                        <p:par>
                          <p:cTn id="228" fill="hold">
                            <p:stCondLst>
                              <p:cond delay="0"/>
                            </p:stCondLst>
                            <p:childTnLst>
                              <p:par>
                                <p:cTn id="229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30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2" fill="hold">
                      <p:stCondLst>
                        <p:cond delay="indefinite"/>
                      </p:stCondLst>
                      <p:childTnLst>
                        <p:par>
                          <p:cTn id="233" fill="hold">
                            <p:stCondLst>
                              <p:cond delay="0"/>
                            </p:stCondLst>
                            <p:childTnLst>
                              <p:par>
                                <p:cTn id="23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6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" grpId="0" animBg="1"/>
      <p:bldP spid="59" grpId="0" animBg="1"/>
      <p:bldP spid="60" grpId="0"/>
      <p:bldP spid="61" grpId="0"/>
      <p:bldP spid="62" grpId="0"/>
      <p:bldP spid="63" grpId="0"/>
      <p:bldP spid="64" grpId="0"/>
      <p:bldP spid="67" grpId="0"/>
      <p:bldP spid="67" grpId="1"/>
      <p:bldP spid="68" grpId="0"/>
      <p:bldP spid="68" grpId="1"/>
      <p:bldP spid="70" grpId="0"/>
      <p:bldP spid="71" grpId="0"/>
      <p:bldP spid="72" grpId="0"/>
      <p:bldP spid="77" grpId="0"/>
      <p:bldP spid="77" grpId="1"/>
      <p:bldP spid="79" grpId="0"/>
      <p:bldP spid="80" grpId="0"/>
      <p:bldP spid="85" grpId="0"/>
      <p:bldP spid="85" grpId="1"/>
      <p:bldP spid="97" grpId="0"/>
      <p:bldP spid="98" grpId="0"/>
      <p:bldP spid="99" grpId="0"/>
      <p:bldP spid="100" grpId="0" animBg="1"/>
      <p:bldP spid="101" grpId="0"/>
      <p:bldP spid="102" grpId="0"/>
      <p:bldP spid="103" grpId="0" animBg="1"/>
      <p:bldP spid="104" grpId="0"/>
      <p:bldP spid="108" grpId="0"/>
      <p:bldP spid="108" grpId="1"/>
      <p:bldP spid="111" grpId="0"/>
      <p:bldP spid="112" grpId="0"/>
      <p:bldP spid="113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600200"/>
            <a:ext cx="38100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solve problems about bodies resting in equilibrium by equating the clockwise and anticlockwise moments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endParaRPr lang="en-GB" sz="1400" dirty="0">
              <a:latin typeface="Comic Sans MS" pitchFamily="66" charset="0"/>
              <a:sym typeface="Wingdings" pitchFamily="2" charset="2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en-GB" sz="1400" dirty="0">
                <a:latin typeface="Comic Sans MS" pitchFamily="66" charset="0"/>
                <a:sym typeface="Wingdings" pitchFamily="2" charset="2"/>
              </a:rPr>
              <a:t>A uniform beam, AB, of mass 40kg and length 5m, rests horizontally on supports at C and D where AC = DB = 1m.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endParaRPr lang="en-GB" sz="1400" dirty="0">
              <a:latin typeface="Comic Sans MS" pitchFamily="66" charset="0"/>
              <a:sym typeface="Wingdings" pitchFamily="2" charset="2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en-GB" sz="1400" dirty="0">
                <a:latin typeface="Comic Sans MS" pitchFamily="66" charset="0"/>
                <a:sym typeface="Wingdings" pitchFamily="2" charset="2"/>
              </a:rPr>
              <a:t>When a man of mass 80kg stands on the beam at E, the magnitude of the reaction at D is double the reaction at C.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endParaRPr lang="en-GB" sz="1400" dirty="0">
              <a:latin typeface="Comic Sans MS" pitchFamily="66" charset="0"/>
              <a:sym typeface="Wingdings" pitchFamily="2" charset="2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en-GB" sz="1400" dirty="0">
                <a:latin typeface="Comic Sans MS" pitchFamily="66" charset="0"/>
                <a:sym typeface="Wingdings" pitchFamily="2" charset="2"/>
              </a:rPr>
              <a:t>By modelling the beam as a rod and the man as a particle, find the distance AE.</a:t>
            </a:r>
            <a:endParaRPr lang="en-GB" sz="1400" dirty="0">
              <a:latin typeface="Comic Sans MS" pitchFamily="66" charset="0"/>
            </a:endParaRPr>
          </a:p>
        </p:txBody>
      </p:sp>
      <p:cxnSp>
        <p:nvCxnSpPr>
          <p:cNvPr id="52" name="Straight Connector 51"/>
          <p:cNvCxnSpPr/>
          <p:nvPr/>
        </p:nvCxnSpPr>
        <p:spPr>
          <a:xfrm>
            <a:off x="5105400" y="2057400"/>
            <a:ext cx="2819400" cy="0"/>
          </a:xfrm>
          <a:prstGeom prst="line">
            <a:avLst/>
          </a:prstGeom>
          <a:ln w="349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Isosceles Triangle 57"/>
          <p:cNvSpPr/>
          <p:nvPr/>
        </p:nvSpPr>
        <p:spPr>
          <a:xfrm>
            <a:off x="5486400" y="2057400"/>
            <a:ext cx="304800" cy="228600"/>
          </a:xfrm>
          <a:prstGeom prst="triangl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9" name="Isosceles Triangle 58"/>
          <p:cNvSpPr/>
          <p:nvPr/>
        </p:nvSpPr>
        <p:spPr>
          <a:xfrm>
            <a:off x="7162800" y="2057400"/>
            <a:ext cx="304800" cy="228600"/>
          </a:xfrm>
          <a:prstGeom prst="triangl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0" name="TextBox 59"/>
          <p:cNvSpPr txBox="1"/>
          <p:nvPr/>
        </p:nvSpPr>
        <p:spPr>
          <a:xfrm>
            <a:off x="4800600" y="1905000"/>
            <a:ext cx="31611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A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7391400" y="2057400"/>
            <a:ext cx="31451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D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7924800" y="1905000"/>
            <a:ext cx="2984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B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5181600" y="1752600"/>
            <a:ext cx="40427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1m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7467600" y="1752600"/>
            <a:ext cx="40427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1m</a:t>
            </a:r>
          </a:p>
        </p:txBody>
      </p:sp>
      <p:cxnSp>
        <p:nvCxnSpPr>
          <p:cNvPr id="65" name="Straight Arrow Connector 64"/>
          <p:cNvCxnSpPr/>
          <p:nvPr/>
        </p:nvCxnSpPr>
        <p:spPr>
          <a:xfrm flipV="1">
            <a:off x="5638800" y="1524000"/>
            <a:ext cx="0" cy="53340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/>
          <p:cNvCxnSpPr/>
          <p:nvPr/>
        </p:nvCxnSpPr>
        <p:spPr>
          <a:xfrm flipV="1">
            <a:off x="7315200" y="1524000"/>
            <a:ext cx="0" cy="53340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Arrow Connector 68"/>
          <p:cNvCxnSpPr/>
          <p:nvPr/>
        </p:nvCxnSpPr>
        <p:spPr>
          <a:xfrm>
            <a:off x="6477000" y="2057400"/>
            <a:ext cx="0" cy="60960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TextBox 69"/>
          <p:cNvSpPr txBox="1"/>
          <p:nvPr/>
        </p:nvSpPr>
        <p:spPr>
          <a:xfrm>
            <a:off x="5791200" y="1752600"/>
            <a:ext cx="55816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1.5m</a:t>
            </a:r>
          </a:p>
        </p:txBody>
      </p:sp>
      <p:sp>
        <p:nvSpPr>
          <p:cNvPr id="71" name="TextBox 70"/>
          <p:cNvSpPr txBox="1"/>
          <p:nvPr/>
        </p:nvSpPr>
        <p:spPr>
          <a:xfrm>
            <a:off x="6248400" y="2667000"/>
            <a:ext cx="4555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40g</a:t>
            </a:r>
          </a:p>
        </p:txBody>
      </p:sp>
      <p:sp>
        <p:nvSpPr>
          <p:cNvPr id="72" name="TextBox 71"/>
          <p:cNvSpPr txBox="1"/>
          <p:nvPr/>
        </p:nvSpPr>
        <p:spPr>
          <a:xfrm>
            <a:off x="6553200" y="2667000"/>
            <a:ext cx="4555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80g</a:t>
            </a:r>
          </a:p>
        </p:txBody>
      </p:sp>
      <p:sp>
        <p:nvSpPr>
          <p:cNvPr id="73" name="TextBox 72"/>
          <p:cNvSpPr txBox="1"/>
          <p:nvPr/>
        </p:nvSpPr>
        <p:spPr>
          <a:xfrm>
            <a:off x="5943600" y="2590800"/>
            <a:ext cx="46038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dirty="0">
                <a:latin typeface="Comic Sans MS" pitchFamily="66" charset="0"/>
              </a:rPr>
              <a:t>(2)</a:t>
            </a:r>
          </a:p>
        </p:txBody>
      </p:sp>
      <p:sp>
        <p:nvSpPr>
          <p:cNvPr id="74" name="TextBox 73"/>
          <p:cNvSpPr txBox="1"/>
          <p:nvPr/>
        </p:nvSpPr>
        <p:spPr>
          <a:xfrm>
            <a:off x="6858000" y="2590800"/>
            <a:ext cx="457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latin typeface="Comic Sans MS" pitchFamily="66" charset="0"/>
              </a:rPr>
              <a:t>(3)</a:t>
            </a:r>
          </a:p>
        </p:txBody>
      </p:sp>
      <p:sp>
        <p:nvSpPr>
          <p:cNvPr id="79" name="TextBox 78"/>
          <p:cNvSpPr txBox="1"/>
          <p:nvPr/>
        </p:nvSpPr>
        <p:spPr>
          <a:xfrm>
            <a:off x="5257800" y="2057400"/>
            <a:ext cx="29206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C</a:t>
            </a:r>
          </a:p>
        </p:txBody>
      </p:sp>
      <p:sp>
        <p:nvSpPr>
          <p:cNvPr id="80" name="TextBox 79"/>
          <p:cNvSpPr txBox="1"/>
          <p:nvPr/>
        </p:nvSpPr>
        <p:spPr>
          <a:xfrm>
            <a:off x="6787056" y="2052145"/>
            <a:ext cx="29687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E</a:t>
            </a:r>
          </a:p>
        </p:txBody>
      </p:sp>
      <p:grpSp>
        <p:nvGrpSpPr>
          <p:cNvPr id="81" name="Group 80"/>
          <p:cNvGrpSpPr/>
          <p:nvPr/>
        </p:nvGrpSpPr>
        <p:grpSpPr>
          <a:xfrm>
            <a:off x="6705600" y="1981200"/>
            <a:ext cx="152400" cy="152400"/>
            <a:chOff x="6248400" y="4191000"/>
            <a:chExt cx="152400" cy="152400"/>
          </a:xfrm>
        </p:grpSpPr>
        <p:cxnSp>
          <p:nvCxnSpPr>
            <p:cNvPr id="82" name="Straight Connector 81"/>
            <p:cNvCxnSpPr/>
            <p:nvPr/>
          </p:nvCxnSpPr>
          <p:spPr>
            <a:xfrm>
              <a:off x="6248400" y="4191000"/>
              <a:ext cx="152400" cy="1524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flipH="1">
              <a:off x="6248400" y="4191000"/>
              <a:ext cx="152400" cy="1524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84" name="Straight Arrow Connector 83"/>
          <p:cNvCxnSpPr/>
          <p:nvPr/>
        </p:nvCxnSpPr>
        <p:spPr>
          <a:xfrm>
            <a:off x="6781800" y="2057400"/>
            <a:ext cx="0" cy="60960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TextBox 93"/>
          <p:cNvSpPr txBox="1"/>
          <p:nvPr/>
        </p:nvSpPr>
        <p:spPr>
          <a:xfrm>
            <a:off x="6800193" y="1190297"/>
            <a:ext cx="457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latin typeface="Comic Sans MS" pitchFamily="66" charset="0"/>
              </a:rPr>
              <a:t>(4)</a:t>
            </a:r>
          </a:p>
        </p:txBody>
      </p:sp>
      <p:sp>
        <p:nvSpPr>
          <p:cNvPr id="106" name="TextBox 105"/>
          <p:cNvSpPr txBox="1"/>
          <p:nvPr/>
        </p:nvSpPr>
        <p:spPr>
          <a:xfrm>
            <a:off x="5060730" y="1187668"/>
            <a:ext cx="42832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dirty="0">
                <a:latin typeface="Comic Sans MS" pitchFamily="66" charset="0"/>
              </a:rPr>
              <a:t>(1)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5431039" y="1219200"/>
            <a:ext cx="4555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40g</a:t>
            </a:r>
            <a:endParaRPr lang="en-GB" sz="1200" baseline="-25000" dirty="0">
              <a:latin typeface="Comic Sans MS" pitchFamily="66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7107439" y="1219200"/>
            <a:ext cx="4555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80g</a:t>
            </a:r>
            <a:endParaRPr lang="en-GB" sz="1200" baseline="-25000" dirty="0">
              <a:latin typeface="Comic Sans MS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962400" y="2999913"/>
            <a:ext cx="5181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Let us call the required distance x (from A to E)</a:t>
            </a:r>
          </a:p>
          <a:p>
            <a:pPr marL="285750" indent="-285750">
              <a:buFont typeface="Wingdings"/>
              <a:buChar char="à"/>
            </a:pPr>
            <a:r>
              <a:rPr lang="en-GB" sz="14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Take moments about A</a:t>
            </a:r>
          </a:p>
          <a:p>
            <a:r>
              <a:rPr lang="en-GB" sz="14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(we could do this around any point, but this will make the algebra easier)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5105400" y="2057400"/>
            <a:ext cx="1676400" cy="0"/>
          </a:xfrm>
          <a:prstGeom prst="straightConnector1">
            <a:avLst/>
          </a:prstGeom>
          <a:ln w="31750">
            <a:solidFill>
              <a:srgbClr val="FF0000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>
            <a:endCxn id="58" idx="0"/>
          </p:cNvCxnSpPr>
          <p:nvPr/>
        </p:nvCxnSpPr>
        <p:spPr>
          <a:xfrm>
            <a:off x="5105400" y="2057400"/>
            <a:ext cx="533400" cy="0"/>
          </a:xfrm>
          <a:prstGeom prst="straightConnector1">
            <a:avLst/>
          </a:prstGeom>
          <a:ln w="31750">
            <a:solidFill>
              <a:srgbClr val="FF0000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/>
          <p:nvPr/>
        </p:nvCxnSpPr>
        <p:spPr>
          <a:xfrm>
            <a:off x="5105400" y="2057400"/>
            <a:ext cx="1370787" cy="0"/>
          </a:xfrm>
          <a:prstGeom prst="straightConnector1">
            <a:avLst/>
          </a:prstGeom>
          <a:ln w="31750">
            <a:solidFill>
              <a:srgbClr val="FF0000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/>
          <p:cNvCxnSpPr/>
          <p:nvPr/>
        </p:nvCxnSpPr>
        <p:spPr>
          <a:xfrm>
            <a:off x="5105400" y="2057400"/>
            <a:ext cx="2209800" cy="0"/>
          </a:xfrm>
          <a:prstGeom prst="straightConnector1">
            <a:avLst/>
          </a:prstGeom>
          <a:ln w="31750">
            <a:solidFill>
              <a:srgbClr val="FF0000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5791200" y="1981200"/>
            <a:ext cx="33534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b="1" dirty="0">
                <a:solidFill>
                  <a:srgbClr val="FF0000"/>
                </a:solidFill>
                <a:latin typeface="Comic Sans MS" pitchFamily="66" charset="0"/>
              </a:rPr>
              <a:t>x</a:t>
            </a:r>
          </a:p>
        </p:txBody>
      </p:sp>
      <p:sp>
        <p:nvSpPr>
          <p:cNvPr id="75" name="TextBox 74"/>
          <p:cNvSpPr txBox="1"/>
          <p:nvPr/>
        </p:nvSpPr>
        <p:spPr>
          <a:xfrm>
            <a:off x="4114800" y="4219113"/>
            <a:ext cx="46038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dirty="0">
                <a:latin typeface="Comic Sans MS" pitchFamily="66" charset="0"/>
              </a:rPr>
              <a:t>(2)</a:t>
            </a:r>
          </a:p>
        </p:txBody>
      </p:sp>
      <p:sp>
        <p:nvSpPr>
          <p:cNvPr id="76" name="TextBox 75"/>
          <p:cNvSpPr txBox="1"/>
          <p:nvPr/>
        </p:nvSpPr>
        <p:spPr>
          <a:xfrm>
            <a:off x="4114800" y="4523913"/>
            <a:ext cx="457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latin typeface="Comic Sans MS" pitchFamily="66" charset="0"/>
              </a:rPr>
              <a:t>(3)</a:t>
            </a:r>
          </a:p>
        </p:txBody>
      </p:sp>
      <p:sp>
        <p:nvSpPr>
          <p:cNvPr id="87" name="TextBox 86"/>
          <p:cNvSpPr txBox="1"/>
          <p:nvPr/>
        </p:nvSpPr>
        <p:spPr>
          <a:xfrm>
            <a:off x="4114800" y="4828713"/>
            <a:ext cx="457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latin typeface="Comic Sans MS" pitchFamily="66" charset="0"/>
              </a:rPr>
              <a:t>(4)</a:t>
            </a:r>
          </a:p>
        </p:txBody>
      </p:sp>
      <p:sp>
        <p:nvSpPr>
          <p:cNvPr id="89" name="TextBox 88"/>
          <p:cNvSpPr txBox="1"/>
          <p:nvPr/>
        </p:nvSpPr>
        <p:spPr>
          <a:xfrm>
            <a:off x="4114800" y="3914313"/>
            <a:ext cx="42832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dirty="0">
                <a:latin typeface="Comic Sans MS" pitchFamily="66" charset="0"/>
              </a:rPr>
              <a:t>(1)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4495800" y="3914313"/>
                <a:ext cx="844590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1</m:t>
                      </m:r>
                      <m:r>
                        <a:rPr lang="en-GB" sz="14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×40</m:t>
                      </m:r>
                      <m:r>
                        <a:rPr lang="en-GB" sz="14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𝑔</m:t>
                      </m:r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5800" y="3914313"/>
                <a:ext cx="844590" cy="307777"/>
              </a:xfrm>
              <a:prstGeom prst="rect">
                <a:avLst/>
              </a:prstGeom>
              <a:blipFill>
                <a:blip r:embed="rId3"/>
                <a:stretch>
                  <a:fillRect b="-58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0" name="TextBox 89"/>
              <p:cNvSpPr txBox="1"/>
              <p:nvPr/>
            </p:nvSpPr>
            <p:spPr>
              <a:xfrm>
                <a:off x="5181600" y="3914313"/>
                <a:ext cx="104701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=40</m:t>
                      </m:r>
                      <m:r>
                        <a:rPr lang="en-GB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𝑔</m:t>
                      </m:r>
                      <m:r>
                        <a:rPr lang="en-GB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 </m:t>
                      </m:r>
                      <m:r>
                        <a:rPr lang="en-GB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𝑁𝑚</m:t>
                      </m:r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90" name="TextBox 8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81600" y="3914313"/>
                <a:ext cx="1047018" cy="307777"/>
              </a:xfrm>
              <a:prstGeom prst="rect">
                <a:avLst/>
              </a:prstGeom>
              <a:blipFill>
                <a:blip r:embed="rId4"/>
                <a:stretch>
                  <a:fillRect b="-58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1" name="TextBox 90"/>
              <p:cNvSpPr txBox="1"/>
              <p:nvPr/>
            </p:nvSpPr>
            <p:spPr>
              <a:xfrm>
                <a:off x="6096000" y="3914313"/>
                <a:ext cx="133799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𝑎𝑛𝑡𝑖𝑐𝑙𝑜𝑐𝑘𝑤𝑖𝑠𝑒</m:t>
                      </m:r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91" name="TextBox 9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0" y="3914313"/>
                <a:ext cx="1337994" cy="30777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2" name="TextBox 91"/>
              <p:cNvSpPr txBox="1"/>
              <p:nvPr/>
            </p:nvSpPr>
            <p:spPr>
              <a:xfrm>
                <a:off x="4495800" y="4219113"/>
                <a:ext cx="98084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2.5</m:t>
                      </m:r>
                      <m:r>
                        <a:rPr lang="en-GB" sz="14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×40</m:t>
                      </m:r>
                      <m:r>
                        <a:rPr lang="en-GB" sz="14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𝑔</m:t>
                      </m:r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92" name="TextBox 9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5800" y="4219113"/>
                <a:ext cx="980846" cy="307777"/>
              </a:xfrm>
              <a:prstGeom prst="rect">
                <a:avLst/>
              </a:prstGeom>
              <a:blipFill>
                <a:blip r:embed="rId6"/>
                <a:stretch>
                  <a:fillRect b="-58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3" name="TextBox 92"/>
              <p:cNvSpPr txBox="1"/>
              <p:nvPr/>
            </p:nvSpPr>
            <p:spPr>
              <a:xfrm>
                <a:off x="5334000" y="4219113"/>
                <a:ext cx="114640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=100</m:t>
                      </m:r>
                      <m:r>
                        <a:rPr lang="en-GB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𝑔</m:t>
                      </m:r>
                      <m:r>
                        <a:rPr lang="en-GB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 </m:t>
                      </m:r>
                      <m:r>
                        <a:rPr lang="en-GB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𝑁𝑚</m:t>
                      </m:r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93" name="TextBox 9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000" y="4219113"/>
                <a:ext cx="1146404" cy="307777"/>
              </a:xfrm>
              <a:prstGeom prst="rect">
                <a:avLst/>
              </a:prstGeom>
              <a:blipFill>
                <a:blip r:embed="rId7"/>
                <a:stretch>
                  <a:fillRect b="-58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6" name="TextBox 95"/>
              <p:cNvSpPr txBox="1"/>
              <p:nvPr/>
            </p:nvSpPr>
            <p:spPr>
              <a:xfrm>
                <a:off x="6324600" y="4219113"/>
                <a:ext cx="1009379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𝑐𝑙𝑜𝑐𝑘𝑤𝑖𝑠𝑒</m:t>
                      </m:r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96" name="TextBox 9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24600" y="4219113"/>
                <a:ext cx="1009379" cy="30777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7" name="TextBox 106"/>
              <p:cNvSpPr txBox="1"/>
              <p:nvPr/>
            </p:nvSpPr>
            <p:spPr>
              <a:xfrm>
                <a:off x="4495800" y="4523913"/>
                <a:ext cx="84683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𝑥</m:t>
                      </m:r>
                      <m:r>
                        <a:rPr lang="en-GB" sz="14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×80</m:t>
                      </m:r>
                      <m:r>
                        <a:rPr lang="en-GB" sz="14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𝑔</m:t>
                      </m:r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07" name="TextBox 10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5800" y="4523913"/>
                <a:ext cx="846834" cy="307777"/>
              </a:xfrm>
              <a:prstGeom prst="rect">
                <a:avLst/>
              </a:prstGeom>
              <a:blipFill>
                <a:blip r:embed="rId9"/>
                <a:stretch>
                  <a:fillRect b="-58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8" name="TextBox 107"/>
              <p:cNvSpPr txBox="1"/>
              <p:nvPr/>
            </p:nvSpPr>
            <p:spPr>
              <a:xfrm>
                <a:off x="5181600" y="4523913"/>
                <a:ext cx="114319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=80</m:t>
                      </m:r>
                      <m:r>
                        <a:rPr lang="en-GB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𝑥𝑔</m:t>
                      </m:r>
                      <m:r>
                        <a:rPr lang="en-GB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 </m:t>
                      </m:r>
                      <m:r>
                        <a:rPr lang="en-GB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𝑁𝑚</m:t>
                      </m:r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08" name="TextBox 10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81600" y="4523913"/>
                <a:ext cx="1143198" cy="307777"/>
              </a:xfrm>
              <a:prstGeom prst="rect">
                <a:avLst/>
              </a:prstGeom>
              <a:blipFill>
                <a:blip r:embed="rId10"/>
                <a:stretch>
                  <a:fillRect b="-58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9" name="TextBox 108"/>
              <p:cNvSpPr txBox="1"/>
              <p:nvPr/>
            </p:nvSpPr>
            <p:spPr>
              <a:xfrm>
                <a:off x="6172200" y="4523913"/>
                <a:ext cx="1009379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𝑐𝑙𝑜𝑐𝑘𝑤𝑖𝑠𝑒</m:t>
                      </m:r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09" name="TextBox 10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72200" y="4523913"/>
                <a:ext cx="1009379" cy="30777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0" name="TextBox 109"/>
              <p:cNvSpPr txBox="1"/>
              <p:nvPr/>
            </p:nvSpPr>
            <p:spPr>
              <a:xfrm>
                <a:off x="4495800" y="4828713"/>
                <a:ext cx="844590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4×80</m:t>
                      </m:r>
                      <m:r>
                        <a:rPr lang="en-GB" sz="14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𝑔</m:t>
                      </m:r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10" name="TextBox 10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5800" y="4828713"/>
                <a:ext cx="844590" cy="307777"/>
              </a:xfrm>
              <a:prstGeom prst="rect">
                <a:avLst/>
              </a:prstGeom>
              <a:blipFill>
                <a:blip r:embed="rId11"/>
                <a:stretch>
                  <a:fillRect b="-58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1" name="TextBox 110"/>
              <p:cNvSpPr txBox="1"/>
              <p:nvPr/>
            </p:nvSpPr>
            <p:spPr>
              <a:xfrm>
                <a:off x="5181600" y="4828713"/>
                <a:ext cx="1146403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=320</m:t>
                      </m:r>
                      <m:r>
                        <a:rPr lang="en-GB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𝑔</m:t>
                      </m:r>
                      <m:r>
                        <a:rPr lang="en-GB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 </m:t>
                      </m:r>
                      <m:r>
                        <a:rPr lang="en-GB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𝑁𝑚</m:t>
                      </m:r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11" name="TextBox 1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81600" y="4828713"/>
                <a:ext cx="1146403" cy="307777"/>
              </a:xfrm>
              <a:prstGeom prst="rect">
                <a:avLst/>
              </a:prstGeom>
              <a:blipFill>
                <a:blip r:embed="rId12"/>
                <a:stretch>
                  <a:fillRect b="-58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2" name="TextBox 111"/>
              <p:cNvSpPr txBox="1"/>
              <p:nvPr/>
            </p:nvSpPr>
            <p:spPr>
              <a:xfrm>
                <a:off x="6172200" y="4828713"/>
                <a:ext cx="133799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𝑎𝑛𝑡𝑖𝑐𝑙𝑜𝑐𝑘𝑤𝑖𝑠𝑒</m:t>
                      </m:r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12" name="TextBox 1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72200" y="4828713"/>
                <a:ext cx="1337994" cy="30777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3" name="TextBox 112"/>
          <p:cNvSpPr txBox="1"/>
          <p:nvPr/>
        </p:nvSpPr>
        <p:spPr>
          <a:xfrm>
            <a:off x="3962400" y="5133513"/>
            <a:ext cx="38257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Equilibrium so anticlockwise = clockwise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4038600" y="5362113"/>
                <a:ext cx="1163460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 smtClean="0">
                          <a:latin typeface="Cambria Math"/>
                        </a:rPr>
                        <m:t>4</m:t>
                      </m:r>
                      <m:r>
                        <a:rPr lang="en-GB" sz="1400" b="0" i="1" smtClean="0">
                          <a:latin typeface="Cambria Math"/>
                        </a:rPr>
                        <m:t>0</m:t>
                      </m:r>
                      <m:r>
                        <a:rPr lang="en-GB" sz="1400" b="0" i="1" smtClean="0">
                          <a:latin typeface="Cambria Math"/>
                        </a:rPr>
                        <m:t>𝑔</m:t>
                      </m:r>
                      <m:r>
                        <a:rPr lang="en-GB" sz="1400" b="0" i="1" smtClean="0">
                          <a:latin typeface="Cambria Math"/>
                        </a:rPr>
                        <m:t>+320</m:t>
                      </m:r>
                      <m:r>
                        <a:rPr lang="en-GB" sz="1400" b="0" i="1" smtClean="0">
                          <a:latin typeface="Cambria Math"/>
                        </a:rPr>
                        <m:t>𝑔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8600" y="5362113"/>
                <a:ext cx="1163460" cy="307777"/>
              </a:xfrm>
              <a:prstGeom prst="rect">
                <a:avLst/>
              </a:prstGeom>
              <a:blipFill>
                <a:blip r:embed="rId13"/>
                <a:stretch>
                  <a:fillRect b="-6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4" name="TextBox 113"/>
              <p:cNvSpPr txBox="1"/>
              <p:nvPr/>
            </p:nvSpPr>
            <p:spPr>
              <a:xfrm>
                <a:off x="5029200" y="5362113"/>
                <a:ext cx="144417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=100</m:t>
                      </m:r>
                      <m:r>
                        <a:rPr lang="en-GB" sz="1400" b="0" i="1" smtClean="0">
                          <a:latin typeface="Cambria Math"/>
                        </a:rPr>
                        <m:t>𝑔</m:t>
                      </m:r>
                      <m:r>
                        <a:rPr lang="en-GB" sz="1400" b="0" i="1" smtClean="0">
                          <a:latin typeface="Cambria Math"/>
                        </a:rPr>
                        <m:t>+80</m:t>
                      </m:r>
                      <m:r>
                        <a:rPr lang="en-GB" sz="1400" b="0" i="1" smtClean="0">
                          <a:latin typeface="Cambria Math"/>
                        </a:rPr>
                        <m:t>𝑥𝑔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14" name="TextBox 1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29200" y="5362113"/>
                <a:ext cx="1444178" cy="307777"/>
              </a:xfrm>
              <a:prstGeom prst="rect">
                <a:avLst/>
              </a:prstGeom>
              <a:blipFill>
                <a:blip r:embed="rId14"/>
                <a:stretch>
                  <a:fillRect b="-6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6" name="TextBox 115"/>
              <p:cNvSpPr txBox="1"/>
              <p:nvPr/>
            </p:nvSpPr>
            <p:spPr>
              <a:xfrm>
                <a:off x="5029200" y="5666913"/>
                <a:ext cx="144417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=100</m:t>
                      </m:r>
                      <m:r>
                        <a:rPr lang="en-GB" sz="1400" b="0" i="1" smtClean="0">
                          <a:latin typeface="Cambria Math"/>
                        </a:rPr>
                        <m:t>𝑔</m:t>
                      </m:r>
                      <m:r>
                        <a:rPr lang="en-GB" sz="1400" b="0" i="1" smtClean="0">
                          <a:latin typeface="Cambria Math"/>
                        </a:rPr>
                        <m:t>+80</m:t>
                      </m:r>
                      <m:r>
                        <a:rPr lang="en-GB" sz="1400" b="0" i="1" smtClean="0">
                          <a:latin typeface="Cambria Math"/>
                        </a:rPr>
                        <m:t>𝑥𝑔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16" name="TextBox 1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29200" y="5666913"/>
                <a:ext cx="1444178" cy="307777"/>
              </a:xfrm>
              <a:prstGeom prst="rect">
                <a:avLst/>
              </a:prstGeom>
              <a:blipFill>
                <a:blip r:embed="rId14"/>
                <a:stretch>
                  <a:fillRect b="-6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7" name="TextBox 116"/>
              <p:cNvSpPr txBox="1"/>
              <p:nvPr/>
            </p:nvSpPr>
            <p:spPr>
              <a:xfrm>
                <a:off x="4572000" y="5666913"/>
                <a:ext cx="636585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 smtClean="0">
                          <a:latin typeface="Cambria Math"/>
                        </a:rPr>
                        <m:t>3</m:t>
                      </m:r>
                      <m:r>
                        <a:rPr lang="en-GB" sz="1400" b="0" i="1" smtClean="0">
                          <a:latin typeface="Cambria Math"/>
                        </a:rPr>
                        <m:t>60</m:t>
                      </m:r>
                      <m:r>
                        <a:rPr lang="en-GB" sz="1400" b="0" i="1" smtClean="0">
                          <a:latin typeface="Cambria Math"/>
                        </a:rPr>
                        <m:t>𝑔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17" name="TextBox 1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5666913"/>
                <a:ext cx="636585" cy="307777"/>
              </a:xfrm>
              <a:prstGeom prst="rect">
                <a:avLst/>
              </a:prstGeom>
              <a:blipFill>
                <a:blip r:embed="rId15"/>
                <a:stretch>
                  <a:fillRect b="-6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8" name="TextBox 117"/>
              <p:cNvSpPr txBox="1"/>
              <p:nvPr/>
            </p:nvSpPr>
            <p:spPr>
              <a:xfrm>
                <a:off x="5029200" y="5971713"/>
                <a:ext cx="122225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=100+80</m:t>
                      </m:r>
                      <m:r>
                        <a:rPr lang="en-GB" sz="1400" b="0" i="1" smtClean="0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18" name="TextBox 1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29200" y="5971713"/>
                <a:ext cx="1222258" cy="307777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9" name="TextBox 118"/>
              <p:cNvSpPr txBox="1"/>
              <p:nvPr/>
            </p:nvSpPr>
            <p:spPr>
              <a:xfrm>
                <a:off x="4648200" y="5971713"/>
                <a:ext cx="522899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 smtClean="0">
                          <a:latin typeface="Cambria Math"/>
                        </a:rPr>
                        <m:t>3</m:t>
                      </m:r>
                      <m:r>
                        <a:rPr lang="en-GB" sz="1400" b="0" i="1" smtClean="0">
                          <a:latin typeface="Cambria Math"/>
                        </a:rPr>
                        <m:t>60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19" name="TextBox 1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8200" y="5971713"/>
                <a:ext cx="522899" cy="307777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1" name="TextBox 120"/>
              <p:cNvSpPr txBox="1"/>
              <p:nvPr/>
            </p:nvSpPr>
            <p:spPr>
              <a:xfrm>
                <a:off x="4648200" y="6276513"/>
                <a:ext cx="895823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 smtClean="0">
                          <a:latin typeface="Cambria Math"/>
                        </a:rPr>
                        <m:t>3</m:t>
                      </m:r>
                      <m:r>
                        <a:rPr lang="en-GB" sz="1400" b="0" i="1" smtClean="0">
                          <a:latin typeface="Cambria Math"/>
                        </a:rPr>
                        <m:t>.25=</m:t>
                      </m:r>
                      <m:r>
                        <a:rPr lang="en-GB" sz="1400" b="0" i="1" smtClean="0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21" name="TextBox 1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8200" y="6276513"/>
                <a:ext cx="895823" cy="307777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2" name="TextBox 121"/>
          <p:cNvSpPr txBox="1"/>
          <p:nvPr/>
        </p:nvSpPr>
        <p:spPr>
          <a:xfrm>
            <a:off x="6526924" y="1747344"/>
            <a:ext cx="55816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1.5m</a:t>
            </a:r>
          </a:p>
        </p:txBody>
      </p:sp>
      <p:sp>
        <p:nvSpPr>
          <p:cNvPr id="17" name="Rectangle 16"/>
          <p:cNvSpPr/>
          <p:nvPr/>
        </p:nvSpPr>
        <p:spPr>
          <a:xfrm>
            <a:off x="5454869" y="3950563"/>
            <a:ext cx="1939160" cy="248576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3" name="Rectangle 122"/>
          <p:cNvSpPr/>
          <p:nvPr/>
        </p:nvSpPr>
        <p:spPr>
          <a:xfrm>
            <a:off x="5454869" y="4881265"/>
            <a:ext cx="2028498" cy="223395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4" name="Rectangle 123"/>
          <p:cNvSpPr/>
          <p:nvPr/>
        </p:nvSpPr>
        <p:spPr>
          <a:xfrm>
            <a:off x="5433848" y="4581720"/>
            <a:ext cx="1723697" cy="241737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5" name="Rectangle 124"/>
          <p:cNvSpPr/>
          <p:nvPr/>
        </p:nvSpPr>
        <p:spPr>
          <a:xfrm>
            <a:off x="5619565" y="4266411"/>
            <a:ext cx="1695635" cy="225690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6" name="Arc 125"/>
          <p:cNvSpPr/>
          <p:nvPr/>
        </p:nvSpPr>
        <p:spPr>
          <a:xfrm>
            <a:off x="6251026" y="5548672"/>
            <a:ext cx="433553" cy="310055"/>
          </a:xfrm>
          <a:prstGeom prst="arc">
            <a:avLst>
              <a:gd name="adj1" fmla="val 16200000"/>
              <a:gd name="adj2" fmla="val 5488857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7" name="TextBox 126"/>
          <p:cNvSpPr txBox="1"/>
          <p:nvPr/>
        </p:nvSpPr>
        <p:spPr>
          <a:xfrm>
            <a:off x="6629399" y="5498748"/>
            <a:ext cx="122661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Group terms</a:t>
            </a:r>
          </a:p>
        </p:txBody>
      </p:sp>
      <p:sp>
        <p:nvSpPr>
          <p:cNvPr id="130" name="Arc 129"/>
          <p:cNvSpPr/>
          <p:nvPr/>
        </p:nvSpPr>
        <p:spPr>
          <a:xfrm>
            <a:off x="6245771" y="5842961"/>
            <a:ext cx="433553" cy="310055"/>
          </a:xfrm>
          <a:prstGeom prst="arc">
            <a:avLst>
              <a:gd name="adj1" fmla="val 16200000"/>
              <a:gd name="adj2" fmla="val 5488857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1" name="Arc 130"/>
          <p:cNvSpPr/>
          <p:nvPr/>
        </p:nvSpPr>
        <p:spPr>
          <a:xfrm>
            <a:off x="6240516" y="6158272"/>
            <a:ext cx="465084" cy="270641"/>
          </a:xfrm>
          <a:prstGeom prst="arc">
            <a:avLst>
              <a:gd name="adj1" fmla="val 16200000"/>
              <a:gd name="adj2" fmla="val 5488857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2" name="TextBox 131"/>
          <p:cNvSpPr txBox="1"/>
          <p:nvPr/>
        </p:nvSpPr>
        <p:spPr>
          <a:xfrm>
            <a:off x="6655674" y="5824568"/>
            <a:ext cx="98616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Cancel g’s</a:t>
            </a:r>
          </a:p>
        </p:txBody>
      </p:sp>
      <p:sp>
        <p:nvSpPr>
          <p:cNvPr id="133" name="TextBox 132"/>
          <p:cNvSpPr txBox="1"/>
          <p:nvPr/>
        </p:nvSpPr>
        <p:spPr>
          <a:xfrm>
            <a:off x="6705600" y="6124113"/>
            <a:ext cx="94288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Calculate</a:t>
            </a:r>
          </a:p>
        </p:txBody>
      </p:sp>
      <p:cxnSp>
        <p:nvCxnSpPr>
          <p:cNvPr id="19" name="Straight Connector 18"/>
          <p:cNvCxnSpPr/>
          <p:nvPr/>
        </p:nvCxnSpPr>
        <p:spPr>
          <a:xfrm flipH="1">
            <a:off x="4981904" y="5764134"/>
            <a:ext cx="78827" cy="14189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Straight Connector 133"/>
          <p:cNvCxnSpPr/>
          <p:nvPr/>
        </p:nvCxnSpPr>
        <p:spPr>
          <a:xfrm flipH="1">
            <a:off x="6253655" y="5774644"/>
            <a:ext cx="78827" cy="14189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5" name="Straight Connector 134"/>
          <p:cNvCxnSpPr/>
          <p:nvPr/>
        </p:nvCxnSpPr>
        <p:spPr>
          <a:xfrm flipH="1">
            <a:off x="5633545" y="5753623"/>
            <a:ext cx="78827" cy="14189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895165" y="4772487"/>
            <a:ext cx="2318552" cy="584775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600" dirty="0">
                <a:solidFill>
                  <a:srgbClr val="FF0000"/>
                </a:solidFill>
                <a:latin typeface="Comic Sans MS" pitchFamily="66" charset="0"/>
              </a:rPr>
              <a:t>So the man is standing 3.25m from A!</a:t>
            </a:r>
          </a:p>
        </p:txBody>
      </p:sp>
      <p:grpSp>
        <p:nvGrpSpPr>
          <p:cNvPr id="85" name="Group 84"/>
          <p:cNvGrpSpPr/>
          <p:nvPr/>
        </p:nvGrpSpPr>
        <p:grpSpPr>
          <a:xfrm>
            <a:off x="5026327" y="1952655"/>
            <a:ext cx="205507" cy="228600"/>
            <a:chOff x="7643093" y="990600"/>
            <a:chExt cx="205507" cy="228600"/>
          </a:xfrm>
        </p:grpSpPr>
        <p:cxnSp>
          <p:nvCxnSpPr>
            <p:cNvPr id="86" name="Straight Connector 85"/>
            <p:cNvCxnSpPr/>
            <p:nvPr/>
          </p:nvCxnSpPr>
          <p:spPr>
            <a:xfrm>
              <a:off x="7643278" y="990600"/>
              <a:ext cx="205322" cy="22860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flipH="1">
              <a:off x="7643093" y="990600"/>
              <a:ext cx="205322" cy="22860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5" name="タイトル 1">
            <a:extLst>
              <a:ext uri="{FF2B5EF4-FFF2-40B4-BE49-F238E27FC236}">
                <a16:creationId xmlns:a16="http://schemas.microsoft.com/office/drawing/2014/main" id="{2BBEF9A1-38A9-4156-ABB2-AF3F5F4889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87573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Moments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97" name="コンテンツ プレースホルダー 2">
            <a:extLst>
              <a:ext uri="{FF2B5EF4-FFF2-40B4-BE49-F238E27FC236}">
                <a16:creationId xmlns:a16="http://schemas.microsoft.com/office/drawing/2014/main" id="{7C3DC750-66FB-47A9-978D-DAAA635FC451}"/>
              </a:ext>
            </a:extLst>
          </p:cNvPr>
          <p:cNvSpPr txBox="1">
            <a:spLocks/>
          </p:cNvSpPr>
          <p:nvPr/>
        </p:nvSpPr>
        <p:spPr>
          <a:xfrm>
            <a:off x="8613201" y="6547282"/>
            <a:ext cx="530799" cy="31071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4C</a:t>
            </a:r>
            <a:endParaRPr lang="en-GB" sz="1600" dirty="0">
              <a:latin typeface="Comic Sans MS" panose="030F0702030302020204" pitchFamily="66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8526846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4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55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6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57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8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59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8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1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82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3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84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5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86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6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3" presetClass="emph" presetSubtype="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8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99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0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01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2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03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4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05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0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5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0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4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6" presetID="3" presetClass="emph" presetSubtype="2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27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28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29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30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31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32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3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134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9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8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9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50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51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52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7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2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7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7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7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6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77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178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9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80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>
                      <p:stCondLst>
                        <p:cond delay="indefinite"/>
                      </p:stCondLst>
                      <p:childTnLst>
                        <p:par>
                          <p:cTn id="182" fill="hold">
                            <p:stCondLst>
                              <p:cond delay="0"/>
                            </p:stCondLst>
                            <p:childTnLst>
                              <p:par>
                                <p:cTn id="18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5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6" fill="hold">
                      <p:stCondLst>
                        <p:cond delay="indefinite"/>
                      </p:stCondLst>
                      <p:childTnLst>
                        <p:par>
                          <p:cTn id="187" fill="hold">
                            <p:stCondLst>
                              <p:cond delay="0"/>
                            </p:stCondLst>
                            <p:childTnLst>
                              <p:par>
                                <p:cTn id="18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0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1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92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93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4" presetID="3" presetClass="emph" presetSubtype="2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95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96" presetID="3" presetClass="emph" presetSubtype="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97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98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99" dur="5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00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01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2" fill="hold">
                      <p:stCondLst>
                        <p:cond delay="indefinite"/>
                      </p:stCondLst>
                      <p:childTnLst>
                        <p:par>
                          <p:cTn id="203" fill="hold">
                            <p:stCondLst>
                              <p:cond delay="0"/>
                            </p:stCondLst>
                            <p:childTnLst>
                              <p:par>
                                <p:cTn id="20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6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7" fill="hold">
                      <p:stCondLst>
                        <p:cond delay="indefinite"/>
                      </p:stCondLst>
                      <p:childTnLst>
                        <p:par>
                          <p:cTn id="208" fill="hold">
                            <p:stCondLst>
                              <p:cond delay="0"/>
                            </p:stCondLst>
                            <p:childTnLst>
                              <p:par>
                                <p:cTn id="20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1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2" fill="hold">
                      <p:stCondLst>
                        <p:cond delay="indefinite"/>
                      </p:stCondLst>
                      <p:childTnLst>
                        <p:par>
                          <p:cTn id="213" fill="hold">
                            <p:stCondLst>
                              <p:cond delay="0"/>
                            </p:stCondLst>
                            <p:childTnLst>
                              <p:par>
                                <p:cTn id="21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6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7" fill="hold">
                      <p:stCondLst>
                        <p:cond delay="indefinite"/>
                      </p:stCondLst>
                      <p:childTnLst>
                        <p:par>
                          <p:cTn id="218" fill="hold">
                            <p:stCondLst>
                              <p:cond delay="0"/>
                            </p:stCondLst>
                            <p:childTnLst>
                              <p:par>
                                <p:cTn id="219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20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2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23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224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5" presetID="3" presetClass="emph" presetSubtype="2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26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27" presetID="3" presetClass="emph" presetSubtype="2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28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29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30" dur="5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31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32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3" fill="hold">
                      <p:stCondLst>
                        <p:cond delay="indefinite"/>
                      </p:stCondLst>
                      <p:childTnLst>
                        <p:par>
                          <p:cTn id="234" fill="hold">
                            <p:stCondLst>
                              <p:cond delay="0"/>
                            </p:stCondLst>
                            <p:childTnLst>
                              <p:par>
                                <p:cTn id="2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7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8" fill="hold">
                      <p:stCondLst>
                        <p:cond delay="indefinite"/>
                      </p:stCondLst>
                      <p:childTnLst>
                        <p:par>
                          <p:cTn id="239" fill="hold">
                            <p:stCondLst>
                              <p:cond delay="0"/>
                            </p:stCondLst>
                            <p:childTnLst>
                              <p:par>
                                <p:cTn id="2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5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6" fill="hold">
                      <p:stCondLst>
                        <p:cond delay="indefinite"/>
                      </p:stCondLst>
                      <p:childTnLst>
                        <p:par>
                          <p:cTn id="247" fill="hold">
                            <p:stCondLst>
                              <p:cond delay="0"/>
                            </p:stCondLst>
                            <p:childTnLst>
                              <p:par>
                                <p:cTn id="2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1" fill="hold">
                      <p:stCondLst>
                        <p:cond delay="indefinite"/>
                      </p:stCondLst>
                      <p:childTnLst>
                        <p:par>
                          <p:cTn id="252" fill="hold">
                            <p:stCondLst>
                              <p:cond delay="0"/>
                            </p:stCondLst>
                            <p:childTnLst>
                              <p:par>
                                <p:cTn id="253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5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57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9" fill="hold">
                      <p:stCondLst>
                        <p:cond delay="indefinite"/>
                      </p:stCondLst>
                      <p:childTnLst>
                        <p:par>
                          <p:cTn id="260" fill="hold">
                            <p:stCondLst>
                              <p:cond delay="0"/>
                            </p:stCondLst>
                            <p:childTnLst>
                              <p:par>
                                <p:cTn id="2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3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6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7" fill="hold">
                      <p:stCondLst>
                        <p:cond delay="indefinite"/>
                      </p:stCondLst>
                      <p:childTnLst>
                        <p:par>
                          <p:cTn id="268" fill="hold">
                            <p:stCondLst>
                              <p:cond delay="0"/>
                            </p:stCondLst>
                            <p:childTnLst>
                              <p:par>
                                <p:cTn id="26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1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2" fill="hold">
                      <p:stCondLst>
                        <p:cond delay="indefinite"/>
                      </p:stCondLst>
                      <p:childTnLst>
                        <p:par>
                          <p:cTn id="273" fill="hold">
                            <p:stCondLst>
                              <p:cond delay="0"/>
                            </p:stCondLst>
                            <p:childTnLst>
                              <p:par>
                                <p:cTn id="274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75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7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78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0" fill="hold">
                      <p:stCondLst>
                        <p:cond delay="indefinite"/>
                      </p:stCondLst>
                      <p:childTnLst>
                        <p:par>
                          <p:cTn id="281" fill="hold">
                            <p:stCondLst>
                              <p:cond delay="0"/>
                            </p:stCondLst>
                            <p:childTnLst>
                              <p:par>
                                <p:cTn id="28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4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5" fill="hold">
                      <p:stCondLst>
                        <p:cond delay="indefinite"/>
                      </p:stCondLst>
                      <p:childTnLst>
                        <p:par>
                          <p:cTn id="286" fill="hold">
                            <p:stCondLst>
                              <p:cond delay="0"/>
                            </p:stCondLst>
                            <p:childTnLst>
                              <p:par>
                                <p:cTn id="28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9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0" fill="hold">
                      <p:stCondLst>
                        <p:cond delay="indefinite"/>
                      </p:stCondLst>
                      <p:childTnLst>
                        <p:par>
                          <p:cTn id="291" fill="hold">
                            <p:stCondLst>
                              <p:cond delay="0"/>
                            </p:stCondLst>
                            <p:childTnLst>
                              <p:par>
                                <p:cTn id="29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4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5" fill="hold">
                      <p:stCondLst>
                        <p:cond delay="indefinite"/>
                      </p:stCondLst>
                      <p:childTnLst>
                        <p:par>
                          <p:cTn id="296" fill="hold">
                            <p:stCondLst>
                              <p:cond delay="0"/>
                            </p:stCondLst>
                            <p:childTnLst>
                              <p:par>
                                <p:cTn id="29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9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0" fill="hold">
                      <p:stCondLst>
                        <p:cond delay="indefinite"/>
                      </p:stCondLst>
                      <p:childTnLst>
                        <p:par>
                          <p:cTn id="301" fill="hold">
                            <p:stCondLst>
                              <p:cond delay="0"/>
                            </p:stCondLst>
                            <p:childTnLst>
                              <p:par>
                                <p:cTn id="30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4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5" fill="hold">
                      <p:stCondLst>
                        <p:cond delay="indefinite"/>
                      </p:stCondLst>
                      <p:childTnLst>
                        <p:par>
                          <p:cTn id="306" fill="hold">
                            <p:stCondLst>
                              <p:cond delay="0"/>
                            </p:stCondLst>
                            <p:childTnLst>
                              <p:par>
                                <p:cTn id="30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9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0" fill="hold">
                      <p:stCondLst>
                        <p:cond delay="indefinite"/>
                      </p:stCondLst>
                      <p:childTnLst>
                        <p:par>
                          <p:cTn id="311" fill="hold">
                            <p:stCondLst>
                              <p:cond delay="0"/>
                            </p:stCondLst>
                            <p:childTnLst>
                              <p:par>
                                <p:cTn id="31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7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0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1" fill="hold">
                      <p:stCondLst>
                        <p:cond delay="indefinite"/>
                      </p:stCondLst>
                      <p:childTnLst>
                        <p:par>
                          <p:cTn id="322" fill="hold">
                            <p:stCondLst>
                              <p:cond delay="0"/>
                            </p:stCondLst>
                            <p:childTnLst>
                              <p:par>
                                <p:cTn id="3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5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6" fill="hold">
                      <p:stCondLst>
                        <p:cond delay="indefinite"/>
                      </p:stCondLst>
                      <p:childTnLst>
                        <p:par>
                          <p:cTn id="327" fill="hold">
                            <p:stCondLst>
                              <p:cond delay="0"/>
                            </p:stCondLst>
                            <p:childTnLst>
                              <p:par>
                                <p:cTn id="3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0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1" fill="hold">
                      <p:stCondLst>
                        <p:cond delay="indefinite"/>
                      </p:stCondLst>
                      <p:childTnLst>
                        <p:par>
                          <p:cTn id="332" fill="hold">
                            <p:stCondLst>
                              <p:cond delay="0"/>
                            </p:stCondLst>
                            <p:childTnLst>
                              <p:par>
                                <p:cTn id="3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5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6" fill="hold">
                      <p:stCondLst>
                        <p:cond delay="indefinite"/>
                      </p:stCondLst>
                      <p:childTnLst>
                        <p:par>
                          <p:cTn id="337" fill="hold">
                            <p:stCondLst>
                              <p:cond delay="0"/>
                            </p:stCondLst>
                            <p:childTnLst>
                              <p:par>
                                <p:cTn id="3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0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1" fill="hold">
                      <p:stCondLst>
                        <p:cond delay="indefinite"/>
                      </p:stCondLst>
                      <p:childTnLst>
                        <p:par>
                          <p:cTn id="342" fill="hold">
                            <p:stCondLst>
                              <p:cond delay="0"/>
                            </p:stCondLst>
                            <p:childTnLst>
                              <p:par>
                                <p:cTn id="3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5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6" fill="hold">
                      <p:stCondLst>
                        <p:cond delay="indefinite"/>
                      </p:stCondLst>
                      <p:childTnLst>
                        <p:par>
                          <p:cTn id="347" fill="hold">
                            <p:stCondLst>
                              <p:cond delay="0"/>
                            </p:stCondLst>
                            <p:childTnLst>
                              <p:par>
                                <p:cTn id="3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" grpId="0"/>
      <p:bldP spid="63" grpId="1"/>
      <p:bldP spid="63" grpId="2"/>
      <p:bldP spid="63" grpId="3"/>
      <p:bldP spid="63" grpId="4"/>
      <p:bldP spid="63" grpId="5"/>
      <p:bldP spid="70" grpId="0"/>
      <p:bldP spid="70" grpId="1"/>
      <p:bldP spid="70" grpId="2"/>
      <p:bldP spid="70" grpId="3"/>
      <p:bldP spid="71" grpId="0"/>
      <p:bldP spid="71" grpId="1"/>
      <p:bldP spid="72" grpId="0"/>
      <p:bldP spid="72" grpId="1"/>
      <p:bldP spid="73" grpId="0"/>
      <p:bldP spid="74" grpId="0"/>
      <p:bldP spid="94" grpId="0"/>
      <p:bldP spid="106" grpId="0"/>
      <p:bldP spid="47" grpId="0"/>
      <p:bldP spid="47" grpId="1"/>
      <p:bldP spid="48" grpId="0"/>
      <p:bldP spid="48" grpId="1"/>
      <p:bldP spid="13" grpId="0"/>
      <p:bldP spid="13" grpId="1"/>
      <p:bldP spid="75" grpId="0"/>
      <p:bldP spid="76" grpId="0"/>
      <p:bldP spid="87" grpId="0"/>
      <p:bldP spid="89" grpId="0"/>
      <p:bldP spid="15" grpId="0"/>
      <p:bldP spid="90" grpId="0"/>
      <p:bldP spid="91" grpId="0"/>
      <p:bldP spid="92" grpId="0"/>
      <p:bldP spid="93" grpId="0"/>
      <p:bldP spid="96" grpId="0"/>
      <p:bldP spid="107" grpId="0"/>
      <p:bldP spid="108" grpId="0"/>
      <p:bldP spid="109" grpId="0"/>
      <p:bldP spid="110" grpId="0"/>
      <p:bldP spid="111" grpId="0"/>
      <p:bldP spid="112" grpId="0"/>
      <p:bldP spid="113" grpId="0"/>
      <p:bldP spid="16" grpId="0"/>
      <p:bldP spid="114" grpId="0"/>
      <p:bldP spid="116" grpId="0"/>
      <p:bldP spid="117" grpId="0"/>
      <p:bldP spid="118" grpId="0"/>
      <p:bldP spid="119" grpId="0"/>
      <p:bldP spid="121" grpId="0"/>
      <p:bldP spid="122" grpId="0"/>
      <p:bldP spid="122" grpId="1"/>
      <p:bldP spid="17" grpId="0" animBg="1"/>
      <p:bldP spid="17" grpId="1" animBg="1"/>
      <p:bldP spid="123" grpId="0" animBg="1"/>
      <p:bldP spid="123" grpId="1" animBg="1"/>
      <p:bldP spid="124" grpId="0" animBg="1"/>
      <p:bldP spid="124" grpId="1" animBg="1"/>
      <p:bldP spid="125" grpId="0" animBg="1"/>
      <p:bldP spid="125" grpId="1" animBg="1"/>
      <p:bldP spid="126" grpId="0" animBg="1"/>
      <p:bldP spid="127" grpId="0"/>
      <p:bldP spid="130" grpId="0" animBg="1"/>
      <p:bldP spid="131" grpId="0" animBg="1"/>
      <p:bldP spid="132" grpId="0"/>
      <p:bldP spid="133" grpId="0"/>
      <p:bldP spid="20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45" name="Straight Connector 51">
            <a:extLst>
              <a:ext uri="{FF2B5EF4-FFF2-40B4-BE49-F238E27FC236}">
                <a16:creationId xmlns:a16="http://schemas.microsoft.com/office/drawing/2014/main" id="{A20C70B9-7D72-44C1-ABD1-08F04E140818}"/>
              </a:ext>
            </a:extLst>
          </p:cNvPr>
          <p:cNvCxnSpPr>
            <a:cxnSpLocks/>
          </p:cNvCxnSpPr>
          <p:nvPr/>
        </p:nvCxnSpPr>
        <p:spPr>
          <a:xfrm>
            <a:off x="6334125" y="2009775"/>
            <a:ext cx="0" cy="928734"/>
          </a:xfrm>
          <a:prstGeom prst="line">
            <a:avLst/>
          </a:prstGeom>
          <a:ln w="25400"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F8A4AE20-8365-429B-96C6-E7F71EE84008}"/>
              </a:ext>
            </a:extLst>
          </p:cNvPr>
          <p:cNvSpPr/>
          <p:nvPr/>
        </p:nvSpPr>
        <p:spPr>
          <a:xfrm rot="18524227">
            <a:off x="6738938" y="1297780"/>
            <a:ext cx="114300" cy="11906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76200" y="1600200"/>
                <a:ext cx="3810000" cy="4525963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GB" sz="1400" b="1" dirty="0">
                    <a:latin typeface="Comic Sans MS" pitchFamily="66" charset="0"/>
                  </a:rPr>
                  <a:t>You can solve problems about bodies resting in equilibrium by equating the clockwise and anticlockwise moments</a:t>
                </a: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endParaRPr lang="en-GB" sz="1400" dirty="0">
                  <a:latin typeface="Comic Sans MS" pitchFamily="66" charset="0"/>
                  <a:sym typeface="Wingdings" pitchFamily="2" charset="2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r>
                  <a:rPr lang="en-GB" sz="1400" dirty="0">
                    <a:latin typeface="Comic Sans MS" pitchFamily="66" charset="0"/>
                    <a:sym typeface="Wingdings" pitchFamily="2" charset="2"/>
                  </a:rPr>
                  <a:t>A uniform rod </a:t>
                </a:r>
                <a14:m>
                  <m:oMath xmlns:m="http://schemas.openxmlformats.org/officeDocument/2006/math">
                    <m:r>
                      <a:rPr lang="en-GB" sz="1400" i="1" dirty="0" smtClean="0">
                        <a:latin typeface="Cambria Math" panose="02040503050406030204" pitchFamily="18" charset="0"/>
                        <a:sym typeface="Wingdings" pitchFamily="2" charset="2"/>
                      </a:rPr>
                      <m:t>𝑃𝑄</m:t>
                    </m:r>
                  </m:oMath>
                </a14:m>
                <a:r>
                  <a:rPr lang="en-GB" sz="1400" dirty="0">
                    <a:latin typeface="Comic Sans MS" pitchFamily="66" charset="0"/>
                    <a:sym typeface="Wingdings" pitchFamily="2" charset="2"/>
                  </a:rPr>
                  <a:t> is hinged at the point </a:t>
                </a:r>
                <a14:m>
                  <m:oMath xmlns:m="http://schemas.openxmlformats.org/officeDocument/2006/math">
                    <m:r>
                      <a:rPr lang="en-GB" sz="1400" i="1" dirty="0" smtClean="0">
                        <a:latin typeface="Cambria Math" panose="02040503050406030204" pitchFamily="18" charset="0"/>
                        <a:sym typeface="Wingdings" pitchFamily="2" charset="2"/>
                      </a:rPr>
                      <m:t>𝑃</m:t>
                    </m:r>
                  </m:oMath>
                </a14:m>
                <a:r>
                  <a:rPr lang="en-GB" sz="1400" dirty="0">
                    <a:latin typeface="Comic Sans MS" pitchFamily="66" charset="0"/>
                    <a:sym typeface="Wingdings" pitchFamily="2" charset="2"/>
                  </a:rPr>
                  <a:t>, and is held in equilibrium at an angle of 50˚ to the horizontal by a force of magnitude F acting perpendicular to the rod at </a:t>
                </a:r>
                <a14:m>
                  <m:oMath xmlns:m="http://schemas.openxmlformats.org/officeDocument/2006/math">
                    <m:r>
                      <a:rPr lang="en-GB" sz="1400" i="1" dirty="0" smtClean="0">
                        <a:latin typeface="Cambria Math" panose="02040503050406030204" pitchFamily="18" charset="0"/>
                        <a:sym typeface="Wingdings" pitchFamily="2" charset="2"/>
                      </a:rPr>
                      <m:t>𝑄</m:t>
                    </m:r>
                  </m:oMath>
                </a14:m>
                <a:r>
                  <a:rPr lang="en-GB" sz="1400" dirty="0">
                    <a:latin typeface="Comic Sans MS" pitchFamily="66" charset="0"/>
                    <a:sym typeface="Wingdings" pitchFamily="2" charset="2"/>
                  </a:rPr>
                  <a:t>. Given that the rod has a length of 3m and a mass of 8kg, find the value of </a:t>
                </a:r>
                <a14:m>
                  <m:oMath xmlns:m="http://schemas.openxmlformats.org/officeDocument/2006/math">
                    <m:r>
                      <a:rPr lang="en-GB" sz="1400" b="1" i="1" dirty="0" smtClean="0">
                        <a:latin typeface="Cambria Math" panose="02040503050406030204" pitchFamily="18" charset="0"/>
                        <a:sym typeface="Wingdings" pitchFamily="2" charset="2"/>
                      </a:rPr>
                      <m:t>𝑭</m:t>
                    </m:r>
                  </m:oMath>
                </a14:m>
                <a:r>
                  <a:rPr lang="en-GB" sz="1400" dirty="0">
                    <a:latin typeface="Comic Sans MS" pitchFamily="66" charset="0"/>
                    <a:sym typeface="Wingdings" pitchFamily="2" charset="2"/>
                  </a:rPr>
                  <a:t>.</a:t>
                </a: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endParaRPr lang="en-US" sz="1400" dirty="0">
                  <a:latin typeface="Comic Sans MS" pitchFamily="66" charset="0"/>
                  <a:sym typeface="Wingdings" pitchFamily="2" charset="2"/>
                </a:endParaRPr>
              </a:p>
              <a:p>
                <a:pPr algn="ctr">
                  <a:lnSpc>
                    <a:spcPct val="100000"/>
                  </a:lnSpc>
                  <a:spcBef>
                    <a:spcPts val="0"/>
                  </a:spcBef>
                  <a:buFont typeface="Wingdings" panose="05000000000000000000" pitchFamily="2" charset="2"/>
                  <a:buChar char="à"/>
                </a:pPr>
                <a:r>
                  <a:rPr lang="en-US" sz="1400" dirty="0">
                    <a:latin typeface="Comic Sans MS" pitchFamily="66" charset="0"/>
                    <a:sym typeface="Wingdings" pitchFamily="2" charset="2"/>
                  </a:rPr>
                  <a:t>You can choose to take moments about any point.</a:t>
                </a:r>
              </a:p>
              <a:p>
                <a:pPr algn="ctr">
                  <a:lnSpc>
                    <a:spcPct val="100000"/>
                  </a:lnSpc>
                  <a:spcBef>
                    <a:spcPts val="0"/>
                  </a:spcBef>
                  <a:buFont typeface="Wingdings" panose="05000000000000000000" pitchFamily="2" charset="2"/>
                  <a:buChar char="à"/>
                </a:pPr>
                <a:endParaRPr lang="en-US" sz="1400" dirty="0">
                  <a:latin typeface="Comic Sans MS" pitchFamily="66" charset="0"/>
                  <a:sym typeface="Wingdings" pitchFamily="2" charset="2"/>
                </a:endParaRPr>
              </a:p>
              <a:p>
                <a:pPr algn="ctr">
                  <a:lnSpc>
                    <a:spcPct val="100000"/>
                  </a:lnSpc>
                  <a:spcBef>
                    <a:spcPts val="0"/>
                  </a:spcBef>
                  <a:buFont typeface="Wingdings" panose="05000000000000000000" pitchFamily="2" charset="2"/>
                  <a:buChar char="à"/>
                </a:pPr>
                <a:r>
                  <a:rPr lang="en-US" sz="1400" dirty="0">
                    <a:latin typeface="Comic Sans MS" pitchFamily="66" charset="0"/>
                    <a:sym typeface="Wingdings" pitchFamily="2" charset="2"/>
                  </a:rPr>
                  <a:t>However, do not take moments about point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𝑄</m:t>
                    </m:r>
                  </m:oMath>
                </a14:m>
                <a:r>
                  <a:rPr lang="en-US" sz="1400" dirty="0">
                    <a:latin typeface="Comic Sans MS" pitchFamily="66" charset="0"/>
                    <a:sym typeface="Wingdings" panose="05000000000000000000" pitchFamily="2" charset="2"/>
                  </a:rPr>
                  <a:t>, since this will eliminate </a:t>
                </a:r>
                <a14:m>
                  <m:oMath xmlns:m="http://schemas.openxmlformats.org/officeDocument/2006/math">
                    <m:r>
                      <a:rPr lang="en-US" sz="1400" b="1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𝑭</m:t>
                    </m:r>
                  </m:oMath>
                </a14:m>
                <a:r>
                  <a:rPr lang="en-US" sz="1400" dirty="0">
                    <a:latin typeface="Comic Sans MS" pitchFamily="66" charset="0"/>
                    <a:sym typeface="Wingdings" panose="05000000000000000000" pitchFamily="2" charset="2"/>
                  </a:rPr>
                  <a:t> (which we are trying to find)</a:t>
                </a:r>
              </a:p>
              <a:p>
                <a:pPr algn="ctr">
                  <a:lnSpc>
                    <a:spcPct val="100000"/>
                  </a:lnSpc>
                  <a:spcBef>
                    <a:spcPts val="0"/>
                  </a:spcBef>
                  <a:buFont typeface="Wingdings" panose="05000000000000000000" pitchFamily="2" charset="2"/>
                  <a:buChar char="à"/>
                </a:pPr>
                <a:endParaRPr lang="en-US" sz="1400" dirty="0">
                  <a:latin typeface="Comic Sans MS" pitchFamily="66" charset="0"/>
                  <a:sym typeface="Wingdings" panose="05000000000000000000" pitchFamily="2" charset="2"/>
                </a:endParaRPr>
              </a:p>
              <a:p>
                <a:pPr algn="ctr">
                  <a:lnSpc>
                    <a:spcPct val="100000"/>
                  </a:lnSpc>
                  <a:spcBef>
                    <a:spcPts val="0"/>
                  </a:spcBef>
                  <a:buFont typeface="Wingdings" panose="05000000000000000000" pitchFamily="2" charset="2"/>
                  <a:buChar char="à"/>
                </a:pPr>
                <a:r>
                  <a:rPr lang="en-US" sz="1400" dirty="0">
                    <a:latin typeface="Comic Sans MS" pitchFamily="66" charset="0"/>
                    <a:sym typeface="Wingdings" panose="05000000000000000000" pitchFamily="2" charset="2"/>
                  </a:rPr>
                  <a:t>Let’s take moments about point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𝑃</m:t>
                    </m:r>
                  </m:oMath>
                </a14:m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76200" y="1600200"/>
                <a:ext cx="3810000" cy="4525963"/>
              </a:xfrm>
              <a:blipFill>
                <a:blip r:embed="rId3"/>
                <a:stretch>
                  <a:fillRect l="-160" t="-809" r="-16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5" name="タイトル 1">
            <a:extLst>
              <a:ext uri="{FF2B5EF4-FFF2-40B4-BE49-F238E27FC236}">
                <a16:creationId xmlns:a16="http://schemas.microsoft.com/office/drawing/2014/main" id="{2BBEF9A1-38A9-4156-ABB2-AF3F5F4889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87573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Moments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97" name="コンテンツ プレースホルダー 2">
            <a:extLst>
              <a:ext uri="{FF2B5EF4-FFF2-40B4-BE49-F238E27FC236}">
                <a16:creationId xmlns:a16="http://schemas.microsoft.com/office/drawing/2014/main" id="{7C3DC750-66FB-47A9-978D-DAAA635FC451}"/>
              </a:ext>
            </a:extLst>
          </p:cNvPr>
          <p:cNvSpPr txBox="1">
            <a:spLocks/>
          </p:cNvSpPr>
          <p:nvPr/>
        </p:nvSpPr>
        <p:spPr>
          <a:xfrm>
            <a:off x="8613201" y="6547282"/>
            <a:ext cx="530799" cy="31071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4C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BDE173E1-F541-470F-9C5D-3AA981810780}"/>
                  </a:ext>
                </a:extLst>
              </p:cNvPr>
              <p:cNvSpPr txBox="1"/>
              <p:nvPr/>
            </p:nvSpPr>
            <p:spPr>
              <a:xfrm>
                <a:off x="5499717" y="2703251"/>
                <a:ext cx="155042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𝑃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BDE173E1-F541-470F-9C5D-3AA98181078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99717" y="2703251"/>
                <a:ext cx="155042" cy="215444"/>
              </a:xfrm>
              <a:prstGeom prst="rect">
                <a:avLst/>
              </a:prstGeom>
              <a:blipFill>
                <a:blip r:embed="rId4"/>
                <a:stretch>
                  <a:fillRect l="-26923" r="-19231" b="-27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円弧 7">
            <a:extLst>
              <a:ext uri="{FF2B5EF4-FFF2-40B4-BE49-F238E27FC236}">
                <a16:creationId xmlns:a16="http://schemas.microsoft.com/office/drawing/2014/main" id="{75A5D2FE-0F12-4B41-A3B6-397AB2140139}"/>
              </a:ext>
            </a:extLst>
          </p:cNvPr>
          <p:cNvSpPr/>
          <p:nvPr/>
        </p:nvSpPr>
        <p:spPr>
          <a:xfrm>
            <a:off x="4909351" y="2530136"/>
            <a:ext cx="914400" cy="914400"/>
          </a:xfrm>
          <a:prstGeom prst="arc">
            <a:avLst>
              <a:gd name="adj1" fmla="val 19536802"/>
              <a:gd name="adj2" fmla="val 2120550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83EC0F77-F8F1-49C4-A1E7-D143C4FC1F8C}"/>
              </a:ext>
            </a:extLst>
          </p:cNvPr>
          <p:cNvSpPr txBox="1"/>
          <p:nvPr/>
        </p:nvSpPr>
        <p:spPr>
          <a:xfrm>
            <a:off x="5737678" y="2626846"/>
            <a:ext cx="50206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50˚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cxnSp>
        <p:nvCxnSpPr>
          <p:cNvPr id="143" name="Straight Connector 51">
            <a:extLst>
              <a:ext uri="{FF2B5EF4-FFF2-40B4-BE49-F238E27FC236}">
                <a16:creationId xmlns:a16="http://schemas.microsoft.com/office/drawing/2014/main" id="{3163F9ED-533C-43BA-AEE4-42E9FF9D5E37}"/>
              </a:ext>
            </a:extLst>
          </p:cNvPr>
          <p:cNvCxnSpPr>
            <a:cxnSpLocks/>
          </p:cNvCxnSpPr>
          <p:nvPr/>
        </p:nvCxnSpPr>
        <p:spPr>
          <a:xfrm flipH="1" flipV="1">
            <a:off x="6383045" y="914400"/>
            <a:ext cx="508248" cy="443884"/>
          </a:xfrm>
          <a:prstGeom prst="line">
            <a:avLst/>
          </a:prstGeom>
          <a:ln w="25400"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2" name="Straight Connector 51">
            <a:extLst>
              <a:ext uri="{FF2B5EF4-FFF2-40B4-BE49-F238E27FC236}">
                <a16:creationId xmlns:a16="http://schemas.microsoft.com/office/drawing/2014/main" id="{0E06D882-F675-464B-AD23-95E64448CC53}"/>
              </a:ext>
            </a:extLst>
          </p:cNvPr>
          <p:cNvCxnSpPr>
            <a:cxnSpLocks/>
          </p:cNvCxnSpPr>
          <p:nvPr/>
        </p:nvCxnSpPr>
        <p:spPr>
          <a:xfrm flipV="1">
            <a:off x="5559642" y="1349406"/>
            <a:ext cx="1311675" cy="1597241"/>
          </a:xfrm>
          <a:prstGeom prst="line">
            <a:avLst/>
          </a:prstGeom>
          <a:ln w="44450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44" name="テキスト ボックス 143">
                <a:extLst>
                  <a:ext uri="{FF2B5EF4-FFF2-40B4-BE49-F238E27FC236}">
                    <a16:creationId xmlns:a16="http://schemas.microsoft.com/office/drawing/2014/main" id="{0D878759-5AC5-4FE5-ADA4-5D3EAC170B82}"/>
                  </a:ext>
                </a:extLst>
              </p:cNvPr>
              <p:cNvSpPr txBox="1"/>
              <p:nvPr/>
            </p:nvSpPr>
            <p:spPr>
              <a:xfrm>
                <a:off x="6245440" y="776797"/>
                <a:ext cx="155042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 smtClean="0">
                          <a:latin typeface="Cambria Math" panose="02040503050406030204" pitchFamily="18" charset="0"/>
                        </a:rPr>
                        <m:t>𝑭</m:t>
                      </m:r>
                    </m:oMath>
                  </m:oMathPara>
                </a14:m>
                <a:endParaRPr lang="en-GB" sz="1400" b="1" dirty="0"/>
              </a:p>
            </p:txBody>
          </p:sp>
        </mc:Choice>
        <mc:Fallback xmlns="">
          <p:sp>
            <p:nvSpPr>
              <p:cNvPr id="144" name="テキスト ボックス 143">
                <a:extLst>
                  <a:ext uri="{FF2B5EF4-FFF2-40B4-BE49-F238E27FC236}">
                    <a16:creationId xmlns:a16="http://schemas.microsoft.com/office/drawing/2014/main" id="{0D878759-5AC5-4FE5-ADA4-5D3EAC170B8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45440" y="776797"/>
                <a:ext cx="155042" cy="215444"/>
              </a:xfrm>
              <a:prstGeom prst="rect">
                <a:avLst/>
              </a:prstGeom>
              <a:blipFill>
                <a:blip r:embed="rId5"/>
                <a:stretch>
                  <a:fillRect l="-28000" r="-28000" b="-27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8" name="Straight Connector 51">
            <a:extLst>
              <a:ext uri="{FF2B5EF4-FFF2-40B4-BE49-F238E27FC236}">
                <a16:creationId xmlns:a16="http://schemas.microsoft.com/office/drawing/2014/main" id="{3426F0AF-AB61-4AAB-817C-D4AEDCE7B4FF}"/>
              </a:ext>
            </a:extLst>
          </p:cNvPr>
          <p:cNvCxnSpPr/>
          <p:nvPr/>
        </p:nvCxnSpPr>
        <p:spPr>
          <a:xfrm>
            <a:off x="5140911" y="2945167"/>
            <a:ext cx="2819400" cy="0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46" name="テキスト ボックス 145">
                <a:extLst>
                  <a:ext uri="{FF2B5EF4-FFF2-40B4-BE49-F238E27FC236}">
                    <a16:creationId xmlns:a16="http://schemas.microsoft.com/office/drawing/2014/main" id="{C92901CC-3F62-4829-9BFA-4ED913B7E4EE}"/>
                  </a:ext>
                </a:extLst>
              </p:cNvPr>
              <p:cNvSpPr txBox="1"/>
              <p:nvPr/>
            </p:nvSpPr>
            <p:spPr>
              <a:xfrm>
                <a:off x="6347211" y="2363633"/>
                <a:ext cx="429028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8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𝑔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𝑁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46" name="テキスト ボックス 145">
                <a:extLst>
                  <a:ext uri="{FF2B5EF4-FFF2-40B4-BE49-F238E27FC236}">
                    <a16:creationId xmlns:a16="http://schemas.microsoft.com/office/drawing/2014/main" id="{C92901CC-3F62-4829-9BFA-4ED913B7E4E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47211" y="2363633"/>
                <a:ext cx="429028" cy="215444"/>
              </a:xfrm>
              <a:prstGeom prst="rect">
                <a:avLst/>
              </a:prstGeom>
              <a:blipFill>
                <a:blip r:embed="rId6"/>
                <a:stretch>
                  <a:fillRect l="-12676" r="-7042" b="-314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7" name="テキスト ボックス 146">
                <a:extLst>
                  <a:ext uri="{FF2B5EF4-FFF2-40B4-BE49-F238E27FC236}">
                    <a16:creationId xmlns:a16="http://schemas.microsoft.com/office/drawing/2014/main" id="{FC1C1D2D-0A4E-4DF5-91F8-D9ED6B7FEF79}"/>
                  </a:ext>
                </a:extLst>
              </p:cNvPr>
              <p:cNvSpPr txBox="1"/>
              <p:nvPr/>
            </p:nvSpPr>
            <p:spPr>
              <a:xfrm>
                <a:off x="6899661" y="1222114"/>
                <a:ext cx="167161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𝑄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47" name="テキスト ボックス 146">
                <a:extLst>
                  <a:ext uri="{FF2B5EF4-FFF2-40B4-BE49-F238E27FC236}">
                    <a16:creationId xmlns:a16="http://schemas.microsoft.com/office/drawing/2014/main" id="{FC1C1D2D-0A4E-4DF5-91F8-D9ED6B7FEF7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99661" y="1222114"/>
                <a:ext cx="167161" cy="215444"/>
              </a:xfrm>
              <a:prstGeom prst="rect">
                <a:avLst/>
              </a:prstGeom>
              <a:blipFill>
                <a:blip r:embed="rId7"/>
                <a:stretch>
                  <a:fillRect l="-37037" r="-33333" b="-277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8" name="テキスト ボックス 147">
                <a:extLst>
                  <a:ext uri="{FF2B5EF4-FFF2-40B4-BE49-F238E27FC236}">
                    <a16:creationId xmlns:a16="http://schemas.microsoft.com/office/drawing/2014/main" id="{10C29860-346D-4DCF-BBA9-17A317552379}"/>
                  </a:ext>
                </a:extLst>
              </p:cNvPr>
              <p:cNvSpPr txBox="1"/>
              <p:nvPr/>
            </p:nvSpPr>
            <p:spPr>
              <a:xfrm>
                <a:off x="5975736" y="1846000"/>
                <a:ext cx="293222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𝑚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48" name="テキスト ボックス 147">
                <a:extLst>
                  <a:ext uri="{FF2B5EF4-FFF2-40B4-BE49-F238E27FC236}">
                    <a16:creationId xmlns:a16="http://schemas.microsoft.com/office/drawing/2014/main" id="{10C29860-346D-4DCF-BBA9-17A31755237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75736" y="1846000"/>
                <a:ext cx="293222" cy="215444"/>
              </a:xfrm>
              <a:prstGeom prst="rect">
                <a:avLst/>
              </a:prstGeom>
              <a:blipFill>
                <a:blip r:embed="rId8"/>
                <a:stretch>
                  <a:fillRect l="-14583" r="-10417" b="-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50" name="Group 80">
            <a:extLst>
              <a:ext uri="{FF2B5EF4-FFF2-40B4-BE49-F238E27FC236}">
                <a16:creationId xmlns:a16="http://schemas.microsoft.com/office/drawing/2014/main" id="{CF879182-BA55-4BA4-AE6E-5155F02F788E}"/>
              </a:ext>
            </a:extLst>
          </p:cNvPr>
          <p:cNvGrpSpPr/>
          <p:nvPr/>
        </p:nvGrpSpPr>
        <p:grpSpPr>
          <a:xfrm>
            <a:off x="5498237" y="2868967"/>
            <a:ext cx="152400" cy="152400"/>
            <a:chOff x="6248400" y="4191000"/>
            <a:chExt cx="152400" cy="152400"/>
          </a:xfrm>
        </p:grpSpPr>
        <p:cxnSp>
          <p:nvCxnSpPr>
            <p:cNvPr id="151" name="Straight Connector 81">
              <a:extLst>
                <a:ext uri="{FF2B5EF4-FFF2-40B4-BE49-F238E27FC236}">
                  <a16:creationId xmlns:a16="http://schemas.microsoft.com/office/drawing/2014/main" id="{32762A6B-6E95-4E72-A635-532F79666AC1}"/>
                </a:ext>
              </a:extLst>
            </p:cNvPr>
            <p:cNvCxnSpPr/>
            <p:nvPr/>
          </p:nvCxnSpPr>
          <p:spPr>
            <a:xfrm>
              <a:off x="6248400" y="41910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2" name="Straight Connector 82">
              <a:extLst>
                <a:ext uri="{FF2B5EF4-FFF2-40B4-BE49-F238E27FC236}">
                  <a16:creationId xmlns:a16="http://schemas.microsoft.com/office/drawing/2014/main" id="{FC8102F7-D3AB-49D7-AF6E-2602B11F3270}"/>
                </a:ext>
              </a:extLst>
            </p:cNvPr>
            <p:cNvCxnSpPr/>
            <p:nvPr/>
          </p:nvCxnSpPr>
          <p:spPr>
            <a:xfrm flipH="1">
              <a:off x="6248400" y="41910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3" name="TextBox 93">
            <a:extLst>
              <a:ext uri="{FF2B5EF4-FFF2-40B4-BE49-F238E27FC236}">
                <a16:creationId xmlns:a16="http://schemas.microsoft.com/office/drawing/2014/main" id="{8DAE82C8-F42C-43E3-AEF9-40A29EC2217F}"/>
              </a:ext>
            </a:extLst>
          </p:cNvPr>
          <p:cNvSpPr txBox="1"/>
          <p:nvPr/>
        </p:nvSpPr>
        <p:spPr>
          <a:xfrm>
            <a:off x="6311921" y="533349"/>
            <a:ext cx="457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latin typeface="Comic Sans MS" pitchFamily="66" charset="0"/>
              </a:rPr>
              <a:t>(2)</a:t>
            </a:r>
          </a:p>
        </p:txBody>
      </p:sp>
      <p:sp>
        <p:nvSpPr>
          <p:cNvPr id="154" name="TextBox 105">
            <a:extLst>
              <a:ext uri="{FF2B5EF4-FFF2-40B4-BE49-F238E27FC236}">
                <a16:creationId xmlns:a16="http://schemas.microsoft.com/office/drawing/2014/main" id="{2EADDDEE-B9D9-4B8D-88C9-58E5A18E0C73}"/>
              </a:ext>
            </a:extLst>
          </p:cNvPr>
          <p:cNvSpPr txBox="1"/>
          <p:nvPr/>
        </p:nvSpPr>
        <p:spPr>
          <a:xfrm>
            <a:off x="6738610" y="2155334"/>
            <a:ext cx="42832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dirty="0">
                <a:latin typeface="Comic Sans MS" pitchFamily="66" charset="0"/>
              </a:rPr>
              <a:t>(1)</a:t>
            </a:r>
          </a:p>
        </p:txBody>
      </p:sp>
      <p:sp>
        <p:nvSpPr>
          <p:cNvPr id="155" name="TextBox 74">
            <a:extLst>
              <a:ext uri="{FF2B5EF4-FFF2-40B4-BE49-F238E27FC236}">
                <a16:creationId xmlns:a16="http://schemas.microsoft.com/office/drawing/2014/main" id="{8B44AB14-14F6-4867-AF17-E00997CE2F90}"/>
              </a:ext>
            </a:extLst>
          </p:cNvPr>
          <p:cNvSpPr txBox="1"/>
          <p:nvPr/>
        </p:nvSpPr>
        <p:spPr>
          <a:xfrm>
            <a:off x="4114801" y="3864007"/>
            <a:ext cx="46038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dirty="0">
                <a:latin typeface="Comic Sans MS" pitchFamily="66" charset="0"/>
              </a:rPr>
              <a:t>(2)</a:t>
            </a:r>
          </a:p>
        </p:txBody>
      </p:sp>
      <p:sp>
        <p:nvSpPr>
          <p:cNvPr id="156" name="TextBox 88">
            <a:extLst>
              <a:ext uri="{FF2B5EF4-FFF2-40B4-BE49-F238E27FC236}">
                <a16:creationId xmlns:a16="http://schemas.microsoft.com/office/drawing/2014/main" id="{3A095A63-14B6-4BF6-9E1C-A280007DC609}"/>
              </a:ext>
            </a:extLst>
          </p:cNvPr>
          <p:cNvSpPr txBox="1"/>
          <p:nvPr/>
        </p:nvSpPr>
        <p:spPr>
          <a:xfrm>
            <a:off x="4123678" y="3505941"/>
            <a:ext cx="42832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dirty="0">
                <a:latin typeface="Comic Sans MS" pitchFamily="66" charset="0"/>
              </a:rPr>
              <a:t>(1)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7" name="TextBox 14">
                <a:extLst>
                  <a:ext uri="{FF2B5EF4-FFF2-40B4-BE49-F238E27FC236}">
                    <a16:creationId xmlns:a16="http://schemas.microsoft.com/office/drawing/2014/main" id="{75EF4CC6-DDEA-41E6-8805-8EFE8D2571B2}"/>
                  </a:ext>
                </a:extLst>
              </p:cNvPr>
              <p:cNvSpPr txBox="1"/>
              <p:nvPr/>
            </p:nvSpPr>
            <p:spPr>
              <a:xfrm>
                <a:off x="4504678" y="3505941"/>
                <a:ext cx="1343125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/>
                        </a:rPr>
                        <m:t>8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/>
                        </a:rPr>
                        <m:t>𝑔</m:t>
                      </m:r>
                      <m:r>
                        <a:rPr lang="en-GB" sz="14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×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/>
                        </a:rPr>
                        <m:t>1.5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/>
                        </a:rPr>
                        <m:t>𝑐𝑜𝑠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/>
                        </a:rPr>
                        <m:t>50</m:t>
                      </m:r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57" name="TextBox 14">
                <a:extLst>
                  <a:ext uri="{FF2B5EF4-FFF2-40B4-BE49-F238E27FC236}">
                    <a16:creationId xmlns:a16="http://schemas.microsoft.com/office/drawing/2014/main" id="{75EF4CC6-DDEA-41E6-8805-8EFE8D2571B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04678" y="3505941"/>
                <a:ext cx="1343125" cy="307777"/>
              </a:xfrm>
              <a:prstGeom prst="rect">
                <a:avLst/>
              </a:prstGeom>
              <a:blipFill>
                <a:blip r:embed="rId9"/>
                <a:stretch>
                  <a:fillRect b="-58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8" name="TextBox 89">
                <a:extLst>
                  <a:ext uri="{FF2B5EF4-FFF2-40B4-BE49-F238E27FC236}">
                    <a16:creationId xmlns:a16="http://schemas.microsoft.com/office/drawing/2014/main" id="{78776B57-39CC-4983-92BC-0DECFB6747C4}"/>
                  </a:ext>
                </a:extLst>
              </p:cNvPr>
              <p:cNvSpPr txBox="1"/>
              <p:nvPr/>
            </p:nvSpPr>
            <p:spPr>
              <a:xfrm>
                <a:off x="5714261" y="3497063"/>
                <a:ext cx="150560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12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𝑔𝑐𝑜𝑠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50 </m:t>
                      </m:r>
                      <m:r>
                        <a:rPr lang="en-GB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𝑁𝑚</m:t>
                      </m:r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58" name="TextBox 89">
                <a:extLst>
                  <a:ext uri="{FF2B5EF4-FFF2-40B4-BE49-F238E27FC236}">
                    <a16:creationId xmlns:a16="http://schemas.microsoft.com/office/drawing/2014/main" id="{78776B57-39CC-4983-92BC-0DECFB6747C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14261" y="3497063"/>
                <a:ext cx="1505604" cy="307777"/>
              </a:xfrm>
              <a:prstGeom prst="rect">
                <a:avLst/>
              </a:prstGeom>
              <a:blipFill>
                <a:blip r:embed="rId10"/>
                <a:stretch>
                  <a:fillRect b="-8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9" name="TextBox 90">
                <a:extLst>
                  <a:ext uri="{FF2B5EF4-FFF2-40B4-BE49-F238E27FC236}">
                    <a16:creationId xmlns:a16="http://schemas.microsoft.com/office/drawing/2014/main" id="{3E9A646F-B7F7-4C53-93C6-7B0FE9AF6766}"/>
                  </a:ext>
                </a:extLst>
              </p:cNvPr>
              <p:cNvSpPr txBox="1"/>
              <p:nvPr/>
            </p:nvSpPr>
            <p:spPr>
              <a:xfrm>
                <a:off x="7063667" y="3497063"/>
                <a:ext cx="1009379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𝑐𝑙𝑜𝑐𝑘𝑤𝑖𝑠𝑒</m:t>
                      </m:r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59" name="TextBox 90">
                <a:extLst>
                  <a:ext uri="{FF2B5EF4-FFF2-40B4-BE49-F238E27FC236}">
                    <a16:creationId xmlns:a16="http://schemas.microsoft.com/office/drawing/2014/main" id="{3E9A646F-B7F7-4C53-93C6-7B0FE9AF676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63667" y="3497063"/>
                <a:ext cx="1009379" cy="307777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0" name="TextBox 91">
                <a:extLst>
                  <a:ext uri="{FF2B5EF4-FFF2-40B4-BE49-F238E27FC236}">
                    <a16:creationId xmlns:a16="http://schemas.microsoft.com/office/drawing/2014/main" id="{4463F85C-F6F7-4FF4-9B25-040187E9B914}"/>
                  </a:ext>
                </a:extLst>
              </p:cNvPr>
              <p:cNvSpPr txBox="1"/>
              <p:nvPr/>
            </p:nvSpPr>
            <p:spPr>
              <a:xfrm>
                <a:off x="4495801" y="3864007"/>
                <a:ext cx="64812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𝐹</m:t>
                      </m:r>
                      <m:r>
                        <a:rPr lang="en-GB" sz="14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×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/>
                        </a:rPr>
                        <m:t>3</m:t>
                      </m:r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60" name="TextBox 91">
                <a:extLst>
                  <a:ext uri="{FF2B5EF4-FFF2-40B4-BE49-F238E27FC236}">
                    <a16:creationId xmlns:a16="http://schemas.microsoft.com/office/drawing/2014/main" id="{4463F85C-F6F7-4FF4-9B25-040187E9B91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5801" y="3864007"/>
                <a:ext cx="648126" cy="307777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1" name="TextBox 92">
                <a:extLst>
                  <a:ext uri="{FF2B5EF4-FFF2-40B4-BE49-F238E27FC236}">
                    <a16:creationId xmlns:a16="http://schemas.microsoft.com/office/drawing/2014/main" id="{5D1F911B-9EA5-43FD-9F9F-3DBED579A0D9}"/>
                  </a:ext>
                </a:extLst>
              </p:cNvPr>
              <p:cNvSpPr txBox="1"/>
              <p:nvPr/>
            </p:nvSpPr>
            <p:spPr>
              <a:xfrm>
                <a:off x="5018624" y="3863831"/>
                <a:ext cx="949939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𝐹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𝑁𝑚</m:t>
                      </m:r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61" name="TextBox 92">
                <a:extLst>
                  <a:ext uri="{FF2B5EF4-FFF2-40B4-BE49-F238E27FC236}">
                    <a16:creationId xmlns:a16="http://schemas.microsoft.com/office/drawing/2014/main" id="{5D1F911B-9EA5-43FD-9F9F-3DBED579A0D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18624" y="3863831"/>
                <a:ext cx="949939" cy="307777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2" name="TextBox 95">
                <a:extLst>
                  <a:ext uri="{FF2B5EF4-FFF2-40B4-BE49-F238E27FC236}">
                    <a16:creationId xmlns:a16="http://schemas.microsoft.com/office/drawing/2014/main" id="{2215FC4C-1BB5-49ED-B245-3EB94E593DE2}"/>
                  </a:ext>
                </a:extLst>
              </p:cNvPr>
              <p:cNvSpPr txBox="1"/>
              <p:nvPr/>
            </p:nvSpPr>
            <p:spPr>
              <a:xfrm>
                <a:off x="5873421" y="3863832"/>
                <a:ext cx="1337995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𝑎𝑛𝑡𝑖</m:t>
                      </m:r>
                      <m:r>
                        <a:rPr lang="en-GB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𝑐𝑙𝑜𝑐𝑘𝑤𝑖𝑠𝑒</m:t>
                      </m:r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62" name="TextBox 95">
                <a:extLst>
                  <a:ext uri="{FF2B5EF4-FFF2-40B4-BE49-F238E27FC236}">
                    <a16:creationId xmlns:a16="http://schemas.microsoft.com/office/drawing/2014/main" id="{2215FC4C-1BB5-49ED-B245-3EB94E593DE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73421" y="3863832"/>
                <a:ext cx="1337995" cy="307777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63" name="Straight Connector 51">
            <a:extLst>
              <a:ext uri="{FF2B5EF4-FFF2-40B4-BE49-F238E27FC236}">
                <a16:creationId xmlns:a16="http://schemas.microsoft.com/office/drawing/2014/main" id="{E55603F9-9427-4EA3-99B7-4C19F3D7D1CF}"/>
              </a:ext>
            </a:extLst>
          </p:cNvPr>
          <p:cNvCxnSpPr>
            <a:cxnSpLocks/>
          </p:cNvCxnSpPr>
          <p:nvPr/>
        </p:nvCxnSpPr>
        <p:spPr>
          <a:xfrm>
            <a:off x="5584054" y="2947386"/>
            <a:ext cx="771479" cy="0"/>
          </a:xfrm>
          <a:prstGeom prst="line">
            <a:avLst/>
          </a:prstGeom>
          <a:ln w="444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66" name="テキスト ボックス 165">
                <a:extLst>
                  <a:ext uri="{FF2B5EF4-FFF2-40B4-BE49-F238E27FC236}">
                    <a16:creationId xmlns:a16="http://schemas.microsoft.com/office/drawing/2014/main" id="{D05B06B6-3C93-492D-AF39-47038DA98851}"/>
                  </a:ext>
                </a:extLst>
              </p:cNvPr>
              <p:cNvSpPr txBox="1"/>
              <p:nvPr/>
            </p:nvSpPr>
            <p:spPr>
              <a:xfrm>
                <a:off x="5515577" y="2238097"/>
                <a:ext cx="429477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1.5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𝑚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66" name="テキスト ボックス 165">
                <a:extLst>
                  <a:ext uri="{FF2B5EF4-FFF2-40B4-BE49-F238E27FC236}">
                    <a16:creationId xmlns:a16="http://schemas.microsoft.com/office/drawing/2014/main" id="{D05B06B6-3C93-492D-AF39-47038DA9885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15577" y="2238097"/>
                <a:ext cx="429477" cy="215444"/>
              </a:xfrm>
              <a:prstGeom prst="rect">
                <a:avLst/>
              </a:prstGeom>
              <a:blipFill>
                <a:blip r:embed="rId15"/>
                <a:stretch>
                  <a:fillRect l="-8571" r="-8571" b="-857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7" name="テキスト ボックス 166">
                <a:extLst>
                  <a:ext uri="{FF2B5EF4-FFF2-40B4-BE49-F238E27FC236}">
                    <a16:creationId xmlns:a16="http://schemas.microsoft.com/office/drawing/2014/main" id="{82D85817-3A0B-435E-9048-DA4E9BE38787}"/>
                  </a:ext>
                </a:extLst>
              </p:cNvPr>
              <p:cNvSpPr txBox="1"/>
              <p:nvPr/>
            </p:nvSpPr>
            <p:spPr>
              <a:xfrm>
                <a:off x="6154769" y="1465740"/>
                <a:ext cx="429477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1.5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𝑚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67" name="テキスト ボックス 166">
                <a:extLst>
                  <a:ext uri="{FF2B5EF4-FFF2-40B4-BE49-F238E27FC236}">
                    <a16:creationId xmlns:a16="http://schemas.microsoft.com/office/drawing/2014/main" id="{82D85817-3A0B-435E-9048-DA4E9BE3878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54769" y="1465740"/>
                <a:ext cx="429477" cy="215444"/>
              </a:xfrm>
              <a:prstGeom prst="rect">
                <a:avLst/>
              </a:prstGeom>
              <a:blipFill>
                <a:blip r:embed="rId15"/>
                <a:stretch>
                  <a:fillRect l="-8571" r="-8571" b="-55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D4D34852-CA4F-4339-9EE6-CFA308DD6C73}"/>
              </a:ext>
            </a:extLst>
          </p:cNvPr>
          <p:cNvSpPr txBox="1"/>
          <p:nvPr/>
        </p:nvSpPr>
        <p:spPr>
          <a:xfrm>
            <a:off x="4083114" y="4309361"/>
            <a:ext cx="497940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Since the system is in equilibrium, the clockwise and anticlockwise moments must be equal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8" name="TextBox 91">
                <a:extLst>
                  <a:ext uri="{FF2B5EF4-FFF2-40B4-BE49-F238E27FC236}">
                    <a16:creationId xmlns:a16="http://schemas.microsoft.com/office/drawing/2014/main" id="{DB49F3E5-13A7-41A7-960D-18239D7E3179}"/>
                  </a:ext>
                </a:extLst>
              </p:cNvPr>
              <p:cNvSpPr txBox="1"/>
              <p:nvPr/>
            </p:nvSpPr>
            <p:spPr>
              <a:xfrm>
                <a:off x="4104992" y="4939860"/>
                <a:ext cx="1445589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𝐹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=12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𝑔𝑐𝑜𝑠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50</m:t>
                      </m:r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68" name="TextBox 91">
                <a:extLst>
                  <a:ext uri="{FF2B5EF4-FFF2-40B4-BE49-F238E27FC236}">
                    <a16:creationId xmlns:a16="http://schemas.microsoft.com/office/drawing/2014/main" id="{DB49F3E5-13A7-41A7-960D-18239D7E317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04992" y="4939860"/>
                <a:ext cx="1445589" cy="307777"/>
              </a:xfrm>
              <a:prstGeom prst="rect">
                <a:avLst/>
              </a:prstGeom>
              <a:blipFill>
                <a:blip r:embed="rId16"/>
                <a:stretch>
                  <a:fillRect b="-58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9" name="TextBox 91">
                <a:extLst>
                  <a:ext uri="{FF2B5EF4-FFF2-40B4-BE49-F238E27FC236}">
                    <a16:creationId xmlns:a16="http://schemas.microsoft.com/office/drawing/2014/main" id="{FBEE3419-0E7A-4591-BA2D-92AB06AA2A8B}"/>
                  </a:ext>
                </a:extLst>
              </p:cNvPr>
              <p:cNvSpPr txBox="1"/>
              <p:nvPr/>
            </p:nvSpPr>
            <p:spPr>
              <a:xfrm>
                <a:off x="4204580" y="5311052"/>
                <a:ext cx="124681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𝐹</m:t>
                      </m:r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=4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𝑔𝑐𝑜𝑠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50</m:t>
                      </m:r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69" name="TextBox 91">
                <a:extLst>
                  <a:ext uri="{FF2B5EF4-FFF2-40B4-BE49-F238E27FC236}">
                    <a16:creationId xmlns:a16="http://schemas.microsoft.com/office/drawing/2014/main" id="{FBEE3419-0E7A-4591-BA2D-92AB06AA2A8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04580" y="5311052"/>
                <a:ext cx="1246816" cy="307777"/>
              </a:xfrm>
              <a:prstGeom prst="rect">
                <a:avLst/>
              </a:prstGeom>
              <a:blipFill>
                <a:blip r:embed="rId17"/>
                <a:stretch>
                  <a:fillRect b="-58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0" name="TextBox 91">
                <a:extLst>
                  <a:ext uri="{FF2B5EF4-FFF2-40B4-BE49-F238E27FC236}">
                    <a16:creationId xmlns:a16="http://schemas.microsoft.com/office/drawing/2014/main" id="{06629914-3912-4D28-B181-82573D5BFB4A}"/>
                  </a:ext>
                </a:extLst>
              </p:cNvPr>
              <p:cNvSpPr txBox="1"/>
              <p:nvPr/>
            </p:nvSpPr>
            <p:spPr>
              <a:xfrm>
                <a:off x="4212124" y="5680736"/>
                <a:ext cx="1086067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𝐹</m:t>
                      </m:r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=25.2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𝑁</m:t>
                      </m:r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70" name="TextBox 91">
                <a:extLst>
                  <a:ext uri="{FF2B5EF4-FFF2-40B4-BE49-F238E27FC236}">
                    <a16:creationId xmlns:a16="http://schemas.microsoft.com/office/drawing/2014/main" id="{06629914-3912-4D28-B181-82573D5BFB4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12124" y="5680736"/>
                <a:ext cx="1086067" cy="307777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1" name="Arc 99">
            <a:extLst>
              <a:ext uri="{FF2B5EF4-FFF2-40B4-BE49-F238E27FC236}">
                <a16:creationId xmlns:a16="http://schemas.microsoft.com/office/drawing/2014/main" id="{AAF063ED-C0F1-4797-89C0-0A052955128E}"/>
              </a:ext>
            </a:extLst>
          </p:cNvPr>
          <p:cNvSpPr/>
          <p:nvPr/>
        </p:nvSpPr>
        <p:spPr>
          <a:xfrm>
            <a:off x="5325700" y="5106652"/>
            <a:ext cx="332716" cy="352588"/>
          </a:xfrm>
          <a:prstGeom prst="arc">
            <a:avLst>
              <a:gd name="adj1" fmla="val 16200000"/>
              <a:gd name="adj2" fmla="val 5488857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2" name="TextBox 100">
            <a:extLst>
              <a:ext uri="{FF2B5EF4-FFF2-40B4-BE49-F238E27FC236}">
                <a16:creationId xmlns:a16="http://schemas.microsoft.com/office/drawing/2014/main" id="{5981C4A2-A4BB-4C26-A400-D353EE183EDE}"/>
              </a:ext>
            </a:extLst>
          </p:cNvPr>
          <p:cNvSpPr txBox="1"/>
          <p:nvPr/>
        </p:nvSpPr>
        <p:spPr>
          <a:xfrm>
            <a:off x="5619938" y="5119478"/>
            <a:ext cx="111761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Divide by 3</a:t>
            </a:r>
          </a:p>
        </p:txBody>
      </p:sp>
      <p:sp>
        <p:nvSpPr>
          <p:cNvPr id="175" name="Arc 99">
            <a:extLst>
              <a:ext uri="{FF2B5EF4-FFF2-40B4-BE49-F238E27FC236}">
                <a16:creationId xmlns:a16="http://schemas.microsoft.com/office/drawing/2014/main" id="{D55E320F-4A48-4865-ABD3-9BB4F0AE141A}"/>
              </a:ext>
            </a:extLst>
          </p:cNvPr>
          <p:cNvSpPr/>
          <p:nvPr/>
        </p:nvSpPr>
        <p:spPr>
          <a:xfrm>
            <a:off x="5233657" y="5485388"/>
            <a:ext cx="332716" cy="352588"/>
          </a:xfrm>
          <a:prstGeom prst="arc">
            <a:avLst>
              <a:gd name="adj1" fmla="val 16200000"/>
              <a:gd name="adj2" fmla="val 5488857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6" name="TextBox 100">
            <a:extLst>
              <a:ext uri="{FF2B5EF4-FFF2-40B4-BE49-F238E27FC236}">
                <a16:creationId xmlns:a16="http://schemas.microsoft.com/office/drawing/2014/main" id="{29F6406D-793F-4426-9E10-F046B344E1FC}"/>
              </a:ext>
            </a:extLst>
          </p:cNvPr>
          <p:cNvSpPr txBox="1"/>
          <p:nvPr/>
        </p:nvSpPr>
        <p:spPr>
          <a:xfrm>
            <a:off x="5556563" y="5508777"/>
            <a:ext cx="94288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Calculate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7" name="テキスト ボックス 176">
                <a:extLst>
                  <a:ext uri="{FF2B5EF4-FFF2-40B4-BE49-F238E27FC236}">
                    <a16:creationId xmlns:a16="http://schemas.microsoft.com/office/drawing/2014/main" id="{DF35C19F-F23E-4B78-9408-D840E88A6F5F}"/>
                  </a:ext>
                </a:extLst>
              </p:cNvPr>
              <p:cNvSpPr txBox="1"/>
              <p:nvPr/>
            </p:nvSpPr>
            <p:spPr>
              <a:xfrm>
                <a:off x="5604827" y="3033590"/>
                <a:ext cx="737381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1.5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𝑐𝑜𝑠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50</m:t>
                      </m:r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77" name="テキスト ボックス 176">
                <a:extLst>
                  <a:ext uri="{FF2B5EF4-FFF2-40B4-BE49-F238E27FC236}">
                    <a16:creationId xmlns:a16="http://schemas.microsoft.com/office/drawing/2014/main" id="{DF35C19F-F23E-4B78-9408-D840E88A6F5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04827" y="3033590"/>
                <a:ext cx="737381" cy="215444"/>
              </a:xfrm>
              <a:prstGeom prst="rect">
                <a:avLst/>
              </a:prstGeom>
              <a:blipFill>
                <a:blip r:embed="rId19"/>
                <a:stretch>
                  <a:fillRect l="-4959" r="-4959" b="-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49" name="Straight Connector 51">
            <a:extLst>
              <a:ext uri="{FF2B5EF4-FFF2-40B4-BE49-F238E27FC236}">
                <a16:creationId xmlns:a16="http://schemas.microsoft.com/office/drawing/2014/main" id="{29F89E84-DD12-43CE-AD75-61DC372A1D96}"/>
              </a:ext>
            </a:extLst>
          </p:cNvPr>
          <p:cNvCxnSpPr>
            <a:cxnSpLocks/>
          </p:cNvCxnSpPr>
          <p:nvPr/>
        </p:nvCxnSpPr>
        <p:spPr>
          <a:xfrm flipV="1">
            <a:off x="5578788" y="1337174"/>
            <a:ext cx="1311675" cy="1597241"/>
          </a:xfrm>
          <a:prstGeom prst="line">
            <a:avLst/>
          </a:prstGeom>
          <a:ln w="444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18326706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8"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5" dur="5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7" dur="5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08" dur="5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0" dur="500" fill="hold"/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3" dur="500"/>
                                        <p:tgtEl>
                                          <p:spTgt spid="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8" dur="5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3" dur="5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8" dur="5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2" dur="5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4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5" dur="5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136" dur="5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3" presetClass="emph" presetSubtype="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38" dur="500" fill="hold"/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3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0" dur="500"/>
                                        <p:tgtEl>
                                          <p:spTgt spid="1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6" dur="5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1" dur="5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2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53" dur="5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54" dur="5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56" dur="50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1" dur="5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>
                      <p:stCondLst>
                        <p:cond delay="indefinite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6" dur="5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1" dur="5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>
                      <p:stCondLst>
                        <p:cond delay="indefinite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75" dur="5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7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78" dur="5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179" dur="5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0" presetID="3" presetClass="emph" presetSubtype="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81" dur="50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2" fill="hold">
                      <p:stCondLst>
                        <p:cond delay="indefinite"/>
                      </p:stCondLst>
                      <p:childTnLst>
                        <p:par>
                          <p:cTn id="183" fill="hold">
                            <p:stCondLst>
                              <p:cond delay="0"/>
                            </p:stCondLst>
                            <p:childTnLst>
                              <p:par>
                                <p:cTn id="18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>
                      <p:stCondLst>
                        <p:cond delay="indefinite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1" dur="50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2" fill="hold">
                      <p:stCondLst>
                        <p:cond delay="indefinite"/>
                      </p:stCondLst>
                      <p:childTnLst>
                        <p:par>
                          <p:cTn id="193" fill="hold">
                            <p:stCondLst>
                              <p:cond delay="0"/>
                            </p:stCondLst>
                            <p:childTnLst>
                              <p:par>
                                <p:cTn id="19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6" dur="500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7" fill="hold">
                      <p:stCondLst>
                        <p:cond delay="indefinite"/>
                      </p:stCondLst>
                      <p:childTnLst>
                        <p:par>
                          <p:cTn id="198" fill="hold">
                            <p:stCondLst>
                              <p:cond delay="0"/>
                            </p:stCondLst>
                            <p:childTnLst>
                              <p:par>
                                <p:cTn id="19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1" dur="50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2" fill="hold">
                      <p:stCondLst>
                        <p:cond delay="indefinite"/>
                      </p:stCondLst>
                      <p:childTnLst>
                        <p:par>
                          <p:cTn id="203" fill="hold">
                            <p:stCondLst>
                              <p:cond delay="0"/>
                            </p:stCondLst>
                            <p:childTnLst>
                              <p:par>
                                <p:cTn id="20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6" dur="50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7" fill="hold">
                      <p:stCondLst>
                        <p:cond delay="indefinite"/>
                      </p:stCondLst>
                      <p:childTnLst>
                        <p:par>
                          <p:cTn id="208" fill="hold">
                            <p:stCondLst>
                              <p:cond delay="0"/>
                            </p:stCondLst>
                            <p:childTnLst>
                              <p:par>
                                <p:cTn id="20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1" dur="500"/>
                                        <p:tgtEl>
                                          <p:spTgt spid="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2" fill="hold">
                      <p:stCondLst>
                        <p:cond delay="indefinite"/>
                      </p:stCondLst>
                      <p:childTnLst>
                        <p:par>
                          <p:cTn id="213" fill="hold">
                            <p:stCondLst>
                              <p:cond delay="0"/>
                            </p:stCondLst>
                            <p:childTnLst>
                              <p:par>
                                <p:cTn id="21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6" dur="5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7" fill="hold">
                      <p:stCondLst>
                        <p:cond delay="indefinite"/>
                      </p:stCondLst>
                      <p:childTnLst>
                        <p:par>
                          <p:cTn id="218" fill="hold">
                            <p:stCondLst>
                              <p:cond delay="0"/>
                            </p:stCondLst>
                            <p:childTnLst>
                              <p:par>
                                <p:cTn id="2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1" dur="50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6" grpId="0"/>
      <p:bldP spid="8" grpId="0" animBg="1"/>
      <p:bldP spid="9" grpId="0"/>
      <p:bldP spid="144" grpId="0"/>
      <p:bldP spid="144" grpId="1"/>
      <p:bldP spid="144" grpId="2"/>
      <p:bldP spid="146" grpId="0"/>
      <p:bldP spid="146" grpId="1"/>
      <p:bldP spid="146" grpId="2"/>
      <p:bldP spid="147" grpId="0"/>
      <p:bldP spid="148" grpId="0"/>
      <p:bldP spid="148" grpId="1"/>
      <p:bldP spid="153" grpId="0"/>
      <p:bldP spid="154" grpId="0"/>
      <p:bldP spid="155" grpId="0"/>
      <p:bldP spid="156" grpId="0"/>
      <p:bldP spid="157" grpId="0"/>
      <p:bldP spid="158" grpId="0"/>
      <p:bldP spid="159" grpId="0"/>
      <p:bldP spid="160" grpId="0"/>
      <p:bldP spid="161" grpId="0"/>
      <p:bldP spid="162" grpId="0"/>
      <p:bldP spid="166" grpId="0"/>
      <p:bldP spid="167" grpId="0"/>
      <p:bldP spid="25" grpId="0"/>
      <p:bldP spid="168" grpId="0"/>
      <p:bldP spid="169" grpId="0"/>
      <p:bldP spid="170" grpId="0"/>
      <p:bldP spid="171" grpId="0" animBg="1"/>
      <p:bldP spid="172" grpId="0"/>
      <p:bldP spid="175" grpId="0" animBg="1"/>
      <p:bldP spid="176" grpId="0"/>
      <p:bldP spid="177" grpId="0"/>
      <p:bldP spid="177" grpId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3">
            <a:extLst>
              <a:ext uri="{FF2B5EF4-FFF2-40B4-BE49-F238E27FC236}">
                <a16:creationId xmlns:a16="http://schemas.microsoft.com/office/drawing/2014/main" id="{E180B3ED-5FE6-4D9B-846B-4F0F303DADB3}"/>
              </a:ext>
            </a:extLst>
          </p:cNvPr>
          <p:cNvSpPr/>
          <p:nvPr/>
        </p:nvSpPr>
        <p:spPr>
          <a:xfrm>
            <a:off x="1430521" y="1496603"/>
            <a:ext cx="6510117" cy="36317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ja-JP" sz="11500" b="0" cap="none" spc="0" dirty="0">
                <a:ln w="19050">
                  <a:solidFill>
                    <a:schemeClr val="tx1"/>
                  </a:solidFill>
                </a:ln>
                <a:solidFill>
                  <a:srgbClr val="7030A0"/>
                </a:solidFill>
                <a:effectLst>
                  <a:reflection blurRad="6350" stA="53000" endA="300" endPos="35500" dir="5400000" sy="-90000" algn="bl" rotWithShape="0"/>
                </a:effectLst>
                <a:latin typeface="Piranesi It BT" panose="03020602040506080505" pitchFamily="66" charset="0"/>
                <a:ea typeface="Microsoft Himalaya" panose="01010100010101010101" pitchFamily="2" charset="0"/>
                <a:cs typeface="Microsoft Himalaya" panose="01010100010101010101" pitchFamily="2" charset="0"/>
              </a:rPr>
              <a:t>Teachings for </a:t>
            </a:r>
          </a:p>
          <a:p>
            <a:pPr algn="ctr"/>
            <a:r>
              <a:rPr lang="en-US" altLang="ja-JP" sz="11500" b="0" cap="none" spc="0" dirty="0">
                <a:ln w="19050">
                  <a:solidFill>
                    <a:schemeClr val="tx1"/>
                  </a:solidFill>
                </a:ln>
                <a:solidFill>
                  <a:srgbClr val="7030A0"/>
                </a:solidFill>
                <a:effectLst>
                  <a:reflection blurRad="6350" stA="53000" endA="300" endPos="35500" dir="5400000" sy="-90000" algn="bl" rotWithShape="0"/>
                </a:effectLst>
                <a:latin typeface="Piranesi It BT" panose="03020602040506080505" pitchFamily="66" charset="0"/>
                <a:ea typeface="Microsoft Himalaya" panose="01010100010101010101" pitchFamily="2" charset="0"/>
                <a:cs typeface="Microsoft Himalaya" panose="01010100010101010101" pitchFamily="2" charset="0"/>
              </a:rPr>
              <a:t>Exercise 4D</a:t>
            </a:r>
            <a:endParaRPr lang="ja-JP" altLang="en-US" sz="11500" b="0" cap="none" spc="0" dirty="0">
              <a:ln w="19050">
                <a:solidFill>
                  <a:schemeClr val="tx1"/>
                </a:solidFill>
              </a:ln>
              <a:solidFill>
                <a:srgbClr val="7030A0"/>
              </a:solidFill>
              <a:effectLst>
                <a:reflection blurRad="6350" stA="53000" endA="300" endPos="35500" dir="5400000" sy="-90000" algn="bl" rotWithShape="0"/>
              </a:effectLst>
              <a:latin typeface="Piranesi It BT" panose="03020602040506080505" pitchFamily="66" charset="0"/>
              <a:cs typeface="Microsoft Himalaya" panose="01010100010101010101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8649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B13579D-BADB-4CB7-B073-B1A7FA9A53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87573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Prior knowledge check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2C05EC9A-9A67-481E-9F6E-17B5E76AB2C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266330" y="1544715"/>
                <a:ext cx="4234649" cy="4632248"/>
              </a:xfrm>
            </p:spPr>
            <p:txBody>
              <a:bodyPr>
                <a:normAutofit/>
              </a:bodyPr>
              <a:lstStyle/>
              <a:p>
                <a:pPr marL="342900" indent="-342900">
                  <a:buAutoNum type="arabicParenR"/>
                </a:pPr>
                <a:r>
                  <a:rPr lang="en-US" sz="1800" dirty="0">
                    <a:latin typeface="Comic Sans MS" panose="030F0702030302020204" pitchFamily="66" charset="0"/>
                  </a:rPr>
                  <a:t>Find the value of </a:t>
                </a:r>
                <a14:m>
                  <m:oMath xmlns:m="http://schemas.openxmlformats.org/officeDocument/2006/math">
                    <m:r>
                      <a:rPr lang="en-US" sz="1800" i="1" dirty="0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sz="1800" dirty="0">
                    <a:latin typeface="Comic Sans MS" panose="030F0702030302020204" pitchFamily="66" charset="0"/>
                  </a:rPr>
                  <a:t> in each of the following:</a:t>
                </a:r>
              </a:p>
              <a:p>
                <a:pPr marL="0" indent="0">
                  <a:buNone/>
                </a:pPr>
                <a:r>
                  <a:rPr lang="en-US" sz="1800" dirty="0">
                    <a:latin typeface="Comic Sans MS" panose="030F0702030302020204" pitchFamily="66" charset="0"/>
                  </a:rPr>
                  <a:t>a)		     b)</a:t>
                </a:r>
                <a:endParaRPr lang="en-GB" sz="18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2C05EC9A-9A67-481E-9F6E-17B5E76AB2C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66330" y="1544715"/>
                <a:ext cx="4234649" cy="4632248"/>
              </a:xfrm>
              <a:blipFill>
                <a:blip r:embed="rId2"/>
                <a:stretch>
                  <a:fillRect l="-1729" t="-223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直角三角形 3">
            <a:extLst>
              <a:ext uri="{FF2B5EF4-FFF2-40B4-BE49-F238E27FC236}">
                <a16:creationId xmlns:a16="http://schemas.microsoft.com/office/drawing/2014/main" id="{AFCC1969-6E73-4279-93A0-884127AF9437}"/>
              </a:ext>
            </a:extLst>
          </p:cNvPr>
          <p:cNvSpPr/>
          <p:nvPr/>
        </p:nvSpPr>
        <p:spPr>
          <a:xfrm flipH="1">
            <a:off x="692457" y="2175029"/>
            <a:ext cx="1358283" cy="1358284"/>
          </a:xfrm>
          <a:prstGeom prst="rtTriangle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円弧 4">
            <a:extLst>
              <a:ext uri="{FF2B5EF4-FFF2-40B4-BE49-F238E27FC236}">
                <a16:creationId xmlns:a16="http://schemas.microsoft.com/office/drawing/2014/main" id="{49A115C5-5270-4ECC-896D-81CBCE465E1A}"/>
              </a:ext>
            </a:extLst>
          </p:cNvPr>
          <p:cNvSpPr/>
          <p:nvPr/>
        </p:nvSpPr>
        <p:spPr>
          <a:xfrm>
            <a:off x="106532" y="3080551"/>
            <a:ext cx="914400" cy="914400"/>
          </a:xfrm>
          <a:prstGeom prst="arc">
            <a:avLst>
              <a:gd name="adj1" fmla="val 19693547"/>
              <a:gd name="adj2" fmla="val 21531136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5C9F3B5B-4E92-4E34-B77B-018440C42C5E}"/>
              </a:ext>
            </a:extLst>
          </p:cNvPr>
          <p:cNvSpPr/>
          <p:nvPr/>
        </p:nvSpPr>
        <p:spPr>
          <a:xfrm>
            <a:off x="1864310" y="3364636"/>
            <a:ext cx="186432" cy="17755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テキスト ボックス 6">
                <a:extLst>
                  <a:ext uri="{FF2B5EF4-FFF2-40B4-BE49-F238E27FC236}">
                    <a16:creationId xmlns:a16="http://schemas.microsoft.com/office/drawing/2014/main" id="{2EBC9619-C8E3-4DF6-93E3-2A1A068741BF}"/>
                  </a:ext>
                </a:extLst>
              </p:cNvPr>
              <p:cNvSpPr txBox="1"/>
              <p:nvPr/>
            </p:nvSpPr>
            <p:spPr>
              <a:xfrm flipH="1">
                <a:off x="1084401" y="3559945"/>
                <a:ext cx="646744" cy="21544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10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𝑐𝑚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" name="テキスト ボックス 6">
                <a:extLst>
                  <a:ext uri="{FF2B5EF4-FFF2-40B4-BE49-F238E27FC236}">
                    <a16:creationId xmlns:a16="http://schemas.microsoft.com/office/drawing/2014/main" id="{2EBC9619-C8E3-4DF6-93E3-2A1A068741B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flipH="1">
                <a:off x="1084401" y="3559945"/>
                <a:ext cx="646744" cy="215444"/>
              </a:xfrm>
              <a:prstGeom prst="rect">
                <a:avLst/>
              </a:prstGeom>
              <a:blipFill>
                <a:blip r:embed="rId3"/>
                <a:stretch>
                  <a:fillRect b="-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テキスト ボックス 7">
                <a:extLst>
                  <a:ext uri="{FF2B5EF4-FFF2-40B4-BE49-F238E27FC236}">
                    <a16:creationId xmlns:a16="http://schemas.microsoft.com/office/drawing/2014/main" id="{00B13330-007B-498D-A4F7-D2101BE83BC3}"/>
                  </a:ext>
                </a:extLst>
              </p:cNvPr>
              <p:cNvSpPr txBox="1"/>
              <p:nvPr/>
            </p:nvSpPr>
            <p:spPr>
              <a:xfrm flipH="1">
                <a:off x="968991" y="2654423"/>
                <a:ext cx="646744" cy="21544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8" name="テキスト ボックス 7">
                <a:extLst>
                  <a:ext uri="{FF2B5EF4-FFF2-40B4-BE49-F238E27FC236}">
                    <a16:creationId xmlns:a16="http://schemas.microsoft.com/office/drawing/2014/main" id="{00B13330-007B-498D-A4F7-D2101BE83BC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flipH="1">
                <a:off x="968991" y="2654423"/>
                <a:ext cx="646744" cy="21544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直角三角形 8">
            <a:extLst>
              <a:ext uri="{FF2B5EF4-FFF2-40B4-BE49-F238E27FC236}">
                <a16:creationId xmlns:a16="http://schemas.microsoft.com/office/drawing/2014/main" id="{224C4B52-54F5-4D4A-8559-E0A388C57C7A}"/>
              </a:ext>
            </a:extLst>
          </p:cNvPr>
          <p:cNvSpPr/>
          <p:nvPr/>
        </p:nvSpPr>
        <p:spPr>
          <a:xfrm rot="8073048" flipH="1">
            <a:off x="3399682" y="1932104"/>
            <a:ext cx="885668" cy="2050054"/>
          </a:xfrm>
          <a:prstGeom prst="rtTriangle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円弧 10">
            <a:extLst>
              <a:ext uri="{FF2B5EF4-FFF2-40B4-BE49-F238E27FC236}">
                <a16:creationId xmlns:a16="http://schemas.microsoft.com/office/drawing/2014/main" id="{AC97EB08-74A0-4E49-82D0-ADD4CE0E8E90}"/>
              </a:ext>
            </a:extLst>
          </p:cNvPr>
          <p:cNvSpPr/>
          <p:nvPr/>
        </p:nvSpPr>
        <p:spPr>
          <a:xfrm>
            <a:off x="3011009" y="1253231"/>
            <a:ext cx="914400" cy="914400"/>
          </a:xfrm>
          <a:prstGeom prst="arc">
            <a:avLst>
              <a:gd name="adj1" fmla="val 5177174"/>
              <a:gd name="adj2" fmla="val 7255111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678B7720-0EA9-4BF8-8DA0-D84671A88B0F}"/>
              </a:ext>
            </a:extLst>
          </p:cNvPr>
          <p:cNvSpPr/>
          <p:nvPr/>
        </p:nvSpPr>
        <p:spPr>
          <a:xfrm rot="2656221">
            <a:off x="2842333" y="2469470"/>
            <a:ext cx="186432" cy="17755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テキスト ボックス 12">
                <a:extLst>
                  <a:ext uri="{FF2B5EF4-FFF2-40B4-BE49-F238E27FC236}">
                    <a16:creationId xmlns:a16="http://schemas.microsoft.com/office/drawing/2014/main" id="{8E1880A6-C2C3-487D-8534-FE6D0E50B7D0}"/>
                  </a:ext>
                </a:extLst>
              </p:cNvPr>
              <p:cNvSpPr txBox="1"/>
              <p:nvPr/>
            </p:nvSpPr>
            <p:spPr>
              <a:xfrm flipH="1">
                <a:off x="3783210" y="2610033"/>
                <a:ext cx="646744" cy="21544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13.2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𝑐𝑚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3" name="テキスト ボックス 12">
                <a:extLst>
                  <a:ext uri="{FF2B5EF4-FFF2-40B4-BE49-F238E27FC236}">
                    <a16:creationId xmlns:a16="http://schemas.microsoft.com/office/drawing/2014/main" id="{8E1880A6-C2C3-487D-8534-FE6D0E50B7D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flipH="1">
                <a:off x="3783210" y="2610033"/>
                <a:ext cx="646744" cy="215444"/>
              </a:xfrm>
              <a:prstGeom prst="rect">
                <a:avLst/>
              </a:prstGeom>
              <a:blipFill>
                <a:blip r:embed="rId5"/>
                <a:stretch>
                  <a:fillRect l="-2830" r="-1887" b="-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テキスト ボックス 13">
                <a:extLst>
                  <a:ext uri="{FF2B5EF4-FFF2-40B4-BE49-F238E27FC236}">
                    <a16:creationId xmlns:a16="http://schemas.microsoft.com/office/drawing/2014/main" id="{8FFC2B76-ADAE-4485-8689-F4F555BB7EE6}"/>
                  </a:ext>
                </a:extLst>
              </p:cNvPr>
              <p:cNvSpPr txBox="1"/>
              <p:nvPr/>
            </p:nvSpPr>
            <p:spPr>
              <a:xfrm flipH="1">
                <a:off x="2913199" y="3062796"/>
                <a:ext cx="646744" cy="21544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4" name="テキスト ボックス 13">
                <a:extLst>
                  <a:ext uri="{FF2B5EF4-FFF2-40B4-BE49-F238E27FC236}">
                    <a16:creationId xmlns:a16="http://schemas.microsoft.com/office/drawing/2014/main" id="{8FFC2B76-ADAE-4485-8689-F4F555BB7EE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flipH="1">
                <a:off x="2913199" y="3062796"/>
                <a:ext cx="646744" cy="21544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テキスト ボックス 14">
                <a:extLst>
                  <a:ext uri="{FF2B5EF4-FFF2-40B4-BE49-F238E27FC236}">
                    <a16:creationId xmlns:a16="http://schemas.microsoft.com/office/drawing/2014/main" id="{624B6FA3-9C29-46C9-A99A-49999AA0B374}"/>
                  </a:ext>
                </a:extLst>
              </p:cNvPr>
              <p:cNvSpPr txBox="1"/>
              <p:nvPr/>
            </p:nvSpPr>
            <p:spPr>
              <a:xfrm flipH="1">
                <a:off x="862458" y="3293616"/>
                <a:ext cx="646744" cy="22025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40</m:t>
                          </m:r>
                        </m:e>
                        <m:sup>
                          <m:r>
                            <a:rPr lang="en-GB" sz="14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°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5" name="テキスト ボックス 14">
                <a:extLst>
                  <a:ext uri="{FF2B5EF4-FFF2-40B4-BE49-F238E27FC236}">
                    <a16:creationId xmlns:a16="http://schemas.microsoft.com/office/drawing/2014/main" id="{624B6FA3-9C29-46C9-A99A-49999AA0B37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flipH="1">
                <a:off x="862458" y="3293616"/>
                <a:ext cx="646744" cy="220253"/>
              </a:xfrm>
              <a:prstGeom prst="rect">
                <a:avLst/>
              </a:prstGeom>
              <a:blipFill>
                <a:blip r:embed="rId6"/>
                <a:stretch>
                  <a:fillRect t="-2778" b="-55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テキスト ボックス 15">
                <a:extLst>
                  <a:ext uri="{FF2B5EF4-FFF2-40B4-BE49-F238E27FC236}">
                    <a16:creationId xmlns:a16="http://schemas.microsoft.com/office/drawing/2014/main" id="{F5C4D71D-6EF2-47AC-BAA8-3D07699D7876}"/>
                  </a:ext>
                </a:extLst>
              </p:cNvPr>
              <p:cNvSpPr txBox="1"/>
              <p:nvPr/>
            </p:nvSpPr>
            <p:spPr>
              <a:xfrm flipH="1">
                <a:off x="3046363" y="2201663"/>
                <a:ext cx="646744" cy="22025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65</m:t>
                          </m:r>
                        </m:e>
                        <m:sup>
                          <m:r>
                            <a:rPr lang="en-GB" sz="14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°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6" name="テキスト ボックス 15">
                <a:extLst>
                  <a:ext uri="{FF2B5EF4-FFF2-40B4-BE49-F238E27FC236}">
                    <a16:creationId xmlns:a16="http://schemas.microsoft.com/office/drawing/2014/main" id="{F5C4D71D-6EF2-47AC-BAA8-3D07699D787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flipH="1">
                <a:off x="3046363" y="2201663"/>
                <a:ext cx="646744" cy="220253"/>
              </a:xfrm>
              <a:prstGeom prst="rect">
                <a:avLst/>
              </a:prstGeom>
              <a:blipFill>
                <a:blip r:embed="rId7"/>
                <a:stretch>
                  <a:fillRect t="-2778" b="-8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コンテンツ プレースホルダー 2">
                <a:extLst>
                  <a:ext uri="{FF2B5EF4-FFF2-40B4-BE49-F238E27FC236}">
                    <a16:creationId xmlns:a16="http://schemas.microsoft.com/office/drawing/2014/main" id="{823F5353-A9FC-4A0A-89FB-BB1A5A8FF8E2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4696287" y="1553592"/>
                <a:ext cx="4234649" cy="489974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US" sz="1800" dirty="0">
                    <a:latin typeface="Comic Sans MS" panose="030F0702030302020204" pitchFamily="66" charset="0"/>
                  </a:rPr>
                  <a:t>2) Masses </a:t>
                </a:r>
                <a14:m>
                  <m:oMath xmlns:m="http://schemas.openxmlformats.org/officeDocument/2006/math">
                    <m:r>
                      <a:rPr lang="en-US" sz="1800" i="1" dirty="0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sz="18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800" i="1" dirty="0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US" sz="1800" dirty="0">
                    <a:latin typeface="Comic Sans MS" panose="030F0702030302020204" pitchFamily="66" charset="0"/>
                  </a:rPr>
                  <a:t> rest on a light scale pan supported by two strings, each with tension </a:t>
                </a:r>
                <a14:m>
                  <m:oMath xmlns:m="http://schemas.openxmlformats.org/officeDocument/2006/math">
                    <m:r>
                      <a:rPr lang="en-US" sz="1800" i="1" dirty="0" smtClean="0">
                        <a:latin typeface="Cambria Math" panose="02040503050406030204" pitchFamily="18" charset="0"/>
                      </a:rPr>
                      <m:t>𝑇</m:t>
                    </m:r>
                  </m:oMath>
                </a14:m>
                <a:r>
                  <a:rPr lang="en-US" sz="1800" dirty="0">
                    <a:latin typeface="Comic Sans MS" panose="030F0702030302020204" pitchFamily="66" charset="0"/>
                  </a:rPr>
                  <a:t>.</a:t>
                </a:r>
              </a:p>
              <a:p>
                <a:pPr marL="0" indent="0">
                  <a:buNone/>
                </a:pPr>
                <a:endParaRPr lang="en-US" sz="18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endParaRPr lang="en-US" sz="18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endParaRPr lang="en-US" sz="18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endParaRPr lang="en-US" sz="18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endParaRPr lang="en-US" sz="18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r>
                  <a:rPr lang="en-US" sz="1800" dirty="0">
                    <a:latin typeface="Comic Sans MS" panose="030F0702030302020204" pitchFamily="66" charset="0"/>
                  </a:rPr>
                  <a:t>Find:</a:t>
                </a:r>
              </a:p>
              <a:p>
                <a:pPr marL="342900" indent="-342900">
                  <a:buAutoNum type="alphaLcParenR"/>
                </a:pPr>
                <a:r>
                  <a:rPr lang="en-US" sz="1800" dirty="0">
                    <a:latin typeface="Comic Sans MS" panose="030F0702030302020204" pitchFamily="66" charset="0"/>
                  </a:rPr>
                  <a:t>The value of </a:t>
                </a:r>
                <a14:m>
                  <m:oMath xmlns:m="http://schemas.openxmlformats.org/officeDocument/2006/math">
                    <m:r>
                      <a:rPr lang="en-US" sz="1800" i="1" dirty="0" smtClean="0">
                        <a:latin typeface="Cambria Math" panose="02040503050406030204" pitchFamily="18" charset="0"/>
                      </a:rPr>
                      <m:t>𝑇</m:t>
                    </m:r>
                  </m:oMath>
                </a14:m>
                <a:endParaRPr lang="en-US" sz="1800" dirty="0">
                  <a:latin typeface="Comic Sans MS" panose="030F0702030302020204" pitchFamily="66" charset="0"/>
                </a:endParaRPr>
              </a:p>
              <a:p>
                <a:pPr marL="342900" indent="-342900">
                  <a:buAutoNum type="alphaLcParenR"/>
                </a:pPr>
                <a:r>
                  <a:rPr lang="en-US" sz="1800" dirty="0">
                    <a:latin typeface="Comic Sans MS" panose="030F0702030302020204" pitchFamily="66" charset="0"/>
                  </a:rPr>
                  <a:t>The normal reaction of the scale pan on mass </a:t>
                </a:r>
                <a14:m>
                  <m:oMath xmlns:m="http://schemas.openxmlformats.org/officeDocument/2006/math">
                    <m:r>
                      <a:rPr lang="en-US" sz="1800" i="1" dirty="0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endParaRPr lang="en-US" sz="1800" dirty="0">
                  <a:latin typeface="Comic Sans MS" panose="030F0702030302020204" pitchFamily="66" charset="0"/>
                </a:endParaRPr>
              </a:p>
              <a:p>
                <a:pPr marL="342900" indent="-342900">
                  <a:buAutoNum type="alphaLcParenR"/>
                </a:pPr>
                <a:r>
                  <a:rPr lang="en-US" sz="1800" dirty="0">
                    <a:latin typeface="Comic Sans MS" panose="030F0702030302020204" pitchFamily="66" charset="0"/>
                  </a:rPr>
                  <a:t>The normal reaction of mass B on mass </a:t>
                </a:r>
                <a14:m>
                  <m:oMath xmlns:m="http://schemas.openxmlformats.org/officeDocument/2006/math">
                    <m:r>
                      <a:rPr lang="en-US" sz="1800" i="1" dirty="0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endParaRPr lang="en-US" sz="18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7" name="コンテンツ プレースホルダー 2">
                <a:extLst>
                  <a:ext uri="{FF2B5EF4-FFF2-40B4-BE49-F238E27FC236}">
                    <a16:creationId xmlns:a16="http://schemas.microsoft.com/office/drawing/2014/main" id="{823F5353-A9FC-4A0A-89FB-BB1A5A8FF8E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96287" y="1553592"/>
                <a:ext cx="4234649" cy="4899744"/>
              </a:xfrm>
              <a:prstGeom prst="rect">
                <a:avLst/>
              </a:prstGeom>
              <a:blipFill>
                <a:blip r:embed="rId8"/>
                <a:stretch>
                  <a:fillRect l="-1727" t="-124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4" name="直線矢印コネクタ 23">
            <a:extLst>
              <a:ext uri="{FF2B5EF4-FFF2-40B4-BE49-F238E27FC236}">
                <a16:creationId xmlns:a16="http://schemas.microsoft.com/office/drawing/2014/main" id="{ED354A65-5827-4519-B7AC-FB114EFC9569}"/>
              </a:ext>
            </a:extLst>
          </p:cNvPr>
          <p:cNvCxnSpPr>
            <a:cxnSpLocks/>
          </p:cNvCxnSpPr>
          <p:nvPr/>
        </p:nvCxnSpPr>
        <p:spPr>
          <a:xfrm flipV="1">
            <a:off x="5940152" y="2636912"/>
            <a:ext cx="0" cy="180020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線矢印コネクタ 25">
            <a:extLst>
              <a:ext uri="{FF2B5EF4-FFF2-40B4-BE49-F238E27FC236}">
                <a16:creationId xmlns:a16="http://schemas.microsoft.com/office/drawing/2014/main" id="{DBD6DC6B-CF4A-444C-AA0E-614C57DFA6DA}"/>
              </a:ext>
            </a:extLst>
          </p:cNvPr>
          <p:cNvCxnSpPr>
            <a:cxnSpLocks/>
          </p:cNvCxnSpPr>
          <p:nvPr/>
        </p:nvCxnSpPr>
        <p:spPr>
          <a:xfrm flipV="1">
            <a:off x="7812360" y="2636912"/>
            <a:ext cx="0" cy="180020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線矢印コネクタ 26">
            <a:extLst>
              <a:ext uri="{FF2B5EF4-FFF2-40B4-BE49-F238E27FC236}">
                <a16:creationId xmlns:a16="http://schemas.microsoft.com/office/drawing/2014/main" id="{66F04B25-E08E-452E-9579-11A326256879}"/>
              </a:ext>
            </a:extLst>
          </p:cNvPr>
          <p:cNvCxnSpPr>
            <a:cxnSpLocks/>
          </p:cNvCxnSpPr>
          <p:nvPr/>
        </p:nvCxnSpPr>
        <p:spPr>
          <a:xfrm>
            <a:off x="5940152" y="4437112"/>
            <a:ext cx="1872208" cy="0"/>
          </a:xfrm>
          <a:prstGeom prst="straightConnector1">
            <a:avLst/>
          </a:prstGeom>
          <a:ln w="254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テキスト ボックス 28">
                <a:extLst>
                  <a:ext uri="{FF2B5EF4-FFF2-40B4-BE49-F238E27FC236}">
                    <a16:creationId xmlns:a16="http://schemas.microsoft.com/office/drawing/2014/main" id="{F9C6A56D-3F3F-43D2-81CC-32A545042403}"/>
                  </a:ext>
                </a:extLst>
              </p:cNvPr>
              <p:cNvSpPr txBox="1"/>
              <p:nvPr/>
            </p:nvSpPr>
            <p:spPr>
              <a:xfrm>
                <a:off x="5868144" y="2348880"/>
                <a:ext cx="19582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𝑇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9" name="テキスト ボックス 28">
                <a:extLst>
                  <a:ext uri="{FF2B5EF4-FFF2-40B4-BE49-F238E27FC236}">
                    <a16:creationId xmlns:a16="http://schemas.microsoft.com/office/drawing/2014/main" id="{F9C6A56D-3F3F-43D2-81CC-32A54504240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68144" y="2348880"/>
                <a:ext cx="195823" cy="276999"/>
              </a:xfrm>
              <a:prstGeom prst="rect">
                <a:avLst/>
              </a:prstGeom>
              <a:blipFill>
                <a:blip r:embed="rId9"/>
                <a:stretch>
                  <a:fillRect l="-31250" r="-25000" b="-65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テキスト ボックス 29">
                <a:extLst>
                  <a:ext uri="{FF2B5EF4-FFF2-40B4-BE49-F238E27FC236}">
                    <a16:creationId xmlns:a16="http://schemas.microsoft.com/office/drawing/2014/main" id="{3458F9B6-AD54-43AB-8805-A56A5DF69EB8}"/>
                  </a:ext>
                </a:extLst>
              </p:cNvPr>
              <p:cNvSpPr txBox="1"/>
              <p:nvPr/>
            </p:nvSpPr>
            <p:spPr>
              <a:xfrm>
                <a:off x="7740352" y="2348880"/>
                <a:ext cx="19582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𝑇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0" name="テキスト ボックス 29">
                <a:extLst>
                  <a:ext uri="{FF2B5EF4-FFF2-40B4-BE49-F238E27FC236}">
                    <a16:creationId xmlns:a16="http://schemas.microsoft.com/office/drawing/2014/main" id="{3458F9B6-AD54-43AB-8805-A56A5DF69EB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40352" y="2348880"/>
                <a:ext cx="195823" cy="276999"/>
              </a:xfrm>
              <a:prstGeom prst="rect">
                <a:avLst/>
              </a:prstGeom>
              <a:blipFill>
                <a:blip r:embed="rId10"/>
                <a:stretch>
                  <a:fillRect l="-31250" r="-25000" b="-65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正方形/長方形 30">
            <a:extLst>
              <a:ext uri="{FF2B5EF4-FFF2-40B4-BE49-F238E27FC236}">
                <a16:creationId xmlns:a16="http://schemas.microsoft.com/office/drawing/2014/main" id="{FE60F780-A14D-4853-ADC8-078715CF08B7}"/>
              </a:ext>
            </a:extLst>
          </p:cNvPr>
          <p:cNvSpPr/>
          <p:nvPr/>
        </p:nvSpPr>
        <p:spPr>
          <a:xfrm>
            <a:off x="6300192" y="3933056"/>
            <a:ext cx="1152128" cy="504056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正方形/長方形 31">
            <a:extLst>
              <a:ext uri="{FF2B5EF4-FFF2-40B4-BE49-F238E27FC236}">
                <a16:creationId xmlns:a16="http://schemas.microsoft.com/office/drawing/2014/main" id="{DC5A255D-D85A-472F-9A74-F2DCC14675C4}"/>
              </a:ext>
            </a:extLst>
          </p:cNvPr>
          <p:cNvSpPr/>
          <p:nvPr/>
        </p:nvSpPr>
        <p:spPr>
          <a:xfrm>
            <a:off x="6516216" y="3501008"/>
            <a:ext cx="720080" cy="432048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F3EB4C22-2241-4317-932C-388876CA3361}"/>
              </a:ext>
            </a:extLst>
          </p:cNvPr>
          <p:cNvSpPr txBox="1"/>
          <p:nvPr/>
        </p:nvSpPr>
        <p:spPr>
          <a:xfrm>
            <a:off x="6516216" y="4005064"/>
            <a:ext cx="74559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latin typeface="Comic Sans MS" panose="030F0702030302020204" pitchFamily="66" charset="0"/>
              </a:rPr>
              <a:t>1.4kg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EB60EFB3-C50F-4EE1-AA56-B85052218EC1}"/>
              </a:ext>
            </a:extLst>
          </p:cNvPr>
          <p:cNvSpPr txBox="1"/>
          <p:nvPr/>
        </p:nvSpPr>
        <p:spPr>
          <a:xfrm>
            <a:off x="6516216" y="3573016"/>
            <a:ext cx="7200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latin typeface="Comic Sans MS" panose="030F0702030302020204" pitchFamily="66" charset="0"/>
              </a:rPr>
              <a:t>800g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テキスト ボックス 34">
                <a:extLst>
                  <a:ext uri="{FF2B5EF4-FFF2-40B4-BE49-F238E27FC236}">
                    <a16:creationId xmlns:a16="http://schemas.microsoft.com/office/drawing/2014/main" id="{0124A164-72D6-4243-9350-4287529142D5}"/>
                  </a:ext>
                </a:extLst>
              </p:cNvPr>
              <p:cNvSpPr txBox="1"/>
              <p:nvPr/>
            </p:nvSpPr>
            <p:spPr>
              <a:xfrm>
                <a:off x="7236296" y="3212976"/>
                <a:ext cx="20101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𝐴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5" name="テキスト ボックス 34">
                <a:extLst>
                  <a:ext uri="{FF2B5EF4-FFF2-40B4-BE49-F238E27FC236}">
                    <a16:creationId xmlns:a16="http://schemas.microsoft.com/office/drawing/2014/main" id="{0124A164-72D6-4243-9350-4287529142D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36296" y="3212976"/>
                <a:ext cx="201017" cy="276999"/>
              </a:xfrm>
              <a:prstGeom prst="rect">
                <a:avLst/>
              </a:prstGeom>
              <a:blipFill>
                <a:blip r:embed="rId11"/>
                <a:stretch>
                  <a:fillRect l="-27273" r="-27273" b="-65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テキスト ボックス 35">
                <a:extLst>
                  <a:ext uri="{FF2B5EF4-FFF2-40B4-BE49-F238E27FC236}">
                    <a16:creationId xmlns:a16="http://schemas.microsoft.com/office/drawing/2014/main" id="{1DCC63D1-908A-44DF-94C8-B9778BC1B8FB}"/>
                  </a:ext>
                </a:extLst>
              </p:cNvPr>
              <p:cNvSpPr txBox="1"/>
              <p:nvPr/>
            </p:nvSpPr>
            <p:spPr>
              <a:xfrm>
                <a:off x="7452320" y="3789040"/>
                <a:ext cx="21140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𝐵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6" name="テキスト ボックス 35">
                <a:extLst>
                  <a:ext uri="{FF2B5EF4-FFF2-40B4-BE49-F238E27FC236}">
                    <a16:creationId xmlns:a16="http://schemas.microsoft.com/office/drawing/2014/main" id="{1DCC63D1-908A-44DF-94C8-B9778BC1B8F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52320" y="3789040"/>
                <a:ext cx="211404" cy="276999"/>
              </a:xfrm>
              <a:prstGeom prst="rect">
                <a:avLst/>
              </a:prstGeom>
              <a:blipFill>
                <a:blip r:embed="rId12"/>
                <a:stretch>
                  <a:fillRect l="-25714" r="-22857"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テキスト ボックス 37">
                <a:extLst>
                  <a:ext uri="{FF2B5EF4-FFF2-40B4-BE49-F238E27FC236}">
                    <a16:creationId xmlns:a16="http://schemas.microsoft.com/office/drawing/2014/main" id="{87CC4347-4D36-45FA-813D-CF2EEE5F36AC}"/>
                  </a:ext>
                </a:extLst>
              </p:cNvPr>
              <p:cNvSpPr txBox="1"/>
              <p:nvPr/>
            </p:nvSpPr>
            <p:spPr>
              <a:xfrm flipH="1">
                <a:off x="2987824" y="3356992"/>
                <a:ext cx="646744" cy="21544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12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𝑐𝑚</m:t>
                      </m:r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8" name="テキスト ボックス 37">
                <a:extLst>
                  <a:ext uri="{FF2B5EF4-FFF2-40B4-BE49-F238E27FC236}">
                    <a16:creationId xmlns:a16="http://schemas.microsoft.com/office/drawing/2014/main" id="{87CC4347-4D36-45FA-813D-CF2EEE5F36A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flipH="1">
                <a:off x="2987824" y="3356992"/>
                <a:ext cx="646744" cy="215444"/>
              </a:xfrm>
              <a:prstGeom prst="rect">
                <a:avLst/>
              </a:prstGeom>
              <a:blipFill>
                <a:blip r:embed="rId13"/>
                <a:stretch>
                  <a:fillRect b="-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テキスト ボックス 38">
                <a:extLst>
                  <a:ext uri="{FF2B5EF4-FFF2-40B4-BE49-F238E27FC236}">
                    <a16:creationId xmlns:a16="http://schemas.microsoft.com/office/drawing/2014/main" id="{9D120DA9-62F6-4483-9CD9-0ECFA896C987}"/>
                  </a:ext>
                </a:extLst>
              </p:cNvPr>
              <p:cNvSpPr txBox="1"/>
              <p:nvPr/>
            </p:nvSpPr>
            <p:spPr>
              <a:xfrm flipH="1">
                <a:off x="755576" y="2420888"/>
                <a:ext cx="646744" cy="21544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13.1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𝑐𝑚</m:t>
                      </m:r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9" name="テキスト ボックス 38">
                <a:extLst>
                  <a:ext uri="{FF2B5EF4-FFF2-40B4-BE49-F238E27FC236}">
                    <a16:creationId xmlns:a16="http://schemas.microsoft.com/office/drawing/2014/main" id="{9D120DA9-62F6-4483-9CD9-0ECFA896C98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flipH="1">
                <a:off x="755576" y="2420888"/>
                <a:ext cx="646744" cy="215444"/>
              </a:xfrm>
              <a:prstGeom prst="rect">
                <a:avLst/>
              </a:prstGeom>
              <a:blipFill>
                <a:blip r:embed="rId14"/>
                <a:stretch>
                  <a:fillRect l="-2830" r="-1887" b="-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テキスト ボックス 39">
                <a:extLst>
                  <a:ext uri="{FF2B5EF4-FFF2-40B4-BE49-F238E27FC236}">
                    <a16:creationId xmlns:a16="http://schemas.microsoft.com/office/drawing/2014/main" id="{5155B5EE-E6AF-46B8-98FE-E36E9FDD6E98}"/>
                  </a:ext>
                </a:extLst>
              </p:cNvPr>
              <p:cNvSpPr txBox="1"/>
              <p:nvPr/>
            </p:nvSpPr>
            <p:spPr>
              <a:xfrm flipH="1">
                <a:off x="6732240" y="4653136"/>
                <a:ext cx="646744" cy="24622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10.8</m:t>
                      </m:r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𝑁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0" name="テキスト ボックス 39">
                <a:extLst>
                  <a:ext uri="{FF2B5EF4-FFF2-40B4-BE49-F238E27FC236}">
                    <a16:creationId xmlns:a16="http://schemas.microsoft.com/office/drawing/2014/main" id="{5155B5EE-E6AF-46B8-98FE-E36E9FDD6E9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flipH="1">
                <a:off x="6732240" y="4653136"/>
                <a:ext cx="646744" cy="246221"/>
              </a:xfrm>
              <a:prstGeom prst="rect">
                <a:avLst/>
              </a:prstGeom>
              <a:blipFill>
                <a:blip r:embed="rId15"/>
                <a:stretch>
                  <a:fillRect l="-1887" r="-943" b="-48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テキスト ボックス 40">
                <a:extLst>
                  <a:ext uri="{FF2B5EF4-FFF2-40B4-BE49-F238E27FC236}">
                    <a16:creationId xmlns:a16="http://schemas.microsoft.com/office/drawing/2014/main" id="{88EBFEEA-27CC-48DC-8536-2CB10B49EB56}"/>
                  </a:ext>
                </a:extLst>
              </p:cNvPr>
              <p:cNvSpPr txBox="1"/>
              <p:nvPr/>
            </p:nvSpPr>
            <p:spPr>
              <a:xfrm flipH="1">
                <a:off x="6804248" y="5301208"/>
                <a:ext cx="646744" cy="24622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21.6</m:t>
                      </m:r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𝑁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1" name="テキスト ボックス 40">
                <a:extLst>
                  <a:ext uri="{FF2B5EF4-FFF2-40B4-BE49-F238E27FC236}">
                    <a16:creationId xmlns:a16="http://schemas.microsoft.com/office/drawing/2014/main" id="{88EBFEEA-27CC-48DC-8536-2CB10B49EB5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flipH="1">
                <a:off x="6804248" y="5301208"/>
                <a:ext cx="646744" cy="246221"/>
              </a:xfrm>
              <a:prstGeom prst="rect">
                <a:avLst/>
              </a:prstGeom>
              <a:blipFill>
                <a:blip r:embed="rId16"/>
                <a:stretch>
                  <a:fillRect l="-1887" r="-943" b="-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テキスト ボックス 41">
                <a:extLst>
                  <a:ext uri="{FF2B5EF4-FFF2-40B4-BE49-F238E27FC236}">
                    <a16:creationId xmlns:a16="http://schemas.microsoft.com/office/drawing/2014/main" id="{9C5C74CA-7C2D-453D-B9E3-D0BA16212FBC}"/>
                  </a:ext>
                </a:extLst>
              </p:cNvPr>
              <p:cNvSpPr txBox="1"/>
              <p:nvPr/>
            </p:nvSpPr>
            <p:spPr>
              <a:xfrm flipH="1">
                <a:off x="6012160" y="5949280"/>
                <a:ext cx="646744" cy="24622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7.8</m:t>
                      </m:r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𝑁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2" name="テキスト ボックス 41">
                <a:extLst>
                  <a:ext uri="{FF2B5EF4-FFF2-40B4-BE49-F238E27FC236}">
                    <a16:creationId xmlns:a16="http://schemas.microsoft.com/office/drawing/2014/main" id="{9C5C74CA-7C2D-453D-B9E3-D0BA16212FB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flipH="1">
                <a:off x="6012160" y="5949280"/>
                <a:ext cx="646744" cy="246221"/>
              </a:xfrm>
              <a:prstGeom prst="rect">
                <a:avLst/>
              </a:prstGeom>
              <a:blipFill>
                <a:blip r:embed="rId17"/>
                <a:stretch>
                  <a:fillRect b="-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579304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/>
      <p:bldP spid="39" grpId="0"/>
      <p:bldP spid="40" grpId="0"/>
      <p:bldP spid="41" grpId="0"/>
      <p:bldP spid="42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2020" y="1600200"/>
            <a:ext cx="3615068" cy="4525963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solve problems about non-uniform bodies by finding or using the centre of mass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The mass of a non-uniform body can be modelled as acting at its centre of mass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algn="ctr">
              <a:buFont typeface="Wingdings"/>
              <a:buChar char="à"/>
            </a:pPr>
            <a:r>
              <a:rPr lang="en-GB" sz="1400" dirty="0">
                <a:latin typeface="Comic Sans MS" pitchFamily="66" charset="0"/>
              </a:rPr>
              <a:t>This means the weight of the rod may not necessarily be in the centre as it has been so far</a:t>
            </a:r>
          </a:p>
          <a:p>
            <a:pPr algn="ctr">
              <a:buFont typeface="Wingdings"/>
              <a:buChar char="à"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Sam and </a:t>
            </a:r>
            <a:r>
              <a:rPr lang="en-GB" sz="1400" dirty="0" err="1">
                <a:latin typeface="Comic Sans MS" pitchFamily="66" charset="0"/>
              </a:rPr>
              <a:t>Tamsin</a:t>
            </a:r>
            <a:r>
              <a:rPr lang="en-GB" sz="1400" dirty="0">
                <a:latin typeface="Comic Sans MS" pitchFamily="66" charset="0"/>
              </a:rPr>
              <a:t> are sitting on a non-uniform plank AB of mass 25kg and length 4m.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The plank is pivoted at M, the midpoint of AB, and the centre of mass is at C where AC = 1.8m. 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 err="1">
                <a:latin typeface="Comic Sans MS" pitchFamily="66" charset="0"/>
              </a:rPr>
              <a:t>Tamsin</a:t>
            </a:r>
            <a:r>
              <a:rPr lang="en-GB" sz="1400" dirty="0">
                <a:latin typeface="Comic Sans MS" pitchFamily="66" charset="0"/>
              </a:rPr>
              <a:t> has mass 25kg and sits at A. Sam has mass 35kg. How far should Sam sit from A to balance the plank? 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5105400" y="2057400"/>
            <a:ext cx="2819400" cy="0"/>
          </a:xfrm>
          <a:prstGeom prst="line">
            <a:avLst/>
          </a:prstGeom>
          <a:ln w="349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Isosceles Triangle 5"/>
          <p:cNvSpPr/>
          <p:nvPr/>
        </p:nvSpPr>
        <p:spPr>
          <a:xfrm>
            <a:off x="6400800" y="2057400"/>
            <a:ext cx="304800" cy="228600"/>
          </a:xfrm>
          <a:prstGeom prst="triangl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extBox 6"/>
          <p:cNvSpPr txBox="1"/>
          <p:nvPr/>
        </p:nvSpPr>
        <p:spPr>
          <a:xfrm>
            <a:off x="4800600" y="1905000"/>
            <a:ext cx="31611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A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924800" y="1905000"/>
            <a:ext cx="2984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B</a:t>
            </a:r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5105400" y="2057400"/>
            <a:ext cx="0" cy="45720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6019800" y="2514600"/>
            <a:ext cx="4555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25g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876800" y="2514600"/>
            <a:ext cx="4555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25g</a:t>
            </a:r>
            <a:endParaRPr lang="en-GB" sz="1200" baseline="-25000" dirty="0">
              <a:latin typeface="Comic Sans MS" pitchFamily="66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391400" y="2514600"/>
            <a:ext cx="4555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35g</a:t>
            </a:r>
            <a:endParaRPr lang="en-GB" sz="1200" baseline="-25000" dirty="0">
              <a:latin typeface="Comic Sans MS" pitchFamily="66" charset="0"/>
            </a:endParaRPr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7620000" y="2057400"/>
            <a:ext cx="0" cy="45720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6248400" y="2057400"/>
            <a:ext cx="0" cy="45720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6019800" y="2057400"/>
            <a:ext cx="29206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C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6629400" y="2057400"/>
            <a:ext cx="304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M</a:t>
            </a:r>
          </a:p>
        </p:txBody>
      </p:sp>
      <p:cxnSp>
        <p:nvCxnSpPr>
          <p:cNvPr id="20" name="Straight Arrow Connector 19"/>
          <p:cNvCxnSpPr/>
          <p:nvPr/>
        </p:nvCxnSpPr>
        <p:spPr>
          <a:xfrm flipV="1">
            <a:off x="6553200" y="1600200"/>
            <a:ext cx="0" cy="45720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6324600" y="1295400"/>
            <a:ext cx="37221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R</a:t>
            </a:r>
            <a:r>
              <a:rPr lang="en-GB" sz="1200" baseline="-25000" dirty="0">
                <a:latin typeface="Comic Sans MS" pitchFamily="66" charset="0"/>
              </a:rPr>
              <a:t>M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4114800" y="2895600"/>
            <a:ext cx="272382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Let Sam sit ‘x’ m from the midpoint</a:t>
            </a:r>
          </a:p>
        </p:txBody>
      </p:sp>
      <p:cxnSp>
        <p:nvCxnSpPr>
          <p:cNvPr id="24" name="Straight Connector 23"/>
          <p:cNvCxnSpPr/>
          <p:nvPr/>
        </p:nvCxnSpPr>
        <p:spPr>
          <a:xfrm>
            <a:off x="6553200" y="2057400"/>
            <a:ext cx="1066800" cy="0"/>
          </a:xfrm>
          <a:prstGeom prst="line">
            <a:avLst/>
          </a:prstGeom>
          <a:ln w="349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6248400" y="2057400"/>
            <a:ext cx="304800" cy="0"/>
          </a:xfrm>
          <a:prstGeom prst="line">
            <a:avLst/>
          </a:prstGeom>
          <a:ln w="349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5105400" y="2057400"/>
            <a:ext cx="1447800" cy="0"/>
          </a:xfrm>
          <a:prstGeom prst="line">
            <a:avLst/>
          </a:prstGeom>
          <a:ln w="349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4114800" y="3124200"/>
            <a:ext cx="444384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Take moments about M (this way we don’t need to know R</a:t>
            </a:r>
            <a:r>
              <a:rPr lang="en-GB" sz="1200" baseline="-25000" dirty="0">
                <a:latin typeface="Comic Sans MS" pitchFamily="66" charset="0"/>
              </a:rPr>
              <a:t>M</a:t>
            </a:r>
            <a:r>
              <a:rPr lang="en-GB" sz="1200" dirty="0">
                <a:latin typeface="Comic Sans MS" pitchFamily="66" charset="0"/>
              </a:rPr>
              <a:t>)</a:t>
            </a:r>
            <a:endParaRPr lang="en-GB" sz="1200" baseline="-25000" dirty="0">
              <a:latin typeface="Comic Sans MS" pitchFamily="66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5423826" y="1828800"/>
            <a:ext cx="47961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100" dirty="0">
                <a:latin typeface="Comic Sans MS" pitchFamily="66" charset="0"/>
              </a:rPr>
              <a:t>1.8m</a:t>
            </a:r>
            <a:endParaRPr lang="en-GB" sz="1100" baseline="-25000" dirty="0">
              <a:latin typeface="Comic Sans MS" pitchFamily="66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6111228" y="1828800"/>
            <a:ext cx="50206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100" dirty="0">
                <a:latin typeface="Comic Sans MS" pitchFamily="66" charset="0"/>
              </a:rPr>
              <a:t>0.2m</a:t>
            </a:r>
            <a:endParaRPr lang="en-GB" sz="1100" baseline="-25000" dirty="0">
              <a:latin typeface="Comic Sans MS" pitchFamily="66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7010400" y="1828800"/>
            <a:ext cx="26802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100" dirty="0">
                <a:latin typeface="Comic Sans MS" pitchFamily="66" charset="0"/>
              </a:rPr>
              <a:t>x</a:t>
            </a:r>
            <a:endParaRPr lang="en-GB" sz="1100" baseline="-25000" dirty="0">
              <a:latin typeface="Comic Sans MS" pitchFamily="66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4572000" y="2438400"/>
            <a:ext cx="457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latin typeface="Comic Sans MS" pitchFamily="66" charset="0"/>
              </a:rPr>
              <a:t>(1)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5715000" y="2438400"/>
            <a:ext cx="457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latin typeface="Comic Sans MS" pitchFamily="66" charset="0"/>
              </a:rPr>
              <a:t>(2)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7772400" y="2438400"/>
            <a:ext cx="457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latin typeface="Comic Sans MS" pitchFamily="66" charset="0"/>
              </a:rPr>
              <a:t>(3)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4114800" y="3429000"/>
            <a:ext cx="457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(1)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4114800" y="3810000"/>
            <a:ext cx="457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(2)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4114800" y="4191000"/>
            <a:ext cx="457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(3)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4495800" y="3429000"/>
                <a:ext cx="844590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2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×25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𝑔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5800" y="3429000"/>
                <a:ext cx="844590" cy="307777"/>
              </a:xfrm>
              <a:prstGeom prst="rect">
                <a:avLst/>
              </a:prstGeom>
              <a:blipFill rotWithShape="1">
                <a:blip r:embed="rId2"/>
                <a:stretch>
                  <a:fillRect b="-6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5181600" y="3429000"/>
                <a:ext cx="72173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=50</m:t>
                      </m:r>
                      <m:r>
                        <a:rPr lang="en-GB" sz="1400" b="0" i="1" smtClean="0">
                          <a:latin typeface="Cambria Math"/>
                        </a:rPr>
                        <m:t>𝑔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81600" y="3429000"/>
                <a:ext cx="721736" cy="307777"/>
              </a:xfrm>
              <a:prstGeom prst="rect">
                <a:avLst/>
              </a:prstGeom>
              <a:blipFill rotWithShape="1">
                <a:blip r:embed="rId3"/>
                <a:stretch>
                  <a:fillRect b="-6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5791200" y="3429000"/>
                <a:ext cx="1337995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𝑎𝑛𝑡𝑖𝑐𝑙𝑜𝑐𝑘𝑤𝑖𝑠𝑒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1200" y="3429000"/>
                <a:ext cx="1337995" cy="307777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4495800" y="3810000"/>
                <a:ext cx="940770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1400" b="0" dirty="0"/>
                  <a:t>0.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/>
                      </a:rPr>
                      <m:t>2</m:t>
                    </m:r>
                    <m:r>
                      <a:rPr lang="en-GB" sz="1400" b="0" i="1" smtClean="0">
                        <a:latin typeface="Cambria Math"/>
                        <a:ea typeface="Cambria Math"/>
                      </a:rPr>
                      <m:t>×25</m:t>
                    </m:r>
                    <m:r>
                      <a:rPr lang="en-GB" sz="1400" b="0" i="1" smtClean="0">
                        <a:latin typeface="Cambria Math"/>
                        <a:ea typeface="Cambria Math"/>
                      </a:rPr>
                      <m:t>𝑔</m:t>
                    </m:r>
                  </m:oMath>
                </a14:m>
                <a:endParaRPr lang="en-GB" sz="1400" dirty="0"/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5800" y="3810000"/>
                <a:ext cx="940770" cy="307777"/>
              </a:xfrm>
              <a:prstGeom prst="rect">
                <a:avLst/>
              </a:prstGeom>
              <a:blipFill rotWithShape="1">
                <a:blip r:embed="rId5"/>
                <a:stretch>
                  <a:fillRect l="-1948" t="-2000" b="-2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5257800" y="3810000"/>
                <a:ext cx="622350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=5</m:t>
                      </m:r>
                      <m:r>
                        <a:rPr lang="en-GB" sz="1400" b="0" i="1" smtClean="0">
                          <a:latin typeface="Cambria Math"/>
                        </a:rPr>
                        <m:t>𝑔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57800" y="3810000"/>
                <a:ext cx="622350" cy="307777"/>
              </a:xfrm>
              <a:prstGeom prst="rect">
                <a:avLst/>
              </a:prstGeom>
              <a:blipFill rotWithShape="1">
                <a:blip r:embed="rId6"/>
                <a:stretch>
                  <a:fillRect b="-8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5791200" y="3810000"/>
                <a:ext cx="1337995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𝑎𝑛𝑡𝑖𝑐𝑙𝑜𝑐𝑘𝑤𝑖𝑠𝑒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1200" y="3810000"/>
                <a:ext cx="1337995" cy="30777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4495800" y="4191000"/>
                <a:ext cx="846835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𝑥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×35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𝑔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5800" y="4191000"/>
                <a:ext cx="846835" cy="307777"/>
              </a:xfrm>
              <a:prstGeom prst="rect">
                <a:avLst/>
              </a:prstGeom>
              <a:blipFill rotWithShape="1">
                <a:blip r:embed="rId8"/>
                <a:stretch>
                  <a:fillRect b="-6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5181600" y="4191000"/>
                <a:ext cx="820289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=35</m:t>
                      </m:r>
                      <m:r>
                        <a:rPr lang="en-GB" sz="1400" b="0" i="1" smtClean="0">
                          <a:latin typeface="Cambria Math"/>
                        </a:rPr>
                        <m:t>𝑔𝑥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81600" y="4191000"/>
                <a:ext cx="820289" cy="307777"/>
              </a:xfrm>
              <a:prstGeom prst="rect">
                <a:avLst/>
              </a:prstGeom>
              <a:blipFill rotWithShape="1">
                <a:blip r:embed="rId9"/>
                <a:stretch>
                  <a:fillRect b="-6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5867400" y="4191000"/>
                <a:ext cx="1009379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𝑐𝑙𝑜𝑐𝑘𝑤𝑖𝑠𝑒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67400" y="4191000"/>
                <a:ext cx="1009379" cy="307777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0" name="TextBox 49"/>
          <p:cNvSpPr txBox="1"/>
          <p:nvPr/>
        </p:nvSpPr>
        <p:spPr>
          <a:xfrm>
            <a:off x="4114800" y="4572000"/>
            <a:ext cx="39533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The rod is in equilibrium so anticlockwise = clockwise</a:t>
            </a:r>
            <a:endParaRPr lang="en-GB" sz="1200" baseline="-25000" dirty="0">
              <a:latin typeface="Comic Sans MS" pitchFamily="66" charset="0"/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5433134" y="3429000"/>
            <a:ext cx="1653466" cy="304800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2" name="Rectangle 51"/>
          <p:cNvSpPr/>
          <p:nvPr/>
        </p:nvSpPr>
        <p:spPr>
          <a:xfrm>
            <a:off x="5530789" y="3810000"/>
            <a:ext cx="1535836" cy="304800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3" name="Rectangle 52"/>
          <p:cNvSpPr/>
          <p:nvPr/>
        </p:nvSpPr>
        <p:spPr>
          <a:xfrm>
            <a:off x="5445710" y="4191000"/>
            <a:ext cx="1390096" cy="304800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/>
              <p:cNvSpPr txBox="1"/>
              <p:nvPr/>
            </p:nvSpPr>
            <p:spPr>
              <a:xfrm>
                <a:off x="4191000" y="4876800"/>
                <a:ext cx="1149225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50</m:t>
                      </m:r>
                      <m:r>
                        <a:rPr lang="en-GB" sz="1400" b="0" i="1" smtClean="0">
                          <a:latin typeface="Cambria Math"/>
                        </a:rPr>
                        <m:t>𝑔</m:t>
                      </m:r>
                      <m:r>
                        <a:rPr lang="en-GB" sz="1400" b="0" i="1" smtClean="0">
                          <a:latin typeface="Cambria Math"/>
                        </a:rPr>
                        <m:t>+5</m:t>
                      </m:r>
                      <m:r>
                        <a:rPr lang="en-GB" sz="1400" b="0" i="1" smtClean="0">
                          <a:latin typeface="Cambria Math"/>
                        </a:rPr>
                        <m:t>𝑔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4" name="TextBox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4876800"/>
                <a:ext cx="1149225" cy="307777"/>
              </a:xfrm>
              <a:prstGeom prst="rect">
                <a:avLst/>
              </a:prstGeom>
              <a:blipFill rotWithShape="1">
                <a:blip r:embed="rId11"/>
                <a:stretch>
                  <a:fillRect b="-8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54"/>
              <p:cNvSpPr txBox="1"/>
              <p:nvPr/>
            </p:nvSpPr>
            <p:spPr>
              <a:xfrm>
                <a:off x="5204534" y="4876800"/>
                <a:ext cx="63575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35</m:t>
                      </m:r>
                      <m:r>
                        <a:rPr lang="en-GB" sz="1400" b="0" i="1" smtClean="0">
                          <a:latin typeface="Cambria Math"/>
                        </a:rPr>
                        <m:t>𝑔𝑥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5" name="TextBox 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04534" y="4876800"/>
                <a:ext cx="635751" cy="307777"/>
              </a:xfrm>
              <a:prstGeom prst="rect">
                <a:avLst/>
              </a:prstGeom>
              <a:blipFill>
                <a:blip r:embed="rId12"/>
                <a:stretch>
                  <a:fillRect b="-8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/>
              <p:cNvSpPr txBox="1"/>
              <p:nvPr/>
            </p:nvSpPr>
            <p:spPr>
              <a:xfrm>
                <a:off x="4616302" y="5181600"/>
                <a:ext cx="72173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55</m:t>
                      </m:r>
                      <m:r>
                        <a:rPr lang="en-GB" sz="1400" b="0" i="1" smtClean="0">
                          <a:latin typeface="Cambria Math"/>
                        </a:rPr>
                        <m:t>𝑔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6" name="TextBox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16302" y="5181600"/>
                <a:ext cx="721736" cy="307777"/>
              </a:xfrm>
              <a:prstGeom prst="rect">
                <a:avLst/>
              </a:prstGeom>
              <a:blipFill rotWithShape="1">
                <a:blip r:embed="rId13"/>
                <a:stretch>
                  <a:fillRect b="-8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Box 56"/>
              <p:cNvSpPr txBox="1"/>
              <p:nvPr/>
            </p:nvSpPr>
            <p:spPr>
              <a:xfrm>
                <a:off x="5172636" y="5181600"/>
                <a:ext cx="63575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35</m:t>
                      </m:r>
                      <m:r>
                        <a:rPr lang="en-GB" sz="1400" b="0" i="1" smtClean="0">
                          <a:latin typeface="Cambria Math"/>
                        </a:rPr>
                        <m:t>𝑔𝑥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7" name="TextBox 5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72636" y="5181600"/>
                <a:ext cx="635751" cy="307777"/>
              </a:xfrm>
              <a:prstGeom prst="rect">
                <a:avLst/>
              </a:prstGeom>
              <a:blipFill>
                <a:blip r:embed="rId12"/>
                <a:stretch>
                  <a:fillRect b="-8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57"/>
              <p:cNvSpPr txBox="1"/>
              <p:nvPr/>
            </p:nvSpPr>
            <p:spPr>
              <a:xfrm>
                <a:off x="4735033" y="5497033"/>
                <a:ext cx="60805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55=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8" name="TextBox 5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35033" y="5497033"/>
                <a:ext cx="608052" cy="307777"/>
              </a:xfrm>
              <a:prstGeom prst="rect">
                <a:avLst/>
              </a:prstGeom>
              <a:blipFill rotWithShape="1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Box 58"/>
              <p:cNvSpPr txBox="1"/>
              <p:nvPr/>
            </p:nvSpPr>
            <p:spPr>
              <a:xfrm>
                <a:off x="5179656" y="5488156"/>
                <a:ext cx="52514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35</m:t>
                      </m:r>
                      <m:r>
                        <a:rPr lang="en-GB" sz="1400" b="0" i="1" smtClean="0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9" name="TextBox 5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79656" y="5488156"/>
                <a:ext cx="525144" cy="307777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0" name="Straight Connector 59"/>
          <p:cNvCxnSpPr/>
          <p:nvPr/>
        </p:nvCxnSpPr>
        <p:spPr>
          <a:xfrm flipH="1">
            <a:off x="5498701" y="5257800"/>
            <a:ext cx="78827" cy="14189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 flipH="1">
            <a:off x="4960088" y="5282609"/>
            <a:ext cx="78827" cy="14189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2" name="TextBox 61"/>
              <p:cNvSpPr txBox="1"/>
              <p:nvPr/>
            </p:nvSpPr>
            <p:spPr>
              <a:xfrm>
                <a:off x="4593265" y="5791199"/>
                <a:ext cx="74430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1.57=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2" name="TextBox 6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93265" y="5791199"/>
                <a:ext cx="744306" cy="307777"/>
              </a:xfrm>
              <a:prstGeom prst="rect">
                <a:avLst/>
              </a:prstGeom>
              <a:blipFill rotWithShape="1"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3" name="TextBox 62"/>
              <p:cNvSpPr txBox="1"/>
              <p:nvPr/>
            </p:nvSpPr>
            <p:spPr>
              <a:xfrm>
                <a:off x="5186779" y="5791200"/>
                <a:ext cx="32637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3" name="TextBox 6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86779" y="5791200"/>
                <a:ext cx="326371" cy="307777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4" name="Arc 63"/>
          <p:cNvSpPr/>
          <p:nvPr/>
        </p:nvSpPr>
        <p:spPr>
          <a:xfrm>
            <a:off x="5661734" y="5029200"/>
            <a:ext cx="433553" cy="310055"/>
          </a:xfrm>
          <a:prstGeom prst="arc">
            <a:avLst>
              <a:gd name="adj1" fmla="val 16200000"/>
              <a:gd name="adj2" fmla="val 5488857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5" name="TextBox 64"/>
          <p:cNvSpPr txBox="1"/>
          <p:nvPr/>
        </p:nvSpPr>
        <p:spPr>
          <a:xfrm>
            <a:off x="6118934" y="5029200"/>
            <a:ext cx="122661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Group terms</a:t>
            </a:r>
          </a:p>
        </p:txBody>
      </p:sp>
      <p:sp>
        <p:nvSpPr>
          <p:cNvPr id="66" name="Arc 65"/>
          <p:cNvSpPr/>
          <p:nvPr/>
        </p:nvSpPr>
        <p:spPr>
          <a:xfrm>
            <a:off x="5661734" y="5334000"/>
            <a:ext cx="433553" cy="310055"/>
          </a:xfrm>
          <a:prstGeom prst="arc">
            <a:avLst>
              <a:gd name="adj1" fmla="val 16200000"/>
              <a:gd name="adj2" fmla="val 5488857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7" name="Arc 66"/>
          <p:cNvSpPr/>
          <p:nvPr/>
        </p:nvSpPr>
        <p:spPr>
          <a:xfrm>
            <a:off x="5661734" y="5638800"/>
            <a:ext cx="433553" cy="310055"/>
          </a:xfrm>
          <a:prstGeom prst="arc">
            <a:avLst>
              <a:gd name="adj1" fmla="val 16200000"/>
              <a:gd name="adj2" fmla="val 5488857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8" name="TextBox 67"/>
          <p:cNvSpPr txBox="1"/>
          <p:nvPr/>
        </p:nvSpPr>
        <p:spPr>
          <a:xfrm>
            <a:off x="6118934" y="5334000"/>
            <a:ext cx="110318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Divide by g</a:t>
            </a:r>
          </a:p>
        </p:txBody>
      </p:sp>
      <p:sp>
        <p:nvSpPr>
          <p:cNvPr id="69" name="TextBox 68"/>
          <p:cNvSpPr txBox="1"/>
          <p:nvPr/>
        </p:nvSpPr>
        <p:spPr>
          <a:xfrm>
            <a:off x="6118934" y="5638800"/>
            <a:ext cx="122661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Divide by 35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3048000" y="6096000"/>
            <a:ext cx="5638801" cy="461665"/>
          </a:xfrm>
          <a:prstGeom prst="rect">
            <a:avLst/>
          </a:prstGeom>
          <a:noFill/>
          <a:ln w="25400">
            <a:noFill/>
          </a:ln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Sam should sit 3.57m from A (or 0.43m from B)</a:t>
            </a:r>
          </a:p>
          <a:p>
            <a:r>
              <a:rPr lang="en-GB" sz="12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 Make sure you always read where the distance should be measured from!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71" name="Rectangle 70"/>
          <p:cNvSpPr/>
          <p:nvPr/>
        </p:nvSpPr>
        <p:spPr>
          <a:xfrm>
            <a:off x="3048000" y="6096000"/>
            <a:ext cx="5562600" cy="457200"/>
          </a:xfrm>
          <a:prstGeom prst="rect">
            <a:avLst/>
          </a:prstGeom>
          <a:noFill/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73" name="Group 72"/>
          <p:cNvGrpSpPr/>
          <p:nvPr/>
        </p:nvGrpSpPr>
        <p:grpSpPr>
          <a:xfrm>
            <a:off x="6452442" y="1957276"/>
            <a:ext cx="205507" cy="228600"/>
            <a:chOff x="7643093" y="990600"/>
            <a:chExt cx="205507" cy="228600"/>
          </a:xfrm>
        </p:grpSpPr>
        <p:cxnSp>
          <p:nvCxnSpPr>
            <p:cNvPr id="74" name="Straight Connector 73"/>
            <p:cNvCxnSpPr/>
            <p:nvPr/>
          </p:nvCxnSpPr>
          <p:spPr>
            <a:xfrm>
              <a:off x="7643278" y="990600"/>
              <a:ext cx="205322" cy="22860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flipH="1">
              <a:off x="7643093" y="990600"/>
              <a:ext cx="205322" cy="22860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6" name="タイトル 1">
            <a:extLst>
              <a:ext uri="{FF2B5EF4-FFF2-40B4-BE49-F238E27FC236}">
                <a16:creationId xmlns:a16="http://schemas.microsoft.com/office/drawing/2014/main" id="{BAB78C13-3816-4D2F-AC7B-42F6991BE8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87573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Moments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77" name="コンテンツ プレースホルダー 2">
            <a:extLst>
              <a:ext uri="{FF2B5EF4-FFF2-40B4-BE49-F238E27FC236}">
                <a16:creationId xmlns:a16="http://schemas.microsoft.com/office/drawing/2014/main" id="{4876AB98-071C-4FFE-9E34-2DB49A3577DD}"/>
              </a:ext>
            </a:extLst>
          </p:cNvPr>
          <p:cNvSpPr txBox="1">
            <a:spLocks/>
          </p:cNvSpPr>
          <p:nvPr/>
        </p:nvSpPr>
        <p:spPr>
          <a:xfrm>
            <a:off x="8613201" y="6547282"/>
            <a:ext cx="530799" cy="31071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4D</a:t>
            </a:r>
            <a:endParaRPr lang="en-GB" sz="1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19108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6" dur="50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6" dur="500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1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3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7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3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0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1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42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3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44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6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6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16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9" presetID="3" presetClass="emph" presetSubtype="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70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71" presetID="3" presetClass="emph" presetSubtype="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72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73" presetID="3" presetClass="emph" presetSubtype="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7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0" fill="hold">
                      <p:stCondLst>
                        <p:cond delay="indefinite"/>
                      </p:stCondLst>
                      <p:childTnLst>
                        <p:par>
                          <p:cTn id="181" fill="hold">
                            <p:stCondLst>
                              <p:cond delay="0"/>
                            </p:stCondLst>
                            <p:childTnLst>
                              <p:par>
                                <p:cTn id="182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8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5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8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8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8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8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90" presetID="3" presetClass="emph" presetSubtype="2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91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2" fill="hold">
                      <p:stCondLst>
                        <p:cond delay="indefinite"/>
                      </p:stCondLst>
                      <p:childTnLst>
                        <p:par>
                          <p:cTn id="193" fill="hold">
                            <p:stCondLst>
                              <p:cond delay="0"/>
                            </p:stCondLst>
                            <p:childTnLst>
                              <p:par>
                                <p:cTn id="19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6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7" fill="hold">
                      <p:stCondLst>
                        <p:cond delay="indefinite"/>
                      </p:stCondLst>
                      <p:childTnLst>
                        <p:par>
                          <p:cTn id="198" fill="hold">
                            <p:stCondLst>
                              <p:cond delay="0"/>
                            </p:stCondLst>
                            <p:childTnLst>
                              <p:par>
                                <p:cTn id="19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2" fill="hold">
                      <p:stCondLst>
                        <p:cond delay="indefinite"/>
                      </p:stCondLst>
                      <p:childTnLst>
                        <p:par>
                          <p:cTn id="203" fill="hold">
                            <p:stCondLst>
                              <p:cond delay="0"/>
                            </p:stCondLst>
                            <p:childTnLst>
                              <p:par>
                                <p:cTn id="20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6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7" fill="hold">
                      <p:stCondLst>
                        <p:cond delay="indefinite"/>
                      </p:stCondLst>
                      <p:childTnLst>
                        <p:par>
                          <p:cTn id="208" fill="hold">
                            <p:stCondLst>
                              <p:cond delay="0"/>
                            </p:stCondLst>
                            <p:childTnLst>
                              <p:par>
                                <p:cTn id="209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1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2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1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21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5" presetID="3" presetClass="emph" presetSubtype="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1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17" presetID="3" presetClass="emph" presetSubtype="2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1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9" fill="hold">
                      <p:stCondLst>
                        <p:cond delay="indefinite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4" fill="hold">
                      <p:stCondLst>
                        <p:cond delay="indefinite"/>
                      </p:stCondLst>
                      <p:childTnLst>
                        <p:par>
                          <p:cTn id="225" fill="hold">
                            <p:stCondLst>
                              <p:cond delay="0"/>
                            </p:stCondLst>
                            <p:childTnLst>
                              <p:par>
                                <p:cTn id="226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2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9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3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23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2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3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34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35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6" fill="hold">
                      <p:stCondLst>
                        <p:cond delay="indefinite"/>
                      </p:stCondLst>
                      <p:childTnLst>
                        <p:par>
                          <p:cTn id="237" fill="hold">
                            <p:stCondLst>
                              <p:cond delay="0"/>
                            </p:stCondLst>
                            <p:childTnLst>
                              <p:par>
                                <p:cTn id="2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0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1" fill="hold">
                      <p:stCondLst>
                        <p:cond delay="indefinite"/>
                      </p:stCondLst>
                      <p:childTnLst>
                        <p:par>
                          <p:cTn id="242" fill="hold">
                            <p:stCondLst>
                              <p:cond delay="0"/>
                            </p:stCondLst>
                            <p:childTnLst>
                              <p:par>
                                <p:cTn id="2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5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6" fill="hold">
                      <p:stCondLst>
                        <p:cond delay="indefinite"/>
                      </p:stCondLst>
                      <p:childTnLst>
                        <p:par>
                          <p:cTn id="247" fill="hold">
                            <p:stCondLst>
                              <p:cond delay="0"/>
                            </p:stCondLst>
                            <p:childTnLst>
                              <p:par>
                                <p:cTn id="2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0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1" fill="hold">
                      <p:stCondLst>
                        <p:cond delay="indefinite"/>
                      </p:stCondLst>
                      <p:childTnLst>
                        <p:par>
                          <p:cTn id="252" fill="hold">
                            <p:stCondLst>
                              <p:cond delay="0"/>
                            </p:stCondLst>
                            <p:childTnLst>
                              <p:par>
                                <p:cTn id="253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5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6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5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25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9" presetID="3" presetClass="emph" presetSubtype="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6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61" presetID="3" presetClass="emph" presetSubtype="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62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3" fill="hold">
                      <p:stCondLst>
                        <p:cond delay="indefinite"/>
                      </p:stCondLst>
                      <p:childTnLst>
                        <p:par>
                          <p:cTn id="264" fill="hold">
                            <p:stCondLst>
                              <p:cond delay="0"/>
                            </p:stCondLst>
                            <p:childTnLst>
                              <p:par>
                                <p:cTn id="2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8" fill="hold">
                      <p:stCondLst>
                        <p:cond delay="indefinite"/>
                      </p:stCondLst>
                      <p:childTnLst>
                        <p:par>
                          <p:cTn id="269" fill="hold">
                            <p:stCondLst>
                              <p:cond delay="0"/>
                            </p:stCondLst>
                            <p:childTnLst>
                              <p:par>
                                <p:cTn id="2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5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6" fill="hold">
                      <p:stCondLst>
                        <p:cond delay="indefinite"/>
                      </p:stCondLst>
                      <p:childTnLst>
                        <p:par>
                          <p:cTn id="277" fill="hold">
                            <p:stCondLst>
                              <p:cond delay="0"/>
                            </p:stCondLst>
                            <p:childTnLst>
                              <p:par>
                                <p:cTn id="27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0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1" fill="hold">
                      <p:stCondLst>
                        <p:cond delay="indefinite"/>
                      </p:stCondLst>
                      <p:childTnLst>
                        <p:par>
                          <p:cTn id="282" fill="hold">
                            <p:stCondLst>
                              <p:cond delay="0"/>
                            </p:stCondLst>
                            <p:childTnLst>
                              <p:par>
                                <p:cTn id="283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84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8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9" fill="hold">
                      <p:stCondLst>
                        <p:cond delay="indefinite"/>
                      </p:stCondLst>
                      <p:childTnLst>
                        <p:par>
                          <p:cTn id="290" fill="hold">
                            <p:stCondLst>
                              <p:cond delay="0"/>
                            </p:stCondLst>
                            <p:childTnLst>
                              <p:par>
                                <p:cTn id="29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3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4" fill="hold">
                      <p:stCondLst>
                        <p:cond delay="indefinite"/>
                      </p:stCondLst>
                      <p:childTnLst>
                        <p:par>
                          <p:cTn id="295" fill="hold">
                            <p:stCondLst>
                              <p:cond delay="0"/>
                            </p:stCondLst>
                            <p:childTnLst>
                              <p:par>
                                <p:cTn id="29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8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9" fill="hold">
                      <p:stCondLst>
                        <p:cond delay="indefinite"/>
                      </p:stCondLst>
                      <p:childTnLst>
                        <p:par>
                          <p:cTn id="300" fill="hold">
                            <p:stCondLst>
                              <p:cond delay="0"/>
                            </p:stCondLst>
                            <p:childTnLst>
                              <p:par>
                                <p:cTn id="301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0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4" fill="hold">
                      <p:stCondLst>
                        <p:cond delay="indefinite"/>
                      </p:stCondLst>
                      <p:childTnLst>
                        <p:par>
                          <p:cTn id="305" fill="hold">
                            <p:stCondLst>
                              <p:cond delay="0"/>
                            </p:stCondLst>
                            <p:childTnLst>
                              <p:par>
                                <p:cTn id="30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8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9" fill="hold">
                      <p:stCondLst>
                        <p:cond delay="indefinite"/>
                      </p:stCondLst>
                      <p:childTnLst>
                        <p:par>
                          <p:cTn id="310" fill="hold">
                            <p:stCondLst>
                              <p:cond delay="0"/>
                            </p:stCondLst>
                            <p:childTnLst>
                              <p:par>
                                <p:cTn id="3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3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4" fill="hold">
                      <p:stCondLst>
                        <p:cond delay="indefinite"/>
                      </p:stCondLst>
                      <p:childTnLst>
                        <p:par>
                          <p:cTn id="315" fill="hold">
                            <p:stCondLst>
                              <p:cond delay="0"/>
                            </p:stCondLst>
                            <p:childTnLst>
                              <p:par>
                                <p:cTn id="3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8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9" fill="hold">
                      <p:stCondLst>
                        <p:cond delay="indefinite"/>
                      </p:stCondLst>
                      <p:childTnLst>
                        <p:par>
                          <p:cTn id="320" fill="hold">
                            <p:stCondLst>
                              <p:cond delay="0"/>
                            </p:stCondLst>
                            <p:childTnLst>
                              <p:par>
                                <p:cTn id="3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3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4" fill="hold">
                      <p:stCondLst>
                        <p:cond delay="indefinite"/>
                      </p:stCondLst>
                      <p:childTnLst>
                        <p:par>
                          <p:cTn id="325" fill="hold">
                            <p:stCondLst>
                              <p:cond delay="0"/>
                            </p:stCondLst>
                            <p:childTnLst>
                              <p:par>
                                <p:cTn id="3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8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9" fill="hold">
                      <p:stCondLst>
                        <p:cond delay="indefinite"/>
                      </p:stCondLst>
                      <p:childTnLst>
                        <p:par>
                          <p:cTn id="330" fill="hold">
                            <p:stCondLst>
                              <p:cond delay="0"/>
                            </p:stCondLst>
                            <p:childTnLst>
                              <p:par>
                                <p:cTn id="3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3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4" fill="hold">
                      <p:stCondLst>
                        <p:cond delay="indefinite"/>
                      </p:stCondLst>
                      <p:childTnLst>
                        <p:par>
                          <p:cTn id="335" fill="hold">
                            <p:stCondLst>
                              <p:cond delay="0"/>
                            </p:stCondLst>
                            <p:childTnLst>
                              <p:par>
                                <p:cTn id="33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8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1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2" fill="hold">
                      <p:stCondLst>
                        <p:cond delay="indefinite"/>
                      </p:stCondLst>
                      <p:childTnLst>
                        <p:par>
                          <p:cTn id="343" fill="hold">
                            <p:stCondLst>
                              <p:cond delay="0"/>
                            </p:stCondLst>
                            <p:childTnLst>
                              <p:par>
                                <p:cTn id="34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6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7" fill="hold">
                      <p:stCondLst>
                        <p:cond delay="indefinite"/>
                      </p:stCondLst>
                      <p:childTnLst>
                        <p:par>
                          <p:cTn id="348" fill="hold">
                            <p:stCondLst>
                              <p:cond delay="0"/>
                            </p:stCondLst>
                            <p:childTnLst>
                              <p:par>
                                <p:cTn id="34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1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2" fill="hold">
                      <p:stCondLst>
                        <p:cond delay="indefinite"/>
                      </p:stCondLst>
                      <p:childTnLst>
                        <p:par>
                          <p:cTn id="353" fill="hold">
                            <p:stCondLst>
                              <p:cond delay="0"/>
                            </p:stCondLst>
                            <p:childTnLst>
                              <p:par>
                                <p:cTn id="35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6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7" fill="hold">
                      <p:stCondLst>
                        <p:cond delay="indefinite"/>
                      </p:stCondLst>
                      <p:childTnLst>
                        <p:par>
                          <p:cTn id="358" fill="hold">
                            <p:stCondLst>
                              <p:cond delay="0"/>
                            </p:stCondLst>
                            <p:childTnLst>
                              <p:par>
                                <p:cTn id="35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1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2" fill="hold">
                      <p:stCondLst>
                        <p:cond delay="indefinite"/>
                      </p:stCondLst>
                      <p:childTnLst>
                        <p:par>
                          <p:cTn id="363" fill="hold">
                            <p:stCondLst>
                              <p:cond delay="0"/>
                            </p:stCondLst>
                            <p:childTnLst>
                              <p:par>
                                <p:cTn id="36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6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9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0" fill="hold">
                      <p:stCondLst>
                        <p:cond delay="indefinite"/>
                      </p:stCondLst>
                      <p:childTnLst>
                        <p:par>
                          <p:cTn id="371" fill="hold">
                            <p:stCondLst>
                              <p:cond delay="0"/>
                            </p:stCondLst>
                            <p:childTnLst>
                              <p:par>
                                <p:cTn id="37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4" dur="500"/>
                                        <p:tgtEl>
                                          <p:spTgt spid="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5" fill="hold">
                      <p:stCondLst>
                        <p:cond delay="indefinite"/>
                      </p:stCondLst>
                      <p:childTnLst>
                        <p:par>
                          <p:cTn id="376" fill="hold">
                            <p:stCondLst>
                              <p:cond delay="0"/>
                            </p:stCondLst>
                            <p:childTnLst>
                              <p:par>
                                <p:cTn id="37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9" dur="500"/>
                                        <p:tgtEl>
                                          <p:spTgt spid="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0" fill="hold">
                      <p:stCondLst>
                        <p:cond delay="indefinite"/>
                      </p:stCondLst>
                      <p:childTnLst>
                        <p:par>
                          <p:cTn id="381" fill="hold">
                            <p:stCondLst>
                              <p:cond delay="0"/>
                            </p:stCondLst>
                            <p:childTnLst>
                              <p:par>
                                <p:cTn id="38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4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  <p:bldP spid="8" grpId="0"/>
      <p:bldP spid="12" grpId="0"/>
      <p:bldP spid="12" grpId="1"/>
      <p:bldP spid="12" grpId="2"/>
      <p:bldP spid="13" grpId="0"/>
      <p:bldP spid="13" grpId="1"/>
      <p:bldP spid="13" grpId="2"/>
      <p:bldP spid="14" grpId="0"/>
      <p:bldP spid="14" grpId="1"/>
      <p:bldP spid="14" grpId="2"/>
      <p:bldP spid="18" grpId="0"/>
      <p:bldP spid="19" grpId="0"/>
      <p:bldP spid="22" grpId="0"/>
      <p:bldP spid="32" grpId="0"/>
      <p:bldP spid="32" grpId="1"/>
      <p:bldP spid="32" grpId="2"/>
      <p:bldP spid="33" grpId="0"/>
      <p:bldP spid="33" grpId="1"/>
      <p:bldP spid="33" grpId="2"/>
      <p:bldP spid="33" grpId="3"/>
      <p:bldP spid="33" grpId="4"/>
      <p:bldP spid="34" grpId="0"/>
      <p:bldP spid="34" grpId="1"/>
      <p:bldP spid="34" grpId="2"/>
      <p:bldP spid="35" grpId="0"/>
      <p:bldP spid="36" grpId="0"/>
      <p:bldP spid="37" grpId="0"/>
      <p:bldP spid="38" grpId="0"/>
      <p:bldP spid="39" grpId="0"/>
      <p:bldP spid="40" grpId="0"/>
      <p:bldP spid="41" grpId="0"/>
      <p:bldP spid="42" grpId="0"/>
      <p:bldP spid="43" grpId="0"/>
      <p:bldP spid="44" grpId="0"/>
      <p:bldP spid="45" grpId="0"/>
      <p:bldP spid="46" grpId="0"/>
      <p:bldP spid="47" grpId="0"/>
      <p:bldP spid="48" grpId="0"/>
      <p:bldP spid="49" grpId="0"/>
      <p:bldP spid="50" grpId="0"/>
      <p:bldP spid="51" grpId="0" animBg="1"/>
      <p:bldP spid="51" grpId="1" animBg="1"/>
      <p:bldP spid="52" grpId="0" animBg="1"/>
      <p:bldP spid="52" grpId="1" animBg="1"/>
      <p:bldP spid="53" grpId="0" animBg="1"/>
      <p:bldP spid="53" grpId="1" animBg="1"/>
      <p:bldP spid="54" grpId="0"/>
      <p:bldP spid="55" grpId="0"/>
      <p:bldP spid="56" grpId="0"/>
      <p:bldP spid="57" grpId="0"/>
      <p:bldP spid="58" grpId="0"/>
      <p:bldP spid="59" grpId="0"/>
      <p:bldP spid="62" grpId="0"/>
      <p:bldP spid="63" grpId="0"/>
      <p:bldP spid="64" grpId="0" animBg="1"/>
      <p:bldP spid="65" grpId="0"/>
      <p:bldP spid="66" grpId="0" animBg="1"/>
      <p:bldP spid="67" grpId="0" animBg="1"/>
      <p:bldP spid="68" grpId="0"/>
      <p:bldP spid="69" grpId="0"/>
      <p:bldP spid="71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2020" y="1600200"/>
            <a:ext cx="3615068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solve problems about non-uniform bodies by finding or using the centre of mass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A rod AB is 3m long and has weight 20N. It is in a horizontal position resting on supports at points C and D, where AC = 1m and AD = 2.5m. 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The magnitude of the reaction at C is three times the magnitude of the reaction at D. 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Find the distance of the centre of mass of the rod from A. </a:t>
            </a:r>
          </a:p>
        </p:txBody>
      </p:sp>
      <p:cxnSp>
        <p:nvCxnSpPr>
          <p:cNvPr id="72" name="Straight Connector 71"/>
          <p:cNvCxnSpPr/>
          <p:nvPr/>
        </p:nvCxnSpPr>
        <p:spPr>
          <a:xfrm>
            <a:off x="5105400" y="2057400"/>
            <a:ext cx="2819400" cy="0"/>
          </a:xfrm>
          <a:prstGeom prst="line">
            <a:avLst/>
          </a:prstGeom>
          <a:ln w="349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Isosceles Triangle 72"/>
          <p:cNvSpPr/>
          <p:nvPr/>
        </p:nvSpPr>
        <p:spPr>
          <a:xfrm>
            <a:off x="5867400" y="2057400"/>
            <a:ext cx="304800" cy="228600"/>
          </a:xfrm>
          <a:prstGeom prst="triangl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4" name="TextBox 73"/>
          <p:cNvSpPr txBox="1"/>
          <p:nvPr/>
        </p:nvSpPr>
        <p:spPr>
          <a:xfrm>
            <a:off x="5867400" y="2057400"/>
            <a:ext cx="304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C</a:t>
            </a:r>
          </a:p>
        </p:txBody>
      </p:sp>
      <p:sp>
        <p:nvSpPr>
          <p:cNvPr id="75" name="Isosceles Triangle 74"/>
          <p:cNvSpPr/>
          <p:nvPr/>
        </p:nvSpPr>
        <p:spPr>
          <a:xfrm>
            <a:off x="7239000" y="2057400"/>
            <a:ext cx="304800" cy="228600"/>
          </a:xfrm>
          <a:prstGeom prst="triangl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6" name="TextBox 75"/>
          <p:cNvSpPr txBox="1"/>
          <p:nvPr/>
        </p:nvSpPr>
        <p:spPr>
          <a:xfrm>
            <a:off x="7239000" y="2057400"/>
            <a:ext cx="304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D</a:t>
            </a:r>
          </a:p>
        </p:txBody>
      </p:sp>
      <p:sp>
        <p:nvSpPr>
          <p:cNvPr id="77" name="TextBox 76"/>
          <p:cNvSpPr txBox="1"/>
          <p:nvPr/>
        </p:nvSpPr>
        <p:spPr>
          <a:xfrm>
            <a:off x="5334000" y="1828800"/>
            <a:ext cx="381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1m</a:t>
            </a:r>
          </a:p>
        </p:txBody>
      </p:sp>
      <p:sp>
        <p:nvSpPr>
          <p:cNvPr id="78" name="TextBox 77"/>
          <p:cNvSpPr txBox="1"/>
          <p:nvPr/>
        </p:nvSpPr>
        <p:spPr>
          <a:xfrm>
            <a:off x="6400800" y="1828800"/>
            <a:ext cx="533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1.5m</a:t>
            </a:r>
          </a:p>
        </p:txBody>
      </p:sp>
      <p:sp>
        <p:nvSpPr>
          <p:cNvPr id="79" name="TextBox 78"/>
          <p:cNvSpPr txBox="1"/>
          <p:nvPr/>
        </p:nvSpPr>
        <p:spPr>
          <a:xfrm>
            <a:off x="7467600" y="1828800"/>
            <a:ext cx="533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0.5m</a:t>
            </a:r>
          </a:p>
        </p:txBody>
      </p:sp>
      <p:cxnSp>
        <p:nvCxnSpPr>
          <p:cNvPr id="80" name="Straight Arrow Connector 79"/>
          <p:cNvCxnSpPr/>
          <p:nvPr/>
        </p:nvCxnSpPr>
        <p:spPr>
          <a:xfrm flipV="1">
            <a:off x="6019800" y="1600200"/>
            <a:ext cx="0" cy="45720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TextBox 80"/>
          <p:cNvSpPr txBox="1"/>
          <p:nvPr/>
        </p:nvSpPr>
        <p:spPr>
          <a:xfrm>
            <a:off x="5867400" y="1371600"/>
            <a:ext cx="34336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R</a:t>
            </a:r>
            <a:r>
              <a:rPr lang="en-GB" sz="1200" baseline="-25000" dirty="0">
                <a:latin typeface="Comic Sans MS" pitchFamily="66" charset="0"/>
              </a:rPr>
              <a:t>C</a:t>
            </a:r>
          </a:p>
        </p:txBody>
      </p:sp>
      <p:cxnSp>
        <p:nvCxnSpPr>
          <p:cNvPr id="82" name="Straight Arrow Connector 81"/>
          <p:cNvCxnSpPr/>
          <p:nvPr/>
        </p:nvCxnSpPr>
        <p:spPr>
          <a:xfrm flipV="1">
            <a:off x="7391400" y="1600200"/>
            <a:ext cx="0" cy="45720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TextBox 82"/>
          <p:cNvSpPr txBox="1"/>
          <p:nvPr/>
        </p:nvSpPr>
        <p:spPr>
          <a:xfrm>
            <a:off x="7239000" y="1371600"/>
            <a:ext cx="3545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R</a:t>
            </a:r>
            <a:r>
              <a:rPr lang="en-GB" sz="1200" baseline="-25000" dirty="0">
                <a:latin typeface="Comic Sans MS" pitchFamily="66" charset="0"/>
              </a:rPr>
              <a:t>D</a:t>
            </a:r>
          </a:p>
        </p:txBody>
      </p:sp>
      <p:sp>
        <p:nvSpPr>
          <p:cNvPr id="84" name="TextBox 83"/>
          <p:cNvSpPr txBox="1"/>
          <p:nvPr/>
        </p:nvSpPr>
        <p:spPr>
          <a:xfrm>
            <a:off x="4802372" y="1905000"/>
            <a:ext cx="2968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A</a:t>
            </a:r>
            <a:endParaRPr lang="en-GB" sz="1200" baseline="-25000" dirty="0">
              <a:latin typeface="Comic Sans MS" pitchFamily="66" charset="0"/>
            </a:endParaRPr>
          </a:p>
        </p:txBody>
      </p:sp>
      <p:sp>
        <p:nvSpPr>
          <p:cNvPr id="85" name="TextBox 84"/>
          <p:cNvSpPr txBox="1"/>
          <p:nvPr/>
        </p:nvSpPr>
        <p:spPr>
          <a:xfrm>
            <a:off x="7924800" y="1905000"/>
            <a:ext cx="28244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B</a:t>
            </a:r>
            <a:endParaRPr lang="en-GB" sz="1200" baseline="-25000" dirty="0">
              <a:latin typeface="Comic Sans MS" pitchFamily="66" charset="0"/>
            </a:endParaRPr>
          </a:p>
        </p:txBody>
      </p:sp>
      <p:cxnSp>
        <p:nvCxnSpPr>
          <p:cNvPr id="86" name="Straight Arrow Connector 85"/>
          <p:cNvCxnSpPr/>
          <p:nvPr/>
        </p:nvCxnSpPr>
        <p:spPr>
          <a:xfrm>
            <a:off x="6324600" y="2057400"/>
            <a:ext cx="0" cy="68580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TextBox 86"/>
          <p:cNvSpPr txBox="1"/>
          <p:nvPr/>
        </p:nvSpPr>
        <p:spPr>
          <a:xfrm>
            <a:off x="6096000" y="2743200"/>
            <a:ext cx="49725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20N</a:t>
            </a:r>
            <a:endParaRPr lang="en-GB" sz="1200" baseline="-25000" dirty="0">
              <a:latin typeface="Comic Sans MS" pitchFamily="66" charset="0"/>
            </a:endParaRPr>
          </a:p>
        </p:txBody>
      </p:sp>
      <p:sp>
        <p:nvSpPr>
          <p:cNvPr id="88" name="TextBox 87"/>
          <p:cNvSpPr txBox="1"/>
          <p:nvPr/>
        </p:nvSpPr>
        <p:spPr>
          <a:xfrm>
            <a:off x="7696200" y="1066800"/>
            <a:ext cx="873958" cy="307777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R</a:t>
            </a:r>
            <a:r>
              <a:rPr lang="en-GB" sz="1400" baseline="-25000" dirty="0">
                <a:latin typeface="Comic Sans MS" pitchFamily="66" charset="0"/>
              </a:rPr>
              <a:t>C</a:t>
            </a:r>
            <a:r>
              <a:rPr lang="en-GB" sz="1400" dirty="0">
                <a:latin typeface="Comic Sans MS" pitchFamily="66" charset="0"/>
              </a:rPr>
              <a:t> = 3R</a:t>
            </a:r>
            <a:r>
              <a:rPr lang="en-GB" sz="1400" baseline="-25000" dirty="0">
                <a:latin typeface="Comic Sans MS" pitchFamily="66" charset="0"/>
              </a:rPr>
              <a:t>D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4114800" y="3048000"/>
            <a:ext cx="5029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Estimate where the centre of mass is on your diagram</a:t>
            </a:r>
          </a:p>
          <a:p>
            <a:pPr marL="171450" indent="-171450">
              <a:buFont typeface="Wingdings"/>
              <a:buChar char="à"/>
            </a:pPr>
            <a:r>
              <a:rPr lang="en-GB" sz="1200" dirty="0">
                <a:latin typeface="Comic Sans MS" pitchFamily="66" charset="0"/>
                <a:sym typeface="Wingdings" pitchFamily="2" charset="2"/>
              </a:rPr>
              <a:t>We can replace RC with 3R</a:t>
            </a:r>
            <a:r>
              <a:rPr lang="en-GB" sz="1200" baseline="-25000" dirty="0">
                <a:latin typeface="Comic Sans MS" pitchFamily="66" charset="0"/>
                <a:sym typeface="Wingdings" pitchFamily="2" charset="2"/>
              </a:rPr>
              <a:t>D</a:t>
            </a:r>
          </a:p>
          <a:p>
            <a:pPr marL="171450" indent="-171450">
              <a:buFont typeface="Wingdings"/>
              <a:buChar char="à"/>
            </a:pPr>
            <a:r>
              <a:rPr lang="en-GB" sz="1200" dirty="0">
                <a:latin typeface="Comic Sans MS" pitchFamily="66" charset="0"/>
                <a:sym typeface="Wingdings" pitchFamily="2" charset="2"/>
              </a:rPr>
              <a:t>Now find the normal reactions</a:t>
            </a:r>
            <a:endParaRPr lang="en-GB" sz="12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4495800" y="3810000"/>
                <a:ext cx="860235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4</m:t>
                      </m:r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𝑅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𝐷</m:t>
                          </m:r>
                        </m:sub>
                      </m:sSub>
                      <m:r>
                        <a:rPr lang="en-GB" sz="1200" b="0" i="1" smtClean="0">
                          <a:latin typeface="Cambria Math"/>
                        </a:rPr>
                        <m:t>=20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5800" y="3810000"/>
                <a:ext cx="860235" cy="276999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5" name="TextBox 94"/>
              <p:cNvSpPr txBox="1"/>
              <p:nvPr/>
            </p:nvSpPr>
            <p:spPr>
              <a:xfrm>
                <a:off x="4572000" y="4114800"/>
                <a:ext cx="690317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𝑅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𝐷</m:t>
                          </m:r>
                        </m:sub>
                      </m:sSub>
                      <m:r>
                        <a:rPr lang="en-GB" sz="1200" b="0" i="1" smtClean="0">
                          <a:latin typeface="Cambria Math"/>
                        </a:rPr>
                        <m:t>=5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95" name="TextBox 9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114800"/>
                <a:ext cx="690317" cy="276999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6" name="TextBox 95"/>
          <p:cNvSpPr txBox="1"/>
          <p:nvPr/>
        </p:nvSpPr>
        <p:spPr>
          <a:xfrm>
            <a:off x="5791200" y="1371600"/>
            <a:ext cx="4491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3R</a:t>
            </a:r>
            <a:r>
              <a:rPr lang="en-GB" sz="1200" baseline="-25000" dirty="0">
                <a:latin typeface="Comic Sans MS" pitchFamily="66" charset="0"/>
              </a:rPr>
              <a:t>D</a:t>
            </a:r>
          </a:p>
        </p:txBody>
      </p:sp>
      <p:sp>
        <p:nvSpPr>
          <p:cNvPr id="97" name="TextBox 96"/>
          <p:cNvSpPr txBox="1"/>
          <p:nvPr/>
        </p:nvSpPr>
        <p:spPr>
          <a:xfrm>
            <a:off x="7239000" y="1371600"/>
            <a:ext cx="4026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5N</a:t>
            </a:r>
            <a:endParaRPr lang="en-GB" sz="1200" baseline="-25000" dirty="0">
              <a:latin typeface="Comic Sans MS" pitchFamily="66" charset="0"/>
            </a:endParaRPr>
          </a:p>
        </p:txBody>
      </p:sp>
      <p:sp>
        <p:nvSpPr>
          <p:cNvPr id="98" name="TextBox 97"/>
          <p:cNvSpPr txBox="1"/>
          <p:nvPr/>
        </p:nvSpPr>
        <p:spPr>
          <a:xfrm>
            <a:off x="5791200" y="1371600"/>
            <a:ext cx="47160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15N</a:t>
            </a:r>
            <a:endParaRPr lang="en-GB" sz="1200" baseline="-25000" dirty="0">
              <a:latin typeface="Comic Sans MS" pitchFamily="66" charset="0"/>
            </a:endParaRPr>
          </a:p>
        </p:txBody>
      </p:sp>
      <p:sp>
        <p:nvSpPr>
          <p:cNvPr id="99" name="Arc 98"/>
          <p:cNvSpPr/>
          <p:nvPr/>
        </p:nvSpPr>
        <p:spPr>
          <a:xfrm>
            <a:off x="5105400" y="3962400"/>
            <a:ext cx="457200" cy="310055"/>
          </a:xfrm>
          <a:prstGeom prst="arc">
            <a:avLst>
              <a:gd name="adj1" fmla="val 16200000"/>
              <a:gd name="adj2" fmla="val 5488857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0" name="TextBox 99"/>
          <p:cNvSpPr txBox="1"/>
          <p:nvPr/>
        </p:nvSpPr>
        <p:spPr>
          <a:xfrm>
            <a:off x="5562600" y="3962400"/>
            <a:ext cx="9909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Divide by 4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1" name="TextBox 100"/>
              <p:cNvSpPr txBox="1"/>
              <p:nvPr/>
            </p:nvSpPr>
            <p:spPr>
              <a:xfrm>
                <a:off x="4572000" y="4419600"/>
                <a:ext cx="764633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𝑅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𝐶</m:t>
                          </m:r>
                        </m:sub>
                      </m:sSub>
                      <m:r>
                        <a:rPr lang="en-GB" sz="1200" b="0" i="1" smtClean="0">
                          <a:latin typeface="Cambria Math"/>
                        </a:rPr>
                        <m:t>=15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01" name="TextBox 10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419600"/>
                <a:ext cx="764633" cy="276999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03" name="Straight Connector 102"/>
          <p:cNvCxnSpPr/>
          <p:nvPr/>
        </p:nvCxnSpPr>
        <p:spPr>
          <a:xfrm>
            <a:off x="533400" y="4051176"/>
            <a:ext cx="3048000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Connector 103"/>
          <p:cNvCxnSpPr/>
          <p:nvPr/>
        </p:nvCxnSpPr>
        <p:spPr>
          <a:xfrm>
            <a:off x="591845" y="4253143"/>
            <a:ext cx="2819400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Connector 105"/>
          <p:cNvCxnSpPr/>
          <p:nvPr/>
        </p:nvCxnSpPr>
        <p:spPr>
          <a:xfrm>
            <a:off x="1438923" y="4455110"/>
            <a:ext cx="1143000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タイトル 1">
            <a:extLst>
              <a:ext uri="{FF2B5EF4-FFF2-40B4-BE49-F238E27FC236}">
                <a16:creationId xmlns:a16="http://schemas.microsoft.com/office/drawing/2014/main" id="{E81A9C1A-D89B-476F-B84F-CE3684EF71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87573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Moments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38" name="コンテンツ プレースホルダー 2">
            <a:extLst>
              <a:ext uri="{FF2B5EF4-FFF2-40B4-BE49-F238E27FC236}">
                <a16:creationId xmlns:a16="http://schemas.microsoft.com/office/drawing/2014/main" id="{B6FA4F12-5EF3-4AE8-9993-1EC55B480630}"/>
              </a:ext>
            </a:extLst>
          </p:cNvPr>
          <p:cNvSpPr txBox="1">
            <a:spLocks/>
          </p:cNvSpPr>
          <p:nvPr/>
        </p:nvSpPr>
        <p:spPr>
          <a:xfrm>
            <a:off x="8613201" y="6547282"/>
            <a:ext cx="530799" cy="31071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4D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sp>
        <p:nvSpPr>
          <p:cNvPr id="40" name="Arc 98">
            <a:extLst>
              <a:ext uri="{FF2B5EF4-FFF2-40B4-BE49-F238E27FC236}">
                <a16:creationId xmlns:a16="http://schemas.microsoft.com/office/drawing/2014/main" id="{7DE45453-CC55-4C96-A489-C55DCC97A800}"/>
              </a:ext>
            </a:extLst>
          </p:cNvPr>
          <p:cNvSpPr/>
          <p:nvPr/>
        </p:nvSpPr>
        <p:spPr>
          <a:xfrm>
            <a:off x="5124635" y="4274598"/>
            <a:ext cx="457200" cy="310055"/>
          </a:xfrm>
          <a:prstGeom prst="arc">
            <a:avLst>
              <a:gd name="adj1" fmla="val 16200000"/>
              <a:gd name="adj2" fmla="val 5488857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TextBox 99">
            <a:extLst>
              <a:ext uri="{FF2B5EF4-FFF2-40B4-BE49-F238E27FC236}">
                <a16:creationId xmlns:a16="http://schemas.microsoft.com/office/drawing/2014/main" id="{A15E39A8-5010-4B04-BF72-A78DCFE3EBFA}"/>
              </a:ext>
            </a:extLst>
          </p:cNvPr>
          <p:cNvSpPr txBox="1"/>
          <p:nvPr/>
        </p:nvSpPr>
        <p:spPr>
          <a:xfrm>
            <a:off x="5581835" y="4274598"/>
            <a:ext cx="83388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Calculate</a:t>
            </a:r>
          </a:p>
        </p:txBody>
      </p:sp>
    </p:spTree>
    <p:extLst>
      <p:ext uri="{BB962C8B-B14F-4D97-AF65-F5344CB8AC3E}">
        <p14:creationId xmlns:p14="http://schemas.microsoft.com/office/powerpoint/2010/main" val="12977922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2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89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92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95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5" dur="500"/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9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5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0" dur="500"/>
                                        <p:tgtEl>
                                          <p:spTgt spid="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0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5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0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5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9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5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>
                      <p:stCondLst>
                        <p:cond delay="indefinite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9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5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" grpId="0" animBg="1"/>
      <p:bldP spid="74" grpId="0"/>
      <p:bldP spid="75" grpId="0" animBg="1"/>
      <p:bldP spid="76" grpId="0"/>
      <p:bldP spid="77" grpId="0"/>
      <p:bldP spid="78" grpId="0"/>
      <p:bldP spid="79" grpId="0"/>
      <p:bldP spid="81" grpId="0"/>
      <p:bldP spid="81" grpId="1"/>
      <p:bldP spid="83" grpId="0"/>
      <p:bldP spid="83" grpId="1"/>
      <p:bldP spid="84" grpId="0"/>
      <p:bldP spid="85" grpId="0"/>
      <p:bldP spid="87" grpId="0"/>
      <p:bldP spid="88" grpId="0" animBg="1"/>
      <p:bldP spid="28" grpId="0"/>
      <p:bldP spid="95" grpId="0"/>
      <p:bldP spid="96" grpId="0"/>
      <p:bldP spid="96" grpId="1"/>
      <p:bldP spid="97" grpId="0"/>
      <p:bldP spid="98" grpId="0"/>
      <p:bldP spid="99" grpId="0" animBg="1"/>
      <p:bldP spid="100" grpId="0"/>
      <p:bldP spid="101" grpId="0"/>
      <p:bldP spid="40" grpId="0" animBg="1"/>
      <p:bldP spid="41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2020" y="1600200"/>
            <a:ext cx="3615068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solve problems about non-uniform bodies by finding or using the centre of mass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A rod AB is 3m long and has weight 20N. It is in a horizontal position resting on supports at points C and D, where AC = 1m and AD = 2.5m. 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The magnitude of the reaction at C is three times the magnitude of the reaction at D. 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Find the distance of the centre of mass of the rod from A. </a:t>
            </a:r>
          </a:p>
        </p:txBody>
      </p:sp>
      <p:cxnSp>
        <p:nvCxnSpPr>
          <p:cNvPr id="72" name="Straight Connector 71"/>
          <p:cNvCxnSpPr/>
          <p:nvPr/>
        </p:nvCxnSpPr>
        <p:spPr>
          <a:xfrm>
            <a:off x="5105400" y="2057400"/>
            <a:ext cx="2819400" cy="0"/>
          </a:xfrm>
          <a:prstGeom prst="line">
            <a:avLst/>
          </a:prstGeom>
          <a:ln w="349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Isosceles Triangle 72"/>
          <p:cNvSpPr/>
          <p:nvPr/>
        </p:nvSpPr>
        <p:spPr>
          <a:xfrm>
            <a:off x="5867400" y="2057400"/>
            <a:ext cx="304800" cy="228600"/>
          </a:xfrm>
          <a:prstGeom prst="triangl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4" name="TextBox 73"/>
          <p:cNvSpPr txBox="1"/>
          <p:nvPr/>
        </p:nvSpPr>
        <p:spPr>
          <a:xfrm>
            <a:off x="5867400" y="2057400"/>
            <a:ext cx="304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C</a:t>
            </a:r>
          </a:p>
        </p:txBody>
      </p:sp>
      <p:sp>
        <p:nvSpPr>
          <p:cNvPr id="75" name="Isosceles Triangle 74"/>
          <p:cNvSpPr/>
          <p:nvPr/>
        </p:nvSpPr>
        <p:spPr>
          <a:xfrm>
            <a:off x="7239000" y="2057400"/>
            <a:ext cx="304800" cy="228600"/>
          </a:xfrm>
          <a:prstGeom prst="triangl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6" name="TextBox 75"/>
          <p:cNvSpPr txBox="1"/>
          <p:nvPr/>
        </p:nvSpPr>
        <p:spPr>
          <a:xfrm>
            <a:off x="7239000" y="2057400"/>
            <a:ext cx="304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D</a:t>
            </a:r>
          </a:p>
        </p:txBody>
      </p:sp>
      <p:sp>
        <p:nvSpPr>
          <p:cNvPr id="77" name="TextBox 76"/>
          <p:cNvSpPr txBox="1"/>
          <p:nvPr/>
        </p:nvSpPr>
        <p:spPr>
          <a:xfrm>
            <a:off x="5334000" y="1828800"/>
            <a:ext cx="381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1m</a:t>
            </a:r>
          </a:p>
        </p:txBody>
      </p:sp>
      <p:sp>
        <p:nvSpPr>
          <p:cNvPr id="78" name="TextBox 77"/>
          <p:cNvSpPr txBox="1"/>
          <p:nvPr/>
        </p:nvSpPr>
        <p:spPr>
          <a:xfrm>
            <a:off x="6400800" y="1828800"/>
            <a:ext cx="533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1.5m</a:t>
            </a:r>
          </a:p>
        </p:txBody>
      </p:sp>
      <p:sp>
        <p:nvSpPr>
          <p:cNvPr id="79" name="TextBox 78"/>
          <p:cNvSpPr txBox="1"/>
          <p:nvPr/>
        </p:nvSpPr>
        <p:spPr>
          <a:xfrm>
            <a:off x="7467600" y="1828800"/>
            <a:ext cx="533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0.5m</a:t>
            </a:r>
          </a:p>
        </p:txBody>
      </p:sp>
      <p:cxnSp>
        <p:nvCxnSpPr>
          <p:cNvPr id="80" name="Straight Arrow Connector 79"/>
          <p:cNvCxnSpPr/>
          <p:nvPr/>
        </p:nvCxnSpPr>
        <p:spPr>
          <a:xfrm flipV="1">
            <a:off x="6019800" y="1600200"/>
            <a:ext cx="0" cy="45720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Arrow Connector 81"/>
          <p:cNvCxnSpPr/>
          <p:nvPr/>
        </p:nvCxnSpPr>
        <p:spPr>
          <a:xfrm flipV="1">
            <a:off x="7391400" y="1600200"/>
            <a:ext cx="0" cy="45720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TextBox 84"/>
          <p:cNvSpPr txBox="1"/>
          <p:nvPr/>
        </p:nvSpPr>
        <p:spPr>
          <a:xfrm>
            <a:off x="7924800" y="1905000"/>
            <a:ext cx="28244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B</a:t>
            </a:r>
            <a:endParaRPr lang="en-GB" sz="1200" baseline="-25000" dirty="0">
              <a:latin typeface="Comic Sans MS" pitchFamily="66" charset="0"/>
            </a:endParaRPr>
          </a:p>
        </p:txBody>
      </p:sp>
      <p:cxnSp>
        <p:nvCxnSpPr>
          <p:cNvPr id="86" name="Straight Arrow Connector 85"/>
          <p:cNvCxnSpPr/>
          <p:nvPr/>
        </p:nvCxnSpPr>
        <p:spPr>
          <a:xfrm>
            <a:off x="6324600" y="2057400"/>
            <a:ext cx="0" cy="68580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TextBox 86"/>
          <p:cNvSpPr txBox="1"/>
          <p:nvPr/>
        </p:nvSpPr>
        <p:spPr>
          <a:xfrm>
            <a:off x="6096000" y="2743200"/>
            <a:ext cx="49725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20N</a:t>
            </a:r>
            <a:endParaRPr lang="en-GB" sz="1200" baseline="-25000" dirty="0">
              <a:latin typeface="Comic Sans MS" pitchFamily="66" charset="0"/>
            </a:endParaRPr>
          </a:p>
        </p:txBody>
      </p:sp>
      <p:sp>
        <p:nvSpPr>
          <p:cNvPr id="97" name="TextBox 96"/>
          <p:cNvSpPr txBox="1"/>
          <p:nvPr/>
        </p:nvSpPr>
        <p:spPr>
          <a:xfrm>
            <a:off x="7239000" y="1371600"/>
            <a:ext cx="4026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5N</a:t>
            </a:r>
            <a:endParaRPr lang="en-GB" sz="1200" baseline="-25000" dirty="0">
              <a:latin typeface="Comic Sans MS" pitchFamily="66" charset="0"/>
            </a:endParaRPr>
          </a:p>
        </p:txBody>
      </p:sp>
      <p:sp>
        <p:nvSpPr>
          <p:cNvPr id="98" name="TextBox 97"/>
          <p:cNvSpPr txBox="1"/>
          <p:nvPr/>
        </p:nvSpPr>
        <p:spPr>
          <a:xfrm>
            <a:off x="5791200" y="1371600"/>
            <a:ext cx="47160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15N</a:t>
            </a:r>
            <a:endParaRPr lang="en-GB" sz="1200" baseline="-25000" dirty="0">
              <a:latin typeface="Comic Sans MS" pitchFamily="66" charset="0"/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>
            <a:off x="5105400" y="2057400"/>
            <a:ext cx="1219200" cy="0"/>
          </a:xfrm>
          <a:prstGeom prst="line">
            <a:avLst/>
          </a:prstGeom>
          <a:ln w="349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5105400" y="2057400"/>
            <a:ext cx="914400" cy="0"/>
          </a:xfrm>
          <a:prstGeom prst="line">
            <a:avLst/>
          </a:prstGeom>
          <a:ln w="349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5105400" y="2057400"/>
            <a:ext cx="2286000" cy="0"/>
          </a:xfrm>
          <a:prstGeom prst="line">
            <a:avLst/>
          </a:prstGeom>
          <a:ln w="349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4191000" y="3048000"/>
            <a:ext cx="497283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Now take moments about A, calling the required distance ‘x’</a:t>
            </a:r>
          </a:p>
          <a:p>
            <a:r>
              <a:rPr lang="en-GB" sz="1200" dirty="0">
                <a:latin typeface="Comic Sans MS" pitchFamily="66" charset="0"/>
              </a:rPr>
              <a:t>(You’ll find it is usually easiest to do this from the end of the rod!)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5791200" y="1066800"/>
            <a:ext cx="457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latin typeface="Comic Sans MS" pitchFamily="66" charset="0"/>
              </a:rPr>
              <a:t>(1)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7239000" y="1066800"/>
            <a:ext cx="457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latin typeface="Comic Sans MS" pitchFamily="66" charset="0"/>
              </a:rPr>
              <a:t>(3)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6553200" y="2667000"/>
            <a:ext cx="457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latin typeface="Comic Sans MS" pitchFamily="66" charset="0"/>
              </a:rPr>
              <a:t>(2)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5562600" y="1981200"/>
            <a:ext cx="381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solidFill>
                  <a:srgbClr val="FF0000"/>
                </a:solidFill>
                <a:latin typeface="Comic Sans MS" pitchFamily="66" charset="0"/>
              </a:rPr>
              <a:t>x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4191000" y="3505200"/>
            <a:ext cx="457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(1)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4191000" y="3810000"/>
            <a:ext cx="457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(2)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4191000" y="4114800"/>
            <a:ext cx="457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(3)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4572000" y="3505200"/>
                <a:ext cx="73090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1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×15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3505200"/>
                <a:ext cx="730906" cy="307777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5181600" y="3505200"/>
                <a:ext cx="93333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=15 </m:t>
                      </m:r>
                      <m:r>
                        <a:rPr lang="en-GB" sz="1400" b="0" i="1" smtClean="0">
                          <a:latin typeface="Cambria Math"/>
                        </a:rPr>
                        <m:t>𝑁𝑚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81600" y="3505200"/>
                <a:ext cx="933332" cy="307777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5943600" y="3505200"/>
                <a:ext cx="1337995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𝑎𝑛𝑡𝑖𝑐𝑙𝑜𝑐𝑘𝑤𝑖𝑠𝑒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43600" y="3505200"/>
                <a:ext cx="1337995" cy="307777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4572000" y="3810000"/>
                <a:ext cx="733149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𝑥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×20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3810000"/>
                <a:ext cx="733149" cy="307777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5181600" y="3810000"/>
                <a:ext cx="1034963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=20</m:t>
                      </m:r>
                      <m:r>
                        <a:rPr lang="en-GB" sz="1400" b="0" i="1" smtClean="0">
                          <a:latin typeface="Cambria Math"/>
                        </a:rPr>
                        <m:t>𝑥</m:t>
                      </m:r>
                      <m:r>
                        <a:rPr lang="en-GB" sz="1400" b="0" i="1" smtClean="0">
                          <a:latin typeface="Cambria Math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</a:rPr>
                        <m:t>𝑁𝑚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81600" y="3810000"/>
                <a:ext cx="1034963" cy="307777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6096000" y="3810000"/>
                <a:ext cx="1009379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𝑐𝑙𝑜𝑐𝑘𝑤𝑖𝑠𝑒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0" y="3810000"/>
                <a:ext cx="1009379" cy="307777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4572000" y="4114800"/>
                <a:ext cx="76777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2.5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×5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114800"/>
                <a:ext cx="767774" cy="307777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5181600" y="4114800"/>
                <a:ext cx="106958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=12.5 </m:t>
                      </m:r>
                      <m:r>
                        <a:rPr lang="en-GB" sz="1400" b="0" i="1" smtClean="0">
                          <a:latin typeface="Cambria Math"/>
                        </a:rPr>
                        <m:t>𝑁𝑚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81600" y="4114800"/>
                <a:ext cx="1069588" cy="307777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6096000" y="4114800"/>
                <a:ext cx="1337995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𝑎𝑛𝑡𝑖𝑐𝑙𝑜𝑐𝑘𝑤𝑖𝑠𝑒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0" y="4114800"/>
                <a:ext cx="1337995" cy="307777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4" name="TextBox 53"/>
          <p:cNvSpPr txBox="1"/>
          <p:nvPr/>
        </p:nvSpPr>
        <p:spPr>
          <a:xfrm>
            <a:off x="4191000" y="4495800"/>
            <a:ext cx="309411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Equilibrium so anticlockwise = clockwise</a:t>
            </a:r>
          </a:p>
        </p:txBody>
      </p:sp>
      <p:sp>
        <p:nvSpPr>
          <p:cNvPr id="55" name="Rectangle 54"/>
          <p:cNvSpPr/>
          <p:nvPr/>
        </p:nvSpPr>
        <p:spPr>
          <a:xfrm>
            <a:off x="5477522" y="3505200"/>
            <a:ext cx="1761478" cy="304800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6" name="Rectangle 55"/>
          <p:cNvSpPr/>
          <p:nvPr/>
        </p:nvSpPr>
        <p:spPr>
          <a:xfrm>
            <a:off x="5442012" y="3810000"/>
            <a:ext cx="1644588" cy="304800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7" name="Rectangle 56"/>
          <p:cNvSpPr/>
          <p:nvPr/>
        </p:nvSpPr>
        <p:spPr>
          <a:xfrm>
            <a:off x="5459766" y="4114800"/>
            <a:ext cx="1931633" cy="288524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57"/>
              <p:cNvSpPr txBox="1"/>
              <p:nvPr/>
            </p:nvSpPr>
            <p:spPr>
              <a:xfrm>
                <a:off x="4191000" y="4800600"/>
                <a:ext cx="115749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15+12.5=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8" name="TextBox 5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4800600"/>
                <a:ext cx="1157496" cy="307777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Box 58"/>
              <p:cNvSpPr txBox="1"/>
              <p:nvPr/>
            </p:nvSpPr>
            <p:spPr>
              <a:xfrm>
                <a:off x="5181600" y="4800600"/>
                <a:ext cx="52514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20</m:t>
                      </m:r>
                      <m:r>
                        <a:rPr lang="en-GB" sz="1400" b="0" i="1" smtClean="0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9" name="TextBox 5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81600" y="4800600"/>
                <a:ext cx="525144" cy="307777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0" name="TextBox 59"/>
              <p:cNvSpPr txBox="1"/>
              <p:nvPr/>
            </p:nvSpPr>
            <p:spPr>
              <a:xfrm>
                <a:off x="4572000" y="5105400"/>
                <a:ext cx="8382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27.5=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0" name="TextBox 5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5105400"/>
                <a:ext cx="838200" cy="307777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1" name="TextBox 60"/>
              <p:cNvSpPr txBox="1"/>
              <p:nvPr/>
            </p:nvSpPr>
            <p:spPr>
              <a:xfrm>
                <a:off x="5181600" y="5105400"/>
                <a:ext cx="52514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20</m:t>
                      </m:r>
                      <m:r>
                        <a:rPr lang="en-GB" sz="1400" b="0" i="1" smtClean="0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1" name="TextBox 6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81600" y="5105400"/>
                <a:ext cx="525144" cy="307777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4" name="TextBox 63"/>
              <p:cNvSpPr txBox="1"/>
              <p:nvPr/>
            </p:nvSpPr>
            <p:spPr>
              <a:xfrm>
                <a:off x="4572000" y="5410200"/>
                <a:ext cx="8382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1.38=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4" name="TextBox 6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5410200"/>
                <a:ext cx="838200" cy="307777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5" name="TextBox 64"/>
              <p:cNvSpPr txBox="1"/>
              <p:nvPr/>
            </p:nvSpPr>
            <p:spPr>
              <a:xfrm>
                <a:off x="5181600" y="5410200"/>
                <a:ext cx="32637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5" name="TextBox 6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81600" y="5410200"/>
                <a:ext cx="326371" cy="307777"/>
              </a:xfrm>
              <a:prstGeom prst="rect">
                <a:avLst/>
              </a:prstGeom>
              <a:blipFill rotWithShape="1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6" name="Arc 65"/>
          <p:cNvSpPr/>
          <p:nvPr/>
        </p:nvSpPr>
        <p:spPr>
          <a:xfrm>
            <a:off x="5486400" y="4953000"/>
            <a:ext cx="457200" cy="310055"/>
          </a:xfrm>
          <a:prstGeom prst="arc">
            <a:avLst>
              <a:gd name="adj1" fmla="val 16200000"/>
              <a:gd name="adj2" fmla="val 5488857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7" name="TextBox 66"/>
          <p:cNvSpPr txBox="1"/>
          <p:nvPr/>
        </p:nvSpPr>
        <p:spPr>
          <a:xfrm>
            <a:off x="5943600" y="4953000"/>
            <a:ext cx="107753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Group terms</a:t>
            </a:r>
          </a:p>
        </p:txBody>
      </p:sp>
      <p:sp>
        <p:nvSpPr>
          <p:cNvPr id="68" name="Arc 67"/>
          <p:cNvSpPr/>
          <p:nvPr/>
        </p:nvSpPr>
        <p:spPr>
          <a:xfrm>
            <a:off x="5486400" y="5257800"/>
            <a:ext cx="457200" cy="310055"/>
          </a:xfrm>
          <a:prstGeom prst="arc">
            <a:avLst>
              <a:gd name="adj1" fmla="val 16200000"/>
              <a:gd name="adj2" fmla="val 5488857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9" name="TextBox 68"/>
          <p:cNvSpPr txBox="1"/>
          <p:nvPr/>
        </p:nvSpPr>
        <p:spPr>
          <a:xfrm>
            <a:off x="5943600" y="5257800"/>
            <a:ext cx="83388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Calculate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4038600" y="6019800"/>
            <a:ext cx="3619902" cy="338554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GB" sz="1600" dirty="0">
                <a:solidFill>
                  <a:srgbClr val="FF0000"/>
                </a:solidFill>
                <a:latin typeface="Comic Sans MS" pitchFamily="66" charset="0"/>
              </a:rPr>
              <a:t>The centre of mass is 1.38m from A</a:t>
            </a:r>
          </a:p>
        </p:txBody>
      </p:sp>
      <p:grpSp>
        <p:nvGrpSpPr>
          <p:cNvPr id="62" name="Group 61"/>
          <p:cNvGrpSpPr/>
          <p:nvPr/>
        </p:nvGrpSpPr>
        <p:grpSpPr>
          <a:xfrm>
            <a:off x="4995782" y="1946644"/>
            <a:ext cx="205507" cy="228600"/>
            <a:chOff x="7643093" y="990600"/>
            <a:chExt cx="205507" cy="228600"/>
          </a:xfrm>
        </p:grpSpPr>
        <p:cxnSp>
          <p:nvCxnSpPr>
            <p:cNvPr id="63" name="Straight Connector 62"/>
            <p:cNvCxnSpPr/>
            <p:nvPr/>
          </p:nvCxnSpPr>
          <p:spPr>
            <a:xfrm>
              <a:off x="7643278" y="990600"/>
              <a:ext cx="205322" cy="22860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flipH="1">
              <a:off x="7643093" y="990600"/>
              <a:ext cx="205322" cy="22860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1" name="TextBox 80"/>
          <p:cNvSpPr txBox="1"/>
          <p:nvPr/>
        </p:nvSpPr>
        <p:spPr>
          <a:xfrm>
            <a:off x="4802372" y="1905000"/>
            <a:ext cx="2968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A</a:t>
            </a:r>
            <a:endParaRPr lang="en-GB" sz="1200" baseline="-25000" dirty="0">
              <a:latin typeface="Comic Sans MS" pitchFamily="66" charset="0"/>
            </a:endParaRPr>
          </a:p>
        </p:txBody>
      </p:sp>
      <p:sp>
        <p:nvSpPr>
          <p:cNvPr id="83" name="タイトル 1">
            <a:extLst>
              <a:ext uri="{FF2B5EF4-FFF2-40B4-BE49-F238E27FC236}">
                <a16:creationId xmlns:a16="http://schemas.microsoft.com/office/drawing/2014/main" id="{8AFEA13D-0855-430B-A867-7054B98C4B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87573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Moments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84" name="コンテンツ プレースホルダー 2">
            <a:extLst>
              <a:ext uri="{FF2B5EF4-FFF2-40B4-BE49-F238E27FC236}">
                <a16:creationId xmlns:a16="http://schemas.microsoft.com/office/drawing/2014/main" id="{3817E495-9EB6-4514-9E66-EAAA01DD4CF2}"/>
              </a:ext>
            </a:extLst>
          </p:cNvPr>
          <p:cNvSpPr txBox="1">
            <a:spLocks/>
          </p:cNvSpPr>
          <p:nvPr/>
        </p:nvSpPr>
        <p:spPr>
          <a:xfrm>
            <a:off x="8613201" y="6547282"/>
            <a:ext cx="530799" cy="31071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4D</a:t>
            </a:r>
            <a:endParaRPr lang="en-GB" sz="1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08132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4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4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45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7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48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9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1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72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74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5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76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8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8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89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4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4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9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8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9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20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1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122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3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3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4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35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6" presetID="3" presetClass="emph" presetSubtype="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37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38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39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40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1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6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1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6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3" presetClass="emph" presetSubtype="2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0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61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2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63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4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65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8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69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170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5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>
                      <p:stCondLst>
                        <p:cond delay="indefinite"/>
                      </p:stCondLst>
                      <p:childTnLst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0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3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4" fill="hold">
                      <p:stCondLst>
                        <p:cond delay="indefinite"/>
                      </p:stCondLst>
                      <p:childTnLst>
                        <p:par>
                          <p:cTn id="185" fill="hold">
                            <p:stCondLst>
                              <p:cond delay="0"/>
                            </p:stCondLst>
                            <p:childTnLst>
                              <p:par>
                                <p:cTn id="18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8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9" fill="hold">
                      <p:stCondLst>
                        <p:cond delay="indefinite"/>
                      </p:stCondLst>
                      <p:childTnLst>
                        <p:par>
                          <p:cTn id="190" fill="hold">
                            <p:stCondLst>
                              <p:cond delay="0"/>
                            </p:stCondLst>
                            <p:childTnLst>
                              <p:par>
                                <p:cTn id="191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9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95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7" fill="hold">
                      <p:stCondLst>
                        <p:cond delay="indefinite"/>
                      </p:stCondLst>
                      <p:childTnLst>
                        <p:par>
                          <p:cTn id="198" fill="hold">
                            <p:stCondLst>
                              <p:cond delay="0"/>
                            </p:stCondLst>
                            <p:childTnLst>
                              <p:par>
                                <p:cTn id="19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1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2" fill="hold">
                      <p:stCondLst>
                        <p:cond delay="indefinite"/>
                      </p:stCondLst>
                      <p:childTnLst>
                        <p:par>
                          <p:cTn id="203" fill="hold">
                            <p:stCondLst>
                              <p:cond delay="0"/>
                            </p:stCondLst>
                            <p:childTnLst>
                              <p:par>
                                <p:cTn id="20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6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7" fill="hold">
                      <p:stCondLst>
                        <p:cond delay="indefinite"/>
                      </p:stCondLst>
                      <p:childTnLst>
                        <p:par>
                          <p:cTn id="208" fill="hold">
                            <p:stCondLst>
                              <p:cond delay="0"/>
                            </p:stCondLst>
                            <p:childTnLst>
                              <p:par>
                                <p:cTn id="209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10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2" fill="hold">
                      <p:stCondLst>
                        <p:cond delay="indefinite"/>
                      </p:stCondLst>
                      <p:childTnLst>
                        <p:par>
                          <p:cTn id="213" fill="hold">
                            <p:stCondLst>
                              <p:cond delay="0"/>
                            </p:stCondLst>
                            <p:childTnLst>
                              <p:par>
                                <p:cTn id="21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6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7" fill="hold">
                      <p:stCondLst>
                        <p:cond delay="indefinite"/>
                      </p:stCondLst>
                      <p:childTnLst>
                        <p:par>
                          <p:cTn id="218" fill="hold">
                            <p:stCondLst>
                              <p:cond delay="0"/>
                            </p:stCondLst>
                            <p:childTnLst>
                              <p:par>
                                <p:cTn id="2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1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2" fill="hold">
                      <p:stCondLst>
                        <p:cond delay="indefinite"/>
                      </p:stCondLst>
                      <p:childTnLst>
                        <p:par>
                          <p:cTn id="223" fill="hold">
                            <p:stCondLst>
                              <p:cond delay="0"/>
                            </p:stCondLst>
                            <p:childTnLst>
                              <p:par>
                                <p:cTn id="2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6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7" fill="hold">
                      <p:stCondLst>
                        <p:cond delay="indefinite"/>
                      </p:stCondLst>
                      <p:childTnLst>
                        <p:par>
                          <p:cTn id="228" fill="hold">
                            <p:stCondLst>
                              <p:cond delay="0"/>
                            </p:stCondLst>
                            <p:childTnLst>
                              <p:par>
                                <p:cTn id="2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1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2" fill="hold">
                      <p:stCondLst>
                        <p:cond delay="indefinite"/>
                      </p:stCondLst>
                      <p:childTnLst>
                        <p:par>
                          <p:cTn id="233" fill="hold">
                            <p:stCondLst>
                              <p:cond delay="0"/>
                            </p:stCondLst>
                            <p:childTnLst>
                              <p:par>
                                <p:cTn id="23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6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7" fill="hold">
                      <p:stCondLst>
                        <p:cond delay="indefinite"/>
                      </p:stCondLst>
                      <p:childTnLst>
                        <p:par>
                          <p:cTn id="238" fill="hold">
                            <p:stCondLst>
                              <p:cond delay="0"/>
                            </p:stCondLst>
                            <p:childTnLst>
                              <p:par>
                                <p:cTn id="23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1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2" fill="hold">
                      <p:stCondLst>
                        <p:cond delay="indefinite"/>
                      </p:stCondLst>
                      <p:childTnLst>
                        <p:par>
                          <p:cTn id="243" fill="hold">
                            <p:stCondLst>
                              <p:cond delay="0"/>
                            </p:stCondLst>
                            <p:childTnLst>
                              <p:par>
                                <p:cTn id="24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6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9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0" fill="hold">
                      <p:stCondLst>
                        <p:cond delay="indefinite"/>
                      </p:stCondLst>
                      <p:childTnLst>
                        <p:par>
                          <p:cTn id="251" fill="hold">
                            <p:stCondLst>
                              <p:cond delay="0"/>
                            </p:stCondLst>
                            <p:childTnLst>
                              <p:par>
                                <p:cTn id="25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4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" grpId="0"/>
      <p:bldP spid="77" grpId="1"/>
      <p:bldP spid="77" grpId="2"/>
      <p:bldP spid="77" grpId="3"/>
      <p:bldP spid="78" grpId="0"/>
      <p:bldP spid="78" grpId="1"/>
      <p:bldP spid="87" grpId="0"/>
      <p:bldP spid="87" grpId="1"/>
      <p:bldP spid="97" grpId="0"/>
      <p:bldP spid="97" grpId="1"/>
      <p:bldP spid="98" grpId="0"/>
      <p:bldP spid="98" grpId="1"/>
      <p:bldP spid="38" grpId="0"/>
      <p:bldP spid="39" grpId="0"/>
      <p:bldP spid="40" grpId="0"/>
      <p:bldP spid="41" grpId="0"/>
      <p:bldP spid="41" grpId="1"/>
      <p:bldP spid="42" grpId="0"/>
      <p:bldP spid="43" grpId="0"/>
      <p:bldP spid="44" grpId="0"/>
      <p:bldP spid="5" grpId="0"/>
      <p:bldP spid="46" grpId="0"/>
      <p:bldP spid="47" grpId="0"/>
      <p:bldP spid="48" grpId="0"/>
      <p:bldP spid="49" grpId="0"/>
      <p:bldP spid="50" grpId="0"/>
      <p:bldP spid="51" grpId="0"/>
      <p:bldP spid="52" grpId="0"/>
      <p:bldP spid="53" grpId="0"/>
      <p:bldP spid="54" grpId="0"/>
      <p:bldP spid="55" grpId="0" animBg="1"/>
      <p:bldP spid="55" grpId="1" animBg="1"/>
      <p:bldP spid="56" grpId="0" animBg="1"/>
      <p:bldP spid="56" grpId="1" animBg="1"/>
      <p:bldP spid="57" grpId="0" animBg="1"/>
      <p:bldP spid="57" grpId="1" animBg="1"/>
      <p:bldP spid="58" grpId="0"/>
      <p:bldP spid="59" grpId="0"/>
      <p:bldP spid="60" grpId="0"/>
      <p:bldP spid="61" grpId="0"/>
      <p:bldP spid="64" grpId="0"/>
      <p:bldP spid="65" grpId="0"/>
      <p:bldP spid="66" grpId="0" animBg="1"/>
      <p:bldP spid="67" grpId="0"/>
      <p:bldP spid="68" grpId="0" animBg="1"/>
      <p:bldP spid="69" grpId="0"/>
      <p:bldP spid="70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3">
            <a:extLst>
              <a:ext uri="{FF2B5EF4-FFF2-40B4-BE49-F238E27FC236}">
                <a16:creationId xmlns:a16="http://schemas.microsoft.com/office/drawing/2014/main" id="{E180B3ED-5FE6-4D9B-846B-4F0F303DADB3}"/>
              </a:ext>
            </a:extLst>
          </p:cNvPr>
          <p:cNvSpPr/>
          <p:nvPr/>
        </p:nvSpPr>
        <p:spPr>
          <a:xfrm>
            <a:off x="1430521" y="1496603"/>
            <a:ext cx="6510117" cy="36317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ja-JP" sz="11500" b="0" cap="none" spc="0" dirty="0">
                <a:ln w="19050">
                  <a:solidFill>
                    <a:schemeClr val="tx1"/>
                  </a:solidFill>
                </a:ln>
                <a:solidFill>
                  <a:srgbClr val="7030A0"/>
                </a:solidFill>
                <a:effectLst>
                  <a:reflection blurRad="6350" stA="53000" endA="300" endPos="35500" dir="5400000" sy="-90000" algn="bl" rotWithShape="0"/>
                </a:effectLst>
                <a:latin typeface="Piranesi It BT" panose="03020602040506080505" pitchFamily="66" charset="0"/>
                <a:ea typeface="Microsoft Himalaya" panose="01010100010101010101" pitchFamily="2" charset="0"/>
                <a:cs typeface="Microsoft Himalaya" panose="01010100010101010101" pitchFamily="2" charset="0"/>
              </a:rPr>
              <a:t>Teachings for </a:t>
            </a:r>
          </a:p>
          <a:p>
            <a:pPr algn="ctr"/>
            <a:r>
              <a:rPr lang="en-US" altLang="ja-JP" sz="11500" b="0" cap="none" spc="0" dirty="0">
                <a:ln w="19050">
                  <a:solidFill>
                    <a:schemeClr val="tx1"/>
                  </a:solidFill>
                </a:ln>
                <a:solidFill>
                  <a:srgbClr val="7030A0"/>
                </a:solidFill>
                <a:effectLst>
                  <a:reflection blurRad="6350" stA="53000" endA="300" endPos="35500" dir="5400000" sy="-90000" algn="bl" rotWithShape="0"/>
                </a:effectLst>
                <a:latin typeface="Piranesi It BT" panose="03020602040506080505" pitchFamily="66" charset="0"/>
                <a:ea typeface="Microsoft Himalaya" panose="01010100010101010101" pitchFamily="2" charset="0"/>
                <a:cs typeface="Microsoft Himalaya" panose="01010100010101010101" pitchFamily="2" charset="0"/>
              </a:rPr>
              <a:t>Exercise 4E</a:t>
            </a:r>
            <a:endParaRPr lang="ja-JP" altLang="en-US" sz="11500" b="0" cap="none" spc="0" dirty="0">
              <a:ln w="19050">
                <a:solidFill>
                  <a:schemeClr val="tx1"/>
                </a:solidFill>
              </a:ln>
              <a:solidFill>
                <a:srgbClr val="7030A0"/>
              </a:solidFill>
              <a:effectLst>
                <a:reflection blurRad="6350" stA="53000" endA="300" endPos="35500" dir="5400000" sy="-90000" algn="bl" rotWithShape="0"/>
              </a:effectLst>
              <a:latin typeface="Piranesi It BT" panose="03020602040506080505" pitchFamily="66" charset="0"/>
              <a:cs typeface="Microsoft Himalaya" panose="01010100010101010101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832316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600200"/>
            <a:ext cx="3810000" cy="4953000"/>
          </a:xfrm>
        </p:spPr>
        <p:txBody>
          <a:bodyPr>
            <a:normAutofit lnSpcReduction="10000"/>
          </a:bodyPr>
          <a:lstStyle/>
          <a:p>
            <a:pPr marL="0" indent="0" algn="ctr">
              <a:lnSpc>
                <a:spcPct val="110000"/>
              </a:lnSpc>
              <a:buNone/>
            </a:pPr>
            <a:r>
              <a:rPr lang="en-GB" sz="1400" b="1" dirty="0">
                <a:latin typeface="Comic Sans MS" pitchFamily="66" charset="0"/>
              </a:rPr>
              <a:t>You can solve problems about bodies resting in equilibrium by equating the clockwise and anticlockwise moments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lnSpc>
                <a:spcPct val="110000"/>
              </a:lnSpc>
              <a:spcBef>
                <a:spcPts val="0"/>
              </a:spcBef>
              <a:buNone/>
            </a:pPr>
            <a:endParaRPr lang="en-GB" sz="1400" dirty="0">
              <a:latin typeface="Comic Sans MS" pitchFamily="66" charset="0"/>
              <a:sym typeface="Wingdings" pitchFamily="2" charset="2"/>
            </a:endParaRPr>
          </a:p>
          <a:p>
            <a:pPr marL="0" indent="0" algn="ctr">
              <a:lnSpc>
                <a:spcPct val="110000"/>
              </a:lnSpc>
              <a:spcBef>
                <a:spcPts val="0"/>
              </a:spcBef>
              <a:buNone/>
            </a:pPr>
            <a:r>
              <a:rPr lang="en-GB" sz="1400" dirty="0">
                <a:latin typeface="Comic Sans MS" pitchFamily="66" charset="0"/>
                <a:sym typeface="Wingdings" pitchFamily="2" charset="2"/>
              </a:rPr>
              <a:t>A uniform rod of length 4m and mass 12kg is resting in a horizontal position on supports at C and D, with AC = DB = 0.5m</a:t>
            </a:r>
          </a:p>
          <a:p>
            <a:pPr marL="0" indent="0" algn="ctr">
              <a:lnSpc>
                <a:spcPct val="110000"/>
              </a:lnSpc>
              <a:spcBef>
                <a:spcPts val="0"/>
              </a:spcBef>
              <a:buNone/>
            </a:pPr>
            <a:endParaRPr lang="en-GB" sz="1400" dirty="0">
              <a:latin typeface="Comic Sans MS" pitchFamily="66" charset="0"/>
              <a:sym typeface="Wingdings" pitchFamily="2" charset="2"/>
            </a:endParaRPr>
          </a:p>
          <a:p>
            <a:pPr marL="0" indent="0" algn="ctr">
              <a:lnSpc>
                <a:spcPct val="110000"/>
              </a:lnSpc>
              <a:spcBef>
                <a:spcPts val="0"/>
              </a:spcBef>
              <a:buNone/>
            </a:pPr>
            <a:r>
              <a:rPr lang="en-GB" sz="1400" dirty="0">
                <a:latin typeface="Comic Sans MS" pitchFamily="66" charset="0"/>
                <a:sym typeface="Wingdings" pitchFamily="2" charset="2"/>
              </a:rPr>
              <a:t>When a particle of mass </a:t>
            </a:r>
            <a:r>
              <a:rPr lang="en-GB" sz="1400" dirty="0" err="1">
                <a:latin typeface="Comic Sans MS" pitchFamily="66" charset="0"/>
                <a:sym typeface="Wingdings" pitchFamily="2" charset="2"/>
              </a:rPr>
              <a:t>mkg</a:t>
            </a:r>
            <a:r>
              <a:rPr lang="en-GB" sz="1400" dirty="0">
                <a:latin typeface="Comic Sans MS" pitchFamily="66" charset="0"/>
                <a:sym typeface="Wingdings" pitchFamily="2" charset="2"/>
              </a:rPr>
              <a:t> is placed on the rod at point B, the rod is on the point of turning about D.</a:t>
            </a:r>
          </a:p>
          <a:p>
            <a:pPr marL="0" indent="0" algn="ctr">
              <a:lnSpc>
                <a:spcPct val="110000"/>
              </a:lnSpc>
              <a:spcBef>
                <a:spcPts val="0"/>
              </a:spcBef>
              <a:buNone/>
            </a:pPr>
            <a:endParaRPr lang="en-GB" sz="1400" dirty="0">
              <a:latin typeface="Comic Sans MS" pitchFamily="66" charset="0"/>
              <a:sym typeface="Wingdings" pitchFamily="2" charset="2"/>
            </a:endParaRPr>
          </a:p>
          <a:p>
            <a:pPr marL="0" indent="0" algn="ctr">
              <a:lnSpc>
                <a:spcPct val="110000"/>
              </a:lnSpc>
              <a:spcBef>
                <a:spcPts val="0"/>
              </a:spcBef>
              <a:buNone/>
            </a:pPr>
            <a:r>
              <a:rPr lang="en-GB" sz="1400" dirty="0">
                <a:latin typeface="Comic Sans MS" pitchFamily="66" charset="0"/>
                <a:sym typeface="Wingdings" pitchFamily="2" charset="2"/>
              </a:rPr>
              <a:t>Find the value of m.</a:t>
            </a:r>
          </a:p>
          <a:p>
            <a:pPr marL="0" indent="0" algn="ctr">
              <a:lnSpc>
                <a:spcPct val="110000"/>
              </a:lnSpc>
              <a:spcBef>
                <a:spcPts val="0"/>
              </a:spcBef>
              <a:buNone/>
            </a:pPr>
            <a:endParaRPr lang="en-GB" sz="1400" dirty="0">
              <a:latin typeface="Comic Sans MS" pitchFamily="66" charset="0"/>
              <a:sym typeface="Wingdings" pitchFamily="2" charset="2"/>
            </a:endParaRPr>
          </a:p>
          <a:p>
            <a:pPr algn="ctr">
              <a:lnSpc>
                <a:spcPct val="110000"/>
              </a:lnSpc>
              <a:spcBef>
                <a:spcPts val="0"/>
              </a:spcBef>
              <a:buFont typeface="Wingdings"/>
              <a:buChar char="à"/>
            </a:pPr>
            <a:r>
              <a:rPr lang="en-GB" sz="1400" dirty="0">
                <a:latin typeface="Comic Sans MS" pitchFamily="66" charset="0"/>
                <a:sym typeface="Wingdings" pitchFamily="2" charset="2"/>
              </a:rPr>
              <a:t>If the rod is on the point of turning around D, then there will be no reaction at C </a:t>
            </a:r>
          </a:p>
          <a:p>
            <a:pPr algn="ctr">
              <a:lnSpc>
                <a:spcPct val="110000"/>
              </a:lnSpc>
              <a:spcBef>
                <a:spcPts val="0"/>
              </a:spcBef>
              <a:buFont typeface="Wingdings"/>
              <a:buChar char="à"/>
            </a:pPr>
            <a:r>
              <a:rPr lang="en-GB" sz="1400" dirty="0">
                <a:latin typeface="Comic Sans MS" pitchFamily="66" charset="0"/>
                <a:sym typeface="Wingdings" pitchFamily="2" charset="2"/>
              </a:rPr>
              <a:t>R</a:t>
            </a:r>
            <a:r>
              <a:rPr lang="en-GB" sz="1400" baseline="-25000" dirty="0">
                <a:latin typeface="Comic Sans MS" pitchFamily="66" charset="0"/>
                <a:sym typeface="Wingdings" pitchFamily="2" charset="2"/>
              </a:rPr>
              <a:t>C</a:t>
            </a:r>
            <a:r>
              <a:rPr lang="en-GB" sz="1400" dirty="0">
                <a:latin typeface="Comic Sans MS" pitchFamily="66" charset="0"/>
                <a:sym typeface="Wingdings" pitchFamily="2" charset="2"/>
              </a:rPr>
              <a:t> = 0</a:t>
            </a:r>
          </a:p>
          <a:p>
            <a:pPr algn="ctr">
              <a:lnSpc>
                <a:spcPct val="110000"/>
              </a:lnSpc>
              <a:spcBef>
                <a:spcPts val="0"/>
              </a:spcBef>
              <a:buFont typeface="Wingdings"/>
              <a:buChar char="à"/>
            </a:pPr>
            <a:endParaRPr lang="en-GB" sz="1400" dirty="0">
              <a:latin typeface="Comic Sans MS" pitchFamily="66" charset="0"/>
              <a:sym typeface="Wingdings" pitchFamily="2" charset="2"/>
            </a:endParaRPr>
          </a:p>
          <a:p>
            <a:pPr marL="0" indent="0" algn="ctr">
              <a:lnSpc>
                <a:spcPct val="110000"/>
              </a:lnSpc>
              <a:spcBef>
                <a:spcPts val="0"/>
              </a:spcBef>
              <a:buNone/>
            </a:pPr>
            <a:r>
              <a:rPr lang="en-GB" sz="1400" dirty="0">
                <a:latin typeface="Comic Sans MS" pitchFamily="66" charset="0"/>
                <a:sym typeface="Wingdings" pitchFamily="2" charset="2"/>
              </a:rPr>
              <a:t>(the rod is barely in contact with support C, about to move upwards as it rotates round D)</a:t>
            </a:r>
            <a:endParaRPr lang="en-GB" sz="1400" dirty="0">
              <a:latin typeface="Comic Sans MS" pitchFamily="66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5105400" y="2057400"/>
            <a:ext cx="2819400" cy="0"/>
          </a:xfrm>
          <a:prstGeom prst="line">
            <a:avLst/>
          </a:prstGeom>
          <a:ln w="349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Isosceles Triangle 5"/>
          <p:cNvSpPr/>
          <p:nvPr/>
        </p:nvSpPr>
        <p:spPr>
          <a:xfrm>
            <a:off x="5486400" y="2057400"/>
            <a:ext cx="304800" cy="228600"/>
          </a:xfrm>
          <a:prstGeom prst="triangl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Isosceles Triangle 6"/>
          <p:cNvSpPr/>
          <p:nvPr/>
        </p:nvSpPr>
        <p:spPr>
          <a:xfrm>
            <a:off x="7162800" y="2057400"/>
            <a:ext cx="304800" cy="228600"/>
          </a:xfrm>
          <a:prstGeom prst="triangl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extBox 7"/>
          <p:cNvSpPr txBox="1"/>
          <p:nvPr/>
        </p:nvSpPr>
        <p:spPr>
          <a:xfrm>
            <a:off x="4800600" y="1905000"/>
            <a:ext cx="31611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A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7391400" y="2057400"/>
            <a:ext cx="31451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D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924800" y="1905000"/>
            <a:ext cx="2984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B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090229" y="1752600"/>
            <a:ext cx="58702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0.5m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7376229" y="1752600"/>
            <a:ext cx="58702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0.5m</a:t>
            </a:r>
          </a:p>
        </p:txBody>
      </p:sp>
      <p:cxnSp>
        <p:nvCxnSpPr>
          <p:cNvPr id="13" name="Straight Arrow Connector 12"/>
          <p:cNvCxnSpPr/>
          <p:nvPr/>
        </p:nvCxnSpPr>
        <p:spPr>
          <a:xfrm flipV="1">
            <a:off x="5638800" y="1524000"/>
            <a:ext cx="0" cy="53340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V="1">
            <a:off x="7315200" y="1524000"/>
            <a:ext cx="0" cy="53340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6477000" y="2057400"/>
            <a:ext cx="0" cy="60960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5791200" y="1752600"/>
            <a:ext cx="55816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1.5m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6261224" y="2667000"/>
            <a:ext cx="4299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12g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7696200" y="2667000"/>
            <a:ext cx="3866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mg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5257800" y="2057400"/>
            <a:ext cx="29206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C</a:t>
            </a:r>
          </a:p>
        </p:txBody>
      </p:sp>
      <p:cxnSp>
        <p:nvCxnSpPr>
          <p:cNvPr id="26" name="Straight Arrow Connector 25"/>
          <p:cNvCxnSpPr/>
          <p:nvPr/>
        </p:nvCxnSpPr>
        <p:spPr>
          <a:xfrm>
            <a:off x="7924800" y="2057400"/>
            <a:ext cx="0" cy="60960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5470635" y="1224455"/>
            <a:ext cx="36901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R</a:t>
            </a:r>
            <a:r>
              <a:rPr lang="en-GB" sz="1400" baseline="-25000" dirty="0">
                <a:latin typeface="Comic Sans MS" pitchFamily="66" charset="0"/>
              </a:rPr>
              <a:t>C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7143507" y="1219200"/>
            <a:ext cx="3834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R</a:t>
            </a:r>
            <a:r>
              <a:rPr lang="en-GB" sz="1400" baseline="-25000" dirty="0">
                <a:latin typeface="Comic Sans MS" pitchFamily="66" charset="0"/>
              </a:rPr>
              <a:t>D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6526924" y="1747344"/>
            <a:ext cx="55816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1.5m</a:t>
            </a:r>
          </a:p>
        </p:txBody>
      </p:sp>
      <p:sp>
        <p:nvSpPr>
          <p:cNvPr id="37" name="Rectangle 36"/>
          <p:cNvSpPr/>
          <p:nvPr/>
        </p:nvSpPr>
        <p:spPr>
          <a:xfrm>
            <a:off x="304799" y="4620087"/>
            <a:ext cx="3494843" cy="892946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38" name="Straight Connector 37"/>
          <p:cNvCxnSpPr/>
          <p:nvPr/>
        </p:nvCxnSpPr>
        <p:spPr>
          <a:xfrm>
            <a:off x="372122" y="2702510"/>
            <a:ext cx="1066800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2169111" y="3760434"/>
            <a:ext cx="1600200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1143000" y="4006789"/>
            <a:ext cx="1600200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extBox 48"/>
          <p:cNvSpPr txBox="1"/>
          <p:nvPr/>
        </p:nvSpPr>
        <p:spPr>
          <a:xfrm>
            <a:off x="5486400" y="1219200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0</a:t>
            </a:r>
            <a:endParaRPr lang="en-GB" sz="1400" baseline="-25000" dirty="0">
              <a:latin typeface="Comic Sans MS" pitchFamily="66" charset="0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4049110" y="3048000"/>
            <a:ext cx="223009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Taking moments about D</a:t>
            </a:r>
          </a:p>
        </p:txBody>
      </p:sp>
      <p:cxnSp>
        <p:nvCxnSpPr>
          <p:cNvPr id="52" name="Straight Connector 51"/>
          <p:cNvCxnSpPr/>
          <p:nvPr/>
        </p:nvCxnSpPr>
        <p:spPr>
          <a:xfrm>
            <a:off x="5638800" y="2057400"/>
            <a:ext cx="1676400" cy="0"/>
          </a:xfrm>
          <a:prstGeom prst="line">
            <a:avLst/>
          </a:prstGeom>
          <a:ln w="349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 flipH="1">
            <a:off x="7315200" y="2057400"/>
            <a:ext cx="609600" cy="0"/>
          </a:xfrm>
          <a:prstGeom prst="line">
            <a:avLst/>
          </a:prstGeom>
          <a:ln w="349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>
            <a:off x="6477000" y="2057400"/>
            <a:ext cx="838200" cy="0"/>
          </a:xfrm>
          <a:prstGeom prst="line">
            <a:avLst/>
          </a:prstGeom>
          <a:ln w="349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Box 57"/>
          <p:cNvSpPr txBox="1"/>
          <p:nvPr/>
        </p:nvSpPr>
        <p:spPr>
          <a:xfrm>
            <a:off x="5105400" y="1219200"/>
            <a:ext cx="457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latin typeface="Comic Sans MS" pitchFamily="66" charset="0"/>
              </a:rPr>
              <a:t>(1)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5867400" y="2590800"/>
            <a:ext cx="457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latin typeface="Comic Sans MS" pitchFamily="66" charset="0"/>
              </a:rPr>
              <a:t>(2)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8077200" y="2590800"/>
            <a:ext cx="457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latin typeface="Comic Sans MS" pitchFamily="66" charset="0"/>
              </a:rPr>
              <a:t>(3)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4114800" y="3352800"/>
            <a:ext cx="457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latin typeface="Comic Sans MS" pitchFamily="66" charset="0"/>
              </a:rPr>
              <a:t>(1)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4114800" y="3733800"/>
            <a:ext cx="457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latin typeface="Comic Sans MS" pitchFamily="66" charset="0"/>
              </a:rPr>
              <a:t>(2)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4114800" y="4114800"/>
            <a:ext cx="457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latin typeface="Comic Sans MS" pitchFamily="66" charset="0"/>
              </a:rPr>
              <a:t>(3)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4" name="TextBox 63"/>
              <p:cNvSpPr txBox="1"/>
              <p:nvPr/>
            </p:nvSpPr>
            <p:spPr>
              <a:xfrm>
                <a:off x="4495800" y="3352800"/>
                <a:ext cx="2368725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𝑇h𝑖𝑠</m:t>
                      </m:r>
                      <m:r>
                        <a:rPr lang="en-GB" sz="1600" b="0" i="1" smtClean="0">
                          <a:latin typeface="Cambria Math"/>
                        </a:rPr>
                        <m:t> </m:t>
                      </m:r>
                      <m:r>
                        <a:rPr lang="en-GB" sz="1600" b="0" i="1" smtClean="0">
                          <a:latin typeface="Cambria Math"/>
                        </a:rPr>
                        <m:t>𝑤𝑖𝑙𝑙</m:t>
                      </m:r>
                      <m:r>
                        <a:rPr lang="en-GB" sz="1600" b="0" i="1" smtClean="0">
                          <a:latin typeface="Cambria Math"/>
                        </a:rPr>
                        <m:t> </m:t>
                      </m:r>
                      <m:r>
                        <a:rPr lang="en-GB" sz="1600" b="0" i="1" smtClean="0">
                          <a:latin typeface="Cambria Math"/>
                        </a:rPr>
                        <m:t>𝑏𝑒</m:t>
                      </m:r>
                      <m:r>
                        <a:rPr lang="en-GB" sz="1600" b="0" i="1" smtClean="0">
                          <a:latin typeface="Cambria Math"/>
                        </a:rPr>
                        <m:t> 0 </m:t>
                      </m:r>
                      <m:r>
                        <a:rPr lang="en-GB" sz="1600" b="0" i="1" smtClean="0">
                          <a:latin typeface="Cambria Math"/>
                        </a:rPr>
                        <m:t>𝑎𝑠</m:t>
                      </m:r>
                      <m:r>
                        <a:rPr lang="en-GB" sz="1600" b="0" i="1" smtClean="0">
                          <a:latin typeface="Cambria Math"/>
                        </a:rPr>
                        <m:t> </m:t>
                      </m:r>
                      <m:sSub>
                        <m:sSub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𝑅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𝐶</m:t>
                          </m:r>
                        </m:sub>
                      </m:sSub>
                      <m:r>
                        <a:rPr lang="en-GB" sz="1600" b="0" i="1" smtClean="0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4" name="TextBox 6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5800" y="3352800"/>
                <a:ext cx="2368725" cy="338554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6" name="TextBox 65"/>
              <p:cNvSpPr txBox="1"/>
              <p:nvPr/>
            </p:nvSpPr>
            <p:spPr>
              <a:xfrm>
                <a:off x="4495800" y="3733800"/>
                <a:ext cx="1093697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1.5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×12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𝑔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6" name="TextBox 6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5800" y="3733800"/>
                <a:ext cx="1093697" cy="338554"/>
              </a:xfrm>
              <a:prstGeom prst="rect">
                <a:avLst/>
              </a:prstGeom>
              <a:blipFill rotWithShape="1">
                <a:blip r:embed="rId4"/>
                <a:stretch>
                  <a:fillRect b="-727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7" name="TextBox 66"/>
              <p:cNvSpPr txBox="1"/>
              <p:nvPr/>
            </p:nvSpPr>
            <p:spPr>
              <a:xfrm>
                <a:off x="5410200" y="3733800"/>
                <a:ext cx="798232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=18</m:t>
                      </m:r>
                      <m:r>
                        <a:rPr lang="en-GB" sz="1600" b="0" i="1" smtClean="0">
                          <a:latin typeface="Cambria Math"/>
                        </a:rPr>
                        <m:t>𝑔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7" name="TextBox 6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10200" y="3733800"/>
                <a:ext cx="798232" cy="338554"/>
              </a:xfrm>
              <a:prstGeom prst="rect">
                <a:avLst/>
              </a:prstGeom>
              <a:blipFill rotWithShape="1">
                <a:blip r:embed="rId5"/>
                <a:stretch>
                  <a:fillRect b="-727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8" name="TextBox 67"/>
              <p:cNvSpPr txBox="1"/>
              <p:nvPr/>
            </p:nvSpPr>
            <p:spPr>
              <a:xfrm>
                <a:off x="6019800" y="3733800"/>
                <a:ext cx="1505220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𝑎𝑛𝑡𝑖𝑐𝑙𝑜𝑐𝑘𝑤𝑖𝑠𝑒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8" name="TextBox 6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19800" y="3733800"/>
                <a:ext cx="1505220" cy="338554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9" name="TextBox 68"/>
              <p:cNvSpPr txBox="1"/>
              <p:nvPr/>
            </p:nvSpPr>
            <p:spPr>
              <a:xfrm>
                <a:off x="4495800" y="4114800"/>
                <a:ext cx="1037592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0.5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×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𝑚𝑔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9" name="TextBox 6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5800" y="4114800"/>
                <a:ext cx="1037592" cy="338554"/>
              </a:xfrm>
              <a:prstGeom prst="rect">
                <a:avLst/>
              </a:prstGeom>
              <a:blipFill rotWithShape="1">
                <a:blip r:embed="rId7"/>
                <a:stretch>
                  <a:fillRect b="-178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0" name="TextBox 69"/>
              <p:cNvSpPr txBox="1"/>
              <p:nvPr/>
            </p:nvSpPr>
            <p:spPr>
              <a:xfrm>
                <a:off x="5410200" y="4114800"/>
                <a:ext cx="1011431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=0.5</m:t>
                      </m:r>
                      <m:r>
                        <a:rPr lang="en-GB" sz="1600" b="0" i="1" smtClean="0">
                          <a:latin typeface="Cambria Math"/>
                        </a:rPr>
                        <m:t>𝑚𝑔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0" name="TextBox 6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10200" y="4114800"/>
                <a:ext cx="1011431" cy="338554"/>
              </a:xfrm>
              <a:prstGeom prst="rect">
                <a:avLst/>
              </a:prstGeom>
              <a:blipFill rotWithShape="1">
                <a:blip r:embed="rId8"/>
                <a:stretch>
                  <a:fillRect b="-89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1" name="TextBox 70"/>
              <p:cNvSpPr txBox="1"/>
              <p:nvPr/>
            </p:nvSpPr>
            <p:spPr>
              <a:xfrm>
                <a:off x="6248400" y="4114800"/>
                <a:ext cx="1126912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𝑐𝑙𝑜𝑐𝑘𝑤𝑖𝑠𝑒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1" name="TextBox 7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48400" y="4114800"/>
                <a:ext cx="1126912" cy="338554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2" name="TextBox 71"/>
          <p:cNvSpPr txBox="1"/>
          <p:nvPr/>
        </p:nvSpPr>
        <p:spPr>
          <a:xfrm>
            <a:off x="4049110" y="4572000"/>
            <a:ext cx="51054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Although it is on the point of turning, the rod is still in equilibrium</a:t>
            </a:r>
          </a:p>
          <a:p>
            <a:r>
              <a:rPr lang="en-GB" sz="1400" dirty="0">
                <a:latin typeface="Comic Sans MS" pitchFamily="66" charset="0"/>
                <a:sym typeface="Wingdings" pitchFamily="2" charset="2"/>
              </a:rPr>
              <a:t> Anticlockwise = clockwise</a:t>
            </a:r>
            <a:endParaRPr lang="en-GB" sz="1400" dirty="0">
              <a:latin typeface="Comic Sans MS" pitchFamily="66" charset="0"/>
            </a:endParaRPr>
          </a:p>
        </p:txBody>
      </p:sp>
      <p:sp>
        <p:nvSpPr>
          <p:cNvPr id="73" name="Rectangle 72"/>
          <p:cNvSpPr/>
          <p:nvPr/>
        </p:nvSpPr>
        <p:spPr>
          <a:xfrm>
            <a:off x="5715000" y="3733800"/>
            <a:ext cx="1752600" cy="304800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4" name="Rectangle 73"/>
          <p:cNvSpPr/>
          <p:nvPr/>
        </p:nvSpPr>
        <p:spPr>
          <a:xfrm>
            <a:off x="5715000" y="4114800"/>
            <a:ext cx="1600200" cy="304800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5" name="TextBox 74"/>
              <p:cNvSpPr txBox="1"/>
              <p:nvPr/>
            </p:nvSpPr>
            <p:spPr>
              <a:xfrm>
                <a:off x="4038600" y="5334000"/>
                <a:ext cx="843115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18</m:t>
                      </m:r>
                      <m:r>
                        <a:rPr lang="en-GB" sz="1600" b="0" i="1" smtClean="0">
                          <a:latin typeface="Cambria Math"/>
                        </a:rPr>
                        <m:t>𝑔</m:t>
                      </m:r>
                      <m:r>
                        <a:rPr lang="en-GB" sz="1600" b="0" i="1" smtClean="0">
                          <a:latin typeface="Cambria Math"/>
                        </a:rPr>
                        <m:t> =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5" name="TextBox 7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8600" y="5334000"/>
                <a:ext cx="843115" cy="338554"/>
              </a:xfrm>
              <a:prstGeom prst="rect">
                <a:avLst/>
              </a:prstGeom>
              <a:blipFill rotWithShape="1">
                <a:blip r:embed="rId10"/>
                <a:stretch>
                  <a:fillRect b="-714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6" name="TextBox 75"/>
              <p:cNvSpPr txBox="1"/>
              <p:nvPr/>
            </p:nvSpPr>
            <p:spPr>
              <a:xfrm>
                <a:off x="4724400" y="5334000"/>
                <a:ext cx="800540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0.5</m:t>
                      </m:r>
                      <m:r>
                        <a:rPr lang="en-GB" sz="1600" b="0" i="1" smtClean="0">
                          <a:latin typeface="Cambria Math"/>
                        </a:rPr>
                        <m:t>𝑚𝑔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6" name="TextBox 7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24400" y="5334000"/>
                <a:ext cx="800540" cy="338554"/>
              </a:xfrm>
              <a:prstGeom prst="rect">
                <a:avLst/>
              </a:prstGeom>
              <a:blipFill rotWithShape="1">
                <a:blip r:embed="rId11"/>
                <a:stretch>
                  <a:fillRect b="-89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7" name="TextBox 76"/>
              <p:cNvSpPr txBox="1"/>
              <p:nvPr/>
            </p:nvSpPr>
            <p:spPr>
              <a:xfrm>
                <a:off x="4191000" y="5638800"/>
                <a:ext cx="714555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18 =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7" name="TextBox 7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5638800"/>
                <a:ext cx="714555" cy="338554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8" name="TextBox 77"/>
              <p:cNvSpPr txBox="1"/>
              <p:nvPr/>
            </p:nvSpPr>
            <p:spPr>
              <a:xfrm>
                <a:off x="4724400" y="5638800"/>
                <a:ext cx="675505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0.5</m:t>
                      </m:r>
                      <m:r>
                        <a:rPr lang="en-GB" sz="1600" b="0" i="1" smtClean="0">
                          <a:latin typeface="Cambria Math"/>
                        </a:rPr>
                        <m:t>𝑚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8" name="TextBox 7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24400" y="5638800"/>
                <a:ext cx="675505" cy="338554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9" name="TextBox 78"/>
              <p:cNvSpPr txBox="1"/>
              <p:nvPr/>
            </p:nvSpPr>
            <p:spPr>
              <a:xfrm>
                <a:off x="4191000" y="5943600"/>
                <a:ext cx="714555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36 =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9" name="TextBox 7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5943600"/>
                <a:ext cx="714555" cy="338554"/>
              </a:xfrm>
              <a:prstGeom prst="rect">
                <a:avLst/>
              </a:prstGeom>
              <a:blipFill rotWithShape="1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0" name="TextBox 79"/>
              <p:cNvSpPr txBox="1"/>
              <p:nvPr/>
            </p:nvSpPr>
            <p:spPr>
              <a:xfrm>
                <a:off x="4724400" y="5943600"/>
                <a:ext cx="406200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𝑚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80" name="TextBox 7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24400" y="5943600"/>
                <a:ext cx="406200" cy="338554"/>
              </a:xfrm>
              <a:prstGeom prst="rect">
                <a:avLst/>
              </a:prstGeom>
              <a:blipFill rotWithShape="1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1" name="Arc 80"/>
          <p:cNvSpPr/>
          <p:nvPr/>
        </p:nvSpPr>
        <p:spPr>
          <a:xfrm>
            <a:off x="5334000" y="5486400"/>
            <a:ext cx="433553" cy="310055"/>
          </a:xfrm>
          <a:prstGeom prst="arc">
            <a:avLst>
              <a:gd name="adj1" fmla="val 16200000"/>
              <a:gd name="adj2" fmla="val 5488857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2" name="TextBox 81"/>
          <p:cNvSpPr txBox="1"/>
          <p:nvPr/>
        </p:nvSpPr>
        <p:spPr>
          <a:xfrm>
            <a:off x="5715000" y="5486400"/>
            <a:ext cx="113524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Divide by g</a:t>
            </a:r>
          </a:p>
        </p:txBody>
      </p:sp>
      <p:sp>
        <p:nvSpPr>
          <p:cNvPr id="83" name="Arc 82"/>
          <p:cNvSpPr/>
          <p:nvPr/>
        </p:nvSpPr>
        <p:spPr>
          <a:xfrm>
            <a:off x="5334000" y="5791200"/>
            <a:ext cx="433553" cy="310055"/>
          </a:xfrm>
          <a:prstGeom prst="arc">
            <a:avLst>
              <a:gd name="adj1" fmla="val 16200000"/>
              <a:gd name="adj2" fmla="val 5488857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4" name="TextBox 83"/>
          <p:cNvSpPr txBox="1"/>
          <p:nvPr/>
        </p:nvSpPr>
        <p:spPr>
          <a:xfrm>
            <a:off x="5715000" y="5791200"/>
            <a:ext cx="127310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Multiply by 2</a:t>
            </a:r>
          </a:p>
        </p:txBody>
      </p:sp>
      <p:sp>
        <p:nvSpPr>
          <p:cNvPr id="85" name="TextBox 84"/>
          <p:cNvSpPr txBox="1"/>
          <p:nvPr/>
        </p:nvSpPr>
        <p:spPr>
          <a:xfrm>
            <a:off x="7010400" y="5029200"/>
            <a:ext cx="1981200" cy="1384995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The mass is 36kg</a:t>
            </a:r>
          </a:p>
          <a:p>
            <a:pPr marL="285750" indent="-285750">
              <a:buFont typeface="Wingdings"/>
              <a:buChar char="à"/>
            </a:pPr>
            <a:r>
              <a:rPr lang="en-GB" sz="12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More than this and the rod will turn about D</a:t>
            </a:r>
          </a:p>
          <a:p>
            <a:pPr marL="285750" indent="-285750">
              <a:buFont typeface="Wingdings"/>
              <a:buChar char="à"/>
            </a:pPr>
            <a:r>
              <a:rPr lang="en-GB" sz="12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Less than this and some of the normal reaction will be at C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cxnSp>
        <p:nvCxnSpPr>
          <p:cNvPr id="86" name="Straight Connector 85"/>
          <p:cNvCxnSpPr/>
          <p:nvPr/>
        </p:nvCxnSpPr>
        <p:spPr>
          <a:xfrm>
            <a:off x="2393731" y="3121291"/>
            <a:ext cx="1295400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/>
          <p:cNvCxnSpPr/>
          <p:nvPr/>
        </p:nvCxnSpPr>
        <p:spPr>
          <a:xfrm flipH="1">
            <a:off x="4398580" y="5431221"/>
            <a:ext cx="78827" cy="14189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Connector 89"/>
          <p:cNvCxnSpPr/>
          <p:nvPr/>
        </p:nvCxnSpPr>
        <p:spPr>
          <a:xfrm flipH="1">
            <a:off x="5331372" y="5439103"/>
            <a:ext cx="78827" cy="14189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8" name="Group 87"/>
          <p:cNvGrpSpPr/>
          <p:nvPr/>
        </p:nvGrpSpPr>
        <p:grpSpPr>
          <a:xfrm>
            <a:off x="7212446" y="1936810"/>
            <a:ext cx="205507" cy="228600"/>
            <a:chOff x="7643093" y="990600"/>
            <a:chExt cx="205507" cy="228600"/>
          </a:xfrm>
        </p:grpSpPr>
        <p:cxnSp>
          <p:nvCxnSpPr>
            <p:cNvPr id="91" name="Straight Connector 90"/>
            <p:cNvCxnSpPr/>
            <p:nvPr/>
          </p:nvCxnSpPr>
          <p:spPr>
            <a:xfrm>
              <a:off x="7643278" y="990600"/>
              <a:ext cx="205322" cy="22860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Straight Connector 91"/>
            <p:cNvCxnSpPr/>
            <p:nvPr/>
          </p:nvCxnSpPr>
          <p:spPr>
            <a:xfrm flipH="1">
              <a:off x="7643093" y="990600"/>
              <a:ext cx="205322" cy="22860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3" name="タイトル 1">
            <a:extLst>
              <a:ext uri="{FF2B5EF4-FFF2-40B4-BE49-F238E27FC236}">
                <a16:creationId xmlns:a16="http://schemas.microsoft.com/office/drawing/2014/main" id="{A35AF69C-C140-4FD4-A937-F330B6789A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87573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Moments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94" name="コンテンツ プレースホルダー 2">
            <a:extLst>
              <a:ext uri="{FF2B5EF4-FFF2-40B4-BE49-F238E27FC236}">
                <a16:creationId xmlns:a16="http://schemas.microsoft.com/office/drawing/2014/main" id="{A3AEE47F-28A0-4C2C-A5C8-0F2676ED96D1}"/>
              </a:ext>
            </a:extLst>
          </p:cNvPr>
          <p:cNvSpPr txBox="1">
            <a:spLocks/>
          </p:cNvSpPr>
          <p:nvPr/>
        </p:nvSpPr>
        <p:spPr>
          <a:xfrm>
            <a:off x="8613201" y="6547282"/>
            <a:ext cx="530799" cy="31071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4E</a:t>
            </a:r>
            <a:endParaRPr lang="en-GB" sz="1600" dirty="0">
              <a:latin typeface="Comic Sans MS" panose="030F0702030302020204" pitchFamily="66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2423280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45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vertical)">
                                      <p:cBhvr>
                                        <p:cTn id="57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6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3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vertical)">
                                      <p:cBhvr>
                                        <p:cTn id="8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0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5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3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vertical)">
                                      <p:cBhvr>
                                        <p:cTn id="13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3" presetClass="exit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vertical)">
                                      <p:cBhvr>
                                        <p:cTn id="14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8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3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8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3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4" fill="hold">
                      <p:stCondLst>
                        <p:cond delay="indefinite"/>
                      </p:stCondLst>
                      <p:childTnLst>
                        <p:par>
                          <p:cTn id="175" fill="hold">
                            <p:stCondLst>
                              <p:cond delay="0"/>
                            </p:stCondLst>
                            <p:childTnLst>
                              <p:par>
                                <p:cTn id="17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8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3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4" fill="hold">
                      <p:stCondLst>
                        <p:cond delay="indefinite"/>
                      </p:stCondLst>
                      <p:childTnLst>
                        <p:par>
                          <p:cTn id="185" fill="hold">
                            <p:stCondLst>
                              <p:cond delay="0"/>
                            </p:stCondLst>
                            <p:childTnLst>
                              <p:par>
                                <p:cTn id="18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8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9" fill="hold">
                      <p:stCondLst>
                        <p:cond delay="indefinite"/>
                      </p:stCondLst>
                      <p:childTnLst>
                        <p:par>
                          <p:cTn id="190" fill="hold">
                            <p:stCondLst>
                              <p:cond delay="0"/>
                            </p:stCondLst>
                            <p:childTnLst>
                              <p:par>
                                <p:cTn id="191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93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4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9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9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7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98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99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0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01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02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>
                      <p:stCondLst>
                        <p:cond delay="indefinite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7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8" fill="hold">
                      <p:stCondLst>
                        <p:cond delay="indefinite"/>
                      </p:stCondLst>
                      <p:childTnLst>
                        <p:par>
                          <p:cTn id="209" fill="hold">
                            <p:stCondLst>
                              <p:cond delay="0"/>
                            </p:stCondLst>
                            <p:childTnLst>
                              <p:par>
                                <p:cTn id="210" presetID="3" presetClass="emph" presetSubtype="2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1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12" presetID="3" presetClass="emph" presetSubtype="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13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14" presetID="3" presetClass="emph" presetSubtype="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15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16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1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9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2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22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2" fill="hold">
                      <p:stCondLst>
                        <p:cond delay="indefinite"/>
                      </p:stCondLst>
                      <p:childTnLst>
                        <p:par>
                          <p:cTn id="223" fill="hold">
                            <p:stCondLst>
                              <p:cond delay="0"/>
                            </p:stCondLst>
                            <p:childTnLst>
                              <p:par>
                                <p:cTn id="2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6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7" fill="hold">
                      <p:stCondLst>
                        <p:cond delay="indefinite"/>
                      </p:stCondLst>
                      <p:childTnLst>
                        <p:par>
                          <p:cTn id="228" fill="hold">
                            <p:stCondLst>
                              <p:cond delay="0"/>
                            </p:stCondLst>
                            <p:childTnLst>
                              <p:par>
                                <p:cTn id="22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1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2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3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23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5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3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37" presetID="3" presetClass="emph" presetSubtype="2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38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9" fill="hold">
                      <p:stCondLst>
                        <p:cond delay="indefinite"/>
                      </p:stCondLst>
                      <p:childTnLst>
                        <p:par>
                          <p:cTn id="240" fill="hold">
                            <p:stCondLst>
                              <p:cond delay="0"/>
                            </p:stCondLst>
                            <p:childTnLst>
                              <p:par>
                                <p:cTn id="2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3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4" fill="hold">
                      <p:stCondLst>
                        <p:cond delay="indefinite"/>
                      </p:stCondLst>
                      <p:childTnLst>
                        <p:par>
                          <p:cTn id="245" fill="hold">
                            <p:stCondLst>
                              <p:cond delay="0"/>
                            </p:stCondLst>
                            <p:childTnLst>
                              <p:par>
                                <p:cTn id="2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8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9" fill="hold">
                      <p:stCondLst>
                        <p:cond delay="indefinite"/>
                      </p:stCondLst>
                      <p:childTnLst>
                        <p:par>
                          <p:cTn id="250" fill="hold">
                            <p:stCondLst>
                              <p:cond delay="0"/>
                            </p:stCondLst>
                            <p:childTnLst>
                              <p:par>
                                <p:cTn id="2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3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4" fill="hold">
                      <p:stCondLst>
                        <p:cond delay="indefinite"/>
                      </p:stCondLst>
                      <p:childTnLst>
                        <p:par>
                          <p:cTn id="255" fill="hold">
                            <p:stCondLst>
                              <p:cond delay="0"/>
                            </p:stCondLst>
                            <p:childTnLst>
                              <p:par>
                                <p:cTn id="256" presetID="3" presetClass="emph" presetSubtype="2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5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58" presetID="3" presetClass="emph" presetSubtype="2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59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60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61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3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6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26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6" fill="hold">
                      <p:stCondLst>
                        <p:cond delay="indefinite"/>
                      </p:stCondLst>
                      <p:childTnLst>
                        <p:par>
                          <p:cTn id="267" fill="hold">
                            <p:stCondLst>
                              <p:cond delay="0"/>
                            </p:stCondLst>
                            <p:childTnLst>
                              <p:par>
                                <p:cTn id="26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0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1" fill="hold">
                      <p:stCondLst>
                        <p:cond delay="indefinite"/>
                      </p:stCondLst>
                      <p:childTnLst>
                        <p:par>
                          <p:cTn id="272" fill="hold">
                            <p:stCondLst>
                              <p:cond delay="0"/>
                            </p:stCondLst>
                            <p:childTnLst>
                              <p:par>
                                <p:cTn id="27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5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6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7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27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9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8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81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8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3" fill="hold">
                      <p:stCondLst>
                        <p:cond delay="indefinite"/>
                      </p:stCondLst>
                      <p:childTnLst>
                        <p:par>
                          <p:cTn id="284" fill="hold">
                            <p:stCondLst>
                              <p:cond delay="0"/>
                            </p:stCondLst>
                            <p:childTnLst>
                              <p:par>
                                <p:cTn id="2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7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8" fill="hold">
                      <p:stCondLst>
                        <p:cond delay="indefinite"/>
                      </p:stCondLst>
                      <p:childTnLst>
                        <p:par>
                          <p:cTn id="289" fill="hold">
                            <p:stCondLst>
                              <p:cond delay="0"/>
                            </p:stCondLst>
                            <p:childTnLst>
                              <p:par>
                                <p:cTn id="2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2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3" fill="hold">
                      <p:stCondLst>
                        <p:cond delay="indefinite"/>
                      </p:stCondLst>
                      <p:childTnLst>
                        <p:par>
                          <p:cTn id="294" fill="hold">
                            <p:stCondLst>
                              <p:cond delay="0"/>
                            </p:stCondLst>
                            <p:childTnLst>
                              <p:par>
                                <p:cTn id="2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7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8" fill="hold">
                      <p:stCondLst>
                        <p:cond delay="indefinite"/>
                      </p:stCondLst>
                      <p:childTnLst>
                        <p:par>
                          <p:cTn id="299" fill="hold">
                            <p:stCondLst>
                              <p:cond delay="0"/>
                            </p:stCondLst>
                            <p:childTnLst>
                              <p:par>
                                <p:cTn id="300" presetID="3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01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302" presetID="3" presetClass="emph" presetSubtype="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0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304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0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30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7" presetID="3" presetClass="emph" presetSubtype="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0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309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10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2" fill="hold">
                      <p:stCondLst>
                        <p:cond delay="indefinite"/>
                      </p:stCondLst>
                      <p:childTnLst>
                        <p:par>
                          <p:cTn id="313" fill="hold">
                            <p:stCondLst>
                              <p:cond delay="0"/>
                            </p:stCondLst>
                            <p:childTnLst>
                              <p:par>
                                <p:cTn id="31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6" dur="500"/>
                                        <p:tgtEl>
                                          <p:spTgt spid="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7" fill="hold">
                      <p:stCondLst>
                        <p:cond delay="indefinite"/>
                      </p:stCondLst>
                      <p:childTnLst>
                        <p:par>
                          <p:cTn id="318" fill="hold">
                            <p:stCondLst>
                              <p:cond delay="0"/>
                            </p:stCondLst>
                            <p:childTnLst>
                              <p:par>
                                <p:cTn id="31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1" dur="500"/>
                                        <p:tgtEl>
                                          <p:spTgt spid="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2" fill="hold">
                      <p:stCondLst>
                        <p:cond delay="indefinite"/>
                      </p:stCondLst>
                      <p:childTnLst>
                        <p:par>
                          <p:cTn id="323" fill="hold">
                            <p:stCondLst>
                              <p:cond delay="0"/>
                            </p:stCondLst>
                            <p:childTnLst>
                              <p:par>
                                <p:cTn id="3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6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7" fill="hold">
                      <p:stCondLst>
                        <p:cond delay="indefinite"/>
                      </p:stCondLst>
                      <p:childTnLst>
                        <p:par>
                          <p:cTn id="328" fill="hold">
                            <p:stCondLst>
                              <p:cond delay="0"/>
                            </p:stCondLst>
                            <p:childTnLst>
                              <p:par>
                                <p:cTn id="3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1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2" fill="hold">
                      <p:stCondLst>
                        <p:cond delay="indefinite"/>
                      </p:stCondLst>
                      <p:childTnLst>
                        <p:par>
                          <p:cTn id="333" fill="hold">
                            <p:stCondLst>
                              <p:cond delay="0"/>
                            </p:stCondLst>
                            <p:childTnLst>
                              <p:par>
                                <p:cTn id="334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35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7" fill="hold">
                      <p:stCondLst>
                        <p:cond delay="indefinite"/>
                      </p:stCondLst>
                      <p:childTnLst>
                        <p:par>
                          <p:cTn id="338" fill="hold">
                            <p:stCondLst>
                              <p:cond delay="0"/>
                            </p:stCondLst>
                            <p:childTnLst>
                              <p:par>
                                <p:cTn id="33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1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2" fill="hold">
                      <p:stCondLst>
                        <p:cond delay="indefinite"/>
                      </p:stCondLst>
                      <p:childTnLst>
                        <p:par>
                          <p:cTn id="343" fill="hold">
                            <p:stCondLst>
                              <p:cond delay="0"/>
                            </p:stCondLst>
                            <p:childTnLst>
                              <p:par>
                                <p:cTn id="34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6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7" fill="hold">
                      <p:stCondLst>
                        <p:cond delay="indefinite"/>
                      </p:stCondLst>
                      <p:childTnLst>
                        <p:par>
                          <p:cTn id="348" fill="hold">
                            <p:stCondLst>
                              <p:cond delay="0"/>
                            </p:stCondLst>
                            <p:childTnLst>
                              <p:par>
                                <p:cTn id="349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50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2" fill="hold">
                      <p:stCondLst>
                        <p:cond delay="indefinite"/>
                      </p:stCondLst>
                      <p:childTnLst>
                        <p:par>
                          <p:cTn id="353" fill="hold">
                            <p:stCondLst>
                              <p:cond delay="0"/>
                            </p:stCondLst>
                            <p:childTnLst>
                              <p:par>
                                <p:cTn id="35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6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7" fill="hold">
                      <p:stCondLst>
                        <p:cond delay="indefinite"/>
                      </p:stCondLst>
                      <p:childTnLst>
                        <p:par>
                          <p:cTn id="358" fill="hold">
                            <p:stCondLst>
                              <p:cond delay="0"/>
                            </p:stCondLst>
                            <p:childTnLst>
                              <p:par>
                                <p:cTn id="35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1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2" fill="hold">
                      <p:stCondLst>
                        <p:cond delay="indefinite"/>
                      </p:stCondLst>
                      <p:childTnLst>
                        <p:par>
                          <p:cTn id="363" fill="hold">
                            <p:stCondLst>
                              <p:cond delay="0"/>
                            </p:stCondLst>
                            <p:childTnLst>
                              <p:par>
                                <p:cTn id="36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6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9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0" fill="hold">
                      <p:stCondLst>
                        <p:cond delay="indefinite"/>
                      </p:stCondLst>
                      <p:childTnLst>
                        <p:par>
                          <p:cTn id="371" fill="hold">
                            <p:stCondLst>
                              <p:cond delay="0"/>
                            </p:stCondLst>
                            <p:childTnLst>
                              <p:par>
                                <p:cTn id="37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4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5" fill="hold">
                      <p:stCondLst>
                        <p:cond delay="indefinite"/>
                      </p:stCondLst>
                      <p:childTnLst>
                        <p:par>
                          <p:cTn id="376" fill="hold">
                            <p:stCondLst>
                              <p:cond delay="0"/>
                            </p:stCondLst>
                            <p:childTnLst>
                              <p:par>
                                <p:cTn id="37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9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0" fill="hold">
                      <p:stCondLst>
                        <p:cond delay="indefinite"/>
                      </p:stCondLst>
                      <p:childTnLst>
                        <p:par>
                          <p:cTn id="381" fill="hold">
                            <p:stCondLst>
                              <p:cond delay="0"/>
                            </p:stCondLst>
                            <p:childTnLst>
                              <p:par>
                                <p:cTn id="38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4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5" fill="hold">
                      <p:stCondLst>
                        <p:cond delay="indefinite"/>
                      </p:stCondLst>
                      <p:childTnLst>
                        <p:par>
                          <p:cTn id="386" fill="hold">
                            <p:stCondLst>
                              <p:cond delay="0"/>
                            </p:stCondLst>
                            <p:childTnLst>
                              <p:par>
                                <p:cTn id="38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9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0" fill="hold">
                      <p:stCondLst>
                        <p:cond delay="indefinite"/>
                      </p:stCondLst>
                      <p:childTnLst>
                        <p:par>
                          <p:cTn id="391" fill="hold">
                            <p:stCondLst>
                              <p:cond delay="0"/>
                            </p:stCondLst>
                            <p:childTnLst>
                              <p:par>
                                <p:cTn id="39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4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5" fill="hold">
                      <p:stCondLst>
                        <p:cond delay="indefinite"/>
                      </p:stCondLst>
                      <p:childTnLst>
                        <p:par>
                          <p:cTn id="396" fill="hold">
                            <p:stCondLst>
                              <p:cond delay="0"/>
                            </p:stCondLst>
                            <p:childTnLst>
                              <p:par>
                                <p:cTn id="39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9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0" fill="hold">
                      <p:stCondLst>
                        <p:cond delay="indefinite"/>
                      </p:stCondLst>
                      <p:childTnLst>
                        <p:par>
                          <p:cTn id="401" fill="hold">
                            <p:stCondLst>
                              <p:cond delay="0"/>
                            </p:stCondLst>
                            <p:childTnLst>
                              <p:par>
                                <p:cTn id="40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4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/>
      <p:bldP spid="9" grpId="0"/>
      <p:bldP spid="10" grpId="0"/>
      <p:bldP spid="11" grpId="0"/>
      <p:bldP spid="12" grpId="0"/>
      <p:bldP spid="12" grpId="1"/>
      <p:bldP spid="12" grpId="2"/>
      <p:bldP spid="16" grpId="0"/>
      <p:bldP spid="16" grpId="1"/>
      <p:bldP spid="16" grpId="2"/>
      <p:bldP spid="17" grpId="0"/>
      <p:bldP spid="17" grpId="1"/>
      <p:bldP spid="17" grpId="2"/>
      <p:bldP spid="18" grpId="0"/>
      <p:bldP spid="18" grpId="1"/>
      <p:bldP spid="18" grpId="2"/>
      <p:bldP spid="21" grpId="0"/>
      <p:bldP spid="29" grpId="0"/>
      <p:bldP spid="29" grpId="1"/>
      <p:bldP spid="30" grpId="0"/>
      <p:bldP spid="30" grpId="1"/>
      <p:bldP spid="36" grpId="0"/>
      <p:bldP spid="36" grpId="1"/>
      <p:bldP spid="36" grpId="2"/>
      <p:bldP spid="36" grpId="3"/>
      <p:bldP spid="36" grpId="4"/>
      <p:bldP spid="37" grpId="0" animBg="1"/>
      <p:bldP spid="49" grpId="0"/>
      <p:bldP spid="49" grpId="1"/>
      <p:bldP spid="49" grpId="2"/>
      <p:bldP spid="51" grpId="0"/>
      <p:bldP spid="58" grpId="0"/>
      <p:bldP spid="59" grpId="0"/>
      <p:bldP spid="60" grpId="0"/>
      <p:bldP spid="61" grpId="0"/>
      <p:bldP spid="62" grpId="0"/>
      <p:bldP spid="63" grpId="0"/>
      <p:bldP spid="64" grpId="0"/>
      <p:bldP spid="66" grpId="0"/>
      <p:bldP spid="67" grpId="0"/>
      <p:bldP spid="68" grpId="0"/>
      <p:bldP spid="69" grpId="0"/>
      <p:bldP spid="70" grpId="0"/>
      <p:bldP spid="71" grpId="0"/>
      <p:bldP spid="73" grpId="0" animBg="1"/>
      <p:bldP spid="73" grpId="1" animBg="1"/>
      <p:bldP spid="74" grpId="0" animBg="1"/>
      <p:bldP spid="74" grpId="1" animBg="1"/>
      <p:bldP spid="75" grpId="0"/>
      <p:bldP spid="76" grpId="0"/>
      <p:bldP spid="77" grpId="0"/>
      <p:bldP spid="78" grpId="0"/>
      <p:bldP spid="79" grpId="0"/>
      <p:bldP spid="80" grpId="0"/>
      <p:bldP spid="81" grpId="0" animBg="1"/>
      <p:bldP spid="82" grpId="0"/>
      <p:bldP spid="83" grpId="0" animBg="1"/>
      <p:bldP spid="84" grpId="0"/>
      <p:bldP spid="85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76200" y="1600200"/>
                <a:ext cx="3810000" cy="4953000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lnSpc>
                    <a:spcPct val="100000"/>
                  </a:lnSpc>
                  <a:buNone/>
                </a:pPr>
                <a:r>
                  <a:rPr lang="en-GB" sz="1400" b="1" dirty="0">
                    <a:latin typeface="Comic Sans MS" pitchFamily="66" charset="0"/>
                  </a:rPr>
                  <a:t>You can solve problems about bodies resting in equilibrium by equating the clockwise and anticlockwise moments</a:t>
                </a: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endParaRPr lang="en-US" sz="1400" dirty="0">
                  <a:latin typeface="Comic Sans MS" pitchFamily="66" charset="0"/>
                  <a:sym typeface="Wingdings" pitchFamily="2" charset="2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r>
                  <a:rPr lang="en-US" sz="1400" dirty="0">
                    <a:latin typeface="Comic Sans MS" pitchFamily="66" charset="0"/>
                    <a:sym typeface="Wingdings" pitchFamily="2" charset="2"/>
                  </a:rPr>
                  <a:t>A non-uniform rod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  <a:sym typeface="Wingdings" pitchFamily="2" charset="2"/>
                      </a:rPr>
                      <m:t>𝐴𝐵</m:t>
                    </m:r>
                  </m:oMath>
                </a14:m>
                <a:r>
                  <a:rPr lang="en-US" sz="1400" dirty="0">
                    <a:latin typeface="Comic Sans MS" pitchFamily="66" charset="0"/>
                    <a:sym typeface="Wingdings" pitchFamily="2" charset="2"/>
                  </a:rPr>
                  <a:t>, of length 10m and weight 40N, is suspended from a pair of light cables attached to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  <a:sym typeface="Wingdings" pitchFamily="2" charset="2"/>
                      </a:rPr>
                      <m:t>𝐶</m:t>
                    </m:r>
                  </m:oMath>
                </a14:m>
                <a:r>
                  <a:rPr lang="en-US" sz="1400" dirty="0">
                    <a:latin typeface="Comic Sans MS" pitchFamily="66" charset="0"/>
                    <a:sym typeface="Wingdings" pitchFamily="2" charset="2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  <a:sym typeface="Wingdings" pitchFamily="2" charset="2"/>
                      </a:rPr>
                      <m:t>𝐷</m:t>
                    </m:r>
                  </m:oMath>
                </a14:m>
                <a:r>
                  <a:rPr lang="en-US" sz="1400" dirty="0">
                    <a:latin typeface="Comic Sans MS" pitchFamily="66" charset="0"/>
                    <a:sym typeface="Wingdings" pitchFamily="2" charset="2"/>
                  </a:rPr>
                  <a:t> where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  <a:sym typeface="Wingdings" pitchFamily="2" charset="2"/>
                      </a:rPr>
                      <m:t>𝐴𝐶</m:t>
                    </m:r>
                    <m:r>
                      <a:rPr lang="en-US" sz="1400" i="1" dirty="0" smtClean="0">
                        <a:latin typeface="Cambria Math" panose="02040503050406030204" pitchFamily="18" charset="0"/>
                        <a:sym typeface="Wingdings" pitchFamily="2" charset="2"/>
                      </a:rPr>
                      <m:t>=3</m:t>
                    </m:r>
                    <m:r>
                      <a:rPr lang="en-US" sz="1400" i="1" dirty="0" smtClean="0">
                        <a:latin typeface="Cambria Math" panose="02040503050406030204" pitchFamily="18" charset="0"/>
                        <a:sym typeface="Wingdings" pitchFamily="2" charset="2"/>
                      </a:rPr>
                      <m:t>𝑚</m:t>
                    </m:r>
                  </m:oMath>
                </a14:m>
                <a:r>
                  <a:rPr lang="en-US" sz="1400" dirty="0">
                    <a:latin typeface="Comic Sans MS" pitchFamily="66" charset="0"/>
                    <a:sym typeface="Wingdings" pitchFamily="2" charset="2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  <a:sym typeface="Wingdings" pitchFamily="2" charset="2"/>
                      </a:rPr>
                      <m:t>𝐵𝐷</m:t>
                    </m:r>
                    <m:r>
                      <a:rPr lang="en-US" sz="1400" i="1" dirty="0" smtClean="0">
                        <a:latin typeface="Cambria Math" panose="02040503050406030204" pitchFamily="18" charset="0"/>
                        <a:sym typeface="Wingdings" pitchFamily="2" charset="2"/>
                      </a:rPr>
                      <m:t>=2</m:t>
                    </m:r>
                    <m:r>
                      <a:rPr lang="en-US" sz="1400" i="1" dirty="0" smtClean="0">
                        <a:latin typeface="Cambria Math" panose="02040503050406030204" pitchFamily="18" charset="0"/>
                        <a:sym typeface="Wingdings" pitchFamily="2" charset="2"/>
                      </a:rPr>
                      <m:t>𝑚</m:t>
                    </m:r>
                  </m:oMath>
                </a14:m>
                <a:r>
                  <a:rPr lang="en-US" sz="1400" dirty="0">
                    <a:latin typeface="Comic Sans MS" pitchFamily="66" charset="0"/>
                    <a:sym typeface="Wingdings" pitchFamily="2" charset="2"/>
                  </a:rPr>
                  <a:t>.</a:t>
                </a: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endParaRPr lang="en-US" sz="1400" dirty="0">
                  <a:latin typeface="Comic Sans MS" pitchFamily="66" charset="0"/>
                  <a:sym typeface="Wingdings" pitchFamily="2" charset="2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r>
                  <a:rPr lang="en-US" sz="1400" dirty="0">
                    <a:latin typeface="Comic Sans MS" pitchFamily="66" charset="0"/>
                    <a:sym typeface="Wingdings" pitchFamily="2" charset="2"/>
                  </a:rPr>
                  <a:t>When a weight of 25N is hung from point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  <a:sym typeface="Wingdings" pitchFamily="2" charset="2"/>
                      </a:rPr>
                      <m:t>𝐴</m:t>
                    </m:r>
                  </m:oMath>
                </a14:m>
                <a:r>
                  <a:rPr lang="en-US" sz="1400" dirty="0">
                    <a:latin typeface="Comic Sans MS" pitchFamily="66" charset="0"/>
                    <a:sym typeface="Wingdings" pitchFamily="2" charset="2"/>
                  </a:rPr>
                  <a:t> the rod is on the point of rotation.</a:t>
                </a: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endParaRPr lang="en-US" sz="1400" dirty="0">
                  <a:latin typeface="Comic Sans MS" pitchFamily="66" charset="0"/>
                  <a:sym typeface="Wingdings" pitchFamily="2" charset="2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r>
                  <a:rPr lang="en-US" sz="1400" dirty="0">
                    <a:latin typeface="Comic Sans MS" pitchFamily="66" charset="0"/>
                    <a:sym typeface="Wingdings" pitchFamily="2" charset="2"/>
                  </a:rPr>
                  <a:t>Find the distance of the </a:t>
                </a:r>
                <a:r>
                  <a:rPr lang="en-US" sz="1400" dirty="0" err="1">
                    <a:latin typeface="Comic Sans MS" pitchFamily="66" charset="0"/>
                    <a:sym typeface="Wingdings" pitchFamily="2" charset="2"/>
                  </a:rPr>
                  <a:t>centre</a:t>
                </a:r>
                <a:r>
                  <a:rPr lang="en-US" sz="1400" dirty="0">
                    <a:latin typeface="Comic Sans MS" pitchFamily="66" charset="0"/>
                    <a:sym typeface="Wingdings" pitchFamily="2" charset="2"/>
                  </a:rPr>
                  <a:t> of mass of the rod from point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  <a:sym typeface="Wingdings" pitchFamily="2" charset="2"/>
                      </a:rPr>
                      <m:t>𝐴</m:t>
                    </m:r>
                  </m:oMath>
                </a14:m>
                <a:r>
                  <a:rPr lang="en-US" sz="1400" dirty="0">
                    <a:latin typeface="Comic Sans MS" pitchFamily="66" charset="0"/>
                    <a:sym typeface="Wingdings" pitchFamily="2" charset="2"/>
                  </a:rPr>
                  <a:t>.</a:t>
                </a: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endParaRPr lang="en-US" sz="1400" dirty="0">
                  <a:latin typeface="Comic Sans MS" pitchFamily="66" charset="0"/>
                  <a:sym typeface="Wingdings" pitchFamily="2" charset="2"/>
                </a:endParaRPr>
              </a:p>
              <a:p>
                <a:pPr algn="ctr">
                  <a:lnSpc>
                    <a:spcPct val="100000"/>
                  </a:lnSpc>
                  <a:spcBef>
                    <a:spcPts val="0"/>
                  </a:spcBef>
                  <a:buFont typeface="Wingdings" panose="05000000000000000000" pitchFamily="2" charset="2"/>
                  <a:buChar char="à"/>
                </a:pPr>
                <a:r>
                  <a:rPr lang="en-US" sz="1400" dirty="0">
                    <a:latin typeface="Comic Sans MS" pitchFamily="66" charset="0"/>
                    <a:sym typeface="Wingdings" pitchFamily="2" charset="2"/>
                  </a:rPr>
                  <a:t>As the rod is on the point of rotating, C will be the pivot point and the tension at D will be 0</a:t>
                </a: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r>
                  <a:rPr lang="en-US" sz="1400" dirty="0">
                    <a:latin typeface="Comic Sans MS" pitchFamily="66" charset="0"/>
                    <a:sym typeface="Wingdings" pitchFamily="2" charset="2"/>
                  </a:rPr>
                  <a:t>(since the cable at D is becoming slack…)</a:t>
                </a: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endParaRPr lang="en-US" sz="1400" dirty="0">
                  <a:latin typeface="Comic Sans MS" pitchFamily="66" charset="0"/>
                  <a:sym typeface="Wingdings" pitchFamily="2" charset="2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r>
                  <a:rPr lang="en-US" sz="1400" dirty="0">
                    <a:latin typeface="Comic Sans MS" pitchFamily="66" charset="0"/>
                    <a:sym typeface="Wingdings" pitchFamily="2" charset="2"/>
                  </a:rPr>
                  <a:t> Take moments about point C, that way we do not need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40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sSub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𝑇</m:t>
                        </m:r>
                      </m:e>
                      <m:sub>
                        <m:r>
                          <a:rPr lang="en-US" sz="14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𝐶</m:t>
                        </m:r>
                      </m:sub>
                    </m:sSub>
                  </m:oMath>
                </a14:m>
                <a:endParaRPr lang="en-US" sz="1400" dirty="0">
                  <a:latin typeface="Comic Sans MS" pitchFamily="66" charset="0"/>
                  <a:sym typeface="Wingdings" panose="05000000000000000000" pitchFamily="2" charset="2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76200" y="1600200"/>
                <a:ext cx="3810000" cy="4953000"/>
              </a:xfrm>
              <a:blipFill>
                <a:blip r:embed="rId3"/>
                <a:stretch>
                  <a:fillRect t="-246" r="-112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3" name="タイトル 1">
            <a:extLst>
              <a:ext uri="{FF2B5EF4-FFF2-40B4-BE49-F238E27FC236}">
                <a16:creationId xmlns:a16="http://schemas.microsoft.com/office/drawing/2014/main" id="{A35AF69C-C140-4FD4-A937-F330B6789A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87573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Moments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94" name="コンテンツ プレースホルダー 2">
            <a:extLst>
              <a:ext uri="{FF2B5EF4-FFF2-40B4-BE49-F238E27FC236}">
                <a16:creationId xmlns:a16="http://schemas.microsoft.com/office/drawing/2014/main" id="{A3AEE47F-28A0-4C2C-A5C8-0F2676ED96D1}"/>
              </a:ext>
            </a:extLst>
          </p:cNvPr>
          <p:cNvSpPr txBox="1">
            <a:spLocks/>
          </p:cNvSpPr>
          <p:nvPr/>
        </p:nvSpPr>
        <p:spPr>
          <a:xfrm>
            <a:off x="8613201" y="6547282"/>
            <a:ext cx="530799" cy="31071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4E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cxnSp>
        <p:nvCxnSpPr>
          <p:cNvPr id="87" name="Straight Connector 71">
            <a:extLst>
              <a:ext uri="{FF2B5EF4-FFF2-40B4-BE49-F238E27FC236}">
                <a16:creationId xmlns:a16="http://schemas.microsoft.com/office/drawing/2014/main" id="{293AC8AC-7028-4A9A-9110-D797944D72AA}"/>
              </a:ext>
            </a:extLst>
          </p:cNvPr>
          <p:cNvCxnSpPr/>
          <p:nvPr/>
        </p:nvCxnSpPr>
        <p:spPr>
          <a:xfrm>
            <a:off x="5105400" y="2057400"/>
            <a:ext cx="2819400" cy="0"/>
          </a:xfrm>
          <a:prstGeom prst="line">
            <a:avLst/>
          </a:prstGeom>
          <a:ln w="349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" name="TextBox 76">
            <a:extLst>
              <a:ext uri="{FF2B5EF4-FFF2-40B4-BE49-F238E27FC236}">
                <a16:creationId xmlns:a16="http://schemas.microsoft.com/office/drawing/2014/main" id="{DD85B919-CF62-4FBB-8F93-C0306EE8F396}"/>
              </a:ext>
            </a:extLst>
          </p:cNvPr>
          <p:cNvSpPr txBox="1"/>
          <p:nvPr/>
        </p:nvSpPr>
        <p:spPr>
          <a:xfrm>
            <a:off x="5298489" y="1828800"/>
            <a:ext cx="51638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3m</a:t>
            </a:r>
          </a:p>
        </p:txBody>
      </p:sp>
      <p:sp>
        <p:nvSpPr>
          <p:cNvPr id="100" name="TextBox 77">
            <a:extLst>
              <a:ext uri="{FF2B5EF4-FFF2-40B4-BE49-F238E27FC236}">
                <a16:creationId xmlns:a16="http://schemas.microsoft.com/office/drawing/2014/main" id="{B8E90030-322D-4CD2-9C0A-D97830B69B53}"/>
              </a:ext>
            </a:extLst>
          </p:cNvPr>
          <p:cNvSpPr txBox="1"/>
          <p:nvPr/>
        </p:nvSpPr>
        <p:spPr>
          <a:xfrm>
            <a:off x="6400800" y="1828800"/>
            <a:ext cx="533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5m</a:t>
            </a:r>
          </a:p>
        </p:txBody>
      </p:sp>
      <p:sp>
        <p:nvSpPr>
          <p:cNvPr id="101" name="TextBox 78">
            <a:extLst>
              <a:ext uri="{FF2B5EF4-FFF2-40B4-BE49-F238E27FC236}">
                <a16:creationId xmlns:a16="http://schemas.microsoft.com/office/drawing/2014/main" id="{2A03A27F-A1DD-4DA8-BE11-736417201F0F}"/>
              </a:ext>
            </a:extLst>
          </p:cNvPr>
          <p:cNvSpPr txBox="1"/>
          <p:nvPr/>
        </p:nvSpPr>
        <p:spPr>
          <a:xfrm>
            <a:off x="7395172" y="1828800"/>
            <a:ext cx="533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2m</a:t>
            </a:r>
          </a:p>
        </p:txBody>
      </p:sp>
      <p:cxnSp>
        <p:nvCxnSpPr>
          <p:cNvPr id="102" name="Straight Arrow Connector 79">
            <a:extLst>
              <a:ext uri="{FF2B5EF4-FFF2-40B4-BE49-F238E27FC236}">
                <a16:creationId xmlns:a16="http://schemas.microsoft.com/office/drawing/2014/main" id="{3EC4AE78-73CD-48AA-B9AB-710BCE4D20FB}"/>
              </a:ext>
            </a:extLst>
          </p:cNvPr>
          <p:cNvCxnSpPr/>
          <p:nvPr/>
        </p:nvCxnSpPr>
        <p:spPr>
          <a:xfrm flipV="1">
            <a:off x="6019800" y="1600200"/>
            <a:ext cx="0" cy="45720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Straight Arrow Connector 81">
            <a:extLst>
              <a:ext uri="{FF2B5EF4-FFF2-40B4-BE49-F238E27FC236}">
                <a16:creationId xmlns:a16="http://schemas.microsoft.com/office/drawing/2014/main" id="{6736AAD2-316A-4C09-87B6-2C7672FC25D4}"/>
              </a:ext>
            </a:extLst>
          </p:cNvPr>
          <p:cNvCxnSpPr/>
          <p:nvPr/>
        </p:nvCxnSpPr>
        <p:spPr>
          <a:xfrm flipV="1">
            <a:off x="7391400" y="1600200"/>
            <a:ext cx="0" cy="45720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" name="TextBox 84">
            <a:extLst>
              <a:ext uri="{FF2B5EF4-FFF2-40B4-BE49-F238E27FC236}">
                <a16:creationId xmlns:a16="http://schemas.microsoft.com/office/drawing/2014/main" id="{3AE22339-6B9F-46DB-B728-AB73B6975BFF}"/>
              </a:ext>
            </a:extLst>
          </p:cNvPr>
          <p:cNvSpPr txBox="1"/>
          <p:nvPr/>
        </p:nvSpPr>
        <p:spPr>
          <a:xfrm>
            <a:off x="7924800" y="1905000"/>
            <a:ext cx="28244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B</a:t>
            </a:r>
            <a:endParaRPr lang="en-GB" sz="1200" baseline="-25000" dirty="0">
              <a:latin typeface="Comic Sans MS" pitchFamily="66" charset="0"/>
            </a:endParaRPr>
          </a:p>
        </p:txBody>
      </p:sp>
      <p:cxnSp>
        <p:nvCxnSpPr>
          <p:cNvPr id="105" name="Straight Arrow Connector 85">
            <a:extLst>
              <a:ext uri="{FF2B5EF4-FFF2-40B4-BE49-F238E27FC236}">
                <a16:creationId xmlns:a16="http://schemas.microsoft.com/office/drawing/2014/main" id="{14AE4D49-881F-4D22-80C5-4A6E4767F19A}"/>
              </a:ext>
            </a:extLst>
          </p:cNvPr>
          <p:cNvCxnSpPr/>
          <p:nvPr/>
        </p:nvCxnSpPr>
        <p:spPr>
          <a:xfrm>
            <a:off x="6324600" y="2057400"/>
            <a:ext cx="0" cy="68580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" name="TextBox 86">
            <a:extLst>
              <a:ext uri="{FF2B5EF4-FFF2-40B4-BE49-F238E27FC236}">
                <a16:creationId xmlns:a16="http://schemas.microsoft.com/office/drawing/2014/main" id="{BE66D877-9603-4C7F-AF3A-5D1F5616D78F}"/>
              </a:ext>
            </a:extLst>
          </p:cNvPr>
          <p:cNvSpPr txBox="1"/>
          <p:nvPr/>
        </p:nvSpPr>
        <p:spPr>
          <a:xfrm>
            <a:off x="6096001" y="2743200"/>
            <a:ext cx="49725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40N</a:t>
            </a:r>
            <a:endParaRPr lang="en-GB" sz="1200" baseline="-25000" dirty="0">
              <a:latin typeface="Comic Sans MS" pitchFamily="66" charset="0"/>
            </a:endParaRPr>
          </a:p>
        </p:txBody>
      </p:sp>
      <p:sp>
        <p:nvSpPr>
          <p:cNvPr id="112" name="TextBox 37">
            <a:extLst>
              <a:ext uri="{FF2B5EF4-FFF2-40B4-BE49-F238E27FC236}">
                <a16:creationId xmlns:a16="http://schemas.microsoft.com/office/drawing/2014/main" id="{3AFA3238-7970-4B13-806A-990ACF15870B}"/>
              </a:ext>
            </a:extLst>
          </p:cNvPr>
          <p:cNvSpPr txBox="1"/>
          <p:nvPr/>
        </p:nvSpPr>
        <p:spPr>
          <a:xfrm>
            <a:off x="4583837" y="2238653"/>
            <a:ext cx="457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latin typeface="Comic Sans MS" pitchFamily="66" charset="0"/>
              </a:rPr>
              <a:t>(1)</a:t>
            </a:r>
          </a:p>
        </p:txBody>
      </p:sp>
      <p:sp>
        <p:nvSpPr>
          <p:cNvPr id="113" name="TextBox 38">
            <a:extLst>
              <a:ext uri="{FF2B5EF4-FFF2-40B4-BE49-F238E27FC236}">
                <a16:creationId xmlns:a16="http://schemas.microsoft.com/office/drawing/2014/main" id="{104F5677-D0DC-4DC9-A76D-EE4C020E28CB}"/>
              </a:ext>
            </a:extLst>
          </p:cNvPr>
          <p:cNvSpPr txBox="1"/>
          <p:nvPr/>
        </p:nvSpPr>
        <p:spPr>
          <a:xfrm>
            <a:off x="7496452" y="1333130"/>
            <a:ext cx="457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latin typeface="Comic Sans MS" pitchFamily="66" charset="0"/>
              </a:rPr>
              <a:t>(3)</a:t>
            </a:r>
          </a:p>
        </p:txBody>
      </p:sp>
      <p:sp>
        <p:nvSpPr>
          <p:cNvPr id="114" name="TextBox 39">
            <a:extLst>
              <a:ext uri="{FF2B5EF4-FFF2-40B4-BE49-F238E27FC236}">
                <a16:creationId xmlns:a16="http://schemas.microsoft.com/office/drawing/2014/main" id="{B503541C-43FC-4694-8D36-8F1C776B3B2A}"/>
              </a:ext>
            </a:extLst>
          </p:cNvPr>
          <p:cNvSpPr txBox="1"/>
          <p:nvPr/>
        </p:nvSpPr>
        <p:spPr>
          <a:xfrm>
            <a:off x="5780843" y="2622612"/>
            <a:ext cx="457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latin typeface="Comic Sans MS" pitchFamily="66" charset="0"/>
              </a:rPr>
              <a:t>(2)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5" name="TextBox 40">
                <a:extLst>
                  <a:ext uri="{FF2B5EF4-FFF2-40B4-BE49-F238E27FC236}">
                    <a16:creationId xmlns:a16="http://schemas.microsoft.com/office/drawing/2014/main" id="{203225BE-B3D1-4956-B05F-DED111721130}"/>
                  </a:ext>
                </a:extLst>
              </p:cNvPr>
              <p:cNvSpPr txBox="1"/>
              <p:nvPr/>
            </p:nvSpPr>
            <p:spPr>
              <a:xfrm>
                <a:off x="6050872" y="1949996"/>
                <a:ext cx="3810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</m:oMath>
                  </m:oMathPara>
                </a14:m>
                <a:endParaRPr lang="en-GB" b="1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115" name="TextBox 40">
                <a:extLst>
                  <a:ext uri="{FF2B5EF4-FFF2-40B4-BE49-F238E27FC236}">
                    <a16:creationId xmlns:a16="http://schemas.microsoft.com/office/drawing/2014/main" id="{203225BE-B3D1-4956-B05F-DED11172113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50872" y="1949996"/>
                <a:ext cx="381000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9" name="TextBox 80">
            <a:extLst>
              <a:ext uri="{FF2B5EF4-FFF2-40B4-BE49-F238E27FC236}">
                <a16:creationId xmlns:a16="http://schemas.microsoft.com/office/drawing/2014/main" id="{6A6089F6-A616-42FB-876B-1A3EB2367C00}"/>
              </a:ext>
            </a:extLst>
          </p:cNvPr>
          <p:cNvSpPr txBox="1"/>
          <p:nvPr/>
        </p:nvSpPr>
        <p:spPr>
          <a:xfrm>
            <a:off x="4820128" y="1913877"/>
            <a:ext cx="2968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A</a:t>
            </a:r>
            <a:endParaRPr lang="en-GB" sz="1200" baseline="-250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テキスト ボックス 1">
                <a:extLst>
                  <a:ext uri="{FF2B5EF4-FFF2-40B4-BE49-F238E27FC236}">
                    <a16:creationId xmlns:a16="http://schemas.microsoft.com/office/drawing/2014/main" id="{EFF3567A-8C58-4C94-9AE4-42E3057A5F3B}"/>
                  </a:ext>
                </a:extLst>
              </p:cNvPr>
              <p:cNvSpPr txBox="1"/>
              <p:nvPr/>
            </p:nvSpPr>
            <p:spPr>
              <a:xfrm>
                <a:off x="7266372" y="1336089"/>
                <a:ext cx="265842" cy="24622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𝐷</m:t>
                          </m:r>
                        </m:sub>
                      </m:sSub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" name="テキスト ボックス 1">
                <a:extLst>
                  <a:ext uri="{FF2B5EF4-FFF2-40B4-BE49-F238E27FC236}">
                    <a16:creationId xmlns:a16="http://schemas.microsoft.com/office/drawing/2014/main" id="{EFF3567A-8C58-4C94-9AE4-42E3057A5F3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66372" y="1336089"/>
                <a:ext cx="265842" cy="246221"/>
              </a:xfrm>
              <a:prstGeom prst="rect">
                <a:avLst/>
              </a:prstGeom>
              <a:blipFill>
                <a:blip r:embed="rId5"/>
                <a:stretch>
                  <a:fillRect l="-18182" r="-2273" b="-1219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0" name="テキスト ボックス 119">
                <a:extLst>
                  <a:ext uri="{FF2B5EF4-FFF2-40B4-BE49-F238E27FC236}">
                    <a16:creationId xmlns:a16="http://schemas.microsoft.com/office/drawing/2014/main" id="{ECAEB01B-FF76-4CF6-8DA6-553ECC4337DD}"/>
                  </a:ext>
                </a:extLst>
              </p:cNvPr>
              <p:cNvSpPr txBox="1"/>
              <p:nvPr/>
            </p:nvSpPr>
            <p:spPr>
              <a:xfrm>
                <a:off x="5908089" y="1344967"/>
                <a:ext cx="252698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𝐶</m:t>
                          </m:r>
                        </m:sub>
                      </m:sSub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20" name="テキスト ボックス 119">
                <a:extLst>
                  <a:ext uri="{FF2B5EF4-FFF2-40B4-BE49-F238E27FC236}">
                    <a16:creationId xmlns:a16="http://schemas.microsoft.com/office/drawing/2014/main" id="{ECAEB01B-FF76-4CF6-8DA6-553ECC4337D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08089" y="1344967"/>
                <a:ext cx="252698" cy="246221"/>
              </a:xfrm>
              <a:prstGeom prst="rect">
                <a:avLst/>
              </a:prstGeom>
              <a:blipFill>
                <a:blip r:embed="rId6"/>
                <a:stretch>
                  <a:fillRect l="-16667" r="-2381" b="-1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1" name="TextBox 80">
            <a:extLst>
              <a:ext uri="{FF2B5EF4-FFF2-40B4-BE49-F238E27FC236}">
                <a16:creationId xmlns:a16="http://schemas.microsoft.com/office/drawing/2014/main" id="{83D1DE04-09C6-4736-BC6E-831C05285880}"/>
              </a:ext>
            </a:extLst>
          </p:cNvPr>
          <p:cNvSpPr txBox="1"/>
          <p:nvPr/>
        </p:nvSpPr>
        <p:spPr>
          <a:xfrm>
            <a:off x="5868434" y="2020410"/>
            <a:ext cx="2776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C</a:t>
            </a:r>
            <a:endParaRPr lang="en-GB" sz="1200" baseline="-25000" dirty="0">
              <a:latin typeface="Comic Sans MS" pitchFamily="66" charset="0"/>
            </a:endParaRPr>
          </a:p>
        </p:txBody>
      </p:sp>
      <p:sp>
        <p:nvSpPr>
          <p:cNvPr id="122" name="TextBox 80">
            <a:extLst>
              <a:ext uri="{FF2B5EF4-FFF2-40B4-BE49-F238E27FC236}">
                <a16:creationId xmlns:a16="http://schemas.microsoft.com/office/drawing/2014/main" id="{681D90B3-62D0-4E90-B088-FA46274F1211}"/>
              </a:ext>
            </a:extLst>
          </p:cNvPr>
          <p:cNvSpPr txBox="1"/>
          <p:nvPr/>
        </p:nvSpPr>
        <p:spPr>
          <a:xfrm>
            <a:off x="7244533" y="2029287"/>
            <a:ext cx="2952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D</a:t>
            </a:r>
            <a:endParaRPr lang="en-GB" sz="1200" baseline="-25000" dirty="0">
              <a:latin typeface="Comic Sans MS" pitchFamily="66" charset="0"/>
            </a:endParaRPr>
          </a:p>
        </p:txBody>
      </p:sp>
      <p:cxnSp>
        <p:nvCxnSpPr>
          <p:cNvPr id="123" name="Straight Arrow Connector 79">
            <a:extLst>
              <a:ext uri="{FF2B5EF4-FFF2-40B4-BE49-F238E27FC236}">
                <a16:creationId xmlns:a16="http://schemas.microsoft.com/office/drawing/2014/main" id="{0FF903FE-E161-4D21-9713-5950310ADBEC}"/>
              </a:ext>
            </a:extLst>
          </p:cNvPr>
          <p:cNvCxnSpPr>
            <a:cxnSpLocks/>
          </p:cNvCxnSpPr>
          <p:nvPr/>
        </p:nvCxnSpPr>
        <p:spPr>
          <a:xfrm>
            <a:off x="5115758" y="2054441"/>
            <a:ext cx="0" cy="45720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4" name="TextBox 86">
            <a:extLst>
              <a:ext uri="{FF2B5EF4-FFF2-40B4-BE49-F238E27FC236}">
                <a16:creationId xmlns:a16="http://schemas.microsoft.com/office/drawing/2014/main" id="{B3601AD7-967B-4F71-9273-67F5A4F8D038}"/>
              </a:ext>
            </a:extLst>
          </p:cNvPr>
          <p:cNvSpPr txBox="1"/>
          <p:nvPr/>
        </p:nvSpPr>
        <p:spPr>
          <a:xfrm>
            <a:off x="4862004" y="2503503"/>
            <a:ext cx="49725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25N</a:t>
            </a:r>
            <a:endParaRPr lang="en-GB" sz="1200" baseline="-25000" dirty="0">
              <a:latin typeface="Comic Sans MS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4810E7D-ADFD-4D7C-B7C0-AD0C88FA969A}"/>
              </a:ext>
            </a:extLst>
          </p:cNvPr>
          <p:cNvSpPr txBox="1"/>
          <p:nvPr/>
        </p:nvSpPr>
        <p:spPr>
          <a:xfrm>
            <a:off x="6667130" y="2583401"/>
            <a:ext cx="197084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Estimate the location of the </a:t>
            </a:r>
            <a:r>
              <a:rPr lang="en-US" sz="12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centre</a:t>
            </a:r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 of mass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125" name="Straight Arrow Connector 108">
            <a:extLst>
              <a:ext uri="{FF2B5EF4-FFF2-40B4-BE49-F238E27FC236}">
                <a16:creationId xmlns:a16="http://schemas.microsoft.com/office/drawing/2014/main" id="{FC701041-4B7F-44D3-B967-97768BE2CE60}"/>
              </a:ext>
            </a:extLst>
          </p:cNvPr>
          <p:cNvCxnSpPr/>
          <p:nvPr/>
        </p:nvCxnSpPr>
        <p:spPr>
          <a:xfrm flipH="1" flipV="1">
            <a:off x="6491796" y="2184646"/>
            <a:ext cx="457200" cy="3810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26" name="テキスト ボックス 125">
                <a:extLst>
                  <a:ext uri="{FF2B5EF4-FFF2-40B4-BE49-F238E27FC236}">
                    <a16:creationId xmlns:a16="http://schemas.microsoft.com/office/drawing/2014/main" id="{D8FEEC5E-8269-42C8-B38D-02B7B078C66B}"/>
                  </a:ext>
                </a:extLst>
              </p:cNvPr>
              <p:cNvSpPr txBox="1"/>
              <p:nvPr/>
            </p:nvSpPr>
            <p:spPr>
              <a:xfrm>
                <a:off x="7253295" y="1346399"/>
                <a:ext cx="265842" cy="24622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26" name="テキスト ボックス 125">
                <a:extLst>
                  <a:ext uri="{FF2B5EF4-FFF2-40B4-BE49-F238E27FC236}">
                    <a16:creationId xmlns:a16="http://schemas.microsoft.com/office/drawing/2014/main" id="{D8FEEC5E-8269-42C8-B38D-02B7B078C66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53295" y="1346399"/>
                <a:ext cx="265842" cy="246221"/>
              </a:xfrm>
              <a:prstGeom prst="rect">
                <a:avLst/>
              </a:prstGeom>
              <a:blipFill>
                <a:blip r:embed="rId7"/>
                <a:stretch>
                  <a:fillRect b="-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27" name="Group 87">
            <a:extLst>
              <a:ext uri="{FF2B5EF4-FFF2-40B4-BE49-F238E27FC236}">
                <a16:creationId xmlns:a16="http://schemas.microsoft.com/office/drawing/2014/main" id="{4BC8C8A2-5C5B-456F-AAF9-7F21FC90B2C7}"/>
              </a:ext>
            </a:extLst>
          </p:cNvPr>
          <p:cNvGrpSpPr/>
          <p:nvPr/>
        </p:nvGrpSpPr>
        <p:grpSpPr>
          <a:xfrm>
            <a:off x="5907955" y="1927318"/>
            <a:ext cx="205507" cy="228600"/>
            <a:chOff x="7643093" y="990600"/>
            <a:chExt cx="205507" cy="228600"/>
          </a:xfrm>
        </p:grpSpPr>
        <p:cxnSp>
          <p:nvCxnSpPr>
            <p:cNvPr id="128" name="Straight Connector 90">
              <a:extLst>
                <a:ext uri="{FF2B5EF4-FFF2-40B4-BE49-F238E27FC236}">
                  <a16:creationId xmlns:a16="http://schemas.microsoft.com/office/drawing/2014/main" id="{5A6D5F80-A469-4089-9156-4BA60EE9C17F}"/>
                </a:ext>
              </a:extLst>
            </p:cNvPr>
            <p:cNvCxnSpPr/>
            <p:nvPr/>
          </p:nvCxnSpPr>
          <p:spPr>
            <a:xfrm>
              <a:off x="7643278" y="990600"/>
              <a:ext cx="205322" cy="22860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9" name="Straight Connector 91">
              <a:extLst>
                <a:ext uri="{FF2B5EF4-FFF2-40B4-BE49-F238E27FC236}">
                  <a16:creationId xmlns:a16="http://schemas.microsoft.com/office/drawing/2014/main" id="{1BFA5DBA-81B7-419E-8F61-7910F6E3FA20}"/>
                </a:ext>
              </a:extLst>
            </p:cNvPr>
            <p:cNvCxnSpPr/>
            <p:nvPr/>
          </p:nvCxnSpPr>
          <p:spPr>
            <a:xfrm flipH="1">
              <a:off x="7643093" y="990600"/>
              <a:ext cx="205322" cy="22860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30" name="Straight Connector 71">
            <a:extLst>
              <a:ext uri="{FF2B5EF4-FFF2-40B4-BE49-F238E27FC236}">
                <a16:creationId xmlns:a16="http://schemas.microsoft.com/office/drawing/2014/main" id="{E6E00857-ECC4-455F-9F1D-16F227B8BEDF}"/>
              </a:ext>
            </a:extLst>
          </p:cNvPr>
          <p:cNvCxnSpPr>
            <a:cxnSpLocks/>
          </p:cNvCxnSpPr>
          <p:nvPr/>
        </p:nvCxnSpPr>
        <p:spPr>
          <a:xfrm>
            <a:off x="5106067" y="2055577"/>
            <a:ext cx="923278" cy="0"/>
          </a:xfrm>
          <a:prstGeom prst="line">
            <a:avLst/>
          </a:prstGeom>
          <a:ln w="349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Straight Connector 71">
            <a:extLst>
              <a:ext uri="{FF2B5EF4-FFF2-40B4-BE49-F238E27FC236}">
                <a16:creationId xmlns:a16="http://schemas.microsoft.com/office/drawing/2014/main" id="{3A1F8393-26E6-47A8-B6C9-9621CAA628CD}"/>
              </a:ext>
            </a:extLst>
          </p:cNvPr>
          <p:cNvCxnSpPr>
            <a:cxnSpLocks/>
          </p:cNvCxnSpPr>
          <p:nvPr/>
        </p:nvCxnSpPr>
        <p:spPr>
          <a:xfrm>
            <a:off x="6028713" y="2049761"/>
            <a:ext cx="300362" cy="0"/>
          </a:xfrm>
          <a:prstGeom prst="line">
            <a:avLst/>
          </a:prstGeom>
          <a:ln w="349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3" name="TextBox 60">
            <a:extLst>
              <a:ext uri="{FF2B5EF4-FFF2-40B4-BE49-F238E27FC236}">
                <a16:creationId xmlns:a16="http://schemas.microsoft.com/office/drawing/2014/main" id="{6FB9C81D-7188-44DE-94A5-7BB52A2EB309}"/>
              </a:ext>
            </a:extLst>
          </p:cNvPr>
          <p:cNvSpPr txBox="1"/>
          <p:nvPr/>
        </p:nvSpPr>
        <p:spPr>
          <a:xfrm>
            <a:off x="4114800" y="3477088"/>
            <a:ext cx="457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latin typeface="Comic Sans MS" pitchFamily="66" charset="0"/>
              </a:rPr>
              <a:t>(1)</a:t>
            </a:r>
          </a:p>
        </p:txBody>
      </p:sp>
      <p:sp>
        <p:nvSpPr>
          <p:cNvPr id="134" name="TextBox 61">
            <a:extLst>
              <a:ext uri="{FF2B5EF4-FFF2-40B4-BE49-F238E27FC236}">
                <a16:creationId xmlns:a16="http://schemas.microsoft.com/office/drawing/2014/main" id="{3F45A19C-9408-4270-AFBC-CB5673A653E5}"/>
              </a:ext>
            </a:extLst>
          </p:cNvPr>
          <p:cNvSpPr txBox="1"/>
          <p:nvPr/>
        </p:nvSpPr>
        <p:spPr>
          <a:xfrm>
            <a:off x="4114800" y="3858088"/>
            <a:ext cx="457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latin typeface="Comic Sans MS" pitchFamily="66" charset="0"/>
              </a:rPr>
              <a:t>(2)</a:t>
            </a:r>
          </a:p>
        </p:txBody>
      </p:sp>
      <p:sp>
        <p:nvSpPr>
          <p:cNvPr id="135" name="TextBox 62">
            <a:extLst>
              <a:ext uri="{FF2B5EF4-FFF2-40B4-BE49-F238E27FC236}">
                <a16:creationId xmlns:a16="http://schemas.microsoft.com/office/drawing/2014/main" id="{2DBB9A5B-8ACD-40A1-9D6C-D68678890C5A}"/>
              </a:ext>
            </a:extLst>
          </p:cNvPr>
          <p:cNvSpPr txBox="1"/>
          <p:nvPr/>
        </p:nvSpPr>
        <p:spPr>
          <a:xfrm>
            <a:off x="4114800" y="4239088"/>
            <a:ext cx="457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latin typeface="Comic Sans MS" pitchFamily="66" charset="0"/>
              </a:rPr>
              <a:t>(3)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6" name="TextBox 63">
                <a:extLst>
                  <a:ext uri="{FF2B5EF4-FFF2-40B4-BE49-F238E27FC236}">
                    <a16:creationId xmlns:a16="http://schemas.microsoft.com/office/drawing/2014/main" id="{640D2DF3-A30A-4F8E-82B8-E934880034BA}"/>
                  </a:ext>
                </a:extLst>
              </p:cNvPr>
              <p:cNvSpPr txBox="1"/>
              <p:nvPr/>
            </p:nvSpPr>
            <p:spPr>
              <a:xfrm>
                <a:off x="4495800" y="3477088"/>
                <a:ext cx="809645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5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×3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36" name="TextBox 63">
                <a:extLst>
                  <a:ext uri="{FF2B5EF4-FFF2-40B4-BE49-F238E27FC236}">
                    <a16:creationId xmlns:a16="http://schemas.microsoft.com/office/drawing/2014/main" id="{640D2DF3-A30A-4F8E-82B8-E934880034B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5800" y="3477088"/>
                <a:ext cx="809645" cy="338554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7" name="TextBox 65">
                <a:extLst>
                  <a:ext uri="{FF2B5EF4-FFF2-40B4-BE49-F238E27FC236}">
                    <a16:creationId xmlns:a16="http://schemas.microsoft.com/office/drawing/2014/main" id="{4BF2921E-1078-4997-AA20-A287EFC11E29}"/>
                  </a:ext>
                </a:extLst>
              </p:cNvPr>
              <p:cNvSpPr txBox="1"/>
              <p:nvPr/>
            </p:nvSpPr>
            <p:spPr>
              <a:xfrm>
                <a:off x="4495800" y="3858088"/>
                <a:ext cx="811056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40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×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/>
                        </a:rPr>
                        <m:t>𝑥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37" name="TextBox 65">
                <a:extLst>
                  <a:ext uri="{FF2B5EF4-FFF2-40B4-BE49-F238E27FC236}">
                    <a16:creationId xmlns:a16="http://schemas.microsoft.com/office/drawing/2014/main" id="{4BF2921E-1078-4997-AA20-A287EFC11E2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5800" y="3858088"/>
                <a:ext cx="811056" cy="338554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8" name="TextBox 66">
                <a:extLst>
                  <a:ext uri="{FF2B5EF4-FFF2-40B4-BE49-F238E27FC236}">
                    <a16:creationId xmlns:a16="http://schemas.microsoft.com/office/drawing/2014/main" id="{404F8D39-796E-4A22-B048-9A75F790ED05}"/>
                  </a:ext>
                </a:extLst>
              </p:cNvPr>
              <p:cNvSpPr txBox="1"/>
              <p:nvPr/>
            </p:nvSpPr>
            <p:spPr>
              <a:xfrm>
                <a:off x="5152747" y="3858088"/>
                <a:ext cx="1155509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40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𝑁𝑚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38" name="TextBox 66">
                <a:extLst>
                  <a:ext uri="{FF2B5EF4-FFF2-40B4-BE49-F238E27FC236}">
                    <a16:creationId xmlns:a16="http://schemas.microsoft.com/office/drawing/2014/main" id="{404F8D39-796E-4A22-B048-9A75F790ED0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52747" y="3858088"/>
                <a:ext cx="1155509" cy="338554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9" name="TextBox 67">
                <a:extLst>
                  <a:ext uri="{FF2B5EF4-FFF2-40B4-BE49-F238E27FC236}">
                    <a16:creationId xmlns:a16="http://schemas.microsoft.com/office/drawing/2014/main" id="{0B8A69B4-EC22-4FCD-A926-D489662F594D}"/>
                  </a:ext>
                </a:extLst>
              </p:cNvPr>
              <p:cNvSpPr txBox="1"/>
              <p:nvPr/>
            </p:nvSpPr>
            <p:spPr>
              <a:xfrm>
                <a:off x="6170721" y="3849211"/>
                <a:ext cx="1126912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𝑐𝑙𝑜𝑐𝑘𝑤𝑖𝑠𝑒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39" name="TextBox 67">
                <a:extLst>
                  <a:ext uri="{FF2B5EF4-FFF2-40B4-BE49-F238E27FC236}">
                    <a16:creationId xmlns:a16="http://schemas.microsoft.com/office/drawing/2014/main" id="{0B8A69B4-EC22-4FCD-A926-D489662F594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70721" y="3849211"/>
                <a:ext cx="1126912" cy="338554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0" name="TextBox 68">
                <a:extLst>
                  <a:ext uri="{FF2B5EF4-FFF2-40B4-BE49-F238E27FC236}">
                    <a16:creationId xmlns:a16="http://schemas.microsoft.com/office/drawing/2014/main" id="{B1780183-29BB-4443-B764-B5EB08FABD27}"/>
                  </a:ext>
                </a:extLst>
              </p:cNvPr>
              <p:cNvSpPr txBox="1"/>
              <p:nvPr/>
            </p:nvSpPr>
            <p:spPr>
              <a:xfrm>
                <a:off x="4460289" y="4230210"/>
                <a:ext cx="2429961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 smtClean="0">
                          <a:latin typeface="Cambria Math"/>
                        </a:rPr>
                        <m:t>𝑇h𝑖𝑠</m:t>
                      </m:r>
                      <m:r>
                        <a:rPr lang="en-GB" sz="1600" i="1" smtClean="0">
                          <a:latin typeface="Cambria Math"/>
                        </a:rPr>
                        <m:t> </m:t>
                      </m:r>
                      <m:r>
                        <a:rPr lang="en-GB" sz="1600" i="1" smtClean="0">
                          <a:latin typeface="Cambria Math"/>
                        </a:rPr>
                        <m:t>𝑤𝑖𝑙𝑙</m:t>
                      </m:r>
                      <m:r>
                        <a:rPr lang="en-GB" sz="1600" i="1" smtClean="0">
                          <a:latin typeface="Cambria Math"/>
                        </a:rPr>
                        <m:t> </m:t>
                      </m:r>
                      <m:r>
                        <a:rPr lang="en-GB" sz="1600" i="1" smtClean="0">
                          <a:latin typeface="Cambria Math"/>
                        </a:rPr>
                        <m:t>𝑏𝑒</m:t>
                      </m:r>
                      <m:r>
                        <a:rPr lang="en-GB" sz="1600" i="1" smtClean="0">
                          <a:latin typeface="Cambria Math"/>
                        </a:rPr>
                        <m:t> 0 </m:t>
                      </m:r>
                      <m:r>
                        <a:rPr lang="en-GB" sz="1600" i="1" smtClean="0">
                          <a:latin typeface="Cambria Math"/>
                        </a:rPr>
                        <m:t>𝑎𝑠</m:t>
                      </m:r>
                      <m:r>
                        <a:rPr lang="en-GB" sz="1600" i="1" smtClean="0">
                          <a:latin typeface="Cambria Math"/>
                        </a:rPr>
                        <m:t> </m:t>
                      </m:r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𝐷</m:t>
                          </m:r>
                        </m:sub>
                      </m:sSub>
                      <m:r>
                        <a:rPr lang="en-GB" sz="1600" i="1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40" name="TextBox 68">
                <a:extLst>
                  <a:ext uri="{FF2B5EF4-FFF2-40B4-BE49-F238E27FC236}">
                    <a16:creationId xmlns:a16="http://schemas.microsoft.com/office/drawing/2014/main" id="{B1780183-29BB-4443-B764-B5EB08FABD2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60289" y="4230210"/>
                <a:ext cx="2429961" cy="338554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5" name="TextBox 69">
                <a:extLst>
                  <a:ext uri="{FF2B5EF4-FFF2-40B4-BE49-F238E27FC236}">
                    <a16:creationId xmlns:a16="http://schemas.microsoft.com/office/drawing/2014/main" id="{2F9A7ED4-46C3-497A-A95C-560522679B6D}"/>
                  </a:ext>
                </a:extLst>
              </p:cNvPr>
              <p:cNvSpPr txBox="1"/>
              <p:nvPr/>
            </p:nvSpPr>
            <p:spPr>
              <a:xfrm>
                <a:off x="5179380" y="3484486"/>
                <a:ext cx="1040285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75 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𝑁𝑚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45" name="TextBox 69">
                <a:extLst>
                  <a:ext uri="{FF2B5EF4-FFF2-40B4-BE49-F238E27FC236}">
                    <a16:creationId xmlns:a16="http://schemas.microsoft.com/office/drawing/2014/main" id="{2F9A7ED4-46C3-497A-A95C-560522679B6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79380" y="3484486"/>
                <a:ext cx="1040285" cy="338554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6" name="TextBox 69">
                <a:extLst>
                  <a:ext uri="{FF2B5EF4-FFF2-40B4-BE49-F238E27FC236}">
                    <a16:creationId xmlns:a16="http://schemas.microsoft.com/office/drawing/2014/main" id="{728E1C28-64B4-4FE2-A25F-1C5BB9655752}"/>
                  </a:ext>
                </a:extLst>
              </p:cNvPr>
              <p:cNvSpPr txBox="1"/>
              <p:nvPr/>
            </p:nvSpPr>
            <p:spPr>
              <a:xfrm>
                <a:off x="6067148" y="3484486"/>
                <a:ext cx="1505220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𝑎𝑛𝑡𝑖𝑐𝑙𝑜𝑐𝑘𝑤𝑖𝑠𝑒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46" name="TextBox 69">
                <a:extLst>
                  <a:ext uri="{FF2B5EF4-FFF2-40B4-BE49-F238E27FC236}">
                    <a16:creationId xmlns:a16="http://schemas.microsoft.com/office/drawing/2014/main" id="{728E1C28-64B4-4FE2-A25F-1C5BB965575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67148" y="3484486"/>
                <a:ext cx="1505220" cy="338554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7" name="TextBox 30">
            <a:extLst>
              <a:ext uri="{FF2B5EF4-FFF2-40B4-BE49-F238E27FC236}">
                <a16:creationId xmlns:a16="http://schemas.microsoft.com/office/drawing/2014/main" id="{9AABAE32-F53A-472F-A3BF-6B475412E63B}"/>
              </a:ext>
            </a:extLst>
          </p:cNvPr>
          <p:cNvSpPr txBox="1"/>
          <p:nvPr/>
        </p:nvSpPr>
        <p:spPr>
          <a:xfrm>
            <a:off x="4114800" y="3124200"/>
            <a:ext cx="206659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Take moments about C</a:t>
            </a:r>
            <a:endParaRPr lang="en-GB" sz="1400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8" name="TextBox 66">
                <a:extLst>
                  <a:ext uri="{FF2B5EF4-FFF2-40B4-BE49-F238E27FC236}">
                    <a16:creationId xmlns:a16="http://schemas.microsoft.com/office/drawing/2014/main" id="{921A3547-9E4C-4617-B3BA-FC5D924229C3}"/>
                  </a:ext>
                </a:extLst>
              </p:cNvPr>
              <p:cNvSpPr txBox="1"/>
              <p:nvPr/>
            </p:nvSpPr>
            <p:spPr>
              <a:xfrm>
                <a:off x="4698127" y="5179528"/>
                <a:ext cx="106952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75=40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48" name="TextBox 66">
                <a:extLst>
                  <a:ext uri="{FF2B5EF4-FFF2-40B4-BE49-F238E27FC236}">
                    <a16:creationId xmlns:a16="http://schemas.microsoft.com/office/drawing/2014/main" id="{921A3547-9E4C-4617-B3BA-FC5D924229C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98127" y="5179528"/>
                <a:ext cx="1069524" cy="338554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9" name="TextBox 66">
                <a:extLst>
                  <a:ext uri="{FF2B5EF4-FFF2-40B4-BE49-F238E27FC236}">
                    <a16:creationId xmlns:a16="http://schemas.microsoft.com/office/drawing/2014/main" id="{9C288A21-B9DF-4782-A865-B8A16B48F24B}"/>
                  </a:ext>
                </a:extLst>
              </p:cNvPr>
              <p:cNvSpPr txBox="1"/>
              <p:nvPr/>
            </p:nvSpPr>
            <p:spPr>
              <a:xfrm>
                <a:off x="4804657" y="5605130"/>
                <a:ext cx="1111202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=1.875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49" name="TextBox 66">
                <a:extLst>
                  <a:ext uri="{FF2B5EF4-FFF2-40B4-BE49-F238E27FC236}">
                    <a16:creationId xmlns:a16="http://schemas.microsoft.com/office/drawing/2014/main" id="{9C288A21-B9DF-4782-A865-B8A16B48F24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04657" y="5605130"/>
                <a:ext cx="1111202" cy="338554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0" name="TextBox 66">
                <a:extLst>
                  <a:ext uri="{FF2B5EF4-FFF2-40B4-BE49-F238E27FC236}">
                    <a16:creationId xmlns:a16="http://schemas.microsoft.com/office/drawing/2014/main" id="{8898B70A-17AD-4953-A057-380E37A06D8C}"/>
                  </a:ext>
                </a:extLst>
              </p:cNvPr>
              <p:cNvSpPr txBox="1"/>
              <p:nvPr/>
            </p:nvSpPr>
            <p:spPr>
              <a:xfrm>
                <a:off x="4112199" y="6049539"/>
                <a:ext cx="1813189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𝐷𝑖𝑠𝑡𝑎𝑛𝑐𝑒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=4.875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50" name="TextBox 66">
                <a:extLst>
                  <a:ext uri="{FF2B5EF4-FFF2-40B4-BE49-F238E27FC236}">
                    <a16:creationId xmlns:a16="http://schemas.microsoft.com/office/drawing/2014/main" id="{8898B70A-17AD-4953-A057-380E37A06D8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2199" y="6049539"/>
                <a:ext cx="1813189" cy="338554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1" name="TextBox 30">
            <a:extLst>
              <a:ext uri="{FF2B5EF4-FFF2-40B4-BE49-F238E27FC236}">
                <a16:creationId xmlns:a16="http://schemas.microsoft.com/office/drawing/2014/main" id="{3168957F-2AC6-457F-905C-DCC78DFD13E6}"/>
              </a:ext>
            </a:extLst>
          </p:cNvPr>
          <p:cNvSpPr txBox="1"/>
          <p:nvPr/>
        </p:nvSpPr>
        <p:spPr>
          <a:xfrm>
            <a:off x="4155145" y="4672079"/>
            <a:ext cx="461766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Now set the clockwise and anticlockwise components equal to each other</a:t>
            </a:r>
            <a:endParaRPr lang="en-GB" sz="1400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3" name="TextBox 83">
                <a:extLst>
                  <a:ext uri="{FF2B5EF4-FFF2-40B4-BE49-F238E27FC236}">
                    <a16:creationId xmlns:a16="http://schemas.microsoft.com/office/drawing/2014/main" id="{470DE392-28B8-4F39-98E4-8B7FF393CE54}"/>
                  </a:ext>
                </a:extLst>
              </p:cNvPr>
              <p:cNvSpPr txBox="1"/>
              <p:nvPr/>
            </p:nvSpPr>
            <p:spPr>
              <a:xfrm>
                <a:off x="6049715" y="5376675"/>
                <a:ext cx="174823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dirty="0">
                    <a:solidFill>
                      <a:srgbClr val="FF0000"/>
                    </a:solidFill>
                    <a:latin typeface="Comic Sans MS" pitchFamily="66" charset="0"/>
                  </a:rPr>
                  <a:t>Find the value of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endParaRPr lang="en-GB" sz="14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153" name="TextBox 83">
                <a:extLst>
                  <a:ext uri="{FF2B5EF4-FFF2-40B4-BE49-F238E27FC236}">
                    <a16:creationId xmlns:a16="http://schemas.microsoft.com/office/drawing/2014/main" id="{470DE392-28B8-4F39-98E4-8B7FF393CE5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49715" y="5376675"/>
                <a:ext cx="1748236" cy="307777"/>
              </a:xfrm>
              <a:prstGeom prst="rect">
                <a:avLst/>
              </a:prstGeom>
              <a:blipFill>
                <a:blip r:embed="rId18"/>
                <a:stretch>
                  <a:fillRect l="-1045" t="-4000" b="-2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4" name="Arc 82">
            <a:extLst>
              <a:ext uri="{FF2B5EF4-FFF2-40B4-BE49-F238E27FC236}">
                <a16:creationId xmlns:a16="http://schemas.microsoft.com/office/drawing/2014/main" id="{25DA74AE-5876-455F-A9B3-EDA3882B0980}"/>
              </a:ext>
            </a:extLst>
          </p:cNvPr>
          <p:cNvSpPr/>
          <p:nvPr/>
        </p:nvSpPr>
        <p:spPr>
          <a:xfrm>
            <a:off x="5741407" y="5356633"/>
            <a:ext cx="288202" cy="401370"/>
          </a:xfrm>
          <a:prstGeom prst="arc">
            <a:avLst>
              <a:gd name="adj1" fmla="val 16200000"/>
              <a:gd name="adj2" fmla="val 5488857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5" name="Arc 82">
            <a:extLst>
              <a:ext uri="{FF2B5EF4-FFF2-40B4-BE49-F238E27FC236}">
                <a16:creationId xmlns:a16="http://schemas.microsoft.com/office/drawing/2014/main" id="{564B9B57-E2FA-4F33-A075-12F1267904DE}"/>
              </a:ext>
            </a:extLst>
          </p:cNvPr>
          <p:cNvSpPr/>
          <p:nvPr/>
        </p:nvSpPr>
        <p:spPr>
          <a:xfrm>
            <a:off x="5767058" y="5798744"/>
            <a:ext cx="288202" cy="401370"/>
          </a:xfrm>
          <a:prstGeom prst="arc">
            <a:avLst>
              <a:gd name="adj1" fmla="val 16200000"/>
              <a:gd name="adj2" fmla="val 5488857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6" name="TextBox 83">
            <a:extLst>
              <a:ext uri="{FF2B5EF4-FFF2-40B4-BE49-F238E27FC236}">
                <a16:creationId xmlns:a16="http://schemas.microsoft.com/office/drawing/2014/main" id="{30375E30-6278-4E1D-BDB7-61AADEE00BB3}"/>
              </a:ext>
            </a:extLst>
          </p:cNvPr>
          <p:cNvSpPr txBox="1"/>
          <p:nvPr/>
        </p:nvSpPr>
        <p:spPr>
          <a:xfrm>
            <a:off x="5998382" y="5717631"/>
            <a:ext cx="28196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Remember we need the distance from A, so add on 3m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1009536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7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5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4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2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7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2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7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52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3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54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55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56" dur="5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57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58" dur="5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59" dur="5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4"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9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>
                      <p:stCondLst>
                        <p:cond delay="indefinite"/>
                      </p:stCondLst>
                      <p:childTnLst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4" dur="5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78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0" presetID="3" presetClass="emph" presetSubtype="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81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82" presetID="3" presetClass="emph" presetSubtype="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83" dur="5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84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85" dur="5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186" dur="5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>
                      <p:stCondLst>
                        <p:cond delay="indefinite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1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2" fill="hold">
                      <p:stCondLst>
                        <p:cond delay="indefinite"/>
                      </p:stCondLst>
                      <p:childTnLst>
                        <p:par>
                          <p:cTn id="193" fill="hold">
                            <p:stCondLst>
                              <p:cond delay="0"/>
                            </p:stCondLst>
                            <p:childTnLst>
                              <p:par>
                                <p:cTn id="194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96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9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0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01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02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3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204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5" fill="hold">
                      <p:stCondLst>
                        <p:cond delay="indefinite"/>
                      </p:stCondLst>
                      <p:childTnLst>
                        <p:par>
                          <p:cTn id="206" fill="hold">
                            <p:stCondLst>
                              <p:cond delay="0"/>
                            </p:stCondLst>
                            <p:childTnLst>
                              <p:par>
                                <p:cTn id="20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9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0" fill="hold">
                      <p:stCondLst>
                        <p:cond delay="indefinite"/>
                      </p:stCondLst>
                      <p:childTnLst>
                        <p:par>
                          <p:cTn id="211" fill="hold">
                            <p:stCondLst>
                              <p:cond delay="0"/>
                            </p:stCondLst>
                            <p:childTnLst>
                              <p:par>
                                <p:cTn id="21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4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5" fill="hold">
                      <p:stCondLst>
                        <p:cond delay="indefinite"/>
                      </p:stCondLst>
                      <p:childTnLst>
                        <p:par>
                          <p:cTn id="216" fill="hold">
                            <p:stCondLst>
                              <p:cond delay="0"/>
                            </p:stCondLst>
                            <p:childTnLst>
                              <p:par>
                                <p:cTn id="2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9"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0" fill="hold">
                      <p:stCondLst>
                        <p:cond delay="indefinite"/>
                      </p:stCondLst>
                      <p:childTnLst>
                        <p:par>
                          <p:cTn id="221" fill="hold">
                            <p:stCondLst>
                              <p:cond delay="0"/>
                            </p:stCondLst>
                            <p:childTnLst>
                              <p:par>
                                <p:cTn id="222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23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5" presetID="3" presetClass="emph" presetSubtype="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26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27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28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229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0" fill="hold">
                      <p:stCondLst>
                        <p:cond delay="indefinite"/>
                      </p:stCondLst>
                      <p:childTnLst>
                        <p:par>
                          <p:cTn id="231" fill="hold">
                            <p:stCondLst>
                              <p:cond delay="0"/>
                            </p:stCondLst>
                            <p:childTnLst>
                              <p:par>
                                <p:cTn id="2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4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5" fill="hold">
                      <p:stCondLst>
                        <p:cond delay="indefinite"/>
                      </p:stCondLst>
                      <p:childTnLst>
                        <p:par>
                          <p:cTn id="236" fill="hold">
                            <p:stCondLst>
                              <p:cond delay="0"/>
                            </p:stCondLst>
                            <p:childTnLst>
                              <p:par>
                                <p:cTn id="2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9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0" fill="hold">
                      <p:stCondLst>
                        <p:cond delay="indefinite"/>
                      </p:stCondLst>
                      <p:childTnLst>
                        <p:par>
                          <p:cTn id="241" fill="hold">
                            <p:stCondLst>
                              <p:cond delay="0"/>
                            </p:stCondLst>
                            <p:childTnLst>
                              <p:par>
                                <p:cTn id="2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4" dur="5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5" fill="hold">
                      <p:stCondLst>
                        <p:cond delay="indefinite"/>
                      </p:stCondLst>
                      <p:childTnLst>
                        <p:par>
                          <p:cTn id="246" fill="hold">
                            <p:stCondLst>
                              <p:cond delay="0"/>
                            </p:stCondLst>
                            <p:childTnLst>
                              <p:par>
                                <p:cTn id="24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9"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0" fill="hold">
                      <p:stCondLst>
                        <p:cond delay="indefinite"/>
                      </p:stCondLst>
                      <p:childTnLst>
                        <p:par>
                          <p:cTn id="251" fill="hold">
                            <p:stCondLst>
                              <p:cond delay="0"/>
                            </p:stCondLst>
                            <p:childTnLst>
                              <p:par>
                                <p:cTn id="25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4" dur="5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5" fill="hold">
                      <p:stCondLst>
                        <p:cond delay="indefinite"/>
                      </p:stCondLst>
                      <p:childTnLst>
                        <p:par>
                          <p:cTn id="256" fill="hold">
                            <p:stCondLst>
                              <p:cond delay="0"/>
                            </p:stCondLst>
                            <p:childTnLst>
                              <p:par>
                                <p:cTn id="25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9" dur="5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0" fill="hold">
                      <p:stCondLst>
                        <p:cond delay="indefinite"/>
                      </p:stCondLst>
                      <p:childTnLst>
                        <p:par>
                          <p:cTn id="261" fill="hold">
                            <p:stCondLst>
                              <p:cond delay="0"/>
                            </p:stCondLst>
                            <p:childTnLst>
                              <p:par>
                                <p:cTn id="26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4" dur="5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5" fill="hold">
                      <p:stCondLst>
                        <p:cond delay="indefinite"/>
                      </p:stCondLst>
                      <p:childTnLst>
                        <p:par>
                          <p:cTn id="266" fill="hold">
                            <p:stCondLst>
                              <p:cond delay="0"/>
                            </p:stCondLst>
                            <p:childTnLst>
                              <p:par>
                                <p:cTn id="26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9" dur="5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0" fill="hold">
                      <p:stCondLst>
                        <p:cond delay="indefinite"/>
                      </p:stCondLst>
                      <p:childTnLst>
                        <p:par>
                          <p:cTn id="271" fill="hold">
                            <p:stCondLst>
                              <p:cond delay="0"/>
                            </p:stCondLst>
                            <p:childTnLst>
                              <p:par>
                                <p:cTn id="27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4" dur="5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5" fill="hold">
                      <p:stCondLst>
                        <p:cond delay="indefinite"/>
                      </p:stCondLst>
                      <p:childTnLst>
                        <p:par>
                          <p:cTn id="276" fill="hold">
                            <p:stCondLst>
                              <p:cond delay="0"/>
                            </p:stCondLst>
                            <p:childTnLst>
                              <p:par>
                                <p:cTn id="27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9" dur="5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9" grpId="0"/>
      <p:bldP spid="99" grpId="1"/>
      <p:bldP spid="99" grpId="2"/>
      <p:bldP spid="100" grpId="0"/>
      <p:bldP spid="101" grpId="0"/>
      <p:bldP spid="104" grpId="0"/>
      <p:bldP spid="106" grpId="0"/>
      <p:bldP spid="106" grpId="1"/>
      <p:bldP spid="106" grpId="2"/>
      <p:bldP spid="112" grpId="0"/>
      <p:bldP spid="113" grpId="0"/>
      <p:bldP spid="114" grpId="0"/>
      <p:bldP spid="115" grpId="0"/>
      <p:bldP spid="119" grpId="0"/>
      <p:bldP spid="2" grpId="0"/>
      <p:bldP spid="2" grpId="1"/>
      <p:bldP spid="120" grpId="0"/>
      <p:bldP spid="121" grpId="0"/>
      <p:bldP spid="122" grpId="0"/>
      <p:bldP spid="124" grpId="0"/>
      <p:bldP spid="124" grpId="1"/>
      <p:bldP spid="124" grpId="2"/>
      <p:bldP spid="4" grpId="0"/>
      <p:bldP spid="4" grpId="1"/>
      <p:bldP spid="126" grpId="0"/>
      <p:bldP spid="133" grpId="0"/>
      <p:bldP spid="134" grpId="0"/>
      <p:bldP spid="135" grpId="0"/>
      <p:bldP spid="136" grpId="0"/>
      <p:bldP spid="137" grpId="0"/>
      <p:bldP spid="138" grpId="0"/>
      <p:bldP spid="139" grpId="0"/>
      <p:bldP spid="140" grpId="0"/>
      <p:bldP spid="145" grpId="0"/>
      <p:bldP spid="146" grpId="0"/>
      <p:bldP spid="147" grpId="0"/>
      <p:bldP spid="148" grpId="0"/>
      <p:bldP spid="149" grpId="0"/>
      <p:bldP spid="150" grpId="0"/>
      <p:bldP spid="151" grpId="0"/>
      <p:bldP spid="153" grpId="0"/>
      <p:bldP spid="154" grpId="0" animBg="1"/>
      <p:bldP spid="155" grpId="0" animBg="1"/>
      <p:bldP spid="15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3">
            <a:extLst>
              <a:ext uri="{FF2B5EF4-FFF2-40B4-BE49-F238E27FC236}">
                <a16:creationId xmlns:a16="http://schemas.microsoft.com/office/drawing/2014/main" id="{E180B3ED-5FE6-4D9B-846B-4F0F303DADB3}"/>
              </a:ext>
            </a:extLst>
          </p:cNvPr>
          <p:cNvSpPr/>
          <p:nvPr/>
        </p:nvSpPr>
        <p:spPr>
          <a:xfrm>
            <a:off x="1430521" y="1496603"/>
            <a:ext cx="6510117" cy="36317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ja-JP" sz="11500" b="0" cap="none" spc="0" dirty="0">
                <a:ln w="19050">
                  <a:solidFill>
                    <a:schemeClr val="tx1"/>
                  </a:solidFill>
                </a:ln>
                <a:solidFill>
                  <a:srgbClr val="7030A0"/>
                </a:solidFill>
                <a:effectLst>
                  <a:reflection blurRad="6350" stA="53000" endA="300" endPos="35500" dir="5400000" sy="-90000" algn="bl" rotWithShape="0"/>
                </a:effectLst>
                <a:latin typeface="Piranesi It BT" panose="03020602040506080505" pitchFamily="66" charset="0"/>
                <a:ea typeface="Microsoft Himalaya" panose="01010100010101010101" pitchFamily="2" charset="0"/>
                <a:cs typeface="Microsoft Himalaya" panose="01010100010101010101" pitchFamily="2" charset="0"/>
              </a:rPr>
              <a:t>Teachings for </a:t>
            </a:r>
          </a:p>
          <a:p>
            <a:pPr algn="ctr"/>
            <a:r>
              <a:rPr lang="en-US" altLang="ja-JP" sz="11500" b="0" cap="none" spc="0" dirty="0">
                <a:ln w="19050">
                  <a:solidFill>
                    <a:schemeClr val="tx1"/>
                  </a:solidFill>
                </a:ln>
                <a:solidFill>
                  <a:srgbClr val="7030A0"/>
                </a:solidFill>
                <a:effectLst>
                  <a:reflection blurRad="6350" stA="53000" endA="300" endPos="35500" dir="5400000" sy="-90000" algn="bl" rotWithShape="0"/>
                </a:effectLst>
                <a:latin typeface="Piranesi It BT" panose="03020602040506080505" pitchFamily="66" charset="0"/>
                <a:ea typeface="Microsoft Himalaya" panose="01010100010101010101" pitchFamily="2" charset="0"/>
                <a:cs typeface="Microsoft Himalaya" panose="01010100010101010101" pitchFamily="2" charset="0"/>
              </a:rPr>
              <a:t>Exercise 4A</a:t>
            </a:r>
            <a:endParaRPr lang="ja-JP" altLang="en-US" sz="11500" b="0" cap="none" spc="0" dirty="0">
              <a:ln w="19050">
                <a:solidFill>
                  <a:schemeClr val="tx1"/>
                </a:solidFill>
              </a:ln>
              <a:solidFill>
                <a:srgbClr val="7030A0"/>
              </a:solidFill>
              <a:effectLst>
                <a:reflection blurRad="6350" stA="53000" endA="300" endPos="35500" dir="5400000" sy="-90000" algn="bl" rotWithShape="0"/>
              </a:effectLst>
              <a:latin typeface="Piranesi It BT" panose="03020602040506080505" pitchFamily="66" charset="0"/>
              <a:cs typeface="Microsoft Himalaya" panose="01010100010101010101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30769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8" name="Group 57"/>
          <p:cNvGrpSpPr/>
          <p:nvPr/>
        </p:nvGrpSpPr>
        <p:grpSpPr>
          <a:xfrm>
            <a:off x="5297660" y="2601617"/>
            <a:ext cx="1986116" cy="1739650"/>
            <a:chOff x="457200" y="535859"/>
            <a:chExt cx="1986116" cy="1739650"/>
          </a:xfrm>
        </p:grpSpPr>
        <p:grpSp>
          <p:nvGrpSpPr>
            <p:cNvPr id="53" name="Group 52"/>
            <p:cNvGrpSpPr/>
            <p:nvPr/>
          </p:nvGrpSpPr>
          <p:grpSpPr>
            <a:xfrm>
              <a:off x="457200" y="1327355"/>
              <a:ext cx="1981200" cy="948154"/>
              <a:chOff x="530942" y="575187"/>
              <a:chExt cx="1981200" cy="948154"/>
            </a:xfrm>
          </p:grpSpPr>
          <p:sp>
            <p:nvSpPr>
              <p:cNvPr id="45" name="Rectangle 44"/>
              <p:cNvSpPr/>
              <p:nvPr/>
            </p:nvSpPr>
            <p:spPr>
              <a:xfrm>
                <a:off x="530942" y="575187"/>
                <a:ext cx="1981200" cy="152400"/>
              </a:xfrm>
              <a:prstGeom prst="rect">
                <a:avLst/>
              </a:prstGeom>
              <a:solidFill>
                <a:schemeClr val="accent2">
                  <a:lumMod val="5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cxnSp>
            <p:nvCxnSpPr>
              <p:cNvPr id="49" name="Straight Arrow Connector 48"/>
              <p:cNvCxnSpPr/>
              <p:nvPr/>
            </p:nvCxnSpPr>
            <p:spPr>
              <a:xfrm flipV="1">
                <a:off x="988142" y="727587"/>
                <a:ext cx="0" cy="45720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0" name="TextBox 49"/>
              <p:cNvSpPr txBox="1"/>
              <p:nvPr/>
            </p:nvSpPr>
            <p:spPr>
              <a:xfrm>
                <a:off x="759542" y="1184787"/>
                <a:ext cx="473206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GB" sz="1600" dirty="0">
                    <a:latin typeface="Comic Sans MS" pitchFamily="66" charset="0"/>
                  </a:rPr>
                  <a:t>6N</a:t>
                </a:r>
              </a:p>
            </p:txBody>
          </p:sp>
        </p:grpSp>
        <p:grpSp>
          <p:nvGrpSpPr>
            <p:cNvPr id="54" name="Group 53"/>
            <p:cNvGrpSpPr/>
            <p:nvPr/>
          </p:nvGrpSpPr>
          <p:grpSpPr>
            <a:xfrm rot="10800000">
              <a:off x="462116" y="535859"/>
              <a:ext cx="1981200" cy="948154"/>
              <a:chOff x="530942" y="575187"/>
              <a:chExt cx="1981200" cy="948154"/>
            </a:xfrm>
          </p:grpSpPr>
          <p:sp>
            <p:nvSpPr>
              <p:cNvPr id="55" name="Rectangle 54"/>
              <p:cNvSpPr/>
              <p:nvPr/>
            </p:nvSpPr>
            <p:spPr>
              <a:xfrm>
                <a:off x="530942" y="575187"/>
                <a:ext cx="1981200" cy="152400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cxnSp>
            <p:nvCxnSpPr>
              <p:cNvPr id="56" name="Straight Arrow Connector 55"/>
              <p:cNvCxnSpPr/>
              <p:nvPr/>
            </p:nvCxnSpPr>
            <p:spPr>
              <a:xfrm flipV="1">
                <a:off x="988142" y="727587"/>
                <a:ext cx="0" cy="457200"/>
              </a:xfrm>
              <a:prstGeom prst="straightConnector1">
                <a:avLst/>
              </a:prstGeom>
              <a:ln w="25400">
                <a:noFill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7" name="TextBox 56"/>
              <p:cNvSpPr txBox="1"/>
              <p:nvPr/>
            </p:nvSpPr>
            <p:spPr>
              <a:xfrm>
                <a:off x="878164" y="1184787"/>
                <a:ext cx="235962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GB" sz="1600" dirty="0">
                    <a:solidFill>
                      <a:srgbClr val="E6E1E1"/>
                    </a:solidFill>
                    <a:latin typeface="Comic Sans MS" pitchFamily="66" charset="0"/>
                  </a:rPr>
                  <a:t>.</a:t>
                </a:r>
              </a:p>
            </p:txBody>
          </p:sp>
        </p:grpSp>
      </p:grpSp>
      <p:sp>
        <p:nvSpPr>
          <p:cNvPr id="14" name="Rectangle 13"/>
          <p:cNvSpPr/>
          <p:nvPr/>
        </p:nvSpPr>
        <p:spPr>
          <a:xfrm>
            <a:off x="5298494" y="3390866"/>
            <a:ext cx="1981200" cy="152400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6" name="Group 5"/>
          <p:cNvGrpSpPr/>
          <p:nvPr/>
        </p:nvGrpSpPr>
        <p:grpSpPr>
          <a:xfrm>
            <a:off x="5150069" y="4354772"/>
            <a:ext cx="2293182" cy="1740823"/>
            <a:chOff x="5150069" y="4354772"/>
            <a:chExt cx="2293182" cy="1740823"/>
          </a:xfrm>
        </p:grpSpPr>
        <p:sp>
          <p:nvSpPr>
            <p:cNvPr id="28" name="Rectangle 27"/>
            <p:cNvSpPr/>
            <p:nvPr/>
          </p:nvSpPr>
          <p:spPr>
            <a:xfrm>
              <a:off x="5302469" y="5147441"/>
              <a:ext cx="1981200" cy="152400"/>
            </a:xfrm>
            <a:prstGeom prst="rect">
              <a:avLst/>
            </a:prstGeom>
            <a:solidFill>
              <a:schemeClr val="accent2">
                <a:lumMod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32" name="Straight Arrow Connector 31"/>
            <p:cNvCxnSpPr/>
            <p:nvPr/>
          </p:nvCxnSpPr>
          <p:spPr>
            <a:xfrm flipV="1">
              <a:off x="5378669" y="5299841"/>
              <a:ext cx="0" cy="45720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TextBox 32"/>
            <p:cNvSpPr txBox="1"/>
            <p:nvPr/>
          </p:nvSpPr>
          <p:spPr>
            <a:xfrm>
              <a:off x="5150069" y="5757041"/>
              <a:ext cx="473206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GB" sz="1600" dirty="0">
                  <a:latin typeface="Comic Sans MS" pitchFamily="66" charset="0"/>
                </a:rPr>
                <a:t>6N</a:t>
              </a:r>
            </a:p>
          </p:txBody>
        </p:sp>
        <p:sp>
          <p:nvSpPr>
            <p:cNvPr id="61" name="Rectangle 60"/>
            <p:cNvSpPr/>
            <p:nvPr/>
          </p:nvSpPr>
          <p:spPr>
            <a:xfrm rot="10800000">
              <a:off x="5306444" y="5150526"/>
              <a:ext cx="1981200" cy="1524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63" name="Straight Arrow Connector 62"/>
            <p:cNvCxnSpPr/>
            <p:nvPr/>
          </p:nvCxnSpPr>
          <p:spPr>
            <a:xfrm rot="10800000" flipV="1">
              <a:off x="7211444" y="4693326"/>
              <a:ext cx="0" cy="457200"/>
            </a:xfrm>
            <a:prstGeom prst="straightConnector1">
              <a:avLst/>
            </a:prstGeom>
            <a:ln w="25400">
              <a:noFill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4" name="TextBox 63"/>
            <p:cNvSpPr txBox="1"/>
            <p:nvPr/>
          </p:nvSpPr>
          <p:spPr>
            <a:xfrm rot="10800000">
              <a:off x="6963632" y="4354772"/>
              <a:ext cx="47961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GB" sz="1600" dirty="0">
                  <a:solidFill>
                    <a:srgbClr val="E6E1E1"/>
                  </a:solidFill>
                  <a:latin typeface="Comic Sans MS" pitchFamily="66" charset="0"/>
                </a:rPr>
                <a:t>    .</a:t>
              </a: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0894" y="240839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Moments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4114800" cy="5141168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en-GB" sz="1500" b="1" dirty="0">
                <a:latin typeface="Comic Sans MS" pitchFamily="66" charset="0"/>
              </a:rPr>
              <a:t>You can find the moment of a force acting on a body</a:t>
            </a: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</a:pPr>
            <a:endParaRPr lang="en-GB" sz="1400" b="1" dirty="0">
              <a:latin typeface="Comic Sans MS" pitchFamily="66" charset="0"/>
            </a:endParaRP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en-GB" sz="1400" dirty="0">
                <a:latin typeface="Comic Sans MS" pitchFamily="66" charset="0"/>
              </a:rPr>
              <a:t>Up until this point you have learnt about forces pushing or pulling a particle in a particular direction</a:t>
            </a: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en-GB" sz="1400" dirty="0">
                <a:latin typeface="Comic Sans MS" pitchFamily="66" charset="0"/>
              </a:rPr>
              <a:t>The particle does not turn round, it just moves in a direction, based on the sum of the forces</a:t>
            </a: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en-GB" sz="1400" dirty="0">
                <a:latin typeface="Comic Sans MS" pitchFamily="66" charset="0"/>
              </a:rPr>
              <a:t>For moments, we replace the particle with a straight rod (often called a lamina)</a:t>
            </a:r>
          </a:p>
          <a:p>
            <a:pPr algn="ctr">
              <a:lnSpc>
                <a:spcPct val="120000"/>
              </a:lnSpc>
              <a:spcBef>
                <a:spcPts val="0"/>
              </a:spcBef>
              <a:buFont typeface="Wingdings"/>
              <a:buChar char="à"/>
            </a:pPr>
            <a:r>
              <a:rPr lang="en-GB" sz="1400" dirty="0">
                <a:latin typeface="Comic Sans MS" pitchFamily="66" charset="0"/>
              </a:rPr>
              <a:t>Imagine the rod had a fixed ‘pivot point’</a:t>
            </a:r>
          </a:p>
          <a:p>
            <a:pPr algn="ctr">
              <a:lnSpc>
                <a:spcPct val="120000"/>
              </a:lnSpc>
              <a:spcBef>
                <a:spcPts val="0"/>
              </a:spcBef>
              <a:buFont typeface="Wingdings"/>
              <a:buChar char="à"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en-GB" sz="1400" dirty="0">
                <a:latin typeface="Comic Sans MS" pitchFamily="66" charset="0"/>
              </a:rPr>
              <a:t>A force acting on the rod at the centre, beneath the pivot point, will not cause it to move</a:t>
            </a: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en-GB" sz="1400" dirty="0">
                <a:latin typeface="Comic Sans MS" pitchFamily="66" charset="0"/>
              </a:rPr>
              <a:t>If the force is moved to the side however, the rod will rotate around the pivot point</a:t>
            </a: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</a:pPr>
            <a:endParaRPr lang="en-GB" sz="1400" dirty="0">
              <a:latin typeface="Comic Sans MS" pitchFamily="66" charset="0"/>
            </a:endParaRPr>
          </a:p>
          <a:p>
            <a:pPr algn="ctr">
              <a:lnSpc>
                <a:spcPct val="120000"/>
              </a:lnSpc>
              <a:spcBef>
                <a:spcPts val="0"/>
              </a:spcBef>
              <a:buFont typeface="Wingdings"/>
              <a:buChar char="à"/>
            </a:pPr>
            <a:r>
              <a:rPr lang="en-GB" sz="1400" dirty="0">
                <a:latin typeface="Comic Sans MS" pitchFamily="66" charset="0"/>
                <a:sym typeface="Wingdings" pitchFamily="2" charset="2"/>
              </a:rPr>
              <a:t>A greater force will cause the turning speed to be faster</a:t>
            </a:r>
          </a:p>
          <a:p>
            <a:pPr algn="ctr">
              <a:lnSpc>
                <a:spcPct val="120000"/>
              </a:lnSpc>
              <a:spcBef>
                <a:spcPts val="0"/>
              </a:spcBef>
              <a:buFont typeface="Wingdings"/>
              <a:buChar char="à"/>
            </a:pPr>
            <a:r>
              <a:rPr lang="en-GB" sz="1400" dirty="0">
                <a:latin typeface="Comic Sans MS" pitchFamily="66" charset="0"/>
                <a:sym typeface="Wingdings" pitchFamily="2" charset="2"/>
              </a:rPr>
              <a:t>If the force is further from the pivot point, the turning speed will be faster as well…</a:t>
            </a:r>
            <a:endParaRPr lang="en-GB" sz="1400" dirty="0">
              <a:latin typeface="Comic Sans MS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683618" y="6519446"/>
            <a:ext cx="4603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latin typeface="Comic Sans MS" pitchFamily="66" charset="0"/>
              </a:rPr>
              <a:t>4A</a:t>
            </a:r>
          </a:p>
        </p:txBody>
      </p:sp>
      <p:cxnSp>
        <p:nvCxnSpPr>
          <p:cNvPr id="7" name="Straight Arrow Connector 6"/>
          <p:cNvCxnSpPr>
            <a:stCxn id="5" idx="6"/>
          </p:cNvCxnSpPr>
          <p:nvPr/>
        </p:nvCxnSpPr>
        <p:spPr>
          <a:xfrm flipV="1">
            <a:off x="6400800" y="1219200"/>
            <a:ext cx="1414322" cy="3810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6324600" y="1600200"/>
            <a:ext cx="0" cy="804722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flipH="1">
            <a:off x="5257800" y="1600200"/>
            <a:ext cx="9906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Oval 4"/>
          <p:cNvSpPr/>
          <p:nvPr/>
        </p:nvSpPr>
        <p:spPr>
          <a:xfrm>
            <a:off x="6248400" y="1524000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19" name="Group 18"/>
          <p:cNvGrpSpPr/>
          <p:nvPr/>
        </p:nvGrpSpPr>
        <p:grpSpPr>
          <a:xfrm>
            <a:off x="6216869" y="3394841"/>
            <a:ext cx="138545" cy="131618"/>
            <a:chOff x="5486400" y="5257800"/>
            <a:chExt cx="138545" cy="131618"/>
          </a:xfrm>
        </p:grpSpPr>
        <p:cxnSp>
          <p:nvCxnSpPr>
            <p:cNvPr id="16" name="Straight Connector 15"/>
            <p:cNvCxnSpPr/>
            <p:nvPr/>
          </p:nvCxnSpPr>
          <p:spPr>
            <a:xfrm>
              <a:off x="5486400" y="5257800"/>
              <a:ext cx="138545" cy="131618"/>
            </a:xfrm>
            <a:prstGeom prst="line">
              <a:avLst/>
            </a:prstGeom>
            <a:ln w="254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flipH="1">
              <a:off x="5486400" y="5257800"/>
              <a:ext cx="138545" cy="131618"/>
            </a:xfrm>
            <a:prstGeom prst="line">
              <a:avLst/>
            </a:prstGeom>
            <a:ln w="254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0" name="Straight Arrow Connector 19"/>
          <p:cNvCxnSpPr/>
          <p:nvPr/>
        </p:nvCxnSpPr>
        <p:spPr>
          <a:xfrm flipV="1">
            <a:off x="5751556" y="3547565"/>
            <a:ext cx="0" cy="4572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7772400" y="914400"/>
            <a:ext cx="47320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dirty="0">
                <a:latin typeface="Comic Sans MS" pitchFamily="66" charset="0"/>
              </a:rPr>
              <a:t>5N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4800600" y="1371600"/>
            <a:ext cx="47320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dirty="0">
                <a:latin typeface="Comic Sans MS" pitchFamily="66" charset="0"/>
              </a:rPr>
              <a:t>4N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6019800" y="2362200"/>
            <a:ext cx="58221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dirty="0">
                <a:latin typeface="Comic Sans MS" pitchFamily="66" charset="0"/>
              </a:rPr>
              <a:t>7gN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5522794" y="4000303"/>
            <a:ext cx="47320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dirty="0">
                <a:latin typeface="Comic Sans MS" pitchFamily="66" charset="0"/>
              </a:rPr>
              <a:t>6N</a:t>
            </a:r>
          </a:p>
        </p:txBody>
      </p:sp>
      <p:cxnSp>
        <p:nvCxnSpPr>
          <p:cNvPr id="26" name="Straight Arrow Connector 25"/>
          <p:cNvCxnSpPr/>
          <p:nvPr/>
        </p:nvCxnSpPr>
        <p:spPr>
          <a:xfrm flipV="1">
            <a:off x="6293069" y="3547241"/>
            <a:ext cx="0" cy="4572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6064469" y="4004441"/>
            <a:ext cx="47320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dirty="0">
                <a:latin typeface="Comic Sans MS" pitchFamily="66" charset="0"/>
              </a:rPr>
              <a:t>6N</a:t>
            </a:r>
          </a:p>
        </p:txBody>
      </p:sp>
      <p:grpSp>
        <p:nvGrpSpPr>
          <p:cNvPr id="29" name="Group 28"/>
          <p:cNvGrpSpPr/>
          <p:nvPr/>
        </p:nvGrpSpPr>
        <p:grpSpPr>
          <a:xfrm>
            <a:off x="6216869" y="5147441"/>
            <a:ext cx="138545" cy="131618"/>
            <a:chOff x="5486400" y="5257800"/>
            <a:chExt cx="138545" cy="131618"/>
          </a:xfrm>
        </p:grpSpPr>
        <p:cxnSp>
          <p:nvCxnSpPr>
            <p:cNvPr id="31" name="Straight Connector 30"/>
            <p:cNvCxnSpPr/>
            <p:nvPr/>
          </p:nvCxnSpPr>
          <p:spPr>
            <a:xfrm flipH="1">
              <a:off x="5486400" y="5257800"/>
              <a:ext cx="138545" cy="131618"/>
            </a:xfrm>
            <a:prstGeom prst="line">
              <a:avLst/>
            </a:prstGeom>
            <a:ln w="254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>
              <a:off x="5486400" y="5257800"/>
              <a:ext cx="138545" cy="131618"/>
            </a:xfrm>
            <a:prstGeom prst="line">
              <a:avLst/>
            </a:prstGeom>
            <a:ln w="254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custDataLst>
      <p:tags r:id="rId1"/>
    </p:custDataLst>
    <p:extLst>
      <p:ext uri="{BB962C8B-B14F-4D97-AF65-F5344CB8AC3E}">
        <p14:creationId xmlns:p14="http://schemas.microsoft.com/office/powerpoint/2010/main" val="547288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03" dur="5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8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3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25" dur="3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4" grpId="1" animBg="1"/>
      <p:bldP spid="5" grpId="0" animBg="1"/>
      <p:bldP spid="22" grpId="0"/>
      <p:bldP spid="23" grpId="0"/>
      <p:bldP spid="24" grpId="0"/>
      <p:bldP spid="25" grpId="0"/>
      <p:bldP spid="25" grpId="1"/>
      <p:bldP spid="27" grpId="0"/>
      <p:bldP spid="27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4114800" cy="5029200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10000"/>
              </a:lnSpc>
              <a:spcBef>
                <a:spcPts val="0"/>
              </a:spcBef>
              <a:buNone/>
            </a:pPr>
            <a:r>
              <a:rPr lang="en-GB" sz="1400" b="1" dirty="0">
                <a:latin typeface="Comic Sans MS" pitchFamily="66" charset="0"/>
              </a:rPr>
              <a:t>You can find the moment of a force acting on a body</a:t>
            </a:r>
          </a:p>
          <a:p>
            <a:pPr marL="0" indent="0" algn="ctr">
              <a:lnSpc>
                <a:spcPct val="110000"/>
              </a:lnSpc>
              <a:spcBef>
                <a:spcPts val="0"/>
              </a:spcBef>
              <a:buNone/>
            </a:pPr>
            <a:endParaRPr lang="en-GB" sz="1400" b="1" dirty="0">
              <a:latin typeface="Comic Sans MS" pitchFamily="66" charset="0"/>
            </a:endParaRPr>
          </a:p>
          <a:p>
            <a:pPr marL="0" indent="0" algn="ctr">
              <a:lnSpc>
                <a:spcPct val="110000"/>
              </a:lnSpc>
              <a:spcBef>
                <a:spcPts val="0"/>
              </a:spcBef>
              <a:buNone/>
            </a:pPr>
            <a:r>
              <a:rPr lang="en-GB" sz="1400" dirty="0">
                <a:latin typeface="Comic Sans MS" pitchFamily="66" charset="0"/>
              </a:rPr>
              <a:t>The turning motion caused by a force is dependant on:</a:t>
            </a:r>
          </a:p>
          <a:p>
            <a:pPr marL="0" indent="0" algn="ctr">
              <a:lnSpc>
                <a:spcPct val="110000"/>
              </a:lnSpc>
              <a:spcBef>
                <a:spcPts val="0"/>
              </a:spcBef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lnSpc>
                <a:spcPct val="110000"/>
              </a:lnSpc>
              <a:spcBef>
                <a:spcPts val="0"/>
              </a:spcBef>
              <a:buNone/>
            </a:pPr>
            <a:r>
              <a:rPr lang="en-GB" sz="1400" u="sng" dirty="0">
                <a:latin typeface="Comic Sans MS" pitchFamily="66" charset="0"/>
              </a:rPr>
              <a:t>The magnitude of the force</a:t>
            </a:r>
          </a:p>
          <a:p>
            <a:pPr algn="ctr">
              <a:lnSpc>
                <a:spcPct val="110000"/>
              </a:lnSpc>
              <a:spcBef>
                <a:spcPts val="0"/>
              </a:spcBef>
              <a:buFont typeface="Wingdings"/>
              <a:buChar char="à"/>
            </a:pPr>
            <a:r>
              <a:rPr lang="en-GB" sz="1400" dirty="0">
                <a:latin typeface="Comic Sans MS" pitchFamily="66" charset="0"/>
                <a:sym typeface="Wingdings" pitchFamily="2" charset="2"/>
              </a:rPr>
              <a:t>A bigger force causes more turn</a:t>
            </a:r>
          </a:p>
          <a:p>
            <a:pPr algn="ctr">
              <a:lnSpc>
                <a:spcPct val="110000"/>
              </a:lnSpc>
              <a:spcBef>
                <a:spcPts val="0"/>
              </a:spcBef>
              <a:buFont typeface="Wingdings"/>
              <a:buChar char="à"/>
            </a:pPr>
            <a:endParaRPr lang="en-GB" sz="1400" dirty="0">
              <a:latin typeface="Comic Sans MS" pitchFamily="66" charset="0"/>
              <a:sym typeface="Wingdings" pitchFamily="2" charset="2"/>
            </a:endParaRPr>
          </a:p>
          <a:p>
            <a:pPr marL="0" indent="0" algn="ctr">
              <a:lnSpc>
                <a:spcPct val="110000"/>
              </a:lnSpc>
              <a:spcBef>
                <a:spcPts val="0"/>
              </a:spcBef>
              <a:buNone/>
            </a:pPr>
            <a:r>
              <a:rPr lang="en-GB" sz="1400" u="sng" dirty="0">
                <a:latin typeface="Comic Sans MS" pitchFamily="66" charset="0"/>
                <a:sym typeface="Wingdings" pitchFamily="2" charset="2"/>
              </a:rPr>
              <a:t>The distance the force is from the pivot point</a:t>
            </a:r>
          </a:p>
          <a:p>
            <a:pPr algn="ctr">
              <a:lnSpc>
                <a:spcPct val="110000"/>
              </a:lnSpc>
              <a:spcBef>
                <a:spcPts val="0"/>
              </a:spcBef>
              <a:buFont typeface="Wingdings"/>
              <a:buChar char="à"/>
            </a:pPr>
            <a:r>
              <a:rPr lang="en-GB" sz="1400" dirty="0">
                <a:latin typeface="Comic Sans MS" pitchFamily="66" charset="0"/>
                <a:sym typeface="Wingdings" pitchFamily="2" charset="2"/>
              </a:rPr>
              <a:t>A bigger distance causes more turn</a:t>
            </a:r>
          </a:p>
          <a:p>
            <a:pPr algn="ctr">
              <a:lnSpc>
                <a:spcPct val="110000"/>
              </a:lnSpc>
              <a:spcBef>
                <a:spcPts val="0"/>
              </a:spcBef>
              <a:buFont typeface="Wingdings"/>
              <a:buChar char="à"/>
            </a:pPr>
            <a:endParaRPr lang="en-GB" sz="1400" dirty="0">
              <a:latin typeface="Comic Sans MS" pitchFamily="66" charset="0"/>
              <a:sym typeface="Wingdings" pitchFamily="2" charset="2"/>
            </a:endParaRPr>
          </a:p>
          <a:p>
            <a:pPr marL="0" indent="0" algn="ctr">
              <a:lnSpc>
                <a:spcPct val="110000"/>
              </a:lnSpc>
              <a:spcBef>
                <a:spcPts val="0"/>
              </a:spcBef>
              <a:buNone/>
            </a:pPr>
            <a:r>
              <a:rPr lang="en-GB" sz="1400" dirty="0">
                <a:latin typeface="Comic Sans MS" pitchFamily="66" charset="0"/>
                <a:sym typeface="Wingdings" pitchFamily="2" charset="2"/>
              </a:rPr>
              <a:t>(For example, the further you push a door from the hinge, the less effort is required to close it.)</a:t>
            </a:r>
          </a:p>
          <a:p>
            <a:pPr marL="0" indent="0" algn="ctr">
              <a:lnSpc>
                <a:spcPct val="110000"/>
              </a:lnSpc>
              <a:spcBef>
                <a:spcPts val="0"/>
              </a:spcBef>
              <a:buNone/>
            </a:pPr>
            <a:endParaRPr lang="en-GB" sz="1400" dirty="0">
              <a:latin typeface="Comic Sans MS" pitchFamily="66" charset="0"/>
              <a:sym typeface="Wingdings" pitchFamily="2" charset="2"/>
            </a:endParaRPr>
          </a:p>
          <a:p>
            <a:pPr marL="0" indent="0" algn="ctr">
              <a:lnSpc>
                <a:spcPct val="110000"/>
              </a:lnSpc>
              <a:spcBef>
                <a:spcPts val="0"/>
              </a:spcBef>
              <a:buNone/>
            </a:pPr>
            <a:r>
              <a:rPr lang="en-GB" sz="1400" dirty="0">
                <a:latin typeface="Comic Sans MS" pitchFamily="66" charset="0"/>
                <a:sym typeface="Wingdings" pitchFamily="2" charset="2"/>
              </a:rPr>
              <a:t>To calculate the total moment about a point:</a:t>
            </a:r>
          </a:p>
          <a:p>
            <a:pPr marL="0" indent="0" algn="ctr">
              <a:lnSpc>
                <a:spcPct val="110000"/>
              </a:lnSpc>
              <a:spcBef>
                <a:spcPts val="0"/>
              </a:spcBef>
              <a:buNone/>
            </a:pPr>
            <a:endParaRPr lang="en-GB" sz="1400" dirty="0">
              <a:latin typeface="Comic Sans MS" pitchFamily="66" charset="0"/>
              <a:sym typeface="Wingdings" pitchFamily="2" charset="2"/>
            </a:endParaRPr>
          </a:p>
          <a:p>
            <a:pPr marL="0" indent="0" algn="ctr">
              <a:lnSpc>
                <a:spcPct val="110000"/>
              </a:lnSpc>
              <a:spcBef>
                <a:spcPts val="0"/>
              </a:spcBef>
              <a:buNone/>
            </a:pPr>
            <a:r>
              <a:rPr lang="en-GB" sz="1400" b="1" dirty="0">
                <a:latin typeface="Comic Sans MS" pitchFamily="66" charset="0"/>
                <a:sym typeface="Wingdings" pitchFamily="2" charset="2"/>
              </a:rPr>
              <a:t>Moment about a point = Force x Perpendicular distance</a:t>
            </a:r>
            <a:endParaRPr lang="en-GB" sz="1400" b="1" dirty="0">
              <a:latin typeface="Comic Sans MS" pitchFamily="66" charset="0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5791200" y="1905000"/>
            <a:ext cx="1981200" cy="152400"/>
            <a:chOff x="5771459" y="1719721"/>
            <a:chExt cx="1981200" cy="152400"/>
          </a:xfrm>
        </p:grpSpPr>
        <p:sp>
          <p:nvSpPr>
            <p:cNvPr id="5" name="Rectangle 4"/>
            <p:cNvSpPr/>
            <p:nvPr/>
          </p:nvSpPr>
          <p:spPr>
            <a:xfrm>
              <a:off x="5771459" y="1719721"/>
              <a:ext cx="1981200" cy="152400"/>
            </a:xfrm>
            <a:prstGeom prst="rect">
              <a:avLst/>
            </a:prstGeom>
            <a:solidFill>
              <a:schemeClr val="accent2">
                <a:lumMod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grpSp>
          <p:nvGrpSpPr>
            <p:cNvPr id="6" name="Group 5"/>
            <p:cNvGrpSpPr/>
            <p:nvPr/>
          </p:nvGrpSpPr>
          <p:grpSpPr>
            <a:xfrm>
              <a:off x="6689834" y="1723696"/>
              <a:ext cx="138545" cy="131618"/>
              <a:chOff x="5486400" y="5257800"/>
              <a:chExt cx="138545" cy="131618"/>
            </a:xfrm>
          </p:grpSpPr>
          <p:cxnSp>
            <p:nvCxnSpPr>
              <p:cNvPr id="7" name="Straight Connector 6"/>
              <p:cNvCxnSpPr/>
              <p:nvPr/>
            </p:nvCxnSpPr>
            <p:spPr>
              <a:xfrm>
                <a:off x="5486400" y="5257800"/>
                <a:ext cx="138545" cy="131618"/>
              </a:xfrm>
              <a:prstGeom prst="line">
                <a:avLst/>
              </a:prstGeom>
              <a:ln w="25400">
                <a:solidFill>
                  <a:srgbClr val="FFFF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" name="Straight Connector 7"/>
              <p:cNvCxnSpPr/>
              <p:nvPr/>
            </p:nvCxnSpPr>
            <p:spPr>
              <a:xfrm flipH="1">
                <a:off x="5486400" y="5257800"/>
                <a:ext cx="138545" cy="131618"/>
              </a:xfrm>
              <a:prstGeom prst="line">
                <a:avLst/>
              </a:prstGeom>
              <a:ln w="25400">
                <a:solidFill>
                  <a:srgbClr val="FFFF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cxnSp>
        <p:nvCxnSpPr>
          <p:cNvPr id="11" name="Straight Arrow Connector 10"/>
          <p:cNvCxnSpPr/>
          <p:nvPr/>
        </p:nvCxnSpPr>
        <p:spPr>
          <a:xfrm flipV="1">
            <a:off x="5943600" y="2133600"/>
            <a:ext cx="0" cy="10668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5943600" y="1828800"/>
            <a:ext cx="838200" cy="0"/>
          </a:xfrm>
          <a:prstGeom prst="straightConnector1">
            <a:avLst/>
          </a:prstGeom>
          <a:ln w="25400">
            <a:solidFill>
              <a:schemeClr val="tx1"/>
            </a:solidFill>
            <a:prstDash val="dash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5638800" y="3200400"/>
            <a:ext cx="54694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000" dirty="0">
                <a:latin typeface="Comic Sans MS" pitchFamily="66" charset="0"/>
              </a:rPr>
              <a:t>5N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6037433" y="1447800"/>
            <a:ext cx="5052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dirty="0">
                <a:latin typeface="Comic Sans MS" pitchFamily="66" charset="0"/>
              </a:rPr>
              <a:t>3m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6629400" y="2057400"/>
            <a:ext cx="33855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latin typeface="Comic Sans MS" pitchFamily="66" charset="0"/>
              </a:rPr>
              <a:t>C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4724400" y="3733800"/>
                <a:ext cx="195335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u="sng" smtClean="0">
                          <a:latin typeface="Cambria Math"/>
                        </a:rPr>
                        <m:t>𝑀𝑜𝑚𝑒𝑛𝑡</m:t>
                      </m:r>
                      <m:r>
                        <a:rPr lang="en-GB" b="0" i="1" u="sng" smtClean="0">
                          <a:latin typeface="Cambria Math"/>
                        </a:rPr>
                        <m:t> </m:t>
                      </m:r>
                      <m:r>
                        <a:rPr lang="en-GB" b="0" i="1" u="sng" smtClean="0">
                          <a:latin typeface="Cambria Math"/>
                        </a:rPr>
                        <m:t>𝑎𝑏𝑜𝑢𝑡</m:t>
                      </m:r>
                      <m:r>
                        <a:rPr lang="en-GB" b="0" i="1" u="sng" smtClean="0">
                          <a:latin typeface="Cambria Math"/>
                        </a:rPr>
                        <m:t> </m:t>
                      </m:r>
                      <m:r>
                        <a:rPr lang="en-GB" b="0" i="1" u="sng" smtClean="0">
                          <a:latin typeface="Cambria Math"/>
                        </a:rPr>
                        <m:t>𝐶</m:t>
                      </m:r>
                    </m:oMath>
                  </m:oMathPara>
                </a14:m>
                <a:endParaRPr lang="en-GB" u="sng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24400" y="3733800"/>
                <a:ext cx="1953355" cy="369332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4724400" y="4114800"/>
                <a:ext cx="142218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/>
                        </a:rPr>
                        <m:t>=5</m:t>
                      </m:r>
                      <m:r>
                        <a:rPr lang="en-GB" b="0" i="1" smtClean="0">
                          <a:latin typeface="Cambria Math"/>
                        </a:rPr>
                        <m:t>𝑁</m:t>
                      </m:r>
                      <m:r>
                        <a:rPr lang="en-GB" b="0" i="1" smtClean="0">
                          <a:latin typeface="Cambria Math"/>
                        </a:rPr>
                        <m:t> ×3</m:t>
                      </m:r>
                      <m:r>
                        <a:rPr lang="en-GB" b="0" i="1" smtClean="0">
                          <a:latin typeface="Cambria Math"/>
                          <a:ea typeface="Cambria Math"/>
                        </a:rPr>
                        <m:t>𝑚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24400" y="4114800"/>
                <a:ext cx="1422184" cy="369332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4724400" y="4495800"/>
                <a:ext cx="109754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/>
                        </a:rPr>
                        <m:t>=15</m:t>
                      </m:r>
                      <m:r>
                        <a:rPr lang="en-GB" b="0" i="1" smtClean="0">
                          <a:latin typeface="Cambria Math"/>
                        </a:rPr>
                        <m:t>𝑁𝑚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24400" y="4495800"/>
                <a:ext cx="1097545" cy="369332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5715000" y="4495800"/>
                <a:ext cx="124130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/>
                        </a:rPr>
                        <m:t>𝑐𝑙𝑜𝑐𝑘𝑤𝑖𝑠𝑒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15000" y="4495800"/>
                <a:ext cx="1241302" cy="369332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TextBox 22"/>
          <p:cNvSpPr txBox="1"/>
          <p:nvPr/>
        </p:nvSpPr>
        <p:spPr>
          <a:xfrm>
            <a:off x="4419600" y="4953000"/>
            <a:ext cx="44958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>
                <a:solidFill>
                  <a:srgbClr val="FF0000"/>
                </a:solidFill>
                <a:latin typeface="Comic Sans MS" pitchFamily="66" charset="0"/>
              </a:rPr>
              <a:t>Moments are measured in Newton-metres</a:t>
            </a:r>
          </a:p>
          <a:p>
            <a:pPr algn="ctr"/>
            <a:r>
              <a:rPr lang="en-GB" sz="16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 </a:t>
            </a:r>
            <a:r>
              <a:rPr lang="en-GB" sz="1600" dirty="0">
                <a:solidFill>
                  <a:srgbClr val="FF0000"/>
                </a:solidFill>
                <a:latin typeface="Comic Sans MS" pitchFamily="66" charset="0"/>
              </a:rPr>
              <a:t>You must always include the </a:t>
            </a:r>
            <a:r>
              <a:rPr lang="en-GB" sz="1600" u="sng" dirty="0">
                <a:solidFill>
                  <a:srgbClr val="FF0000"/>
                </a:solidFill>
                <a:latin typeface="Comic Sans MS" pitchFamily="66" charset="0"/>
              </a:rPr>
              <a:t>direction</a:t>
            </a:r>
            <a:r>
              <a:rPr lang="en-GB" sz="1600" dirty="0">
                <a:solidFill>
                  <a:srgbClr val="FF0000"/>
                </a:solidFill>
                <a:latin typeface="Comic Sans MS" pitchFamily="66" charset="0"/>
              </a:rPr>
              <a:t> of the moment</a:t>
            </a:r>
          </a:p>
          <a:p>
            <a:pPr algn="ctr"/>
            <a:r>
              <a:rPr lang="en-GB" sz="1600" dirty="0">
                <a:solidFill>
                  <a:srgbClr val="FF0000"/>
                </a:solidFill>
                <a:latin typeface="Comic Sans MS" pitchFamily="66" charset="0"/>
              </a:rPr>
              <a:t>(either clockwise or anticlockwise)</a:t>
            </a:r>
          </a:p>
          <a:p>
            <a:pPr algn="ctr"/>
            <a:r>
              <a:rPr lang="en-GB" sz="16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 The distance must always be perpendicular from the pivot to the force itself…</a:t>
            </a:r>
            <a:endParaRPr lang="en-GB" sz="16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6" name="Title 1">
            <a:extLst>
              <a:ext uri="{FF2B5EF4-FFF2-40B4-BE49-F238E27FC236}">
                <a16:creationId xmlns:a16="http://schemas.microsoft.com/office/drawing/2014/main" id="{C11D7CDB-EDAC-4D1A-9AF5-E8EF2346C6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0894" y="240839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Moments</a:t>
            </a:r>
          </a:p>
        </p:txBody>
      </p:sp>
      <p:sp>
        <p:nvSpPr>
          <p:cNvPr id="27" name="TextBox 3">
            <a:extLst>
              <a:ext uri="{FF2B5EF4-FFF2-40B4-BE49-F238E27FC236}">
                <a16:creationId xmlns:a16="http://schemas.microsoft.com/office/drawing/2014/main" id="{F8D7847C-3349-4FB5-8F1D-85AB005A02A0}"/>
              </a:ext>
            </a:extLst>
          </p:cNvPr>
          <p:cNvSpPr txBox="1"/>
          <p:nvPr/>
        </p:nvSpPr>
        <p:spPr>
          <a:xfrm>
            <a:off x="8683618" y="6519446"/>
            <a:ext cx="4603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latin typeface="Comic Sans MS" pitchFamily="66" charset="0"/>
              </a:rPr>
              <a:t>4A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523321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5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6" dur="50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6" dur="500"/>
                                        <p:tgtEl>
                                          <p:spTgt spid="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1" dur="500"/>
                                        <p:tgtEl>
                                          <p:spTgt spid="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  <p:bldP spid="18" grpId="0"/>
      <p:bldP spid="19" grpId="0"/>
      <p:bldP spid="20" grpId="0"/>
      <p:bldP spid="21" grpId="0"/>
      <p:bldP spid="2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4114800" cy="5029200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10000"/>
              </a:lnSpc>
              <a:spcBef>
                <a:spcPts val="0"/>
              </a:spcBef>
              <a:buNone/>
            </a:pPr>
            <a:r>
              <a:rPr lang="en-GB" sz="1400" b="1" dirty="0">
                <a:latin typeface="Comic Sans MS" pitchFamily="66" charset="0"/>
              </a:rPr>
              <a:t>You can find the moment of a force acting on a body</a:t>
            </a:r>
          </a:p>
          <a:p>
            <a:pPr marL="0" indent="0" algn="ctr">
              <a:lnSpc>
                <a:spcPct val="110000"/>
              </a:lnSpc>
              <a:spcBef>
                <a:spcPts val="0"/>
              </a:spcBef>
              <a:buNone/>
            </a:pPr>
            <a:endParaRPr lang="en-GB" sz="1400" b="1" dirty="0">
              <a:latin typeface="Comic Sans MS" pitchFamily="66" charset="0"/>
            </a:endParaRPr>
          </a:p>
          <a:p>
            <a:pPr marL="0" indent="0" algn="ctr">
              <a:lnSpc>
                <a:spcPct val="110000"/>
              </a:lnSpc>
              <a:spcBef>
                <a:spcPts val="0"/>
              </a:spcBef>
              <a:buNone/>
            </a:pPr>
            <a:r>
              <a:rPr lang="en-GB" sz="1400" dirty="0">
                <a:latin typeface="Comic Sans MS" pitchFamily="66" charset="0"/>
              </a:rPr>
              <a:t>The turning motion caused by a force is dependant on:</a:t>
            </a:r>
          </a:p>
          <a:p>
            <a:pPr marL="0" indent="0" algn="ctr">
              <a:lnSpc>
                <a:spcPct val="110000"/>
              </a:lnSpc>
              <a:spcBef>
                <a:spcPts val="0"/>
              </a:spcBef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lnSpc>
                <a:spcPct val="110000"/>
              </a:lnSpc>
              <a:spcBef>
                <a:spcPts val="0"/>
              </a:spcBef>
              <a:buNone/>
            </a:pPr>
            <a:r>
              <a:rPr lang="en-GB" sz="1400" u="sng" dirty="0">
                <a:latin typeface="Comic Sans MS" pitchFamily="66" charset="0"/>
              </a:rPr>
              <a:t>The magnitude of the force</a:t>
            </a:r>
          </a:p>
          <a:p>
            <a:pPr algn="ctr">
              <a:lnSpc>
                <a:spcPct val="110000"/>
              </a:lnSpc>
              <a:spcBef>
                <a:spcPts val="0"/>
              </a:spcBef>
              <a:buFont typeface="Wingdings"/>
              <a:buChar char="à"/>
            </a:pPr>
            <a:r>
              <a:rPr lang="en-GB" sz="1400" dirty="0">
                <a:latin typeface="Comic Sans MS" pitchFamily="66" charset="0"/>
                <a:sym typeface="Wingdings" pitchFamily="2" charset="2"/>
              </a:rPr>
              <a:t>A bigger force causes more turn</a:t>
            </a:r>
          </a:p>
          <a:p>
            <a:pPr algn="ctr">
              <a:lnSpc>
                <a:spcPct val="110000"/>
              </a:lnSpc>
              <a:spcBef>
                <a:spcPts val="0"/>
              </a:spcBef>
              <a:buFont typeface="Wingdings"/>
              <a:buChar char="à"/>
            </a:pPr>
            <a:endParaRPr lang="en-GB" sz="1400" dirty="0">
              <a:latin typeface="Comic Sans MS" pitchFamily="66" charset="0"/>
              <a:sym typeface="Wingdings" pitchFamily="2" charset="2"/>
            </a:endParaRPr>
          </a:p>
          <a:p>
            <a:pPr marL="0" indent="0" algn="ctr">
              <a:lnSpc>
                <a:spcPct val="110000"/>
              </a:lnSpc>
              <a:spcBef>
                <a:spcPts val="0"/>
              </a:spcBef>
              <a:buNone/>
            </a:pPr>
            <a:r>
              <a:rPr lang="en-GB" sz="1400" u="sng" dirty="0">
                <a:latin typeface="Comic Sans MS" pitchFamily="66" charset="0"/>
                <a:sym typeface="Wingdings" pitchFamily="2" charset="2"/>
              </a:rPr>
              <a:t>The distance the force is from the pivot point</a:t>
            </a:r>
          </a:p>
          <a:p>
            <a:pPr algn="ctr">
              <a:lnSpc>
                <a:spcPct val="110000"/>
              </a:lnSpc>
              <a:spcBef>
                <a:spcPts val="0"/>
              </a:spcBef>
              <a:buFont typeface="Wingdings"/>
              <a:buChar char="à"/>
            </a:pPr>
            <a:r>
              <a:rPr lang="en-GB" sz="1400" dirty="0">
                <a:latin typeface="Comic Sans MS" pitchFamily="66" charset="0"/>
                <a:sym typeface="Wingdings" pitchFamily="2" charset="2"/>
              </a:rPr>
              <a:t>A bigger distance causes more turn</a:t>
            </a:r>
          </a:p>
          <a:p>
            <a:pPr algn="ctr">
              <a:lnSpc>
                <a:spcPct val="110000"/>
              </a:lnSpc>
              <a:spcBef>
                <a:spcPts val="0"/>
              </a:spcBef>
              <a:buFont typeface="Wingdings"/>
              <a:buChar char="à"/>
            </a:pPr>
            <a:endParaRPr lang="en-GB" sz="1400" dirty="0">
              <a:latin typeface="Comic Sans MS" pitchFamily="66" charset="0"/>
              <a:sym typeface="Wingdings" pitchFamily="2" charset="2"/>
            </a:endParaRPr>
          </a:p>
          <a:p>
            <a:pPr marL="0" indent="0" algn="ctr">
              <a:lnSpc>
                <a:spcPct val="110000"/>
              </a:lnSpc>
              <a:spcBef>
                <a:spcPts val="0"/>
              </a:spcBef>
              <a:buNone/>
            </a:pPr>
            <a:r>
              <a:rPr lang="en-GB" sz="1400" dirty="0">
                <a:latin typeface="Comic Sans MS" pitchFamily="66" charset="0"/>
                <a:sym typeface="Wingdings" pitchFamily="2" charset="2"/>
              </a:rPr>
              <a:t>(For example, the further you push a door from the hinge, the less effort is required to close it.)</a:t>
            </a:r>
          </a:p>
          <a:p>
            <a:pPr marL="0" indent="0" algn="ctr">
              <a:lnSpc>
                <a:spcPct val="110000"/>
              </a:lnSpc>
              <a:spcBef>
                <a:spcPts val="0"/>
              </a:spcBef>
              <a:buNone/>
            </a:pPr>
            <a:endParaRPr lang="en-GB" sz="1400" dirty="0">
              <a:latin typeface="Comic Sans MS" pitchFamily="66" charset="0"/>
              <a:sym typeface="Wingdings" pitchFamily="2" charset="2"/>
            </a:endParaRPr>
          </a:p>
          <a:p>
            <a:pPr marL="0" indent="0" algn="ctr">
              <a:lnSpc>
                <a:spcPct val="110000"/>
              </a:lnSpc>
              <a:spcBef>
                <a:spcPts val="0"/>
              </a:spcBef>
              <a:buNone/>
            </a:pPr>
            <a:r>
              <a:rPr lang="en-GB" sz="1400" dirty="0">
                <a:latin typeface="Comic Sans MS" pitchFamily="66" charset="0"/>
                <a:sym typeface="Wingdings" pitchFamily="2" charset="2"/>
              </a:rPr>
              <a:t>To calculate the total moment about a point:</a:t>
            </a:r>
          </a:p>
          <a:p>
            <a:pPr marL="0" indent="0" algn="ctr">
              <a:lnSpc>
                <a:spcPct val="110000"/>
              </a:lnSpc>
              <a:spcBef>
                <a:spcPts val="0"/>
              </a:spcBef>
              <a:buNone/>
            </a:pPr>
            <a:endParaRPr lang="en-GB" sz="1400" b="1" dirty="0">
              <a:latin typeface="Comic Sans MS" pitchFamily="66" charset="0"/>
              <a:sym typeface="Wingdings" pitchFamily="2" charset="2"/>
            </a:endParaRPr>
          </a:p>
          <a:p>
            <a:pPr marL="0" indent="0" algn="ctr">
              <a:lnSpc>
                <a:spcPct val="110000"/>
              </a:lnSpc>
              <a:spcBef>
                <a:spcPts val="0"/>
              </a:spcBef>
              <a:buNone/>
            </a:pPr>
            <a:r>
              <a:rPr lang="en-GB" sz="1400" b="1" dirty="0">
                <a:latin typeface="Comic Sans MS" pitchFamily="66" charset="0"/>
                <a:sym typeface="Wingdings" pitchFamily="2" charset="2"/>
              </a:rPr>
              <a:t>Moment about a point = Force x Perpendicular distance</a:t>
            </a:r>
            <a:endParaRPr lang="en-GB" sz="1400" b="1" dirty="0">
              <a:latin typeface="Comic Sans MS" pitchFamily="66" charset="0"/>
            </a:endParaRPr>
          </a:p>
        </p:txBody>
      </p:sp>
      <p:grpSp>
        <p:nvGrpSpPr>
          <p:cNvPr id="14" name="Group 13"/>
          <p:cNvGrpSpPr/>
          <p:nvPr/>
        </p:nvGrpSpPr>
        <p:grpSpPr>
          <a:xfrm>
            <a:off x="6248400" y="1905000"/>
            <a:ext cx="228600" cy="228600"/>
            <a:chOff x="6324600" y="2590800"/>
            <a:chExt cx="228600" cy="228600"/>
          </a:xfrm>
        </p:grpSpPr>
        <p:cxnSp>
          <p:nvCxnSpPr>
            <p:cNvPr id="12" name="Straight Connector 11"/>
            <p:cNvCxnSpPr/>
            <p:nvPr/>
          </p:nvCxnSpPr>
          <p:spPr>
            <a:xfrm>
              <a:off x="6324600" y="2590800"/>
              <a:ext cx="228600" cy="2286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flipH="1">
              <a:off x="6324600" y="2590800"/>
              <a:ext cx="228600" cy="2286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6" name="Straight Arrow Connector 25"/>
          <p:cNvCxnSpPr/>
          <p:nvPr/>
        </p:nvCxnSpPr>
        <p:spPr>
          <a:xfrm flipV="1">
            <a:off x="6324600" y="1752600"/>
            <a:ext cx="1371600" cy="13716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>
            <a:off x="6369113" y="2018923"/>
            <a:ext cx="556788" cy="520574"/>
          </a:xfrm>
          <a:prstGeom prst="straightConnector1">
            <a:avLst/>
          </a:prstGeom>
          <a:ln w="25400">
            <a:solidFill>
              <a:schemeClr val="tx1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7620000" y="1447800"/>
            <a:ext cx="47320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latin typeface="Comic Sans MS" pitchFamily="66" charset="0"/>
              </a:rPr>
              <a:t>4N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6553200" y="1981200"/>
            <a:ext cx="46839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latin typeface="Comic Sans MS" pitchFamily="66" charset="0"/>
              </a:rPr>
              <a:t>2m</a:t>
            </a:r>
          </a:p>
        </p:txBody>
      </p:sp>
      <p:sp>
        <p:nvSpPr>
          <p:cNvPr id="32" name="Rectangle 31"/>
          <p:cNvSpPr/>
          <p:nvPr/>
        </p:nvSpPr>
        <p:spPr>
          <a:xfrm rot="18816407">
            <a:off x="6773468" y="2482513"/>
            <a:ext cx="115614" cy="102476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TextBox 37"/>
          <p:cNvSpPr txBox="1"/>
          <p:nvPr/>
        </p:nvSpPr>
        <p:spPr>
          <a:xfrm>
            <a:off x="6189260" y="1627496"/>
            <a:ext cx="30809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latin typeface="Comic Sans MS" pitchFamily="66" charset="0"/>
              </a:rPr>
              <a:t>F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4572000" y="3352800"/>
            <a:ext cx="43263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Calculate the moment of the force about point F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4724400" y="3962400"/>
                <a:ext cx="195335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u="sng" smtClean="0">
                          <a:latin typeface="Cambria Math"/>
                        </a:rPr>
                        <m:t>𝑀𝑜𝑚𝑒𝑛𝑡</m:t>
                      </m:r>
                      <m:r>
                        <a:rPr lang="en-GB" b="0" i="1" u="sng" smtClean="0">
                          <a:latin typeface="Cambria Math"/>
                        </a:rPr>
                        <m:t> </m:t>
                      </m:r>
                      <m:r>
                        <a:rPr lang="en-GB" b="0" i="1" u="sng" smtClean="0">
                          <a:latin typeface="Cambria Math"/>
                        </a:rPr>
                        <m:t>𝑎𝑏𝑜𝑢𝑡</m:t>
                      </m:r>
                      <m:r>
                        <a:rPr lang="en-GB" b="0" i="1" u="sng" smtClean="0">
                          <a:latin typeface="Cambria Math"/>
                        </a:rPr>
                        <m:t> </m:t>
                      </m:r>
                      <m:r>
                        <a:rPr lang="en-GB" b="0" i="1" u="sng" smtClean="0">
                          <a:latin typeface="Cambria Math"/>
                        </a:rPr>
                        <m:t>𝐹</m:t>
                      </m:r>
                    </m:oMath>
                  </m:oMathPara>
                </a14:m>
                <a:endParaRPr lang="en-GB" u="sng" dirty="0"/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24400" y="3962400"/>
                <a:ext cx="1953355" cy="369332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4724400" y="4343400"/>
                <a:ext cx="142218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/>
                        </a:rPr>
                        <m:t>=4</m:t>
                      </m:r>
                      <m:r>
                        <a:rPr lang="en-GB" b="0" i="1" smtClean="0">
                          <a:latin typeface="Cambria Math"/>
                        </a:rPr>
                        <m:t>𝑁</m:t>
                      </m:r>
                      <m:r>
                        <a:rPr lang="en-GB" b="0" i="1" smtClean="0">
                          <a:latin typeface="Cambria Math"/>
                        </a:rPr>
                        <m:t> ×2</m:t>
                      </m:r>
                      <m:r>
                        <a:rPr lang="en-GB" b="0" i="1" smtClean="0">
                          <a:latin typeface="Cambria Math"/>
                          <a:ea typeface="Cambria Math"/>
                        </a:rPr>
                        <m:t>𝑚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24400" y="4343400"/>
                <a:ext cx="1422184" cy="369332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4724400" y="4724400"/>
                <a:ext cx="9693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/>
                        </a:rPr>
                        <m:t>=8</m:t>
                      </m:r>
                      <m:r>
                        <a:rPr lang="en-GB" b="0" i="1" smtClean="0">
                          <a:latin typeface="Cambria Math"/>
                        </a:rPr>
                        <m:t>𝑁𝑚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24400" y="4724400"/>
                <a:ext cx="969304" cy="369332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5638800" y="4724400"/>
                <a:ext cx="166770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/>
                        </a:rPr>
                        <m:t>𝑎𝑛𝑡𝑖𝑐𝑙𝑜𝑐𝑘𝑤𝑖𝑠𝑒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38800" y="4724400"/>
                <a:ext cx="1667701" cy="369332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Title 1">
            <a:extLst>
              <a:ext uri="{FF2B5EF4-FFF2-40B4-BE49-F238E27FC236}">
                <a16:creationId xmlns:a16="http://schemas.microsoft.com/office/drawing/2014/main" id="{0A2D670B-3965-4482-9592-372F717FFB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0894" y="240839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Moments</a:t>
            </a:r>
          </a:p>
        </p:txBody>
      </p:sp>
      <p:sp>
        <p:nvSpPr>
          <p:cNvPr id="33" name="TextBox 3">
            <a:extLst>
              <a:ext uri="{FF2B5EF4-FFF2-40B4-BE49-F238E27FC236}">
                <a16:creationId xmlns:a16="http://schemas.microsoft.com/office/drawing/2014/main" id="{6B9094AC-11E0-4487-88BB-9CD7710656B9}"/>
              </a:ext>
            </a:extLst>
          </p:cNvPr>
          <p:cNvSpPr txBox="1"/>
          <p:nvPr/>
        </p:nvSpPr>
        <p:spPr>
          <a:xfrm>
            <a:off x="8683618" y="6519446"/>
            <a:ext cx="4603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latin typeface="Comic Sans MS" pitchFamily="66" charset="0"/>
              </a:rPr>
              <a:t>4A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6487821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  <p:bldP spid="31" grpId="0"/>
      <p:bldP spid="32" grpId="0" animBg="1"/>
      <p:bldP spid="38" grpId="0"/>
      <p:bldP spid="39" grpId="0"/>
      <p:bldP spid="40" grpId="0"/>
      <p:bldP spid="41" grpId="0"/>
      <p:bldP spid="42" grpId="0"/>
      <p:bldP spid="4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4114800" cy="5029200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10000"/>
              </a:lnSpc>
              <a:spcBef>
                <a:spcPts val="0"/>
              </a:spcBef>
              <a:buNone/>
            </a:pPr>
            <a:r>
              <a:rPr lang="en-GB" sz="1400" b="1" dirty="0">
                <a:latin typeface="Comic Sans MS" pitchFamily="66" charset="0"/>
              </a:rPr>
              <a:t>You can find the moment of a force acting on a body</a:t>
            </a:r>
          </a:p>
          <a:p>
            <a:pPr marL="0" indent="0" algn="ctr">
              <a:lnSpc>
                <a:spcPct val="110000"/>
              </a:lnSpc>
              <a:spcBef>
                <a:spcPts val="0"/>
              </a:spcBef>
              <a:buNone/>
            </a:pPr>
            <a:endParaRPr lang="en-GB" sz="1400" b="1" dirty="0">
              <a:latin typeface="Comic Sans MS" pitchFamily="66" charset="0"/>
            </a:endParaRPr>
          </a:p>
          <a:p>
            <a:pPr marL="0" indent="0" algn="ctr">
              <a:lnSpc>
                <a:spcPct val="110000"/>
              </a:lnSpc>
              <a:spcBef>
                <a:spcPts val="0"/>
              </a:spcBef>
              <a:buNone/>
            </a:pPr>
            <a:r>
              <a:rPr lang="en-GB" sz="1400" dirty="0">
                <a:latin typeface="Comic Sans MS" pitchFamily="66" charset="0"/>
              </a:rPr>
              <a:t>The turning motion caused by a force is dependant on:</a:t>
            </a:r>
          </a:p>
          <a:p>
            <a:pPr marL="0" indent="0" algn="ctr">
              <a:lnSpc>
                <a:spcPct val="110000"/>
              </a:lnSpc>
              <a:spcBef>
                <a:spcPts val="0"/>
              </a:spcBef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lnSpc>
                <a:spcPct val="110000"/>
              </a:lnSpc>
              <a:spcBef>
                <a:spcPts val="0"/>
              </a:spcBef>
              <a:buNone/>
            </a:pPr>
            <a:r>
              <a:rPr lang="en-GB" sz="1400" u="sng" dirty="0">
                <a:latin typeface="Comic Sans MS" pitchFamily="66" charset="0"/>
              </a:rPr>
              <a:t>The magnitude of the force</a:t>
            </a:r>
          </a:p>
          <a:p>
            <a:pPr algn="ctr">
              <a:lnSpc>
                <a:spcPct val="110000"/>
              </a:lnSpc>
              <a:spcBef>
                <a:spcPts val="0"/>
              </a:spcBef>
              <a:buFont typeface="Wingdings"/>
              <a:buChar char="à"/>
            </a:pPr>
            <a:r>
              <a:rPr lang="en-GB" sz="1400" dirty="0">
                <a:latin typeface="Comic Sans MS" pitchFamily="66" charset="0"/>
                <a:sym typeface="Wingdings" pitchFamily="2" charset="2"/>
              </a:rPr>
              <a:t>A bigger force causes more turn</a:t>
            </a:r>
          </a:p>
          <a:p>
            <a:pPr algn="ctr">
              <a:lnSpc>
                <a:spcPct val="110000"/>
              </a:lnSpc>
              <a:spcBef>
                <a:spcPts val="0"/>
              </a:spcBef>
              <a:buFont typeface="Wingdings"/>
              <a:buChar char="à"/>
            </a:pPr>
            <a:endParaRPr lang="en-GB" sz="1400" dirty="0">
              <a:latin typeface="Comic Sans MS" pitchFamily="66" charset="0"/>
              <a:sym typeface="Wingdings" pitchFamily="2" charset="2"/>
            </a:endParaRPr>
          </a:p>
          <a:p>
            <a:pPr marL="0" indent="0" algn="ctr">
              <a:lnSpc>
                <a:spcPct val="110000"/>
              </a:lnSpc>
              <a:spcBef>
                <a:spcPts val="0"/>
              </a:spcBef>
              <a:buNone/>
            </a:pPr>
            <a:r>
              <a:rPr lang="en-GB" sz="1400" u="sng" dirty="0">
                <a:latin typeface="Comic Sans MS" pitchFamily="66" charset="0"/>
                <a:sym typeface="Wingdings" pitchFamily="2" charset="2"/>
              </a:rPr>
              <a:t>The distance the force is from the pivot point</a:t>
            </a:r>
          </a:p>
          <a:p>
            <a:pPr algn="ctr">
              <a:lnSpc>
                <a:spcPct val="110000"/>
              </a:lnSpc>
              <a:spcBef>
                <a:spcPts val="0"/>
              </a:spcBef>
              <a:buFont typeface="Wingdings"/>
              <a:buChar char="à"/>
            </a:pPr>
            <a:r>
              <a:rPr lang="en-GB" sz="1400" dirty="0">
                <a:latin typeface="Comic Sans MS" pitchFamily="66" charset="0"/>
                <a:sym typeface="Wingdings" pitchFamily="2" charset="2"/>
              </a:rPr>
              <a:t>A bigger distance causes more turn</a:t>
            </a:r>
          </a:p>
          <a:p>
            <a:pPr algn="ctr">
              <a:lnSpc>
                <a:spcPct val="110000"/>
              </a:lnSpc>
              <a:spcBef>
                <a:spcPts val="0"/>
              </a:spcBef>
              <a:buFont typeface="Wingdings"/>
              <a:buChar char="à"/>
            </a:pPr>
            <a:endParaRPr lang="en-GB" sz="1400" dirty="0">
              <a:latin typeface="Comic Sans MS" pitchFamily="66" charset="0"/>
              <a:sym typeface="Wingdings" pitchFamily="2" charset="2"/>
            </a:endParaRPr>
          </a:p>
          <a:p>
            <a:pPr marL="0" indent="0" algn="ctr">
              <a:lnSpc>
                <a:spcPct val="110000"/>
              </a:lnSpc>
              <a:spcBef>
                <a:spcPts val="0"/>
              </a:spcBef>
              <a:buNone/>
            </a:pPr>
            <a:r>
              <a:rPr lang="en-GB" sz="1400" dirty="0">
                <a:latin typeface="Comic Sans MS" pitchFamily="66" charset="0"/>
                <a:sym typeface="Wingdings" pitchFamily="2" charset="2"/>
              </a:rPr>
              <a:t>(For example, the further you push a door from the hinge, the less effort is required to close it.)</a:t>
            </a:r>
          </a:p>
          <a:p>
            <a:pPr marL="0" indent="0" algn="ctr">
              <a:lnSpc>
                <a:spcPct val="110000"/>
              </a:lnSpc>
              <a:spcBef>
                <a:spcPts val="0"/>
              </a:spcBef>
              <a:buNone/>
            </a:pPr>
            <a:endParaRPr lang="en-GB" sz="1400" dirty="0">
              <a:latin typeface="Comic Sans MS" pitchFamily="66" charset="0"/>
              <a:sym typeface="Wingdings" pitchFamily="2" charset="2"/>
            </a:endParaRPr>
          </a:p>
          <a:p>
            <a:pPr marL="0" indent="0" algn="ctr">
              <a:lnSpc>
                <a:spcPct val="110000"/>
              </a:lnSpc>
              <a:spcBef>
                <a:spcPts val="0"/>
              </a:spcBef>
              <a:buNone/>
            </a:pPr>
            <a:r>
              <a:rPr lang="en-GB" sz="1400" dirty="0">
                <a:latin typeface="Comic Sans MS" pitchFamily="66" charset="0"/>
                <a:sym typeface="Wingdings" pitchFamily="2" charset="2"/>
              </a:rPr>
              <a:t>To calculate the total moment about a point:</a:t>
            </a:r>
          </a:p>
          <a:p>
            <a:pPr marL="0" indent="0" algn="ctr">
              <a:lnSpc>
                <a:spcPct val="110000"/>
              </a:lnSpc>
              <a:spcBef>
                <a:spcPts val="0"/>
              </a:spcBef>
              <a:buNone/>
            </a:pPr>
            <a:endParaRPr lang="en-GB" sz="1400" b="1" dirty="0">
              <a:latin typeface="Comic Sans MS" pitchFamily="66" charset="0"/>
              <a:sym typeface="Wingdings" pitchFamily="2" charset="2"/>
            </a:endParaRPr>
          </a:p>
          <a:p>
            <a:pPr marL="0" indent="0" algn="ctr">
              <a:lnSpc>
                <a:spcPct val="110000"/>
              </a:lnSpc>
              <a:spcBef>
                <a:spcPts val="0"/>
              </a:spcBef>
              <a:buNone/>
            </a:pPr>
            <a:r>
              <a:rPr lang="en-GB" sz="1400" b="1" dirty="0">
                <a:latin typeface="Comic Sans MS" pitchFamily="66" charset="0"/>
                <a:sym typeface="Wingdings" pitchFamily="2" charset="2"/>
              </a:rPr>
              <a:t>Moment about a point = Force x Perpendicular distance</a:t>
            </a:r>
            <a:endParaRPr lang="en-GB" sz="1400" b="1" dirty="0">
              <a:latin typeface="Comic Sans MS" pitchFamily="66" charset="0"/>
            </a:endParaRPr>
          </a:p>
        </p:txBody>
      </p:sp>
      <p:grpSp>
        <p:nvGrpSpPr>
          <p:cNvPr id="14" name="Group 13"/>
          <p:cNvGrpSpPr/>
          <p:nvPr/>
        </p:nvGrpSpPr>
        <p:grpSpPr>
          <a:xfrm>
            <a:off x="6248400" y="1905000"/>
            <a:ext cx="228600" cy="228600"/>
            <a:chOff x="6324600" y="2590800"/>
            <a:chExt cx="228600" cy="228600"/>
          </a:xfrm>
        </p:grpSpPr>
        <p:cxnSp>
          <p:nvCxnSpPr>
            <p:cNvPr id="12" name="Straight Connector 11"/>
            <p:cNvCxnSpPr/>
            <p:nvPr/>
          </p:nvCxnSpPr>
          <p:spPr>
            <a:xfrm>
              <a:off x="6324600" y="2590800"/>
              <a:ext cx="228600" cy="2286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flipH="1">
              <a:off x="6324600" y="2590800"/>
              <a:ext cx="228600" cy="2286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6" name="Straight Arrow Connector 25"/>
          <p:cNvCxnSpPr/>
          <p:nvPr/>
        </p:nvCxnSpPr>
        <p:spPr>
          <a:xfrm flipV="1">
            <a:off x="5562600" y="2362200"/>
            <a:ext cx="2209800" cy="4572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>
            <a:off x="6369113" y="2018923"/>
            <a:ext cx="1022287" cy="419477"/>
          </a:xfrm>
          <a:prstGeom prst="straightConnector1">
            <a:avLst/>
          </a:prstGeom>
          <a:ln w="25400">
            <a:solidFill>
              <a:schemeClr val="tx1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7696200" y="2133600"/>
            <a:ext cx="47320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latin typeface="Comic Sans MS" pitchFamily="66" charset="0"/>
              </a:rPr>
              <a:t>9N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6781800" y="1905000"/>
            <a:ext cx="46839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latin typeface="Comic Sans MS" pitchFamily="66" charset="0"/>
              </a:rPr>
              <a:t>4m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6189260" y="1627496"/>
            <a:ext cx="33534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latin typeface="Comic Sans MS" pitchFamily="66" charset="0"/>
              </a:rPr>
              <a:t>A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4367283" y="3202675"/>
            <a:ext cx="454470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Calculate the moment of the force about point A</a:t>
            </a:r>
          </a:p>
          <a:p>
            <a:pPr algn="ctr"/>
            <a:r>
              <a:rPr lang="en-GB" sz="1400" dirty="0">
                <a:latin typeface="Comic Sans MS" pitchFamily="66" charset="0"/>
                <a:sym typeface="Wingdings" pitchFamily="2" charset="2"/>
              </a:rPr>
              <a:t> Draw a triangle to find the perpendicular distance!</a:t>
            </a:r>
            <a:endParaRPr lang="en-GB" sz="14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4697104" y="4180764"/>
                <a:ext cx="195348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u="sng" smtClean="0">
                          <a:latin typeface="Cambria Math"/>
                        </a:rPr>
                        <m:t>𝑀𝑜𝑚𝑒𝑛𝑡</m:t>
                      </m:r>
                      <m:r>
                        <a:rPr lang="en-GB" b="0" i="1" u="sng" smtClean="0">
                          <a:latin typeface="Cambria Math"/>
                        </a:rPr>
                        <m:t> </m:t>
                      </m:r>
                      <m:r>
                        <a:rPr lang="en-GB" b="0" i="1" u="sng" smtClean="0">
                          <a:latin typeface="Cambria Math"/>
                        </a:rPr>
                        <m:t>𝑎𝑏𝑜𝑢𝑡</m:t>
                      </m:r>
                      <m:r>
                        <a:rPr lang="en-GB" b="0" i="1" u="sng" smtClean="0">
                          <a:latin typeface="Cambria Math"/>
                        </a:rPr>
                        <m:t> </m:t>
                      </m:r>
                      <m:r>
                        <a:rPr lang="en-GB" b="0" i="1" u="sng" smtClean="0">
                          <a:latin typeface="Cambria Math"/>
                        </a:rPr>
                        <m:t>𝐴</m:t>
                      </m:r>
                    </m:oMath>
                  </m:oMathPara>
                </a14:m>
                <a:endParaRPr lang="en-GB" u="sng" dirty="0"/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97104" y="4180764"/>
                <a:ext cx="1953483" cy="369332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4697104" y="4561764"/>
                <a:ext cx="200728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/>
                        </a:rPr>
                        <m:t>=9</m:t>
                      </m:r>
                      <m:r>
                        <a:rPr lang="en-GB" b="0" i="1" smtClean="0">
                          <a:latin typeface="Cambria Math"/>
                        </a:rPr>
                        <m:t>𝑁</m:t>
                      </m:r>
                      <m:r>
                        <a:rPr lang="en-GB" b="0" i="1" smtClean="0">
                          <a:latin typeface="Cambria Math"/>
                        </a:rPr>
                        <m:t> ×4</m:t>
                      </m:r>
                      <m:r>
                        <a:rPr lang="en-GB" b="0" i="1" smtClean="0">
                          <a:latin typeface="Cambria Math"/>
                        </a:rPr>
                        <m:t>𝑆𝑖𝑛</m:t>
                      </m:r>
                      <m:r>
                        <a:rPr lang="en-GB" b="0" i="1" smtClean="0">
                          <a:latin typeface="Cambria Math"/>
                        </a:rPr>
                        <m:t>30</m:t>
                      </m:r>
                      <m:r>
                        <a:rPr lang="en-GB" b="0" i="1" smtClean="0">
                          <a:latin typeface="Cambria Math"/>
                          <a:ea typeface="Cambria Math"/>
                        </a:rPr>
                        <m:t>𝑚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97104" y="4561764"/>
                <a:ext cx="2007281" cy="369332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4697104" y="4942764"/>
                <a:ext cx="109754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/>
                        </a:rPr>
                        <m:t>=18</m:t>
                      </m:r>
                      <m:r>
                        <a:rPr lang="en-GB" b="0" i="1" smtClean="0">
                          <a:latin typeface="Cambria Math"/>
                        </a:rPr>
                        <m:t>𝑁𝑚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97104" y="4942764"/>
                <a:ext cx="1097545" cy="369332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5611504" y="4942764"/>
                <a:ext cx="166770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/>
                        </a:rPr>
                        <m:t>𝑎𝑛𝑡𝑖𝑐𝑙𝑜𝑐𝑘𝑤𝑖𝑠𝑒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11504" y="4942764"/>
                <a:ext cx="1667701" cy="369332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3" name="Straight Arrow Connector 22"/>
          <p:cNvCxnSpPr/>
          <p:nvPr/>
        </p:nvCxnSpPr>
        <p:spPr>
          <a:xfrm>
            <a:off x="6370092" y="2025556"/>
            <a:ext cx="130721" cy="598582"/>
          </a:xfrm>
          <a:prstGeom prst="straightConnector1">
            <a:avLst/>
          </a:prstGeom>
          <a:ln w="25400">
            <a:solidFill>
              <a:srgbClr val="0000FF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Arc 9"/>
          <p:cNvSpPr/>
          <p:nvPr/>
        </p:nvSpPr>
        <p:spPr>
          <a:xfrm>
            <a:off x="7014949" y="1924335"/>
            <a:ext cx="914400" cy="914400"/>
          </a:xfrm>
          <a:prstGeom prst="arc">
            <a:avLst>
              <a:gd name="adj1" fmla="val 9771708"/>
              <a:gd name="adj2" fmla="val 11481493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TextBox 10"/>
          <p:cNvSpPr txBox="1"/>
          <p:nvPr/>
        </p:nvSpPr>
        <p:spPr>
          <a:xfrm>
            <a:off x="6632811" y="2265528"/>
            <a:ext cx="4363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30°</a:t>
            </a:r>
          </a:p>
        </p:txBody>
      </p:sp>
      <p:sp>
        <p:nvSpPr>
          <p:cNvPr id="28" name="Rectangle 27"/>
          <p:cNvSpPr/>
          <p:nvPr/>
        </p:nvSpPr>
        <p:spPr>
          <a:xfrm rot="20884027">
            <a:off x="6491417" y="2502612"/>
            <a:ext cx="103209" cy="113519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TextBox 14"/>
          <p:cNvSpPr txBox="1"/>
          <p:nvPr/>
        </p:nvSpPr>
        <p:spPr>
          <a:xfrm>
            <a:off x="5677470" y="2210937"/>
            <a:ext cx="78098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0000FF"/>
                </a:solidFill>
                <a:latin typeface="Comic Sans MS" pitchFamily="66" charset="0"/>
              </a:rPr>
              <a:t>4Sin30</a:t>
            </a:r>
          </a:p>
        </p:txBody>
      </p:sp>
      <p:sp>
        <p:nvSpPr>
          <p:cNvPr id="34" name="Title 1">
            <a:extLst>
              <a:ext uri="{FF2B5EF4-FFF2-40B4-BE49-F238E27FC236}">
                <a16:creationId xmlns:a16="http://schemas.microsoft.com/office/drawing/2014/main" id="{426ADAAA-6F57-4A4D-A68C-5D616895B3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0894" y="240839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Moments</a:t>
            </a:r>
          </a:p>
        </p:txBody>
      </p:sp>
      <p:sp>
        <p:nvSpPr>
          <p:cNvPr id="35" name="TextBox 3">
            <a:extLst>
              <a:ext uri="{FF2B5EF4-FFF2-40B4-BE49-F238E27FC236}">
                <a16:creationId xmlns:a16="http://schemas.microsoft.com/office/drawing/2014/main" id="{DED209D0-9A10-499F-86B1-EBAAAEA55D07}"/>
              </a:ext>
            </a:extLst>
          </p:cNvPr>
          <p:cNvSpPr txBox="1"/>
          <p:nvPr/>
        </p:nvSpPr>
        <p:spPr>
          <a:xfrm>
            <a:off x="8683618" y="6519446"/>
            <a:ext cx="4603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latin typeface="Comic Sans MS" pitchFamily="66" charset="0"/>
              </a:rPr>
              <a:t>4A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4439463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  <p:bldP spid="31" grpId="0"/>
      <p:bldP spid="38" grpId="0"/>
      <p:bldP spid="40" grpId="0"/>
      <p:bldP spid="41" grpId="0"/>
      <p:bldP spid="42" grpId="0"/>
      <p:bldP spid="43" grpId="0"/>
      <p:bldP spid="10" grpId="0" animBg="1"/>
      <p:bldP spid="11" grpId="0"/>
      <p:bldP spid="28" grpId="0" animBg="1"/>
      <p:bldP spid="1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3">
            <a:extLst>
              <a:ext uri="{FF2B5EF4-FFF2-40B4-BE49-F238E27FC236}">
                <a16:creationId xmlns:a16="http://schemas.microsoft.com/office/drawing/2014/main" id="{E180B3ED-5FE6-4D9B-846B-4F0F303DADB3}"/>
              </a:ext>
            </a:extLst>
          </p:cNvPr>
          <p:cNvSpPr/>
          <p:nvPr/>
        </p:nvSpPr>
        <p:spPr>
          <a:xfrm>
            <a:off x="1430521" y="1496603"/>
            <a:ext cx="6510117" cy="36317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ja-JP" sz="11500" b="0" cap="none" spc="0" dirty="0">
                <a:ln w="19050">
                  <a:solidFill>
                    <a:schemeClr val="tx1"/>
                  </a:solidFill>
                </a:ln>
                <a:solidFill>
                  <a:srgbClr val="7030A0"/>
                </a:solidFill>
                <a:effectLst>
                  <a:reflection blurRad="6350" stA="53000" endA="300" endPos="35500" dir="5400000" sy="-90000" algn="bl" rotWithShape="0"/>
                </a:effectLst>
                <a:latin typeface="Piranesi It BT" panose="03020602040506080505" pitchFamily="66" charset="0"/>
                <a:ea typeface="Microsoft Himalaya" panose="01010100010101010101" pitchFamily="2" charset="0"/>
                <a:cs typeface="Microsoft Himalaya" panose="01010100010101010101" pitchFamily="2" charset="0"/>
              </a:rPr>
              <a:t>Teachings for </a:t>
            </a:r>
          </a:p>
          <a:p>
            <a:pPr algn="ctr"/>
            <a:r>
              <a:rPr lang="en-US" altLang="ja-JP" sz="11500" b="0" cap="none" spc="0" dirty="0">
                <a:ln w="19050">
                  <a:solidFill>
                    <a:schemeClr val="tx1"/>
                  </a:solidFill>
                </a:ln>
                <a:solidFill>
                  <a:srgbClr val="7030A0"/>
                </a:solidFill>
                <a:effectLst>
                  <a:reflection blurRad="6350" stA="53000" endA="300" endPos="35500" dir="5400000" sy="-90000" algn="bl" rotWithShape="0"/>
                </a:effectLst>
                <a:latin typeface="Piranesi It BT" panose="03020602040506080505" pitchFamily="66" charset="0"/>
                <a:ea typeface="Microsoft Himalaya" panose="01010100010101010101" pitchFamily="2" charset="0"/>
                <a:cs typeface="Microsoft Himalaya" panose="01010100010101010101" pitchFamily="2" charset="0"/>
              </a:rPr>
              <a:t>Exercise 4B</a:t>
            </a:r>
            <a:endParaRPr lang="ja-JP" altLang="en-US" sz="11500" b="0" cap="none" spc="0" dirty="0">
              <a:ln w="19050">
                <a:solidFill>
                  <a:schemeClr val="tx1"/>
                </a:solidFill>
              </a:ln>
              <a:solidFill>
                <a:srgbClr val="7030A0"/>
              </a:solidFill>
              <a:effectLst>
                <a:reflection blurRad="6350" stA="53000" endA="300" endPos="35500" dir="5400000" sy="-90000" algn="bl" rotWithShape="0"/>
              </a:effectLst>
              <a:latin typeface="Piranesi It BT" panose="03020602040506080505" pitchFamily="66" charset="0"/>
              <a:cs typeface="Microsoft Himalaya" panose="01010100010101010101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92162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2010" y="1600200"/>
            <a:ext cx="3439237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find the sum of the moment of a set of forces acting on a body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b="1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Sometimes you will have a number of moments acting around a single point. 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algn="ctr">
              <a:buFont typeface="Wingdings"/>
              <a:buChar char="à"/>
            </a:pPr>
            <a:r>
              <a:rPr lang="en-GB" sz="1400" dirty="0">
                <a:latin typeface="Comic Sans MS" pitchFamily="66" charset="0"/>
                <a:sym typeface="Wingdings" pitchFamily="2" charset="2"/>
              </a:rPr>
              <a:t>You need to calculate each one individually and then choose a positive direction</a:t>
            </a:r>
          </a:p>
          <a:p>
            <a:pPr algn="ctr">
              <a:buFont typeface="Wingdings"/>
              <a:buChar char="à"/>
            </a:pPr>
            <a:endParaRPr lang="en-GB" sz="1400" dirty="0">
              <a:latin typeface="Comic Sans MS" pitchFamily="66" charset="0"/>
              <a:sym typeface="Wingdings" pitchFamily="2" charset="2"/>
            </a:endParaRPr>
          </a:p>
          <a:p>
            <a:pPr algn="ctr">
              <a:buFont typeface="Wingdings"/>
              <a:buChar char="à"/>
            </a:pPr>
            <a:r>
              <a:rPr lang="en-GB" sz="1400" dirty="0">
                <a:latin typeface="Comic Sans MS" pitchFamily="66" charset="0"/>
                <a:sym typeface="Wingdings" pitchFamily="2" charset="2"/>
              </a:rPr>
              <a:t>Adding the forces together will then give the overall magnitude and direction of movement</a:t>
            </a:r>
            <a:endParaRPr lang="en-GB" sz="1400" dirty="0">
              <a:latin typeface="Comic Sans MS" pitchFamily="66" charset="0"/>
            </a:endParaRPr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4876800" y="1676400"/>
            <a:ext cx="0" cy="457200"/>
          </a:xfrm>
          <a:prstGeom prst="line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V="1">
            <a:off x="7315200" y="1676400"/>
            <a:ext cx="0" cy="457200"/>
          </a:xfrm>
          <a:prstGeom prst="line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6096000" y="2133600"/>
            <a:ext cx="0" cy="457200"/>
          </a:xfrm>
          <a:prstGeom prst="line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6553200" y="2209800"/>
            <a:ext cx="27764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P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4648200" y="1371600"/>
            <a:ext cx="4363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5N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7086600" y="1371600"/>
            <a:ext cx="4363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3N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5867400" y="2590800"/>
            <a:ext cx="4363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4N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5334000" y="1828800"/>
            <a:ext cx="4331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2m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6172200" y="1828800"/>
            <a:ext cx="40427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1m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6858000" y="1828800"/>
            <a:ext cx="40427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1m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3886200" y="3200400"/>
            <a:ext cx="51054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Calculate the sum of the moments acting about the point P</a:t>
            </a:r>
          </a:p>
          <a:p>
            <a:r>
              <a:rPr lang="en-GB" sz="14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 Start by calculating each moment individually (it might be useful to label them!)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4648200" y="1066800"/>
            <a:ext cx="42832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latin typeface="Comic Sans MS" pitchFamily="66" charset="0"/>
              </a:rPr>
              <a:t>(1)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7086600" y="1066800"/>
            <a:ext cx="4603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latin typeface="Comic Sans MS" pitchFamily="66" charset="0"/>
              </a:rPr>
              <a:t>(3)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5867400" y="2819400"/>
            <a:ext cx="4603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latin typeface="Comic Sans MS" pitchFamily="66" charset="0"/>
              </a:rPr>
              <a:t>(2)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3886200" y="3976047"/>
            <a:ext cx="42832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latin typeface="Comic Sans MS" pitchFamily="66" charset="0"/>
              </a:rPr>
              <a:t>(1)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4191000" y="3962400"/>
                <a:ext cx="113364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5</m:t>
                      </m:r>
                      <m:r>
                        <a:rPr lang="en-GB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𝑁</m:t>
                      </m:r>
                      <m:r>
                        <a:rPr lang="en-GB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×3</m:t>
                      </m:r>
                      <m:r>
                        <a:rPr lang="en-GB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𝑚</m:t>
                      </m:r>
                    </m:oMath>
                  </m:oMathPara>
                </a14:m>
                <a:endParaRPr lang="en-GB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3962400"/>
                <a:ext cx="1133644" cy="369332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5257800" y="3962400"/>
                <a:ext cx="109754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=15</m:t>
                      </m:r>
                      <m:r>
                        <a:rPr lang="en-GB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𝑁𝑚</m:t>
                      </m:r>
                    </m:oMath>
                  </m:oMathPara>
                </a14:m>
                <a:endParaRPr lang="en-GB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57800" y="3962400"/>
                <a:ext cx="1097545" cy="369332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6172200" y="3962400"/>
                <a:ext cx="124130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𝑐𝑙𝑜𝑐𝑘𝑤𝑖𝑠𝑒</m:t>
                      </m:r>
                    </m:oMath>
                  </m:oMathPara>
                </a14:m>
                <a:endParaRPr lang="en-GB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72200" y="3962400"/>
                <a:ext cx="1241302" cy="369332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" name="TextBox 32"/>
          <p:cNvSpPr txBox="1"/>
          <p:nvPr/>
        </p:nvSpPr>
        <p:spPr>
          <a:xfrm>
            <a:off x="3886200" y="4433248"/>
            <a:ext cx="4603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latin typeface="Comic Sans MS" pitchFamily="66" charset="0"/>
              </a:rPr>
              <a:t>(2)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4191000" y="4419600"/>
                <a:ext cx="113364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4</m:t>
                      </m:r>
                      <m:r>
                        <a:rPr lang="en-GB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𝑁</m:t>
                      </m:r>
                      <m:r>
                        <a:rPr lang="en-GB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×1</m:t>
                      </m:r>
                      <m:r>
                        <a:rPr lang="en-GB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𝑚</m:t>
                      </m:r>
                    </m:oMath>
                  </m:oMathPara>
                </a14:m>
                <a:endParaRPr lang="en-GB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4419600"/>
                <a:ext cx="1133644" cy="369332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5257800" y="4419600"/>
                <a:ext cx="9693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=4</m:t>
                      </m:r>
                      <m:r>
                        <a:rPr lang="en-GB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𝑁𝑚</m:t>
                      </m:r>
                    </m:oMath>
                  </m:oMathPara>
                </a14:m>
                <a:endParaRPr lang="en-GB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57800" y="4419600"/>
                <a:ext cx="969304" cy="369332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6096000" y="4419600"/>
                <a:ext cx="166770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𝑎𝑛𝑡𝑖𝑐𝑙𝑜𝑐𝑘𝑤𝑖𝑠𝑒</m:t>
                      </m:r>
                    </m:oMath>
                  </m:oMathPara>
                </a14:m>
                <a:endParaRPr lang="en-GB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0" y="4419600"/>
                <a:ext cx="1667701" cy="369332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7" name="TextBox 36"/>
          <p:cNvSpPr txBox="1"/>
          <p:nvPr/>
        </p:nvSpPr>
        <p:spPr>
          <a:xfrm>
            <a:off x="3886200" y="4890448"/>
            <a:ext cx="4603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latin typeface="Comic Sans MS" pitchFamily="66" charset="0"/>
              </a:rPr>
              <a:t>(3)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4191000" y="4876800"/>
                <a:ext cx="113364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3</m:t>
                      </m:r>
                      <m:r>
                        <a:rPr lang="en-GB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𝑁</m:t>
                      </m:r>
                      <m:r>
                        <a:rPr lang="en-GB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×1</m:t>
                      </m:r>
                      <m:r>
                        <a:rPr lang="en-GB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𝑚</m:t>
                      </m:r>
                    </m:oMath>
                  </m:oMathPara>
                </a14:m>
                <a:endParaRPr lang="en-GB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4876800"/>
                <a:ext cx="1133644" cy="369332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5257800" y="4876800"/>
                <a:ext cx="9693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=3</m:t>
                      </m:r>
                      <m:r>
                        <a:rPr lang="en-GB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𝑁𝑚</m:t>
                      </m:r>
                    </m:oMath>
                  </m:oMathPara>
                </a14:m>
                <a:endParaRPr lang="en-GB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57800" y="4876800"/>
                <a:ext cx="969304" cy="369332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6096000" y="4876800"/>
                <a:ext cx="166770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𝑎𝑛𝑡𝑖𝑐𝑙𝑜𝑐𝑘𝑤𝑖𝑠𝑒</m:t>
                      </m:r>
                    </m:oMath>
                  </m:oMathPara>
                </a14:m>
                <a:endParaRPr lang="en-GB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0" y="4876800"/>
                <a:ext cx="1667701" cy="369332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TextBox 40"/>
          <p:cNvSpPr txBox="1"/>
          <p:nvPr/>
        </p:nvSpPr>
        <p:spPr>
          <a:xfrm>
            <a:off x="3810000" y="5334000"/>
            <a:ext cx="39677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Choosing clockwise as the positive direction…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3810000" y="5638800"/>
                <a:ext cx="240072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15</m:t>
                      </m:r>
                      <m:r>
                        <a:rPr lang="en-GB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𝑁𝑚</m:t>
                      </m:r>
                      <m:r>
                        <a:rPr lang="en-GB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−4</m:t>
                      </m:r>
                      <m:r>
                        <a:rPr lang="en-GB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𝑁𝑚</m:t>
                      </m:r>
                      <m:r>
                        <a:rPr lang="en-GB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−3</m:t>
                      </m:r>
                      <m:r>
                        <a:rPr lang="en-GB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𝑁𝑚</m:t>
                      </m:r>
                    </m:oMath>
                  </m:oMathPara>
                </a14:m>
                <a:endParaRPr lang="en-GB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0" y="5638800"/>
                <a:ext cx="2400722" cy="369332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3810000" y="6096000"/>
                <a:ext cx="9693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=8</m:t>
                      </m:r>
                      <m:r>
                        <a:rPr lang="en-GB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𝑁𝑚</m:t>
                      </m:r>
                    </m:oMath>
                  </m:oMathPara>
                </a14:m>
                <a:endParaRPr lang="en-GB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0" y="6096000"/>
                <a:ext cx="969304" cy="369332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4648200" y="6096000"/>
                <a:ext cx="124130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𝑐𝑙𝑜𝑐𝑘𝑤𝑖𝑠𝑒</m:t>
                      </m:r>
                    </m:oMath>
                  </m:oMathPara>
                </a14:m>
                <a:endParaRPr lang="en-GB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8200" y="6096000"/>
                <a:ext cx="1241302" cy="369332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5" name="TextBox 44"/>
          <p:cNvSpPr txBox="1"/>
          <p:nvPr/>
        </p:nvSpPr>
        <p:spPr>
          <a:xfrm>
            <a:off x="304800" y="5105400"/>
            <a:ext cx="3200400" cy="1384995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If we had chosen anticlockwise as the positive direction our answer would have been -8Nm anticlockwise</a:t>
            </a:r>
          </a:p>
          <a:p>
            <a:pPr algn="ctr"/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 This is just 8Nm clockwise (the same!)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8" name="タイトル 1">
            <a:extLst>
              <a:ext uri="{FF2B5EF4-FFF2-40B4-BE49-F238E27FC236}">
                <a16:creationId xmlns:a16="http://schemas.microsoft.com/office/drawing/2014/main" id="{1885855E-73BB-44A4-8C75-A43D312C28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87573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Moments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9" name="コンテンツ プレースホルダー 2">
            <a:extLst>
              <a:ext uri="{FF2B5EF4-FFF2-40B4-BE49-F238E27FC236}">
                <a16:creationId xmlns:a16="http://schemas.microsoft.com/office/drawing/2014/main" id="{8EE83797-1DF8-4E7C-AA8D-93FECA0BB6CA}"/>
              </a:ext>
            </a:extLst>
          </p:cNvPr>
          <p:cNvSpPr txBox="1">
            <a:spLocks/>
          </p:cNvSpPr>
          <p:nvPr/>
        </p:nvSpPr>
        <p:spPr>
          <a:xfrm>
            <a:off x="8613201" y="6547282"/>
            <a:ext cx="530799" cy="31071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4B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4876800" y="2133600"/>
            <a:ext cx="2438400" cy="0"/>
          </a:xfrm>
          <a:prstGeom prst="line">
            <a:avLst/>
          </a:prstGeom>
          <a:ln w="38100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Group 15"/>
          <p:cNvGrpSpPr/>
          <p:nvPr/>
        </p:nvGrpSpPr>
        <p:grpSpPr>
          <a:xfrm>
            <a:off x="6629400" y="2057400"/>
            <a:ext cx="152400" cy="152400"/>
            <a:chOff x="6248400" y="4191000"/>
            <a:chExt cx="152400" cy="152400"/>
          </a:xfrm>
        </p:grpSpPr>
        <p:cxnSp>
          <p:nvCxnSpPr>
            <p:cNvPr id="14" name="Straight Connector 13"/>
            <p:cNvCxnSpPr/>
            <p:nvPr/>
          </p:nvCxnSpPr>
          <p:spPr>
            <a:xfrm>
              <a:off x="6248400" y="4191000"/>
              <a:ext cx="152400" cy="1524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flipH="1">
              <a:off x="6248400" y="4191000"/>
              <a:ext cx="152400" cy="1524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custDataLst>
      <p:tags r:id="rId1"/>
    </p:custDataLst>
    <p:extLst>
      <p:ext uri="{BB962C8B-B14F-4D97-AF65-F5344CB8AC3E}">
        <p14:creationId xmlns:p14="http://schemas.microsoft.com/office/powerpoint/2010/main" val="24614435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8" grpId="0"/>
      <p:bldP spid="19" grpId="0"/>
      <p:bldP spid="20" grpId="0"/>
      <p:bldP spid="21" grpId="0"/>
      <p:bldP spid="22" grpId="0"/>
      <p:bldP spid="23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  <p:bldP spid="34" grpId="0"/>
      <p:bldP spid="35" grpId="0"/>
      <p:bldP spid="36" grpId="0"/>
      <p:bldP spid="37" grpId="0"/>
      <p:bldP spid="38" grpId="0"/>
      <p:bldP spid="39" grpId="0"/>
      <p:bldP spid="40" grpId="0"/>
      <p:bldP spid="41" grpId="0"/>
      <p:bldP spid="42" grpId="0"/>
      <p:bldP spid="43" grpId="0"/>
      <p:bldP spid="44" grpId="0"/>
      <p:bldP spid="45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F6E71645B3BAA49BECBEA529B755E1D" ma:contentTypeVersion="1" ma:contentTypeDescription="Create a new document." ma:contentTypeScope="" ma:versionID="64a4efe576e7f5395ca3a9d25fdec772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48c5b5cd9b8d25ff6dd15848836f4270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5DC67C5E-1246-48AB-B50A-2AADD0E5C5BC}"/>
</file>

<file path=customXml/itemProps2.xml><?xml version="1.0" encoding="utf-8"?>
<ds:datastoreItem xmlns:ds="http://schemas.openxmlformats.org/officeDocument/2006/customXml" ds:itemID="{36F31D41-087A-4001-ABFA-0066DB437A61}"/>
</file>

<file path=customXml/itemProps3.xml><?xml version="1.0" encoding="utf-8"?>
<ds:datastoreItem xmlns:ds="http://schemas.openxmlformats.org/officeDocument/2006/customXml" ds:itemID="{0D0773DE-71BE-4A1C-8494-5506B00D7B07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125</TotalTime>
  <Words>3308</Words>
  <Application>Microsoft Office PowerPoint</Application>
  <PresentationFormat>画面に合わせる (4:3)</PresentationFormat>
  <Paragraphs>716</Paragraphs>
  <Slides>25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11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25</vt:i4>
      </vt:variant>
    </vt:vector>
  </HeadingPairs>
  <TitlesOfParts>
    <vt:vector size="37" baseType="lpstr">
      <vt:lpstr>Piranesi It BT</vt:lpstr>
      <vt:lpstr>游ゴシック</vt:lpstr>
      <vt:lpstr>游ゴシック Light</vt:lpstr>
      <vt:lpstr>Arial</vt:lpstr>
      <vt:lpstr>Arial Black</vt:lpstr>
      <vt:lpstr>Calibri</vt:lpstr>
      <vt:lpstr>Calibri Light</vt:lpstr>
      <vt:lpstr>Cambria Math</vt:lpstr>
      <vt:lpstr>Comic Sans MS</vt:lpstr>
      <vt:lpstr>Microsoft Himalaya</vt:lpstr>
      <vt:lpstr>Wingdings</vt:lpstr>
      <vt:lpstr>Office テーマ</vt:lpstr>
      <vt:lpstr>PowerPoint プレゼンテーション</vt:lpstr>
      <vt:lpstr>Prior knowledge check</vt:lpstr>
      <vt:lpstr>PowerPoint プレゼンテーション</vt:lpstr>
      <vt:lpstr>Moments</vt:lpstr>
      <vt:lpstr>Moments</vt:lpstr>
      <vt:lpstr>Moments</vt:lpstr>
      <vt:lpstr>Moments</vt:lpstr>
      <vt:lpstr>PowerPoint プレゼンテーション</vt:lpstr>
      <vt:lpstr>Moments</vt:lpstr>
      <vt:lpstr>Moments</vt:lpstr>
      <vt:lpstr>Moments</vt:lpstr>
      <vt:lpstr>PowerPoint プレゼンテーション</vt:lpstr>
      <vt:lpstr>Moments</vt:lpstr>
      <vt:lpstr>Moments</vt:lpstr>
      <vt:lpstr>Moments</vt:lpstr>
      <vt:lpstr>Moments</vt:lpstr>
      <vt:lpstr>Moments</vt:lpstr>
      <vt:lpstr>Moments</vt:lpstr>
      <vt:lpstr>PowerPoint プレゼンテーション</vt:lpstr>
      <vt:lpstr>Moments</vt:lpstr>
      <vt:lpstr>Moments</vt:lpstr>
      <vt:lpstr>Moments</vt:lpstr>
      <vt:lpstr>PowerPoint プレゼンテーション</vt:lpstr>
      <vt:lpstr>Moments</vt:lpstr>
      <vt:lpstr>Moments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Mike Pye</dc:creator>
  <cp:lastModifiedBy>Mike Pye</cp:lastModifiedBy>
  <cp:revision>39</cp:revision>
  <dcterms:created xsi:type="dcterms:W3CDTF">2018-06-16T01:40:49Z</dcterms:created>
  <dcterms:modified xsi:type="dcterms:W3CDTF">2018-08-14T00:00:58Z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0x0101001F6E71645B3BAA49BECBEA529B755E1D</vt:lpwstr>
  </property>
</Properties>
</file>