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0" r:id="rId14"/>
    <p:sldId id="279" r:id="rId15"/>
    <p:sldId id="280" r:id="rId16"/>
    <p:sldId id="281" r:id="rId17"/>
    <p:sldId id="282" r:id="rId18"/>
    <p:sldId id="283" r:id="rId19"/>
    <p:sldId id="26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4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66" r:id="rId36"/>
    <p:sldId id="303" r:id="rId37"/>
    <p:sldId id="304" r:id="rId38"/>
    <p:sldId id="305" r:id="rId39"/>
    <p:sldId id="306" r:id="rId40"/>
    <p:sldId id="307" r:id="rId41"/>
    <p:sldId id="308" r:id="rId42"/>
    <p:sldId id="268" r:id="rId43"/>
    <p:sldId id="328" r:id="rId44"/>
    <p:sldId id="329" r:id="rId45"/>
    <p:sldId id="330" r:id="rId46"/>
    <p:sldId id="331" r:id="rId47"/>
    <p:sldId id="332" r:id="rId48"/>
    <p:sldId id="334" r:id="rId49"/>
    <p:sldId id="333" r:id="rId50"/>
    <p:sldId id="335" r:id="rId51"/>
    <p:sldId id="33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7" autoAdjust="0"/>
  </p:normalViewPr>
  <p:slideViewPr>
    <p:cSldViewPr snapToGrid="0">
      <p:cViewPr varScale="1">
        <p:scale>
          <a:sx n="107" d="100"/>
          <a:sy n="107" d="100"/>
        </p:scale>
        <p:origin x="17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DDB4-0AC1-496B-AA93-203801B6EF0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A5C6-CF0B-4F17-A101-65DFB65EC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9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3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7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9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0.png"/><Relationship Id="rId7" Type="http://schemas.openxmlformats.org/officeDocument/2006/relationships/image" Target="../media/image9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40.png"/><Relationship Id="rId7" Type="http://schemas.openxmlformats.org/officeDocument/2006/relationships/image" Target="../media/image10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01.png"/><Relationship Id="rId10" Type="http://schemas.openxmlformats.org/officeDocument/2006/relationships/image" Target="../media/image52.png"/><Relationship Id="rId4" Type="http://schemas.openxmlformats.org/officeDocument/2006/relationships/image" Target="../media/image105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66.png"/><Relationship Id="rId3" Type="http://schemas.openxmlformats.org/officeDocument/2006/relationships/image" Target="../media/image840.png"/><Relationship Id="rId7" Type="http://schemas.openxmlformats.org/officeDocument/2006/relationships/image" Target="../media/image107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65.png"/><Relationship Id="rId5" Type="http://schemas.openxmlformats.org/officeDocument/2006/relationships/image" Target="../media/image1050.png"/><Relationship Id="rId10" Type="http://schemas.openxmlformats.org/officeDocument/2006/relationships/image" Target="../media/image1100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69.png"/><Relationship Id="rId5" Type="http://schemas.openxmlformats.org/officeDocument/2006/relationships/image" Target="../media/image800.png"/><Relationship Id="rId10" Type="http://schemas.openxmlformats.org/officeDocument/2006/relationships/image" Target="../media/image68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1.png"/><Relationship Id="rId7" Type="http://schemas.openxmlformats.org/officeDocument/2006/relationships/image" Target="../media/image119.png"/><Relationship Id="rId12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68.png"/><Relationship Id="rId5" Type="http://schemas.openxmlformats.org/officeDocument/2006/relationships/image" Target="../media/image800.png"/><Relationship Id="rId10" Type="http://schemas.openxmlformats.org/officeDocument/2006/relationships/image" Target="../media/image122.png"/><Relationship Id="rId4" Type="http://schemas.openxmlformats.org/officeDocument/2006/relationships/image" Target="../media/image112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4.png"/><Relationship Id="rId3" Type="http://schemas.openxmlformats.org/officeDocument/2006/relationships/image" Target="../media/image111.png"/><Relationship Id="rId7" Type="http://schemas.openxmlformats.org/officeDocument/2006/relationships/image" Target="../media/image75.png"/><Relationship Id="rId12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12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23.png"/><Relationship Id="rId12" Type="http://schemas.openxmlformats.org/officeDocument/2006/relationships/image" Target="../media/image1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5" Type="http://schemas.openxmlformats.org/officeDocument/2006/relationships/image" Target="../media/image73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2.png"/><Relationship Id="rId9" Type="http://schemas.openxmlformats.org/officeDocument/2006/relationships/image" Target="../media/image104.png"/><Relationship Id="rId1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1.jpeg"/><Relationship Id="rId7" Type="http://schemas.openxmlformats.org/officeDocument/2006/relationships/image" Target="../media/image660.png"/><Relationship Id="rId12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9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134.png"/><Relationship Id="rId3" Type="http://schemas.openxmlformats.org/officeDocument/2006/relationships/image" Target="../media/image1.jpeg"/><Relationship Id="rId7" Type="http://schemas.openxmlformats.org/officeDocument/2006/relationships/image" Target="../media/image73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20.png"/><Relationship Id="rId11" Type="http://schemas.openxmlformats.org/officeDocument/2006/relationships/image" Target="../media/image131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133.png"/><Relationship Id="rId3" Type="http://schemas.openxmlformats.org/officeDocument/2006/relationships/image" Target="../media/image1.jpe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801.png"/><Relationship Id="rId10" Type="http://schemas.openxmlformats.org/officeDocument/2006/relationships/image" Target="../media/image790.png"/><Relationship Id="rId9" Type="http://schemas.openxmlformats.org/officeDocument/2006/relationships/image" Target="../media/image780.pn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00.png"/><Relationship Id="rId7" Type="http://schemas.openxmlformats.org/officeDocument/2006/relationships/image" Target="../media/image841.png"/><Relationship Id="rId12" Type="http://schemas.openxmlformats.org/officeDocument/2006/relationships/image" Target="../media/image8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5" Type="http://schemas.openxmlformats.org/officeDocument/2006/relationships/image" Target="../media/image9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Relationship Id="rId14" Type="http://schemas.openxmlformats.org/officeDocument/2006/relationships/image" Target="../media/image9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9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50.png"/><Relationship Id="rId5" Type="http://schemas.openxmlformats.org/officeDocument/2006/relationships/image" Target="../media/image941.png"/><Relationship Id="rId4" Type="http://schemas.openxmlformats.org/officeDocument/2006/relationships/image" Target="../media/image9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7" Type="http://schemas.openxmlformats.org/officeDocument/2006/relationships/image" Target="../media/image9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60.png"/><Relationship Id="rId5" Type="http://schemas.openxmlformats.org/officeDocument/2006/relationships/image" Target="../media/image970.png"/><Relationship Id="rId4" Type="http://schemas.openxmlformats.org/officeDocument/2006/relationships/image" Target="../media/image930.png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7" Type="http://schemas.openxmlformats.org/officeDocument/2006/relationships/image" Target="../media/image1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90.png"/><Relationship Id="rId11" Type="http://schemas.openxmlformats.org/officeDocument/2006/relationships/image" Target="../media/image1041.png"/><Relationship Id="rId5" Type="http://schemas.openxmlformats.org/officeDocument/2006/relationships/image" Target="../media/image960.png"/><Relationship Id="rId10" Type="http://schemas.openxmlformats.org/officeDocument/2006/relationships/image" Target="../media/image1030.png"/><Relationship Id="rId4" Type="http://schemas.openxmlformats.org/officeDocument/2006/relationships/image" Target="../media/image930.png"/><Relationship Id="rId9" Type="http://schemas.openxmlformats.org/officeDocument/2006/relationships/image" Target="../media/image10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110.png"/><Relationship Id="rId4" Type="http://schemas.openxmlformats.org/officeDocument/2006/relationships/image" Target="../media/image1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38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7" Type="http://schemas.openxmlformats.org/officeDocument/2006/relationships/image" Target="../media/image14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9.png"/><Relationship Id="rId7" Type="http://schemas.openxmlformats.org/officeDocument/2006/relationships/image" Target="../media/image22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221.png"/><Relationship Id="rId10" Type="http://schemas.openxmlformats.org/officeDocument/2006/relationships/image" Target="../media/image144.png"/><Relationship Id="rId4" Type="http://schemas.openxmlformats.org/officeDocument/2006/relationships/image" Target="../media/image220.png"/><Relationship Id="rId9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5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59.png"/><Relationship Id="rId10" Type="http://schemas.openxmlformats.org/officeDocument/2006/relationships/image" Target="../media/image166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4.png"/><Relationship Id="rId7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520910" y="2191045"/>
            <a:ext cx="83912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Applications of Forces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47532" y="479613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0386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4038600" y="54102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+2−5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Arc 114"/>
          <p:cNvSpPr/>
          <p:nvPr/>
        </p:nvSpPr>
        <p:spPr>
          <a:xfrm>
            <a:off x="6096000" y="44958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77000" y="44196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17" name="Arc 116"/>
          <p:cNvSpPr/>
          <p:nvPr/>
        </p:nvSpPr>
        <p:spPr>
          <a:xfrm>
            <a:off x="67056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7086600" y="4876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Arc 118"/>
          <p:cNvSpPr/>
          <p:nvPr/>
        </p:nvSpPr>
        <p:spPr>
          <a:xfrm>
            <a:off x="6096000" y="58674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Arc 119"/>
          <p:cNvSpPr/>
          <p:nvPr/>
        </p:nvSpPr>
        <p:spPr>
          <a:xfrm>
            <a:off x="6705600" y="6248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400800" y="58674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086600" y="62484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1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647BAF0B-003A-4B5E-81FB-EF118989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D3328DDB-B6EF-4803-BA1C-4DCDF6E29F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/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blipFill>
                <a:blip r:embed="rId8"/>
                <a:stretch>
                  <a:fillRect l="-10145" r="-1449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/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blipFill>
                <a:blip r:embed="rId9"/>
                <a:stretch>
                  <a:fillRect l="-10000" r="-1428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4" grpId="0"/>
      <p:bldP spid="94" grpId="0"/>
      <p:bldP spid="95" grpId="0" animBg="1"/>
      <p:bldP spid="96" grpId="0"/>
      <p:bldP spid="97" grpId="0"/>
      <p:bldP spid="101" grpId="0"/>
      <p:bldP spid="102" grpId="0"/>
      <p:bldP spid="31" grpId="0"/>
      <p:bldP spid="32" grpId="0"/>
      <p:bldP spid="103" grpId="0"/>
      <p:bldP spid="105" grpId="0"/>
      <p:bldP spid="108" grpId="0"/>
      <p:bldP spid="109" grpId="0"/>
      <p:bldP spid="110" grpId="0"/>
      <p:bldP spid="111" grpId="0"/>
      <p:bldP spid="33" grpId="0"/>
      <p:bldP spid="112" grpId="0"/>
      <p:bldP spid="113" grpId="0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 animBg="1"/>
      <p:bldP spid="121" grpId="0"/>
      <p:bldP spid="122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886200" y="4495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86200" y="41910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30−2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30+8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=0.2219…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867400" y="4648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238875" y="4419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</a:rPr>
              <a:t>Divide equation 2 by equation 1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Each side must be divided as a </a:t>
            </a:r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whole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not individual parts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P’s cancel, Sin/Cos = Tan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48400" y="5257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Work out the fraction</a:t>
            </a:r>
          </a:p>
        </p:txBody>
      </p:sp>
      <p:sp>
        <p:nvSpPr>
          <p:cNvPr id="67" name="Arc 66"/>
          <p:cNvSpPr/>
          <p:nvPr/>
        </p:nvSpPr>
        <p:spPr>
          <a:xfrm>
            <a:off x="5867400" y="51054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55626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019800" y="58674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191000" y="4267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191000" y="45720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タイトル 1">
            <a:extLst>
              <a:ext uri="{FF2B5EF4-FFF2-40B4-BE49-F238E27FC236}">
                <a16:creationId xmlns:a16="http://schemas.microsoft.com/office/drawing/2014/main" id="{361A6440-47CB-4058-A24E-095990FA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コンテンツ プレースホルダー 2">
            <a:extLst>
              <a:ext uri="{FF2B5EF4-FFF2-40B4-BE49-F238E27FC236}">
                <a16:creationId xmlns:a16="http://schemas.microsoft.com/office/drawing/2014/main" id="{F02E8849-4FDC-4718-8364-19CBD4EE65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2" name="TextBox 93">
            <a:extLst>
              <a:ext uri="{FF2B5EF4-FFF2-40B4-BE49-F238E27FC236}">
                <a16:creationId xmlns:a16="http://schemas.microsoft.com/office/drawing/2014/main" id="{DA2FA2C8-653B-4B90-B463-E46089079FEF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22039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4" grpId="0" animBg="1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038600" y="42672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12.5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943600" y="4419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943600" y="4953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943600" y="5562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6400800" y="5029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the exact value for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5715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id="{CA3F0A7D-C57C-459D-BBDE-F69842D6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C8D963CA-60C3-4AAF-945B-F009DE2992C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7" name="TextBox 93">
            <a:extLst>
              <a:ext uri="{FF2B5EF4-FFF2-40B4-BE49-F238E27FC236}">
                <a16:creationId xmlns:a16="http://schemas.microsoft.com/office/drawing/2014/main" id="{EEC999AE-655F-4229-9ADD-7C3373C0BED8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31763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2" grpId="0"/>
      <p:bldP spid="83" grpId="0"/>
      <p:bldP spid="85" grpId="0"/>
      <p:bldP spid="86" grpId="0" animBg="1"/>
      <p:bldP spid="87" grpId="0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25173" y="2707093"/>
            <a:ext cx="87292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7B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2578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2578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/>
          <p:cNvSpPr/>
          <p:nvPr/>
        </p:nvSpPr>
        <p:spPr>
          <a:xfrm>
            <a:off x="55626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56388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9800" y="5105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55626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5943600" y="5562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タイトル 1">
            <a:extLst>
              <a:ext uri="{FF2B5EF4-FFF2-40B4-BE49-F238E27FC236}">
                <a16:creationId xmlns:a16="http://schemas.microsoft.com/office/drawing/2014/main" id="{D4CB4B74-9986-4CE7-AEEA-74E6A818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85F8F52B-CF18-4766-BFF2-ECF1F5D14D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/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blipFill>
                <a:blip r:embed="rId8"/>
                <a:stretch>
                  <a:fillRect l="-8046" r="-126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0" grpId="0"/>
      <p:bldP spid="61" grpId="0"/>
      <p:bldP spid="32" grpId="0" animBg="1"/>
      <p:bldP spid="33" grpId="0"/>
      <p:bldP spid="63" grpId="0"/>
      <p:bldP spid="67" grpId="0"/>
      <p:bldP spid="67" grpId="1"/>
      <p:bldP spid="69" grpId="0"/>
      <p:bldP spid="70" grpId="0" animBg="1"/>
      <p:bldP spid="75" grpId="0"/>
      <p:bldP spid="76" grpId="0"/>
      <p:bldP spid="86" grpId="0"/>
      <p:bldP spid="87" grpId="0"/>
      <p:bldP spid="24" grpId="0" animBg="1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 animBg="1"/>
      <p:bldP spid="102" grpId="0"/>
      <p:bldP spid="103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7912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61722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7912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c 96"/>
          <p:cNvSpPr/>
          <p:nvPr/>
        </p:nvSpPr>
        <p:spPr>
          <a:xfrm>
            <a:off x="57912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2484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9.24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30+9.24=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7912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13.86=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248400" y="51054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the value of 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5562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This is all we need!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617220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The question asked for the </a:t>
            </a:r>
            <a:r>
              <a:rPr lang="en-GB" sz="1100" u="sng" dirty="0">
                <a:solidFill>
                  <a:srgbClr val="0000FF"/>
                </a:solidFill>
                <a:latin typeface="Comic Sans MS" pitchFamily="66" charset="0"/>
              </a:rPr>
              <a:t>weight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, not the mass! (weight being mass x gravity…)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2400" y="6096000"/>
            <a:ext cx="2819400" cy="600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Be careful on this type of question. If particle is held by 2 different strings, the tensions may be different in each!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タイトル 1">
            <a:extLst>
              <a:ext uri="{FF2B5EF4-FFF2-40B4-BE49-F238E27FC236}">
                <a16:creationId xmlns:a16="http://schemas.microsoft.com/office/drawing/2014/main" id="{8C99A404-DC21-4A1C-A49C-F71DC5B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id="{E21AEDCB-37EF-425C-B6D7-2B5C388EED3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/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5" grpId="0"/>
      <p:bldP spid="89" grpId="0"/>
      <p:bldP spid="90" grpId="0"/>
      <p:bldP spid="91" grpId="0" animBg="1"/>
      <p:bldP spid="92" grpId="0"/>
      <p:bldP spid="93" grpId="0"/>
      <p:bldP spid="95" grpId="0" animBg="1"/>
      <p:bldP spid="97" grpId="0" animBg="1"/>
      <p:bldP spid="98" grpId="0"/>
      <p:bldP spid="46" grpId="0"/>
      <p:bldP spid="51" grpId="0"/>
      <p:bldP spid="52" grpId="0" animBg="1"/>
      <p:bldP spid="53" grpId="0"/>
      <p:bldP spid="54" grpId="0"/>
      <p:bldP spid="55" grpId="0"/>
      <p:bldP spid="56" grpId="0"/>
      <p:bldP spid="57" grpId="0" animBg="1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1600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4600" y="12954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the tension using the 1kg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486400" y="3810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Resolve in the direction of T and sub in values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5486400" y="4191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867400" y="42672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Add 1g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486400" y="4572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タイトル 1">
            <a:extLst>
              <a:ext uri="{FF2B5EF4-FFF2-40B4-BE49-F238E27FC236}">
                <a16:creationId xmlns:a16="http://schemas.microsoft.com/office/drawing/2014/main" id="{C2F0DFA5-326B-4841-9B30-82153791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5D3F9F7C-AF4C-4FBA-9B50-FF92B9FF46F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79" name="Straight Connector 42">
            <a:extLst>
              <a:ext uri="{FF2B5EF4-FFF2-40B4-BE49-F238E27FC236}">
                <a16:creationId xmlns:a16="http://schemas.microsoft.com/office/drawing/2014/main" id="{801AEE88-1EE8-44CA-A9B1-B8C74BBA3F1D}"/>
              </a:ext>
            </a:extLst>
          </p:cNvPr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/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8" grpId="0" animBg="1"/>
      <p:bldP spid="29" grpId="0" animBg="1"/>
      <p:bldP spid="50" grpId="0"/>
      <p:bldP spid="51" grpId="0"/>
      <p:bldP spid="52" grpId="0"/>
      <p:bldP spid="53" grpId="0"/>
      <p:bldP spid="54" grpId="0"/>
      <p:bldP spid="54" grpId="1"/>
      <p:bldP spid="54" grpId="2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3" grpId="0"/>
      <p:bldP spid="74" grpId="0"/>
      <p:bldP spid="3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Parallel to find 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45+9.8−3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45−9.8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324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7818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Choose P as the positive direction and sub in values</a:t>
            </a:r>
          </a:p>
        </p:txBody>
      </p:sp>
      <p:sp>
        <p:nvSpPr>
          <p:cNvPr id="80" name="Arc 79"/>
          <p:cNvSpPr/>
          <p:nvPr/>
        </p:nvSpPr>
        <p:spPr>
          <a:xfrm>
            <a:off x="7162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7162800" y="4495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20000" y="4648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7162800" y="5029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543800" y="5105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45B36153-1ED7-4FA2-A705-5F6EED0B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2F41E33F-DB8F-4293-AA9C-0CC9BA30A5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/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/>
      <p:bldP spid="6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Perpendicular to find 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12967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5532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Choose R as the positive direction and 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45+3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72390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72390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0" y="4572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タイトル 1">
            <a:extLst>
              <a:ext uri="{FF2B5EF4-FFF2-40B4-BE49-F238E27FC236}">
                <a16:creationId xmlns:a16="http://schemas.microsoft.com/office/drawing/2014/main" id="{0DB7FC56-E871-4EA0-B642-356C3646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9A760791-73A9-4874-BCBB-D6371CD015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10C5C-5B9A-420C-8744-57B63BC4614B}"/>
              </a:ext>
            </a:extLst>
          </p:cNvPr>
          <p:cNvSpPr txBox="1"/>
          <p:nvPr/>
        </p:nvSpPr>
        <p:spPr>
          <a:xfrm>
            <a:off x="3766241" y="5343918"/>
            <a:ext cx="507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in this question we used the modelling assumption that the pulley is smooth (this would cause the tension to be equal either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/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8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54" grpId="0"/>
      <p:bldP spid="55" grpId="0" animBg="1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1" grpId="0"/>
      <p:bldP spid="72" grpId="0"/>
      <p:bldP spid="9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29181" y="2707093"/>
            <a:ext cx="8721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7C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1) A particle of mass 2kg sits on a rough plane that is inclined at 45˚ to the horizontal. A force of 10N acts on the particle up the slope, parallel to the plane. Given that the particle is in limiting equilibrium, calculate the coefficient of friction,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  <a:blipFill>
                <a:blip r:embed="rId2"/>
                <a:stretch>
                  <a:fillRect l="-1262" t="-1184" r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A uniform rod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of length 2m and mass 5kg rests in equilibrium at an angle of 60˚ to the horizontal. The rod is pivoted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acts perpendicular to the rod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  <a:blipFill>
                <a:blip r:embed="rId3"/>
                <a:stretch>
                  <a:fillRect l="-1205" t="-1184" r="-1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/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blipFill>
                <a:blip r:embed="rId4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/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blipFill>
                <a:blip r:embed="rId5"/>
                <a:stretch>
                  <a:fillRect l="-22581" r="-225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298683BE-73C1-420F-89D7-3A5039CFAA54}"/>
              </a:ext>
            </a:extLst>
          </p:cNvPr>
          <p:cNvSpPr/>
          <p:nvPr/>
        </p:nvSpPr>
        <p:spPr>
          <a:xfrm>
            <a:off x="5663954" y="5805997"/>
            <a:ext cx="914400" cy="914400"/>
          </a:xfrm>
          <a:prstGeom prst="arc">
            <a:avLst>
              <a:gd name="adj1" fmla="val 18854184"/>
              <a:gd name="adj2" fmla="val 214977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F3DCA85-CCF1-4738-AA22-78B125B19A39}"/>
              </a:ext>
            </a:extLst>
          </p:cNvPr>
          <p:cNvCxnSpPr>
            <a:cxnSpLocks/>
          </p:cNvCxnSpPr>
          <p:nvPr/>
        </p:nvCxnSpPr>
        <p:spPr>
          <a:xfrm flipV="1">
            <a:off x="6251359" y="4154750"/>
            <a:ext cx="1214762" cy="2078854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067CC2A-7451-43D5-BDC2-CAB95748ABBE}"/>
              </a:ext>
            </a:extLst>
          </p:cNvPr>
          <p:cNvCxnSpPr>
            <a:cxnSpLocks/>
          </p:cNvCxnSpPr>
          <p:nvPr/>
        </p:nvCxnSpPr>
        <p:spPr>
          <a:xfrm>
            <a:off x="5433134" y="6241002"/>
            <a:ext cx="2911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65329F-083C-43A6-AB2C-B5BA95EAC999}"/>
              </a:ext>
            </a:extLst>
          </p:cNvPr>
          <p:cNvSpPr txBox="1"/>
          <p:nvPr/>
        </p:nvSpPr>
        <p:spPr>
          <a:xfrm>
            <a:off x="6600547" y="5939161"/>
            <a:ext cx="3173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60˚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/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blipFill>
                <a:blip r:embed="rId6"/>
                <a:stretch>
                  <a:fillRect l="-26923" r="-2307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54FDA64-CAC0-4AF9-B833-E9500CCAFD08}"/>
              </a:ext>
            </a:extLst>
          </p:cNvPr>
          <p:cNvCxnSpPr>
            <a:cxnSpLocks/>
          </p:cNvCxnSpPr>
          <p:nvPr/>
        </p:nvCxnSpPr>
        <p:spPr>
          <a:xfrm>
            <a:off x="6747030" y="3719744"/>
            <a:ext cx="720570" cy="45424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3B9952-4325-4FE5-AADA-76057EEDBD5D}"/>
              </a:ext>
            </a:extLst>
          </p:cNvPr>
          <p:cNvSpPr txBox="1"/>
          <p:nvPr/>
        </p:nvSpPr>
        <p:spPr>
          <a:xfrm>
            <a:off x="1748901" y="37108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0.278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2085BE-0C67-4D95-A09B-B65622F29102}"/>
              </a:ext>
            </a:extLst>
          </p:cNvPr>
          <p:cNvSpPr txBox="1"/>
          <p:nvPr/>
        </p:nvSpPr>
        <p:spPr>
          <a:xfrm>
            <a:off x="7474999" y="328473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12.3N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We have seen before that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the maximum frictional force possible between two surfaces, and that it will resist any force up to this amount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Remember that the frictional force can be lower than this and still prevent movement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In statics,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reached when a body is in limiting equilibrium, 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) on the point of moving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It is important to consider which direction the object is about to move as this affects the direction the friction is acting…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1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33800" y="13716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block of mass 3kg rests on a rough horizontal plane. The coefficient of friction between the block and the plane is 0.4. When a horizontal force P N is applied to the block, the block remains in equilibrium.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for P for which the equilibrium is limiting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of F when P = 8N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38862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43600" y="35052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3886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3124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819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4267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581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3kg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35052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3505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5191" y="4495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Resolve vertically for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46233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04391" y="5029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29" name="Arc 28"/>
          <p:cNvSpPr/>
          <p:nvPr/>
        </p:nvSpPr>
        <p:spPr>
          <a:xfrm>
            <a:off x="46233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80591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3g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90391" y="4495800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Find F</a:t>
            </a:r>
            <a:r>
              <a:rPr lang="en-GB" sz="12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=(0.4)(3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=11.76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8237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8237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204791" y="5029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68586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6383930"/>
            <a:ext cx="4419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For part b), if P = 8N then equilibrium is not limiting, and P will be matched by a frictional force of 8N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22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3g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6096000"/>
            <a:ext cx="579120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So if P = 11.76N, then the block is in limiting equilibrium on the point of moving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/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blipFill>
                <a:blip r:embed="rId9"/>
                <a:stretch>
                  <a:fillRect l="-10938" r="-171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タイトル 1">
            <a:extLst>
              <a:ext uri="{FF2B5EF4-FFF2-40B4-BE49-F238E27FC236}">
                <a16:creationId xmlns:a16="http://schemas.microsoft.com/office/drawing/2014/main" id="{BC08DB46-3F2E-414F-956C-14058B30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20163A92-D3DF-4757-9B64-9FA906A195D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7" grpId="1"/>
      <p:bldP spid="17" grpId="2"/>
      <p:bldP spid="18" grpId="0"/>
      <p:bldP spid="18" grpId="1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6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60−8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886200" y="49530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67" name="Arc 66"/>
          <p:cNvSpPr/>
          <p:nvPr/>
        </p:nvSpPr>
        <p:spPr>
          <a:xfrm>
            <a:off x="5562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69" name="Arc 68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81800" y="4114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find R in terms of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=(0.5)(8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781800" y="5486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162800" y="5562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76" name="Arc 75"/>
          <p:cNvSpPr/>
          <p:nvPr/>
        </p:nvSpPr>
        <p:spPr>
          <a:xfrm>
            <a:off x="6781800" y="5867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239000" y="59436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bracket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/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blipFill>
                <a:blip r:embed="rId10"/>
                <a:stretch>
                  <a:fillRect l="-10938" r="-17188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id="{0531C45D-CA6C-476A-8E96-CA545251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DE128E56-C870-4329-91C1-06C5D355B46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48" grpId="1"/>
      <p:bldP spid="49" grpId="0"/>
      <p:bldP spid="50" grpId="0"/>
      <p:bldP spid="51" grpId="0"/>
      <p:bldP spid="53" grpId="0"/>
      <p:bldP spid="53" grpId="1"/>
      <p:bldP spid="11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3276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64008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818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P as positive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10400" y="2514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horizontal forces will cancel out as the block is in limiting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60−(4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60+0.5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=42.01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4008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64008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6400800" y="5257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5438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7543800" y="6172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781800" y="4191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0" y="4572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‘Multiply out’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1800" y="4953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4g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1800" y="5257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P on the left side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010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24800" y="624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522" y="4495060"/>
            <a:ext cx="19812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any greater, the block will start to accelerate.</a:t>
                </a:r>
              </a:p>
              <a:p>
                <a:pPr algn="ctr"/>
                <a:endParaRPr lang="en-GB" sz="1400" dirty="0"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is any smaller, then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will be less and hence the block will not be in limiting equilibrium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blipFill>
                <a:blip r:embed="rId11"/>
                <a:stretch>
                  <a:fillRect l="-166" r="-1490" b="-259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5867400" y="3962400"/>
            <a:ext cx="228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648200" y="4343400"/>
            <a:ext cx="1371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/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blipFill>
                <a:blip r:embed="rId13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FBC5EC6B-6796-41AB-ABF0-4C6DDB33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1D55F1C-1520-4C8F-9573-71CED3FB747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" grpId="0"/>
      <p:bldP spid="52" grpId="0"/>
      <p:bldP spid="60" grpId="0" animBg="1"/>
      <p:bldP spid="65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5" grpId="0" animBg="1"/>
      <p:bldP spid="5" grpId="1" animBg="1"/>
      <p:bldP spid="99" grpId="0" animBg="1"/>
      <p:bldP spid="100" grpId="0" animBg="1"/>
      <p:bldP spid="100" grpId="1" animBg="1"/>
      <p:bldP spid="101" grpId="0" animBg="1"/>
      <p:bldP spid="101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3733800" y="48006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118" name="Arc 117"/>
          <p:cNvSpPr/>
          <p:nvPr/>
        </p:nvSpPr>
        <p:spPr>
          <a:xfrm>
            <a:off x="52578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5638800" y="3657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120" name="Arc 119"/>
          <p:cNvSpPr/>
          <p:nvPr/>
        </p:nvSpPr>
        <p:spPr>
          <a:xfrm>
            <a:off x="57150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096000" y="41148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Arc 122"/>
          <p:cNvSpPr/>
          <p:nvPr/>
        </p:nvSpPr>
        <p:spPr>
          <a:xfrm>
            <a:off x="6324600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6705600" y="5410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R and leave 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/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blipFill>
                <a:blip r:embed="rId11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タイトル 1">
            <a:extLst>
              <a:ext uri="{FF2B5EF4-FFF2-40B4-BE49-F238E27FC236}">
                <a16:creationId xmlns:a16="http://schemas.microsoft.com/office/drawing/2014/main" id="{83A88150-F364-4AB1-89E8-E8289709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91A438A0-62FB-4CF3-A849-B77430156F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06" grpId="0"/>
      <p:bldP spid="107" grpId="0" animBg="1"/>
      <p:bldP spid="108" grpId="0"/>
      <p:bldP spid="109" grpId="0"/>
      <p:bldP spid="110" grpId="0"/>
      <p:bldP spid="22" grpId="0"/>
      <p:bldP spid="22" grpId="1"/>
      <p:bldP spid="113" grpId="0"/>
      <p:bldP spid="28" grpId="0"/>
      <p:bldP spid="29" grpId="0"/>
      <p:bldP spid="115" grpId="0"/>
      <p:bldP spid="116" grpId="0"/>
      <p:bldP spid="117" grpId="0"/>
      <p:bldP spid="118" grpId="0" animBg="1"/>
      <p:bldP spid="119" grpId="0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Now you can resolve Parallel to find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endParaRPr lang="en-GB" sz="1400" i="1" dirty="0"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2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63246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629400" y="35814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‘down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0.36=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3246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7010400" y="4419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010400" y="4800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010400" y="5334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705600" y="4114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7490" y="4481004"/>
            <a:ext cx="1752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715000" y="3886200"/>
            <a:ext cx="1524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800600" y="4267200"/>
            <a:ext cx="1066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3914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µ(10gCos20)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91400" y="48768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12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タイトル 1">
            <a:extLst>
              <a:ext uri="{FF2B5EF4-FFF2-40B4-BE49-F238E27FC236}">
                <a16:creationId xmlns:a16="http://schemas.microsoft.com/office/drawing/2014/main" id="{A821BE42-3F8D-40B0-BEF0-26A6AC75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8596DF7A-DC16-414B-8FD4-049B19C7A5A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" grpId="0" animBg="1"/>
      <p:bldP spid="5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5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弧 12">
            <a:extLst>
              <a:ext uri="{FF2B5EF4-FFF2-40B4-BE49-F238E27FC236}">
                <a16:creationId xmlns:a16="http://schemas.microsoft.com/office/drawing/2014/main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7">
            <a:extLst>
              <a:ext uri="{FF2B5EF4-FFF2-40B4-BE49-F238E27FC236}">
                <a16:creationId xmlns:a16="http://schemas.microsoft.com/office/drawing/2014/main" id="{89FF38B6-EF2E-4DDB-AEE6-CBD26D7D2DD4}"/>
              </a:ext>
            </a:extLst>
          </p:cNvPr>
          <p:cNvSpPr txBox="1"/>
          <p:nvPr/>
        </p:nvSpPr>
        <p:spPr>
          <a:xfrm>
            <a:off x="3769311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/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/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117">
            <a:extLst>
              <a:ext uri="{FF2B5EF4-FFF2-40B4-BE49-F238E27FC236}">
                <a16:creationId xmlns:a16="http://schemas.microsoft.com/office/drawing/2014/main" id="{29FA759F-751B-4C21-810A-C15408180A57}"/>
              </a:ext>
            </a:extLst>
          </p:cNvPr>
          <p:cNvSpPr/>
          <p:nvPr/>
        </p:nvSpPr>
        <p:spPr>
          <a:xfrm>
            <a:off x="7157622" y="3639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118">
            <a:extLst>
              <a:ext uri="{FF2B5EF4-FFF2-40B4-BE49-F238E27FC236}">
                <a16:creationId xmlns:a16="http://schemas.microsoft.com/office/drawing/2014/main" id="{CB59D46B-258E-41EA-9B6D-DCB2A95BC3D0}"/>
              </a:ext>
            </a:extLst>
          </p:cNvPr>
          <p:cNvSpPr txBox="1"/>
          <p:nvPr/>
        </p:nvSpPr>
        <p:spPr>
          <a:xfrm>
            <a:off x="7538622" y="3639844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72" name="Arc 119">
            <a:extLst>
              <a:ext uri="{FF2B5EF4-FFF2-40B4-BE49-F238E27FC236}">
                <a16:creationId xmlns:a16="http://schemas.microsoft.com/office/drawing/2014/main" id="{697C115B-30C8-4E00-8D7A-C2F374F99558}"/>
              </a:ext>
            </a:extLst>
          </p:cNvPr>
          <p:cNvSpPr/>
          <p:nvPr/>
        </p:nvSpPr>
        <p:spPr>
          <a:xfrm>
            <a:off x="7215327" y="4020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20">
            <a:extLst>
              <a:ext uri="{FF2B5EF4-FFF2-40B4-BE49-F238E27FC236}">
                <a16:creationId xmlns:a16="http://schemas.microsoft.com/office/drawing/2014/main" id="{6DE1F579-E8D1-44C6-9759-11D7FABD55E9}"/>
              </a:ext>
            </a:extLst>
          </p:cNvPr>
          <p:cNvSpPr txBox="1"/>
          <p:nvPr/>
        </p:nvSpPr>
        <p:spPr>
          <a:xfrm>
            <a:off x="7596327" y="409704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/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/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16">
            <a:extLst>
              <a:ext uri="{FF2B5EF4-FFF2-40B4-BE49-F238E27FC236}">
                <a16:creationId xmlns:a16="http://schemas.microsoft.com/office/drawing/2014/main" id="{D077D5F3-74AF-4BC6-8B9B-03C4F190855D}"/>
              </a:ext>
            </a:extLst>
          </p:cNvPr>
          <p:cNvSpPr txBox="1"/>
          <p:nvPr/>
        </p:nvSpPr>
        <p:spPr>
          <a:xfrm>
            <a:off x="3813699" y="4649679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/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122">
            <a:extLst>
              <a:ext uri="{FF2B5EF4-FFF2-40B4-BE49-F238E27FC236}">
                <a16:creationId xmlns:a16="http://schemas.microsoft.com/office/drawing/2014/main" id="{6CD86EF1-FD38-4134-A21A-E22B983A592F}"/>
              </a:ext>
            </a:extLst>
          </p:cNvPr>
          <p:cNvSpPr/>
          <p:nvPr/>
        </p:nvSpPr>
        <p:spPr>
          <a:xfrm>
            <a:off x="7310021" y="5241523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/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Sub in R (we can leave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as it is for now to avoid rounding errors…)</a:t>
                </a:r>
              </a:p>
            </p:txBody>
          </p:sp>
        </mc:Choice>
        <mc:Fallback xmlns="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blipFill>
                <a:blip r:embed="rId11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/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123">
            <a:extLst>
              <a:ext uri="{FF2B5EF4-FFF2-40B4-BE49-F238E27FC236}">
                <a16:creationId xmlns:a16="http://schemas.microsoft.com/office/drawing/2014/main" id="{E2AF37A4-FD21-4A78-AD77-7D1A80513727}"/>
              </a:ext>
            </a:extLst>
          </p:cNvPr>
          <p:cNvSpPr txBox="1"/>
          <p:nvPr/>
        </p:nvSpPr>
        <p:spPr>
          <a:xfrm>
            <a:off x="3959439" y="5987247"/>
            <a:ext cx="456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update the diagram with this information…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0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113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70" grpId="0" animBg="1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>
            <a:extLst>
              <a:ext uri="{FF2B5EF4-FFF2-40B4-BE49-F238E27FC236}">
                <a16:creationId xmlns:a16="http://schemas.microsoft.com/office/drawing/2014/main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45FA80B4-F053-4FED-B2DF-CC00AF9CC555}"/>
              </a:ext>
            </a:extLst>
          </p:cNvPr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/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37">
            <a:extLst>
              <a:ext uri="{FF2B5EF4-FFF2-40B4-BE49-F238E27FC236}">
                <a16:creationId xmlns:a16="http://schemas.microsoft.com/office/drawing/2014/main" id="{56262A2A-9FAE-4FA4-A7F9-0A580D4864F7}"/>
              </a:ext>
            </a:extLst>
          </p:cNvPr>
          <p:cNvSpPr/>
          <p:nvPr/>
        </p:nvSpPr>
        <p:spPr>
          <a:xfrm>
            <a:off x="6795381" y="3657600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F4100A26-AC8B-41EB-9588-91817F88D2D5}"/>
              </a:ext>
            </a:extLst>
          </p:cNvPr>
          <p:cNvSpPr txBox="1"/>
          <p:nvPr/>
        </p:nvSpPr>
        <p:spPr>
          <a:xfrm>
            <a:off x="6940236" y="360856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‘up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/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20)=0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/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/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/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20)=10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/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20+10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/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blipFill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37">
            <a:extLst>
              <a:ext uri="{FF2B5EF4-FFF2-40B4-BE49-F238E27FC236}">
                <a16:creationId xmlns:a16="http://schemas.microsoft.com/office/drawing/2014/main" id="{D1756F36-20FA-46F1-A122-41EAE9D59ACD}"/>
              </a:ext>
            </a:extLst>
          </p:cNvPr>
          <p:cNvSpPr/>
          <p:nvPr/>
        </p:nvSpPr>
        <p:spPr>
          <a:xfrm>
            <a:off x="6686739" y="40650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37">
            <a:extLst>
              <a:ext uri="{FF2B5EF4-FFF2-40B4-BE49-F238E27FC236}">
                <a16:creationId xmlns:a16="http://schemas.microsoft.com/office/drawing/2014/main" id="{1FB236B9-7659-4DB8-92C8-924AC319123F}"/>
              </a:ext>
            </a:extLst>
          </p:cNvPr>
          <p:cNvSpPr/>
          <p:nvPr/>
        </p:nvSpPr>
        <p:spPr>
          <a:xfrm>
            <a:off x="8135294" y="451767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37">
            <a:extLst>
              <a:ext uri="{FF2B5EF4-FFF2-40B4-BE49-F238E27FC236}">
                <a16:creationId xmlns:a16="http://schemas.microsoft.com/office/drawing/2014/main" id="{30EBBBB6-E3FB-450C-A60F-381058A47E8F}"/>
              </a:ext>
            </a:extLst>
          </p:cNvPr>
          <p:cNvSpPr/>
          <p:nvPr/>
        </p:nvSpPr>
        <p:spPr>
          <a:xfrm>
            <a:off x="8135294" y="493413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37">
            <a:extLst>
              <a:ext uri="{FF2B5EF4-FFF2-40B4-BE49-F238E27FC236}">
                <a16:creationId xmlns:a16="http://schemas.microsoft.com/office/drawing/2014/main" id="{8EB36995-FB02-41A0-9CC0-EFDB12474451}"/>
              </a:ext>
            </a:extLst>
          </p:cNvPr>
          <p:cNvSpPr/>
          <p:nvPr/>
        </p:nvSpPr>
        <p:spPr>
          <a:xfrm>
            <a:off x="8153401" y="545018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37">
            <a:extLst>
              <a:ext uri="{FF2B5EF4-FFF2-40B4-BE49-F238E27FC236}">
                <a16:creationId xmlns:a16="http://schemas.microsoft.com/office/drawing/2014/main" id="{2FC62780-3034-4889-A2F4-7FA6C6CEFDB2}"/>
              </a:ext>
            </a:extLst>
          </p:cNvPr>
          <p:cNvSpPr/>
          <p:nvPr/>
        </p:nvSpPr>
        <p:spPr>
          <a:xfrm>
            <a:off x="8153401" y="58938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9594FD48-A7FB-4D38-967E-619993C5E5FD}"/>
              </a:ext>
            </a:extLst>
          </p:cNvPr>
          <p:cNvSpPr txBox="1"/>
          <p:nvPr/>
        </p:nvSpPr>
        <p:spPr>
          <a:xfrm>
            <a:off x="6911567" y="4059725"/>
            <a:ext cx="738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167E92FA-A087-451F-8F63-729E258C74DE}"/>
              </a:ext>
            </a:extLst>
          </p:cNvPr>
          <p:cNvSpPr txBox="1"/>
          <p:nvPr/>
        </p:nvSpPr>
        <p:spPr>
          <a:xfrm>
            <a:off x="8360119" y="4575773"/>
            <a:ext cx="865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id="{8039245F-06A1-4F76-BB69-E99EA4135900}"/>
              </a:ext>
            </a:extLst>
          </p:cNvPr>
          <p:cNvSpPr txBox="1"/>
          <p:nvPr/>
        </p:nvSpPr>
        <p:spPr>
          <a:xfrm>
            <a:off x="8314852" y="4892644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left side</a:t>
            </a: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id="{33711D7A-3A10-485C-8AD8-7AC1CA1AC852}"/>
              </a:ext>
            </a:extLst>
          </p:cNvPr>
          <p:cNvSpPr txBox="1"/>
          <p:nvPr/>
        </p:nvSpPr>
        <p:spPr>
          <a:xfrm>
            <a:off x="8342011" y="5417745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/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the exact value of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 animBg="1"/>
      <p:bldP spid="53" grpId="0"/>
      <p:bldP spid="54" grpId="0"/>
      <p:bldP spid="57" grpId="0"/>
      <p:bldP spid="69" grpId="0"/>
      <p:bldP spid="83" grpId="0"/>
      <p:bldP spid="84" grpId="0"/>
      <p:bldP spid="85" grpId="0"/>
      <p:bldP spid="86" grpId="0"/>
      <p:bldP spid="87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94716" y="2707093"/>
            <a:ext cx="87901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7D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416" y="1217527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6416" y="218384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1330" y="1828802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26439" y="1448639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9550" y="3019425"/>
            <a:ext cx="498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 and label all the forces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: Weight, the normal reactions and friction. Split into components if needed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rod will have a tendency to slide downwards, with the base moving to the left. Hence, friction will oppose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Taking moments about A will mean we can find the normal reaction at the peg.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9550" y="4219575"/>
            <a:ext cx="193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Taking moments about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8600" y="44958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600" y="47244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48400" y="19812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4200" y="16002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15×5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 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V="1">
            <a:off x="5553703" y="2190541"/>
            <a:ext cx="1007870" cy="552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547213" y="1909187"/>
            <a:ext cx="1521802" cy="834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25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237=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105400" y="5257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410200" y="5334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5105400" y="5638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410200" y="5715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53200" y="4953000"/>
            <a:ext cx="2438400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40gSin15 is NOT included as a moment about A. This is because it </a:t>
            </a:r>
            <a:r>
              <a:rPr lang="en-GB" sz="1200" b="1" u="sng" dirty="0">
                <a:solidFill>
                  <a:srgbClr val="0000FF"/>
                </a:solidFill>
                <a:latin typeface="Comic Sans MS" pitchFamily="66" charset="0"/>
              </a:rPr>
              <a:t>actually</a:t>
            </a:r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 acts down the rod and through point A (as opposed to the place where it has been drawn), therefore it has a perpendicular distance of 0 and hence can be ignored… 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649093C-06BA-4AA9-84B5-D54DCAB2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C1CA1C5-4FE8-4C96-ABE0-28DF7CF982A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8" grpId="1"/>
      <p:bldP spid="32" grpId="0" animBg="1"/>
      <p:bldP spid="12" grpId="0" animBg="1"/>
      <p:bldP spid="33" grpId="0" animBg="1"/>
      <p:bldP spid="34" grpId="0"/>
      <p:bldP spid="36" grpId="0"/>
      <p:bldP spid="37" grpId="0"/>
      <p:bldP spid="37" grpId="1"/>
      <p:bldP spid="37" grpId="2"/>
      <p:bldP spid="39" grpId="0"/>
      <p:bldP spid="40" grpId="0"/>
      <p:bldP spid="41" grpId="0"/>
      <p:bldP spid="41" grpId="1"/>
      <p:bldP spid="41" grpId="2"/>
      <p:bldP spid="42" grpId="0"/>
      <p:bldP spid="42" grpId="1"/>
      <p:bldP spid="42" grpId="2"/>
      <p:bldP spid="42" grpId="3"/>
      <p:bldP spid="42" grpId="4"/>
      <p:bldP spid="43" grpId="0"/>
      <p:bldP spid="43" grpId="1"/>
      <p:bldP spid="43" grpId="2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1" grpId="0"/>
      <p:bldP spid="62" grpId="0"/>
      <p:bldP spid="63" grpId="0"/>
      <p:bldP spid="64" grpId="0" animBg="1"/>
      <p:bldP spid="65" grpId="0"/>
      <p:bldP spid="66" grpId="0" animBg="1"/>
      <p:bldP spid="67" grpId="0"/>
      <p:bldP spid="69" grpId="0"/>
      <p:bldP spid="70" grpId="0"/>
      <p:bldP spid="71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Now you can resolve horizontally and vertically to find the remaining forces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will need to split the normal reaction at the peg into horizontal and vertical components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parallel and perpendicular components of the weight will no longer be needed…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419600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114800" y="5181600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+237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400800" y="55626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705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3D6E33A6-0CB8-4D58-86A9-374081D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7B08FA39-B2B9-4D64-899F-23CA100180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/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blipFill>
                <a:blip r:embed="rId12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/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blipFill>
                <a:blip r:embed="rId13"/>
                <a:stretch>
                  <a:fillRect l="-9459" r="-16216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7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38" grpId="0"/>
      <p:bldP spid="33" grpId="0" animBg="1"/>
      <p:bldP spid="36" grpId="0"/>
      <p:bldP spid="37" grpId="0"/>
      <p:bldP spid="39" grpId="0"/>
      <p:bldP spid="40" grpId="0"/>
      <p:bldP spid="40" grpId="1"/>
      <p:bldP spid="43" grpId="0" animBg="1"/>
      <p:bldP spid="45" grpId="0"/>
      <p:bldP spid="45" grpId="1"/>
      <p:bldP spid="46" grpId="0"/>
      <p:bldP spid="46" grpId="1"/>
      <p:bldP spid="46" grpId="2"/>
      <p:bldP spid="28" grpId="0"/>
      <p:bldP spid="30" grpId="0"/>
      <p:bldP spid="49" grpId="0"/>
      <p:bldP spid="50" grpId="0"/>
      <p:bldP spid="51" grpId="0"/>
      <p:bldP spid="52" grpId="0"/>
      <p:bldP spid="54" grpId="0"/>
      <p:bldP spid="55" grpId="0" animBg="1"/>
      <p:bldP spid="56" grpId="0"/>
      <p:bldP spid="63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9944" y="2707093"/>
            <a:ext cx="8759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7A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rod is in limiting equilibrium, friction is at its maximum value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Use the formula for F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sub in the values we have calculated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37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15=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(40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−237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237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40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−237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7086600" y="40386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391400" y="4114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7086600" y="45720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391400" y="4572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5791200" y="51054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019800" y="5181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0.37=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タイトル 1">
            <a:extLst>
              <a:ext uri="{FF2B5EF4-FFF2-40B4-BE49-F238E27FC236}">
                <a16:creationId xmlns:a16="http://schemas.microsoft.com/office/drawing/2014/main" id="{E4FC08FB-5DEB-405C-A036-B891E2DB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id="{1EC0B02A-7241-48C1-82C7-2673956E5EE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8" grpId="0"/>
      <p:bldP spid="53" grpId="0" animBg="1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forces – both masses should be split into parallel and perpendicular components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46322" y="2925288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will now take moments about point A to give us the value of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346839" y="3243108"/>
            <a:ext cx="516577" cy="5640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338693" y="2726532"/>
            <a:ext cx="1005443" cy="10786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333352" y="1833823"/>
            <a:ext cx="1828800" cy="19812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38600" y="4131624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026725" y="4512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60×1.5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026724" y="4893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60×3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60=3.5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7467600" y="54864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696200" y="5486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a’s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4267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67056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410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/>
          <p:cNvSpPr/>
          <p:nvPr/>
        </p:nvSpPr>
        <p:spPr>
          <a:xfrm>
            <a:off x="7467600" y="57912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324600" y="6096000"/>
            <a:ext cx="3048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6962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53200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3Sin60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Arc 110"/>
          <p:cNvSpPr/>
          <p:nvPr/>
        </p:nvSpPr>
        <p:spPr>
          <a:xfrm>
            <a:off x="1905000" y="5638800"/>
            <a:ext cx="304800" cy="6096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2057400" y="571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in terms of mg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8" name="タイトル 1">
            <a:extLst>
              <a:ext uri="{FF2B5EF4-FFF2-40B4-BE49-F238E27FC236}">
                <a16:creationId xmlns:a16="http://schemas.microsoft.com/office/drawing/2014/main" id="{BEA7D9EC-A8EA-439D-BA5D-79BBA845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57C3EB8A-BCB0-4E46-8C18-0D4C928FD3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2" grpId="0"/>
      <p:bldP spid="51" grpId="0"/>
      <p:bldP spid="50" grpId="0"/>
      <p:bldP spid="15" grpId="0"/>
      <p:bldP spid="16" grpId="0"/>
      <p:bldP spid="34" grpId="0"/>
      <p:bldP spid="35" grpId="0"/>
      <p:bldP spid="36" grpId="0"/>
      <p:bldP spid="37" grpId="0"/>
      <p:bldP spid="38" grpId="0"/>
      <p:bldP spid="54" grpId="0" animBg="1"/>
      <p:bldP spid="55" grpId="0" animBg="1"/>
      <p:bldP spid="56" grpId="0" animBg="1"/>
      <p:bldP spid="57" grpId="0"/>
      <p:bldP spid="57" grpId="1"/>
      <p:bldP spid="57" grpId="2"/>
      <p:bldP spid="61" grpId="0"/>
      <p:bldP spid="67" grpId="0"/>
      <p:bldP spid="68" grpId="0" animBg="1"/>
      <p:bldP spid="69" grpId="0"/>
      <p:bldP spid="69" grpId="1"/>
      <p:bldP spid="69" grpId="2"/>
      <p:bldP spid="70" grpId="0"/>
      <p:bldP spid="70" grpId="1"/>
      <p:bldP spid="70" grpId="2"/>
      <p:bldP spid="70" grpId="3"/>
      <p:bldP spid="70" grpId="4"/>
      <p:bldP spid="70" grpId="5"/>
      <p:bldP spid="70" grpId="6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3" grpId="0"/>
      <p:bldP spid="74" grpId="0"/>
      <p:bldP spid="75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6" grpId="0" animBg="1"/>
      <p:bldP spid="107" grpId="0" animBg="1"/>
      <p:bldP spid="108" grpId="0"/>
      <p:bldP spid="109" grpId="0"/>
      <p:bldP spid="110" grpId="0"/>
      <p:bldP spid="111" grpId="0" animBg="1"/>
      <p:bldP spid="112" grpId="0"/>
      <p:bldP spid="58" grpId="0"/>
      <p:bldP spid="58" grpId="1"/>
      <p:bldP spid="5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105400" y="4648200"/>
            <a:ext cx="3048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396552" y="466980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already know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so therefore also know F!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id="{E06F8010-4CFD-4689-93BB-39C6A9C3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8D55D5D9-D0D9-4894-B45A-6A38CA3887C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/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blipFill>
                <a:blip r:embed="rId8"/>
                <a:stretch>
                  <a:fillRect l="-13750" r="-18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38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7" grpId="0"/>
      <p:bldP spid="77" grpId="0"/>
      <p:bldP spid="78" grpId="0"/>
      <p:bldP spid="79" grpId="0" animBg="1"/>
      <p:bldP spid="81" grpId="0"/>
      <p:bldP spid="82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392003" y="4648200"/>
            <a:ext cx="326409" cy="497006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562600" y="4724400"/>
            <a:ext cx="1022445" cy="28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id="{7F148A76-BA3C-4E23-8DFB-BA5F2D61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971D3EDE-0F84-4EB5-AA9E-BB30BA3D66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/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18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38" grpId="0"/>
      <p:bldP spid="7" grpId="0"/>
      <p:bldP spid="77" grpId="0"/>
      <p:bldP spid="79" grpId="0" animBg="1"/>
      <p:bldP spid="81" grpId="0"/>
      <p:bldP spid="60" grpId="0"/>
      <p:bldP spid="62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77000" y="243840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ladder is in limiting equilibrium, we can use the formula for friction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US" sz="1400" b="0" i="1" baseline="-25000" smtClean="0">
                          <a:latin typeface="Cambria Math"/>
                        </a:rPr>
                        <m:t>𝑀𝐴𝑋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 flipH="1">
            <a:off x="4147782" y="4678908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310418" y="4681182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008729" y="4819934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133832" y="4835857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0.22=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6388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334000" y="43434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334000" y="48768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5334000" y="54102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334000" y="59436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95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mg’s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38800" y="5562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62600" y="609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タイトル 1">
            <a:extLst>
              <a:ext uri="{FF2B5EF4-FFF2-40B4-BE49-F238E27FC236}">
                <a16:creationId xmlns:a16="http://schemas.microsoft.com/office/drawing/2014/main" id="{0BE82DD9-31CE-4FD7-8CBB-6780F22C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A6FB8175-A30D-4701-9409-0849070F2F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0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/>
      <p:bldP spid="65" grpId="0"/>
      <p:bldP spid="82" grpId="0"/>
      <p:bldP spid="83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48417" y="2707093"/>
            <a:ext cx="86827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7E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9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7469" y="2394437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mgCos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5484" y="113713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We need the normal reaction in order to find the maximum frictional force</a:t>
            </a:r>
          </a:p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Resolve perpendicular to the plane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19800" y="4572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77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to the plane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0198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4953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have to use ‘m’ for now as we do not know the mass…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=0.8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019800" y="5334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532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know the value of Cos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θ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917B8BF5-2223-4604-AFE7-5E0CDA35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311276A6-CA4E-43AE-91D7-CE6D8348771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/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8" grpId="0"/>
      <p:bldP spid="25" grpId="0" animBg="1"/>
      <p:bldP spid="26" grpId="0"/>
      <p:bldP spid="27" grpId="0"/>
      <p:bldP spid="27" grpId="1"/>
      <p:bldP spid="27" grpId="2"/>
      <p:bldP spid="29" grpId="0"/>
      <p:bldP spid="32" grpId="0"/>
      <p:bldP spid="32" grpId="1"/>
      <p:bldP spid="32" grpId="2"/>
      <p:bldP spid="35" grpId="0"/>
      <p:bldP spid="41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6" name="Arc 45"/>
          <p:cNvSpPr/>
          <p:nvPr/>
        </p:nvSpPr>
        <p:spPr>
          <a:xfrm>
            <a:off x="62484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191000"/>
            <a:ext cx="139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2484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4572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2F84AB10-932F-4C67-ACE9-201DAFE1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961B9C60-775A-41A8-A6CD-5521D9A30B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47" grpId="0"/>
      <p:bldP spid="48" grpId="0" animBg="1"/>
      <p:bldP spid="49" grpId="0"/>
      <p:bldP spid="56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have all the forces involved acting in the required directions, we can now calculate the acceleration of the particle…</a:t>
            </a:r>
          </a:p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Resolve parallel to the plane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19800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4770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019800" y="5181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76999" y="5105400"/>
            <a:ext cx="26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m’s cancel (meaning the mass does not affect the acceleration!)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(9.8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×0.6)</m:t>
                      </m:r>
                      <m:r>
                        <a:rPr lang="en-GB" sz="1600" b="0" i="1" smtClean="0">
                          <a:latin typeface="Cambria Math"/>
                        </a:rPr>
                        <m:t>−(0.4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9.8)=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0198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553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a (remember, we know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148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674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340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>
            <a:extLst>
              <a:ext uri="{FF2B5EF4-FFF2-40B4-BE49-F238E27FC236}">
                <a16:creationId xmlns:a16="http://schemas.microsoft.com/office/drawing/2014/main" id="{FA85CB9E-26CE-492F-A763-3825AB1A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E5D5942B-6595-4CC1-972B-1BAC10E7B50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/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59" grpId="0"/>
      <p:bldP spid="39" grpId="0"/>
      <p:bldP spid="40" grpId="0" animBg="1"/>
      <p:bldP spid="42" grpId="0"/>
      <p:bldP spid="43" grpId="0"/>
      <p:bldP spid="44" grpId="0"/>
      <p:bldP spid="45" grpId="0" animBg="1"/>
      <p:bldP spid="50" grpId="0"/>
      <p:bldP spid="51" grpId="0"/>
      <p:bldP spid="52" grpId="0" animBg="1"/>
      <p:bldP spid="53" grpId="0"/>
      <p:bldP spid="60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8701" y="1099129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We need to split the forces into parallel and perpendicular components…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10000" y="396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resolve perpendicular to find the normal reaction, and hence, the maximum frictional resistance created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10000" y="4495800"/>
            <a:ext cx="28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perpendicular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3246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858000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10=(4×0)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10+4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7293428" y="5366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794171" y="5421085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=43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7304314" y="5747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674428" y="5812969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789714" y="2229280"/>
            <a:ext cx="1985814" cy="1188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id="{ACC10415-1610-4586-9FCB-CD64571F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id="{63B5930C-568D-4612-97B0-4642DB30F06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/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2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  <p:bldP spid="18" grpId="0" animBg="1"/>
      <p:bldP spid="19" grpId="0"/>
      <p:bldP spid="35" grpId="0"/>
      <p:bldP spid="35" grpId="1"/>
      <p:bldP spid="36" grpId="0"/>
      <p:bldP spid="44" grpId="0"/>
      <p:bldP spid="44" grpId="1"/>
      <p:bldP spid="44" grpId="2"/>
      <p:bldP spid="53" grpId="0"/>
      <p:bldP spid="54" grpId="0"/>
      <p:bldP spid="55" grpId="0" animBg="1"/>
      <p:bldP spid="56" grpId="0"/>
      <p:bldP spid="56" grpId="1"/>
      <p:bldP spid="57" grpId="0"/>
      <p:bldP spid="60" grpId="0"/>
      <p:bldP spid="63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6" grpId="0" animBg="1"/>
      <p:bldP spid="77" grpId="0"/>
      <p:bldP spid="78" grpId="0"/>
      <p:bldP spid="79" grpId="0" animBg="1"/>
      <p:bldP spid="80" grpId="0"/>
      <p:bldP spid="81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540B5C-EFF4-4560-8B72-E12FDAF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</a:rPr>
              <a:t>A</a:t>
            </a:r>
            <a:r>
              <a:rPr lang="en-GB" sz="1400" dirty="0">
                <a:latin typeface="Comic Sans MS" panose="030F0702030302020204" pitchFamily="66" charset="0"/>
              </a:rPr>
              <a:t> particle is in static equilibrium if it is at rest and the resultant forces acting on it are equal to 0.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is in contrast to dynamics, where are particle is being caused to move in some way by combinations of forces…</a:t>
            </a:r>
          </a:p>
        </p:txBody>
      </p:sp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find the maximum frictional force created between the surfaces…</a:t>
            </a:r>
          </a:p>
        </p:txBody>
      </p:sp>
      <p:sp>
        <p:nvSpPr>
          <p:cNvPr id="72" name="Arc 71"/>
          <p:cNvSpPr/>
          <p:nvPr/>
        </p:nvSpPr>
        <p:spPr>
          <a:xfrm>
            <a:off x="5029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410200" y="426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(remember to use exact values, not rounded ones)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×43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5029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486400" y="4800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Leave in terms of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07671F50-0127-4421-8561-B9C9B04B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BA57FC78-6775-4F21-A850-A4EF24C7EFC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2" grpId="0" animBg="1"/>
      <p:bldP spid="73" grpId="0"/>
      <p:bldP spid="52" grpId="0"/>
      <p:bldP spid="59" grpId="0"/>
      <p:bldP spid="64" grpId="0"/>
      <p:bldP spid="65" grpId="0" animBg="1"/>
      <p:bldP spid="66" grpId="0"/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8466" y="3657600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have all the forces acting perpendicular to the plane, we can find the value of 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88466" y="4114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parallel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807866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265066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10=(4×2.5)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10−(4×2.5)=43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6807866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7.8131…=43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6807866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0.18=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6818752" y="5802086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319494" y="5094515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9493" y="5464630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exactly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30379" y="5769430"/>
            <a:ext cx="1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exact values!!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B0FFAD94-0FB7-4D1C-89AE-E565EB07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F586B4A2-DD9B-4AB2-BDDC-EA41FEB582B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/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8750" r="-15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63" grpId="0"/>
      <p:bldP spid="68" grpId="0"/>
      <p:bldP spid="67" grpId="0"/>
      <p:bldP spid="46" grpId="0"/>
      <p:bldP spid="48" grpId="0"/>
      <p:bldP spid="50" grpId="0" animBg="1"/>
      <p:bldP spid="51" grpId="0"/>
      <p:bldP spid="69" grpId="0"/>
      <p:bldP spid="70" grpId="0"/>
      <p:bldP spid="71" grpId="0" animBg="1"/>
      <p:bldP spid="74" grpId="0"/>
      <p:bldP spid="75" grpId="0" animBg="1"/>
      <p:bldP spid="76" grpId="0"/>
      <p:bldP spid="77" grpId="0" animBg="1"/>
      <p:bldP spid="78" grpId="0"/>
      <p:bldP spid="79" grpId="0"/>
      <p:bldP spid="80" grpId="0"/>
      <p:bldP spid="7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60440" y="2707093"/>
            <a:ext cx="86587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7F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96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46331" y="3815256"/>
            <a:ext cx="484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We will need to form 2 equations, one for each particle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For particle P, we need to calculate the frictional force first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Resolve perpendicular to find the normal reaction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5634250" y="5029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172200" y="4953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for P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791200" y="5410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5486400"/>
            <a:ext cx="914400" cy="2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BF280A2-0758-4AC4-BF1B-5F23A44E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C4E82A3A-236E-4F58-B151-03D1DFC158D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/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blipFill>
                <a:blip r:embed="rId5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4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40" grpId="0" animBg="1"/>
      <p:bldP spid="47" grpId="0" animBg="1"/>
      <p:bldP spid="48" grpId="0"/>
      <p:bldP spid="49" grpId="0"/>
      <p:bldP spid="50" grpId="0"/>
      <p:bldP spid="50" grpId="1"/>
      <p:bldP spid="51" grpId="0"/>
      <p:bldP spid="55" grpId="0"/>
      <p:bldP spid="55" grpId="1"/>
      <p:bldP spid="55" grpId="2"/>
      <p:bldP spid="61" grpId="0"/>
      <p:bldP spid="62" grpId="0"/>
      <p:bldP spid="63" grpId="0"/>
      <p:bldP spid="66" grpId="0"/>
      <p:bldP spid="73" grpId="0"/>
      <p:bldP spid="76" grpId="0"/>
      <p:bldP spid="77" grpId="0"/>
      <p:bldP spid="78" grpId="0"/>
      <p:bldP spid="80" grpId="0"/>
      <p:bldP spid="81" grpId="0" animBg="1"/>
      <p:bldP spid="82" grpId="0"/>
      <p:bldP spid="83" grpId="0"/>
      <p:bldP spid="84" grpId="0"/>
      <p:bldP spid="86" grpId="0" animBg="1"/>
      <p:bldP spid="87" grpId="0"/>
      <p:bldP spid="88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19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324600" y="4191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0198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477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CD2F7BA7-5C75-4B78-BAD8-FF303793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DDF34528-EF02-483B-8C69-CB65F269DA6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3" grpId="0" animBg="1"/>
      <p:bldP spid="54" grpId="0"/>
      <p:bldP spid="57" grpId="0"/>
      <p:bldP spid="59" grpId="0"/>
      <p:bldP spid="67" grpId="0"/>
      <p:bldP spid="68" grpId="0" animBg="1"/>
      <p:bldP spid="69" grpId="0"/>
      <p:bldP spid="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46331" y="3815256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Now we can form 2 equations using P and Q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P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Parallel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4579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Q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Vertically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029200" y="4648200"/>
            <a:ext cx="107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for P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7693572" y="48768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226972" y="47244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Resolve Vertically for Q</a:t>
            </a:r>
            <a:endParaRPr lang="en-GB" sz="1100" baseline="-25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25=15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.56=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6479628" y="6379779"/>
            <a:ext cx="522889" cy="333704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934200" y="6400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00800" y="5715000"/>
            <a:ext cx="215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equations together</a:t>
            </a:r>
          </a:p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T’s cancel out!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38600" y="5486400"/>
            <a:ext cx="449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id="{0CD2DE6F-E9AE-4D4F-A416-61202921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コンテンツ プレースホルダー 2">
            <a:extLst>
              <a:ext uri="{FF2B5EF4-FFF2-40B4-BE49-F238E27FC236}">
                <a16:creationId xmlns:a16="http://schemas.microsoft.com/office/drawing/2014/main" id="{F434D4D1-CD37-4F5E-B539-FD7CD542E6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/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/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blipFill>
                <a:blip r:embed="rId10"/>
                <a:stretch>
                  <a:fillRect l="-8750" r="-15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66" grpId="0"/>
      <p:bldP spid="73" grpId="0"/>
      <p:bldP spid="77" grpId="0"/>
      <p:bldP spid="78" grpId="0"/>
      <p:bldP spid="72" grpId="0"/>
      <p:bldP spid="55" grpId="0"/>
      <p:bldP spid="80" grpId="0"/>
      <p:bldP spid="82" grpId="0"/>
      <p:bldP spid="83" grpId="0"/>
      <p:bldP spid="84" grpId="0"/>
      <p:bldP spid="85" grpId="0"/>
      <p:bldP spid="86" grpId="0" animBg="1"/>
      <p:bldP spid="87" grpId="0"/>
      <p:bldP spid="90" grpId="0"/>
      <p:bldP spid="91" grpId="0"/>
      <p:bldP spid="92" grpId="0"/>
      <p:bldP spid="93" grpId="0"/>
      <p:bldP spid="94" grpId="0" animBg="1"/>
      <p:bldP spid="95" grpId="0"/>
      <p:bldP spid="100" grpId="0"/>
      <p:bldP spid="1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gCos25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4800" y="3810000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Use one of the previous equations to find the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0" smtClean="0">
                          <a:latin typeface="Cambria Math"/>
                        </a:rPr>
                        <m:t>(4.56)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=52.4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5638800" y="4419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096000" y="4343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now know the acceleration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5638800" y="4800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6172200" y="4876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9F7F5-E3B4-45E7-984D-5DE398EFA325}"/>
              </a:ext>
            </a:extLst>
          </p:cNvPr>
          <p:cNvSpPr txBox="1"/>
          <p:nvPr/>
        </p:nvSpPr>
        <p:spPr>
          <a:xfrm>
            <a:off x="1832692" y="5033640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4.56ms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/>
      <p:bldP spid="97" grpId="0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377FF6-6B39-4AFE-862A-E4AC6EC6436A}"/>
              </a:ext>
            </a:extLst>
          </p:cNvPr>
          <p:cNvSpPr txBox="1"/>
          <p:nvPr/>
        </p:nvSpPr>
        <p:spPr>
          <a:xfrm>
            <a:off x="4182701" y="3765450"/>
            <a:ext cx="4861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as the plane is smooth, there will be no frictional force. Hence, we also do not need the normal reaction…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Form equations for each block separately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F27365-43C6-47F7-AF3A-E15679F00558}"/>
              </a:ext>
            </a:extLst>
          </p:cNvPr>
          <p:cNvSpPr txBox="1"/>
          <p:nvPr/>
        </p:nvSpPr>
        <p:spPr>
          <a:xfrm>
            <a:off x="4893794" y="493413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A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/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/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/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/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68A12F5-6162-492C-AF38-A4961912BF44}"/>
              </a:ext>
            </a:extLst>
          </p:cNvPr>
          <p:cNvSpPr txBox="1"/>
          <p:nvPr/>
        </p:nvSpPr>
        <p:spPr>
          <a:xfrm>
            <a:off x="6866117" y="493561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B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/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98">
            <a:extLst>
              <a:ext uri="{FF2B5EF4-FFF2-40B4-BE49-F238E27FC236}">
                <a16:creationId xmlns:a16="http://schemas.microsoft.com/office/drawing/2014/main" id="{A249CCF4-43C8-44C6-8319-740BD984DFF6}"/>
              </a:ext>
            </a:extLst>
          </p:cNvPr>
          <p:cNvSpPr/>
          <p:nvPr/>
        </p:nvSpPr>
        <p:spPr>
          <a:xfrm>
            <a:off x="5487879" y="550267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99">
            <a:extLst>
              <a:ext uri="{FF2B5EF4-FFF2-40B4-BE49-F238E27FC236}">
                <a16:creationId xmlns:a16="http://schemas.microsoft.com/office/drawing/2014/main" id="{9C8D5BAF-F704-4AC0-A202-980731F8D858}"/>
              </a:ext>
            </a:extLst>
          </p:cNvPr>
          <p:cNvSpPr txBox="1"/>
          <p:nvPr/>
        </p:nvSpPr>
        <p:spPr>
          <a:xfrm>
            <a:off x="5803037" y="549749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98">
            <a:extLst>
              <a:ext uri="{FF2B5EF4-FFF2-40B4-BE49-F238E27FC236}">
                <a16:creationId xmlns:a16="http://schemas.microsoft.com/office/drawing/2014/main" id="{AC394444-85A5-4E0D-8C92-8D76EE62FAA9}"/>
              </a:ext>
            </a:extLst>
          </p:cNvPr>
          <p:cNvSpPr/>
          <p:nvPr/>
        </p:nvSpPr>
        <p:spPr>
          <a:xfrm>
            <a:off x="7868574" y="5530787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99">
            <a:extLst>
              <a:ext uri="{FF2B5EF4-FFF2-40B4-BE49-F238E27FC236}">
                <a16:creationId xmlns:a16="http://schemas.microsoft.com/office/drawing/2014/main" id="{47829473-EA24-4A9B-B01A-5B4DCCF1A111}"/>
              </a:ext>
            </a:extLst>
          </p:cNvPr>
          <p:cNvSpPr txBox="1"/>
          <p:nvPr/>
        </p:nvSpPr>
        <p:spPr>
          <a:xfrm>
            <a:off x="8146742" y="5479741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98">
            <a:extLst>
              <a:ext uri="{FF2B5EF4-FFF2-40B4-BE49-F238E27FC236}">
                <a16:creationId xmlns:a16="http://schemas.microsoft.com/office/drawing/2014/main" id="{1E3D91FD-CD76-4FE2-BC88-428AD06A380E}"/>
              </a:ext>
            </a:extLst>
          </p:cNvPr>
          <p:cNvSpPr/>
          <p:nvPr/>
        </p:nvSpPr>
        <p:spPr>
          <a:xfrm>
            <a:off x="5498236" y="592140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99">
            <a:extLst>
              <a:ext uri="{FF2B5EF4-FFF2-40B4-BE49-F238E27FC236}">
                <a16:creationId xmlns:a16="http://schemas.microsoft.com/office/drawing/2014/main" id="{E133A62C-5C02-4C74-AA2B-95FDA6E08C21}"/>
              </a:ext>
            </a:extLst>
          </p:cNvPr>
          <p:cNvSpPr txBox="1"/>
          <p:nvPr/>
        </p:nvSpPr>
        <p:spPr>
          <a:xfrm>
            <a:off x="5813394" y="591622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Sin30 = 0.5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  <p:bldP spid="19" grpId="0" animBg="1"/>
      <p:bldP spid="20" grpId="0"/>
      <p:bldP spid="21" grpId="0"/>
      <p:bldP spid="22" grpId="0"/>
      <p:bldP spid="23" grpId="0"/>
      <p:bldP spid="23" grpId="1"/>
      <p:bldP spid="25" grpId="0"/>
      <p:bldP spid="27" grpId="0"/>
      <p:bldP spid="27" grpId="1"/>
      <p:bldP spid="28" grpId="0"/>
      <p:bldP spid="29" grpId="0"/>
      <p:bldP spid="32" grpId="0"/>
      <p:bldP spid="35" grpId="0"/>
      <p:bldP spid="38" grpId="0"/>
      <p:bldP spid="38" grpId="1"/>
      <p:bldP spid="39" grpId="0"/>
      <p:bldP spid="39" grpId="1"/>
      <p:bldP spid="41" grpId="0"/>
      <p:bldP spid="44" grpId="0" animBg="1"/>
      <p:bldP spid="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 animBg="1"/>
      <p:bldP spid="58" grpId="0"/>
      <p:bldP spid="59" grpId="0"/>
      <p:bldP spid="60" grpId="0" animBg="1"/>
      <p:bldP spid="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/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94B5EF7-81DB-416F-96F2-8D08306955E6}"/>
              </a:ext>
            </a:extLst>
          </p:cNvPr>
          <p:cNvSpPr txBox="1"/>
          <p:nvPr/>
        </p:nvSpPr>
        <p:spPr>
          <a:xfrm>
            <a:off x="5123735" y="4528929"/>
            <a:ext cx="279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Add the equations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Arc 100">
            <a:extLst>
              <a:ext uri="{FF2B5EF4-FFF2-40B4-BE49-F238E27FC236}">
                <a16:creationId xmlns:a16="http://schemas.microsoft.com/office/drawing/2014/main" id="{BA8002AC-8D0D-4940-ABF0-F894237800C7}"/>
              </a:ext>
            </a:extLst>
          </p:cNvPr>
          <p:cNvSpPr/>
          <p:nvPr/>
        </p:nvSpPr>
        <p:spPr>
          <a:xfrm>
            <a:off x="5665433" y="510244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101">
            <a:extLst>
              <a:ext uri="{FF2B5EF4-FFF2-40B4-BE49-F238E27FC236}">
                <a16:creationId xmlns:a16="http://schemas.microsoft.com/office/drawing/2014/main" id="{453C2864-5586-4339-A5D4-AD534F6365C1}"/>
              </a:ext>
            </a:extLst>
          </p:cNvPr>
          <p:cNvSpPr txBox="1"/>
          <p:nvPr/>
        </p:nvSpPr>
        <p:spPr>
          <a:xfrm>
            <a:off x="5868140" y="5169763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7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Arc 100">
            <a:extLst>
              <a:ext uri="{FF2B5EF4-FFF2-40B4-BE49-F238E27FC236}">
                <a16:creationId xmlns:a16="http://schemas.microsoft.com/office/drawing/2014/main" id="{834EC4AD-FF9A-4FB6-A445-F4325B84AA8B}"/>
              </a:ext>
            </a:extLst>
          </p:cNvPr>
          <p:cNvSpPr/>
          <p:nvPr/>
        </p:nvSpPr>
        <p:spPr>
          <a:xfrm>
            <a:off x="5684668" y="564545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101">
            <a:extLst>
              <a:ext uri="{FF2B5EF4-FFF2-40B4-BE49-F238E27FC236}">
                <a16:creationId xmlns:a16="http://schemas.microsoft.com/office/drawing/2014/main" id="{4981E9E9-50E6-4C7E-B8AB-CE9CDB7CABF6}"/>
              </a:ext>
            </a:extLst>
          </p:cNvPr>
          <p:cNvSpPr txBox="1"/>
          <p:nvPr/>
        </p:nvSpPr>
        <p:spPr>
          <a:xfrm>
            <a:off x="5983550" y="5560381"/>
            <a:ext cx="245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this value in either 1) or 2) to get the tension…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88E7B5-1AA0-40F6-9A40-6F1B5F3BBEDA}"/>
              </a:ext>
            </a:extLst>
          </p:cNvPr>
          <p:cNvSpPr txBox="1"/>
          <p:nvPr/>
        </p:nvSpPr>
        <p:spPr>
          <a:xfrm>
            <a:off x="4341180" y="37641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D275505-FB11-4FD0-A0CA-6225F044AD00}"/>
              </a:ext>
            </a:extLst>
          </p:cNvPr>
          <p:cNvSpPr txBox="1"/>
          <p:nvPr/>
        </p:nvSpPr>
        <p:spPr>
          <a:xfrm>
            <a:off x="4350058" y="413699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b) State how you have used the fact that the string is inextensible in your calculations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7D3300-B10C-4F90-86E6-923282A2526C}"/>
              </a:ext>
            </a:extLst>
          </p:cNvPr>
          <p:cNvSpPr txBox="1"/>
          <p:nvPr/>
        </p:nvSpPr>
        <p:spPr>
          <a:xfrm>
            <a:off x="4227968" y="4016575"/>
            <a:ext cx="4526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string is inextensible, it cannot stretch. Hence, the acceleration of both particles is the same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(you must remember to refer to your calculations, rather than just saying ‘the string doesn’t stretch…)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88451" y="1468170"/>
            <a:ext cx="1955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30−4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0041" y="554534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p:sp>
        <p:nvSpPr>
          <p:cNvPr id="55" name="Arc 54"/>
          <p:cNvSpPr/>
          <p:nvPr/>
        </p:nvSpPr>
        <p:spPr>
          <a:xfrm>
            <a:off x="6248400" y="632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6294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=3.27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/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blipFill>
                <a:blip r:embed="rId7"/>
                <a:stretch>
                  <a:fillRect l="-8140" r="-139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id="{BC918A0D-45A2-4789-908D-39282D6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28BB8505-F1E8-46D5-8A8D-F406892A106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4" grpId="0" animBg="1"/>
      <p:bldP spid="25" grpId="0" animBg="1"/>
      <p:bldP spid="26" grpId="0"/>
      <p:bldP spid="27" grpId="0"/>
      <p:bldP spid="38" grpId="0"/>
      <p:bldP spid="39" grpId="0"/>
      <p:bldP spid="40" grpId="0"/>
      <p:bldP spid="41" grpId="0"/>
      <p:bldP spid="42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E695CBDC-A4BD-4414-8B04-6176B5D89BFA}"/>
              </a:ext>
            </a:extLst>
          </p:cNvPr>
          <p:cNvCxnSpPr>
            <a:cxnSpLocks/>
          </p:cNvCxnSpPr>
          <p:nvPr/>
        </p:nvCxnSpPr>
        <p:spPr>
          <a:xfrm flipH="1" flipV="1">
            <a:off x="4967288" y="5043488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4BA58471-7280-44C5-9209-D585FB720903}"/>
              </a:ext>
            </a:extLst>
          </p:cNvPr>
          <p:cNvSpPr/>
          <p:nvPr/>
        </p:nvSpPr>
        <p:spPr>
          <a:xfrm rot="18002630">
            <a:off x="4886098" y="4906457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D06D6DE-D0C9-44D0-942C-C26DC6E458F0}"/>
              </a:ext>
            </a:extLst>
          </p:cNvPr>
          <p:cNvCxnSpPr>
            <a:cxnSpLocks/>
          </p:cNvCxnSpPr>
          <p:nvPr/>
        </p:nvCxnSpPr>
        <p:spPr>
          <a:xfrm flipH="1" flipV="1">
            <a:off x="4271963" y="4633913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604CFB3-5DC2-4B14-A218-3374BE868FD2}"/>
              </a:ext>
            </a:extLst>
          </p:cNvPr>
          <p:cNvSpPr/>
          <p:nvPr/>
        </p:nvSpPr>
        <p:spPr>
          <a:xfrm rot="18002630">
            <a:off x="4978967" y="4963606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force on the pulley comes from the tension in the string in both directions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9A57817-0531-40B8-B84E-364913B46413}"/>
              </a:ext>
            </a:extLst>
          </p:cNvPr>
          <p:cNvSpPr txBox="1"/>
          <p:nvPr/>
        </p:nvSpPr>
        <p:spPr>
          <a:xfrm>
            <a:off x="6016752" y="4563932"/>
            <a:ext cx="301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Tensions are equal, the resultant force will be along the angle bisector for the angle at the top of the plane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A3E7064-E436-4DF2-A107-8A52EA149832}"/>
              </a:ext>
            </a:extLst>
          </p:cNvPr>
          <p:cNvSpPr txBox="1"/>
          <p:nvPr/>
        </p:nvSpPr>
        <p:spPr>
          <a:xfrm>
            <a:off x="6035040" y="553319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split each Tension into components parallel to the resultant force and perpendicular to it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6" grpId="0" animBg="1"/>
      <p:bldP spid="58" grpId="0"/>
      <p:bldP spid="59" grpId="0" animBg="1"/>
      <p:bldP spid="60" grpId="0"/>
      <p:bldP spid="62" grpId="0"/>
      <p:bldP spid="65" grpId="0"/>
      <p:bldP spid="74" grpId="0" animBg="1"/>
      <p:bldP spid="74" grpId="1" animBg="1"/>
      <p:bldP spid="85" grpId="0" animBg="1"/>
      <p:bldP spid="85" grpId="1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overall resultant force on the pulley will equal: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/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blipFill>
                <a:blip r:embed="rId10"/>
                <a:stretch>
                  <a:fillRect l="-5172" r="-43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/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blipFill>
                <a:blip r:embed="rId11"/>
                <a:stretch>
                  <a:fillRect l="-1316"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/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100">
            <a:extLst>
              <a:ext uri="{FF2B5EF4-FFF2-40B4-BE49-F238E27FC236}">
                <a16:creationId xmlns:a16="http://schemas.microsoft.com/office/drawing/2014/main" id="{CE797F3C-E17E-417F-B9B8-0C99F510DA2A}"/>
              </a:ext>
            </a:extLst>
          </p:cNvPr>
          <p:cNvSpPr/>
          <p:nvPr/>
        </p:nvSpPr>
        <p:spPr>
          <a:xfrm>
            <a:off x="7695401" y="473668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/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We know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100">
            <a:extLst>
              <a:ext uri="{FF2B5EF4-FFF2-40B4-BE49-F238E27FC236}">
                <a16:creationId xmlns:a16="http://schemas.microsoft.com/office/drawing/2014/main" id="{EA10019C-9F04-4FAD-AD60-C07F0B545418}"/>
              </a:ext>
            </a:extLst>
          </p:cNvPr>
          <p:cNvSpPr/>
          <p:nvPr/>
        </p:nvSpPr>
        <p:spPr>
          <a:xfrm>
            <a:off x="7714636" y="527969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32962997-9A90-4216-8C03-94480F5B635F}"/>
              </a:ext>
            </a:extLst>
          </p:cNvPr>
          <p:cNvSpPr txBox="1"/>
          <p:nvPr/>
        </p:nvSpPr>
        <p:spPr>
          <a:xfrm>
            <a:off x="7888550" y="5343499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67" grpId="0"/>
      <p:bldP spid="68" grpId="0"/>
      <p:bldP spid="69" grpId="0" animBg="1"/>
      <p:bldP spid="70" grpId="0"/>
      <p:bldP spid="71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239000" y="1676400"/>
            <a:ext cx="1795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18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4381" y="553672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Add Q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238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Calculate Q using the exact value of P from the first part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9624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P = 3.27N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4.46=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81819" y="6512944"/>
            <a:ext cx="75729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You will usually need to identify which direction is solvable first, then solve the second direction after!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/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タイトル 1">
            <a:extLst>
              <a:ext uri="{FF2B5EF4-FFF2-40B4-BE49-F238E27FC236}">
                <a16:creationId xmlns:a16="http://schemas.microsoft.com/office/drawing/2014/main" id="{9048ABCE-5FBD-41C6-9E7F-4CE89AB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id="{E9BBE6E4-E171-4714-B366-224F755C6DD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248400" y="4724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577640" y="4707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62600" y="419100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6248400" y="586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577640" y="5850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62600" y="5334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55+1−2=0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54151" y="6330351"/>
            <a:ext cx="465826" cy="35512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66139" y="6382110"/>
            <a:ext cx="11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/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blipFill>
                <a:blip r:embed="rId9"/>
                <a:stretch>
                  <a:fillRect l="-9302" r="-1279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/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blipFill>
                <a:blip r:embed="rId10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id="{28ECFEFD-EA8A-41EF-971B-F8FF120B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2C19BE6E-37B9-46B2-8FEB-C30BD3B21C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/>
      <p:bldP spid="66" grpId="1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8" grpId="0"/>
      <p:bldP spid="99" grpId="0" animBg="1"/>
      <p:bldP spid="100" grpId="0"/>
      <p:bldP spid="101" grpId="0"/>
      <p:bldP spid="102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8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730672" y="408173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𝑄𝐶𝑜𝑠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55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40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40−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40)=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40+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blipFill rotWithShape="1"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=0.769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799052" y="4209691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190115" y="4183811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P with the Q equivalent</a:t>
            </a:r>
          </a:p>
        </p:txBody>
      </p:sp>
      <p:sp>
        <p:nvSpPr>
          <p:cNvPr id="80" name="Arc 79"/>
          <p:cNvSpPr/>
          <p:nvPr/>
        </p:nvSpPr>
        <p:spPr>
          <a:xfrm>
            <a:off x="6796177" y="4672642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7095228" y="5089585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>
            <a:off x="7083726" y="5466272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 flipH="1">
            <a:off x="6045681" y="6282906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 flipH="1">
            <a:off x="4274390" y="5831457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177177" y="4727709"/>
            <a:ext cx="1966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all terms by Cos40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62490" y="5156155"/>
            <a:ext cx="951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Cos40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81976" y="5446577"/>
            <a:ext cx="1541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Q on the left side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69411" y="5831891"/>
            <a:ext cx="1043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69455" y="6372481"/>
            <a:ext cx="1043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5464" y="4088922"/>
            <a:ext cx="155275" cy="2415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482860" y="4396596"/>
            <a:ext cx="753374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99928" y="4520018"/>
            <a:ext cx="1049547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107">
            <a:extLst>
              <a:ext uri="{FF2B5EF4-FFF2-40B4-BE49-F238E27FC236}">
                <a16:creationId xmlns:a16="http://schemas.microsoft.com/office/drawing/2014/main" id="{FA5A6642-1E57-4A8F-87A5-D1BCE0F6350E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93" name="TextBox 108">
            <a:extLst>
              <a:ext uri="{FF2B5EF4-FFF2-40B4-BE49-F238E27FC236}">
                <a16:creationId xmlns:a16="http://schemas.microsoft.com/office/drawing/2014/main" id="{58D7392C-02AC-44A9-AF41-0E24D1AA2973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1624673F-5865-4CEC-87D4-BACF7B5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9" name="コンテンツ プレースホルダー 2">
            <a:extLst>
              <a:ext uri="{FF2B5EF4-FFF2-40B4-BE49-F238E27FC236}">
                <a16:creationId xmlns:a16="http://schemas.microsoft.com/office/drawing/2014/main" id="{84555C87-0338-41CF-8B12-CA294D6654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72" grpId="0"/>
      <p:bldP spid="73" grpId="0"/>
      <p:bldP spid="74" grpId="0"/>
      <p:bldP spid="76" grpId="0"/>
      <p:bldP spid="77" grpId="0"/>
      <p:bldP spid="78" grpId="0" animBg="1"/>
      <p:bldP spid="79" grpId="0"/>
      <p:bldP spid="80" grpId="0" animBg="1"/>
      <p:bldP spid="82" grpId="0" animBg="1"/>
      <p:bldP spid="84" grpId="0" animBg="1"/>
      <p:bldP spid="94" grpId="0" animBg="1"/>
      <p:bldP spid="95" grpId="0" animBg="1"/>
      <p:bldP spid="96" grpId="0"/>
      <p:bldP spid="97" grpId="0"/>
      <p:bldP spid="108" grpId="0"/>
      <p:bldP spid="109" grpId="0"/>
      <p:bldP spid="110" grpId="0"/>
      <p:bldP spid="10" grpId="0" animBg="1"/>
      <p:bldP spid="10" grpId="1" animBg="1"/>
      <p:bldP spid="111" grpId="0" animBg="1"/>
      <p:bldP spid="111" grpId="1" animBg="1"/>
      <p:bldP spid="112" grpId="0" animBg="1"/>
      <p:bldP spid="1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= 0.576N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241321" y="446129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0.769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=0.576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Arc 92"/>
          <p:cNvSpPr/>
          <p:nvPr/>
        </p:nvSpPr>
        <p:spPr>
          <a:xfrm>
            <a:off x="5943599" y="46482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324599" y="4724400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Q (use the exact value)</a:t>
            </a:r>
          </a:p>
        </p:txBody>
      </p:sp>
      <p:sp>
        <p:nvSpPr>
          <p:cNvPr id="99" name="Arc 98"/>
          <p:cNvSpPr/>
          <p:nvPr/>
        </p:nvSpPr>
        <p:spPr>
          <a:xfrm>
            <a:off x="5943599" y="51816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324600" y="5334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cxnSp>
        <p:nvCxnSpPr>
          <p:cNvPr id="49" name="Straight Arrow Connector 7">
            <a:extLst>
              <a:ext uri="{FF2B5EF4-FFF2-40B4-BE49-F238E27FC236}">
                <a16:creationId xmlns:a16="http://schemas.microsoft.com/office/drawing/2014/main" id="{C2B983E4-D415-4BF3-9654-10CD94248459}"/>
              </a:ext>
            </a:extLst>
          </p:cNvPr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107">
            <a:extLst>
              <a:ext uri="{FF2B5EF4-FFF2-40B4-BE49-F238E27FC236}">
                <a16:creationId xmlns:a16="http://schemas.microsoft.com/office/drawing/2014/main" id="{3C774F4D-C742-4576-9A3D-7DADA197DAB7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6" name="TextBox 108">
            <a:extLst>
              <a:ext uri="{FF2B5EF4-FFF2-40B4-BE49-F238E27FC236}">
                <a16:creationId xmlns:a16="http://schemas.microsoft.com/office/drawing/2014/main" id="{F7A3916D-DBCC-473B-B8B0-8A4306E6AAA8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DA717555-BEA7-42C0-AFAB-D5F667DA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id="{9F4FAF2F-A87A-410C-B4C9-CF03414F792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 animBg="1"/>
      <p:bldP spid="98" grpId="0"/>
      <p:bldP spid="99" grpId="0" animBg="1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2576C9-E2CC-4E69-BEA6-0964BB675B6C}"/>
</file>

<file path=customXml/itemProps2.xml><?xml version="1.0" encoding="utf-8"?>
<ds:datastoreItem xmlns:ds="http://schemas.openxmlformats.org/officeDocument/2006/customXml" ds:itemID="{D95AF9C5-C176-47FD-85A5-DD1B782A63C1}"/>
</file>

<file path=customXml/itemProps3.xml><?xml version="1.0" encoding="utf-8"?>
<ds:datastoreItem xmlns:ds="http://schemas.openxmlformats.org/officeDocument/2006/customXml" ds:itemID="{0E3474B4-9E68-473D-8C5A-7B1D2FA95B9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8670</Words>
  <Application>Microsoft Office PowerPoint</Application>
  <PresentationFormat>画面に合わせる (4:3)</PresentationFormat>
  <Paragraphs>1537</Paragraphs>
  <Slides>51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4" baseType="lpstr">
      <vt:lpstr>Permanent Marker</vt:lpstr>
      <vt:lpstr>Sue Ellen Francisco 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47</cp:revision>
  <dcterms:created xsi:type="dcterms:W3CDTF">2018-06-16T01:40:49Z</dcterms:created>
  <dcterms:modified xsi:type="dcterms:W3CDTF">2018-08-14T00:01:38Z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