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81" r:id="rId2"/>
    <p:sldId id="261" r:id="rId3"/>
    <p:sldId id="292" r:id="rId4"/>
    <p:sldId id="518" r:id="rId5"/>
    <p:sldId id="293" r:id="rId6"/>
    <p:sldId id="520" r:id="rId7"/>
    <p:sldId id="519" r:id="rId8"/>
    <p:sldId id="295" r:id="rId9"/>
    <p:sldId id="296" r:id="rId10"/>
    <p:sldId id="522" r:id="rId11"/>
    <p:sldId id="523" r:id="rId12"/>
    <p:sldId id="526" r:id="rId13"/>
    <p:sldId id="527" r:id="rId14"/>
    <p:sldId id="534" r:id="rId15"/>
    <p:sldId id="529" r:id="rId16"/>
    <p:sldId id="532" r:id="rId17"/>
    <p:sldId id="530" r:id="rId18"/>
    <p:sldId id="525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108" d="100"/>
          <a:sy n="108" d="100"/>
        </p:scale>
        <p:origin x="150" y="11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8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7.png"/><Relationship Id="rId2" Type="http://schemas.openxmlformats.org/officeDocument/2006/relationships/image" Target="../media/image78.png"/><Relationship Id="rId16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2.png"/><Relationship Id="rId11" Type="http://schemas.openxmlformats.org/officeDocument/2006/relationships/image" Target="../media/image86.png"/><Relationship Id="rId5" Type="http://schemas.openxmlformats.org/officeDocument/2006/relationships/image" Target="../media/image81.png"/><Relationship Id="rId15" Type="http://schemas.openxmlformats.org/officeDocument/2006/relationships/image" Target="../media/image90.png"/><Relationship Id="rId10" Type="http://schemas.openxmlformats.org/officeDocument/2006/relationships/image" Target="../media/image3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8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4.png"/><Relationship Id="rId4" Type="http://schemas.openxmlformats.org/officeDocument/2006/relationships/image" Target="../media/image1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10" Type="http://schemas.openxmlformats.org/officeDocument/2006/relationships/image" Target="../media/image122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0.png"/><Relationship Id="rId13" Type="http://schemas.openxmlformats.org/officeDocument/2006/relationships/image" Target="../media/image170.png"/><Relationship Id="rId18" Type="http://schemas.openxmlformats.org/officeDocument/2006/relationships/image" Target="../media/image28.png"/><Relationship Id="rId3" Type="http://schemas.openxmlformats.org/officeDocument/2006/relationships/image" Target="../media/image710.png"/><Relationship Id="rId21" Type="http://schemas.openxmlformats.org/officeDocument/2006/relationships/image" Target="../media/image250.png"/><Relationship Id="rId7" Type="http://schemas.openxmlformats.org/officeDocument/2006/relationships/image" Target="../media/image1110.png"/><Relationship Id="rId12" Type="http://schemas.openxmlformats.org/officeDocument/2006/relationships/image" Target="../media/image27.png"/><Relationship Id="rId17" Type="http://schemas.openxmlformats.org/officeDocument/2006/relationships/image" Target="../media/image210.png"/><Relationship Id="rId2" Type="http://schemas.openxmlformats.org/officeDocument/2006/relationships/image" Target="../media/image610.png"/><Relationship Id="rId16" Type="http://schemas.openxmlformats.org/officeDocument/2006/relationships/image" Target="../media/image200.png"/><Relationship Id="rId20" Type="http://schemas.openxmlformats.org/officeDocument/2006/relationships/image" Target="../media/image2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0.png"/><Relationship Id="rId11" Type="http://schemas.openxmlformats.org/officeDocument/2006/relationships/image" Target="../media/image150.png"/><Relationship Id="rId24" Type="http://schemas.openxmlformats.org/officeDocument/2006/relationships/image" Target="../media/image280.png"/><Relationship Id="rId5" Type="http://schemas.openxmlformats.org/officeDocument/2006/relationships/image" Target="../media/image910.png"/><Relationship Id="rId15" Type="http://schemas.openxmlformats.org/officeDocument/2006/relationships/image" Target="../media/image190.png"/><Relationship Id="rId23" Type="http://schemas.openxmlformats.org/officeDocument/2006/relationships/image" Target="../media/image29.png"/><Relationship Id="rId10" Type="http://schemas.openxmlformats.org/officeDocument/2006/relationships/image" Target="../media/image140.png"/><Relationship Id="rId19" Type="http://schemas.openxmlformats.org/officeDocument/2006/relationships/image" Target="../media/image230.png"/><Relationship Id="rId4" Type="http://schemas.openxmlformats.org/officeDocument/2006/relationships/image" Target="../media/image810.png"/><Relationship Id="rId9" Type="http://schemas.openxmlformats.org/officeDocument/2006/relationships/image" Target="../media/image138.png"/><Relationship Id="rId22" Type="http://schemas.openxmlformats.org/officeDocument/2006/relationships/image" Target="../media/image26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26" Type="http://schemas.openxmlformats.org/officeDocument/2006/relationships/image" Target="../media/image45.png"/><Relationship Id="rId21" Type="http://schemas.openxmlformats.org/officeDocument/2006/relationships/image" Target="../media/image811.png"/><Relationship Id="rId34" Type="http://schemas.openxmlformats.org/officeDocument/2006/relationships/image" Target="../media/image30.png"/><Relationship Id="rId7" Type="http://schemas.openxmlformats.org/officeDocument/2006/relationships/image" Target="../media/image6.png"/><Relationship Id="rId25" Type="http://schemas.openxmlformats.org/officeDocument/2006/relationships/image" Target="../media/image44.png"/><Relationship Id="rId33" Type="http://schemas.openxmlformats.org/officeDocument/2006/relationships/image" Target="../media/image22.png"/><Relationship Id="rId2" Type="http://schemas.openxmlformats.org/officeDocument/2006/relationships/image" Target="../media/image290.png"/><Relationship Id="rId20" Type="http://schemas.openxmlformats.org/officeDocument/2006/relationships/image" Target="../media/image711.png"/><Relationship Id="rId29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0.png"/><Relationship Id="rId24" Type="http://schemas.openxmlformats.org/officeDocument/2006/relationships/image" Target="../media/image43.png"/><Relationship Id="rId32" Type="http://schemas.openxmlformats.org/officeDocument/2006/relationships/image" Target="../media/image52.png"/><Relationship Id="rId37" Type="http://schemas.openxmlformats.org/officeDocument/2006/relationships/image" Target="../media/image41.png"/><Relationship Id="rId23" Type="http://schemas.openxmlformats.org/officeDocument/2006/relationships/image" Target="../media/image42.png"/><Relationship Id="rId28" Type="http://schemas.openxmlformats.org/officeDocument/2006/relationships/image" Target="../media/image48.png"/><Relationship Id="rId36" Type="http://schemas.openxmlformats.org/officeDocument/2006/relationships/image" Target="../media/image40.png"/><Relationship Id="rId10" Type="http://schemas.openxmlformats.org/officeDocument/2006/relationships/image" Target="../media/image9.png"/><Relationship Id="rId31" Type="http://schemas.openxmlformats.org/officeDocument/2006/relationships/image" Target="../media/image51.png"/><Relationship Id="rId9" Type="http://schemas.openxmlformats.org/officeDocument/2006/relationships/image" Target="../media/image4.png"/><Relationship Id="rId22" Type="http://schemas.openxmlformats.org/officeDocument/2006/relationships/image" Target="../media/image5.png"/><Relationship Id="rId27" Type="http://schemas.openxmlformats.org/officeDocument/2006/relationships/image" Target="../media/image8.png"/><Relationship Id="rId35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12" Type="http://schemas.openxmlformats.org/officeDocument/2006/relationships/image" Target="../media/image62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57.png"/><Relationship Id="rId10" Type="http://schemas.openxmlformats.org/officeDocument/2006/relationships/image" Target="../media/image60.png"/><Relationship Id="rId4" Type="http://schemas.openxmlformats.org/officeDocument/2006/relationships/image" Target="../media/image56.png"/><Relationship Id="rId9" Type="http://schemas.openxmlformats.org/officeDocument/2006/relationships/image" Target="../media/image5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14.png"/><Relationship Id="rId3" Type="http://schemas.openxmlformats.org/officeDocument/2006/relationships/image" Target="../media/image64.png"/><Relationship Id="rId7" Type="http://schemas.openxmlformats.org/officeDocument/2006/relationships/image" Target="../media/image53.png"/><Relationship Id="rId12" Type="http://schemas.openxmlformats.org/officeDocument/2006/relationships/image" Target="../media/image13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12.png"/><Relationship Id="rId5" Type="http://schemas.openxmlformats.org/officeDocument/2006/relationships/image" Target="../media/image66.png"/><Relationship Id="rId10" Type="http://schemas.openxmlformats.org/officeDocument/2006/relationships/image" Target="../media/image11.png"/><Relationship Id="rId4" Type="http://schemas.openxmlformats.org/officeDocument/2006/relationships/image" Target="../media/image6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7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720.png"/><Relationship Id="rId4" Type="http://schemas.openxmlformats.org/officeDocument/2006/relationships/image" Target="../media/image7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MechYr2 Chapter 4 :: </a:t>
            </a:r>
            <a:r>
              <a:rPr lang="en-GB" dirty="0"/>
              <a:t>Moments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Student Notes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5F49AF4-F303-45A7-ADA2-F0FD84E9389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EF83AEB-D0CA-41BF-A1DB-59381A52C9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Two Pivots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B1B3A50-0991-4BB1-85D6-D1113456DF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4851A3C-DC31-40BA-A130-BE8881ADD5ED}"/>
                  </a:ext>
                </a:extLst>
              </p:cNvPr>
              <p:cNvSpPr txBox="1"/>
              <p:nvPr/>
            </p:nvSpPr>
            <p:spPr>
              <a:xfrm>
                <a:off x="315586" y="803013"/>
                <a:ext cx="8425290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uniform beam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, of mass 40 kg and length 5m, rests horizontally on support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/>
                  <a:t> m. When a man of mass 80kg stands on the beam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600" dirty="0"/>
                  <a:t> 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 is twice 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By modelling the beam as a rod and the man as a particle, find the distance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𝐴𝐸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4851A3C-DC31-40BA-A130-BE8881ADD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86" y="803013"/>
                <a:ext cx="8425290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A625C2-157A-4B2A-9323-9F6CA7C3BFB4}"/>
              </a:ext>
            </a:extLst>
          </p:cNvPr>
          <p:cNvCxnSpPr>
            <a:cxnSpLocks/>
          </p:cNvCxnSpPr>
          <p:nvPr/>
        </p:nvCxnSpPr>
        <p:spPr>
          <a:xfrm flipV="1">
            <a:off x="1939362" y="3163689"/>
            <a:ext cx="4680520" cy="321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C183582-E1A1-499A-BBDF-5319D229F3DB}"/>
              </a:ext>
            </a:extLst>
          </p:cNvPr>
          <p:cNvSpPr/>
          <p:nvPr/>
        </p:nvSpPr>
        <p:spPr>
          <a:xfrm>
            <a:off x="5503436" y="3169209"/>
            <a:ext cx="307704" cy="223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9713AA-37E2-49FF-BFD8-E728E134CE52}"/>
                  </a:ext>
                </a:extLst>
              </p:cNvPr>
              <p:cNvSpPr txBox="1"/>
              <p:nvPr/>
            </p:nvSpPr>
            <p:spPr>
              <a:xfrm>
                <a:off x="2445824" y="2903782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9713AA-37E2-49FF-BFD8-E728E134C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824" y="2903782"/>
                <a:ext cx="35088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2587E0E-9ED5-47A2-8440-591C68287F1D}"/>
                  </a:ext>
                </a:extLst>
              </p:cNvPr>
              <p:cNvSpPr txBox="1"/>
              <p:nvPr/>
            </p:nvSpPr>
            <p:spPr>
              <a:xfrm>
                <a:off x="6542641" y="3016448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2587E0E-9ED5-47A2-8440-591C68287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641" y="3016448"/>
                <a:ext cx="35088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F4FFA9-83BC-4B5F-BBC5-EE05AD08916C}"/>
                  </a:ext>
                </a:extLst>
              </p:cNvPr>
              <p:cNvSpPr txBox="1"/>
              <p:nvPr/>
            </p:nvSpPr>
            <p:spPr>
              <a:xfrm>
                <a:off x="5644532" y="2882672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F4FFA9-83BC-4B5F-BBC5-EE05AD089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532" y="2882672"/>
                <a:ext cx="35088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76274-3DA3-4C25-A6C3-597A46454D0E}"/>
                  </a:ext>
                </a:extLst>
              </p:cNvPr>
              <p:cNvSpPr txBox="1"/>
              <p:nvPr/>
            </p:nvSpPr>
            <p:spPr>
              <a:xfrm>
                <a:off x="1724722" y="2935705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76274-3DA3-4C25-A6C3-597A46454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722" y="2935705"/>
                <a:ext cx="35088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62A88B-94CE-40D2-B109-A5FE8E854F34}"/>
                  </a:ext>
                </a:extLst>
              </p:cNvPr>
              <p:cNvSpPr txBox="1"/>
              <p:nvPr/>
            </p:nvSpPr>
            <p:spPr>
              <a:xfrm>
                <a:off x="4410782" y="3134081"/>
                <a:ext cx="3508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62A88B-94CE-40D2-B109-A5FE8E854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782" y="3134081"/>
                <a:ext cx="3508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81018B6-6410-4E2F-A3CA-8CBD16F926A0}"/>
                  </a:ext>
                </a:extLst>
              </p:cNvPr>
              <p:cNvSpPr txBox="1"/>
              <p:nvPr/>
            </p:nvSpPr>
            <p:spPr>
              <a:xfrm>
                <a:off x="2075481" y="3168961"/>
                <a:ext cx="4050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81018B6-6410-4E2F-A3CA-8CBD16F92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481" y="3168961"/>
                <a:ext cx="405027" cy="276999"/>
              </a:xfrm>
              <a:prstGeom prst="rect">
                <a:avLst/>
              </a:prstGeom>
              <a:blipFill>
                <a:blip r:embed="rId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E13F23D9-B002-4066-8B26-DD5E6CA73E08}"/>
              </a:ext>
            </a:extLst>
          </p:cNvPr>
          <p:cNvSpPr/>
          <p:nvPr/>
        </p:nvSpPr>
        <p:spPr>
          <a:xfrm>
            <a:off x="2576531" y="3195884"/>
            <a:ext cx="307704" cy="223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5868A5-2BBA-42AA-B7B7-FD08A7BE3B9D}"/>
                  </a:ext>
                </a:extLst>
              </p:cNvPr>
              <p:cNvSpPr txBox="1"/>
              <p:nvPr/>
            </p:nvSpPr>
            <p:spPr>
              <a:xfrm>
                <a:off x="6064103" y="3167762"/>
                <a:ext cx="4050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5868A5-2BBA-42AA-B7B7-FD08A7BE3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3" y="3167762"/>
                <a:ext cx="405027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53D9D6F1-7118-43BA-B78C-9345A4FEB5A8}"/>
              </a:ext>
            </a:extLst>
          </p:cNvPr>
          <p:cNvGrpSpPr/>
          <p:nvPr/>
        </p:nvGrpSpPr>
        <p:grpSpPr>
          <a:xfrm>
            <a:off x="4568366" y="2649941"/>
            <a:ext cx="234780" cy="504597"/>
            <a:chOff x="6948264" y="5366866"/>
            <a:chExt cx="234780" cy="50459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C3FD6FF-B8BB-4A6C-9CCE-4062C4217E78}"/>
                </a:ext>
              </a:extLst>
            </p:cNvPr>
            <p:cNvCxnSpPr/>
            <p:nvPr/>
          </p:nvCxnSpPr>
          <p:spPr>
            <a:xfrm>
              <a:off x="7053875" y="5733256"/>
              <a:ext cx="129125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70320FF-3848-4EEC-9B88-B989224D46F0}"/>
                </a:ext>
              </a:extLst>
            </p:cNvPr>
            <p:cNvCxnSpPr/>
            <p:nvPr/>
          </p:nvCxnSpPr>
          <p:spPr>
            <a:xfrm flipH="1">
              <a:off x="6948264" y="5733256"/>
              <a:ext cx="105612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EDE6ECD-F72A-4237-85F8-8295B3DCC03E}"/>
                </a:ext>
              </a:extLst>
            </p:cNvPr>
            <p:cNvCxnSpPr/>
            <p:nvPr/>
          </p:nvCxnSpPr>
          <p:spPr>
            <a:xfrm>
              <a:off x="7053875" y="5529884"/>
              <a:ext cx="0" cy="203372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336053E-9715-49CF-BBFB-C61E7D016416}"/>
                </a:ext>
              </a:extLst>
            </p:cNvPr>
            <p:cNvSpPr/>
            <p:nvPr/>
          </p:nvSpPr>
          <p:spPr>
            <a:xfrm>
              <a:off x="6967447" y="5366866"/>
              <a:ext cx="170173" cy="15666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6B396F6-1065-4865-AB0A-49943A7F9D0C}"/>
                </a:ext>
              </a:extLst>
            </p:cNvPr>
            <p:cNvCxnSpPr/>
            <p:nvPr/>
          </p:nvCxnSpPr>
          <p:spPr>
            <a:xfrm>
              <a:off x="6948264" y="5631570"/>
              <a:ext cx="234780" cy="0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</p:grpSp>
      <p:pic>
        <p:nvPicPr>
          <p:cNvPr id="15" name="Picture 3">
            <a:extLst>
              <a:ext uri="{FF2B5EF4-FFF2-40B4-BE49-F238E27FC236}">
                <a16:creationId xmlns:a16="http://schemas.microsoft.com/office/drawing/2014/main" id="{EA5C2DC6-1960-404E-B55A-F0CFC7926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889" y="2429150"/>
            <a:ext cx="300349" cy="43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A13D014-8D90-455F-8144-D82909564F23}"/>
                  </a:ext>
                </a:extLst>
              </p:cNvPr>
              <p:cNvSpPr txBox="1"/>
              <p:nvPr/>
            </p:nvSpPr>
            <p:spPr>
              <a:xfrm>
                <a:off x="3176211" y="3176460"/>
                <a:ext cx="5671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1.5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A13D014-8D90-455F-8144-D82909564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211" y="3176460"/>
                <a:ext cx="567114" cy="276999"/>
              </a:xfrm>
              <a:prstGeom prst="rect">
                <a:avLst/>
              </a:prstGeom>
              <a:blipFill>
                <a:blip r:embed="rId1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3ED890-6D8A-4824-8EE1-47B861A565BA}"/>
                  </a:ext>
                </a:extLst>
              </p:cNvPr>
              <p:cNvSpPr txBox="1"/>
              <p:nvPr/>
            </p:nvSpPr>
            <p:spPr>
              <a:xfrm>
                <a:off x="3689405" y="3619953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3ED890-6D8A-4824-8EE1-47B861A5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405" y="3619953"/>
                <a:ext cx="820910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54D3E5B-6C42-482E-ABB7-0FA3813B46DE}"/>
              </a:ext>
            </a:extLst>
          </p:cNvPr>
          <p:cNvCxnSpPr>
            <a:cxnSpLocks/>
          </p:cNvCxnSpPr>
          <p:nvPr/>
        </p:nvCxnSpPr>
        <p:spPr>
          <a:xfrm flipH="1">
            <a:off x="4171950" y="3200400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A56F2F-479F-4EE8-BB60-DF3B267C4CAB}"/>
              </a:ext>
            </a:extLst>
          </p:cNvPr>
          <p:cNvCxnSpPr>
            <a:cxnSpLocks/>
          </p:cNvCxnSpPr>
          <p:nvPr/>
        </p:nvCxnSpPr>
        <p:spPr>
          <a:xfrm flipH="1">
            <a:off x="4687666" y="3194031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EB1891-4229-4828-84D5-D2F38D12DFD8}"/>
                  </a:ext>
                </a:extLst>
              </p:cNvPr>
              <p:cNvSpPr txBox="1"/>
              <p:nvPr/>
            </p:nvSpPr>
            <p:spPr>
              <a:xfrm>
                <a:off x="4363835" y="3630515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AEB1891-4229-4828-84D5-D2F38D12D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35" y="3630515"/>
                <a:ext cx="820910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64B92F1-5828-441B-A98E-A66F8BB0C52B}"/>
              </a:ext>
            </a:extLst>
          </p:cNvPr>
          <p:cNvCxnSpPr>
            <a:cxnSpLocks/>
          </p:cNvCxnSpPr>
          <p:nvPr/>
        </p:nvCxnSpPr>
        <p:spPr>
          <a:xfrm flipV="1">
            <a:off x="2752725" y="2657475"/>
            <a:ext cx="0" cy="52387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E40B82-1500-4233-93C5-38F4457C8EB2}"/>
                  </a:ext>
                </a:extLst>
              </p:cNvPr>
              <p:cNvSpPr txBox="1"/>
              <p:nvPr/>
            </p:nvSpPr>
            <p:spPr>
              <a:xfrm>
                <a:off x="2343164" y="2308659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E40B82-1500-4233-93C5-38F4457C8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164" y="2308659"/>
                <a:ext cx="82091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F8E8B2-7721-478D-97E0-3DAC7C890C59}"/>
              </a:ext>
            </a:extLst>
          </p:cNvPr>
          <p:cNvCxnSpPr>
            <a:cxnSpLocks/>
          </p:cNvCxnSpPr>
          <p:nvPr/>
        </p:nvCxnSpPr>
        <p:spPr>
          <a:xfrm flipV="1">
            <a:off x="5644532" y="2630662"/>
            <a:ext cx="0" cy="52387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E15E27F-6A53-4812-B942-A12E6232B942}"/>
                  </a:ext>
                </a:extLst>
              </p:cNvPr>
              <p:cNvSpPr txBox="1"/>
              <p:nvPr/>
            </p:nvSpPr>
            <p:spPr>
              <a:xfrm>
                <a:off x="5018179" y="2461059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E15E27F-6A53-4812-B942-A12E6232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79" y="2461059"/>
                <a:ext cx="82091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3A634F5-D082-4A0E-8231-7C4060E53BB0}"/>
              </a:ext>
            </a:extLst>
          </p:cNvPr>
          <p:cNvSpPr txBox="1"/>
          <p:nvPr/>
        </p:nvSpPr>
        <p:spPr>
          <a:xfrm>
            <a:off x="7058902" y="2231311"/>
            <a:ext cx="1855590" cy="13849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Note</a:t>
            </a:r>
            <a:r>
              <a:rPr lang="en-GB" sz="1400" dirty="0"/>
              <a:t>: A rod has no mass, so there is no reaction force of the rod on the man, only reaction forces from the pivots.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5C8A901-3A0D-4D66-8950-CB805166CEE0}"/>
              </a:ext>
            </a:extLst>
          </p:cNvPr>
          <p:cNvCxnSpPr>
            <a:cxnSpLocks/>
          </p:cNvCxnSpPr>
          <p:nvPr/>
        </p:nvCxnSpPr>
        <p:spPr>
          <a:xfrm>
            <a:off x="1895275" y="2263100"/>
            <a:ext cx="2791025" cy="13375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0AB984D-4B03-4359-B3DA-FF74B3A3F627}"/>
                  </a:ext>
                </a:extLst>
              </p:cNvPr>
              <p:cNvSpPr txBox="1"/>
              <p:nvPr/>
            </p:nvSpPr>
            <p:spPr>
              <a:xfrm>
                <a:off x="3154563" y="1961376"/>
                <a:ext cx="4050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m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0AB984D-4B03-4359-B3DA-FF74B3A3F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563" y="1961376"/>
                <a:ext cx="405027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165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5" grpId="0"/>
      <p:bldP spid="37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A3AE30A-84C8-4849-8005-F69034983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42" y="1219516"/>
            <a:ext cx="5085194" cy="38656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821C76-E40D-40C2-A07A-4EDB5424E36C}"/>
              </a:ext>
            </a:extLst>
          </p:cNvPr>
          <p:cNvSpPr txBox="1"/>
          <p:nvPr/>
        </p:nvSpPr>
        <p:spPr>
          <a:xfrm>
            <a:off x="309464" y="836712"/>
            <a:ext cx="3334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2013(R) Q8</a:t>
            </a:r>
          </a:p>
        </p:txBody>
      </p:sp>
    </p:spTree>
    <p:extLst>
      <p:ext uri="{BB962C8B-B14F-4D97-AF65-F5344CB8AC3E}">
        <p14:creationId xmlns:p14="http://schemas.microsoft.com/office/powerpoint/2010/main" val="7555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359A86-048D-46F6-B91D-32AB9EC38DF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F72F011-948D-4D49-9099-5541C412CD4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2/3: Centres </a:t>
              </a:r>
              <a:r>
                <a:rPr lang="en-GB" sz="3200" dirty="0">
                  <a:latin typeface="+mj-lt"/>
                </a:rPr>
                <a:t>of Mass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32A29BC-E6D3-4044-AE72-581F50EDB19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C6D0C51-1E18-4B5A-AEA5-D0C16B8E920D}"/>
              </a:ext>
            </a:extLst>
          </p:cNvPr>
          <p:cNvSpPr txBox="1"/>
          <p:nvPr/>
        </p:nvSpPr>
        <p:spPr>
          <a:xfrm>
            <a:off x="323528" y="83671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far we have assumed that the rod is uniform, that is, its mass is equally distributed across the rod, such that the centre of mass is the centre.</a:t>
            </a:r>
          </a:p>
          <a:p>
            <a:r>
              <a:rPr lang="en-GB" dirty="0"/>
              <a:t>But this may not be the case, and for </a:t>
            </a:r>
            <a:r>
              <a:rPr lang="en-GB" b="1" dirty="0"/>
              <a:t>non-uniform</a:t>
            </a:r>
            <a:r>
              <a:rPr lang="en-GB" dirty="0"/>
              <a:t> rods we may wish to find where the centre of mass lies, or we will be told where it lies.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60585D-9C4D-4098-89E8-C2C78C799BDE}"/>
                  </a:ext>
                </a:extLst>
              </p:cNvPr>
              <p:cNvSpPr txBox="1"/>
              <p:nvPr/>
            </p:nvSpPr>
            <p:spPr>
              <a:xfrm>
                <a:off x="349846" y="2204864"/>
                <a:ext cx="8425290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Sam and Tamsin are sitting on a </a:t>
                </a:r>
                <a:r>
                  <a:rPr lang="en-GB" sz="1600"/>
                  <a:t>non-uniform </a:t>
                </a:r>
                <a:r>
                  <a:rPr lang="en-GB" sz="1600" smtClean="0"/>
                  <a:t>plank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 of mass 25kg and length 4m. The plank is pivoted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600" dirty="0"/>
                  <a:t>, the midpoint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. The centre of mass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 is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/>
                  <a:t> is </a:t>
                </a:r>
                <a:r>
                  <a:rPr lang="en-GB" sz="1600" dirty="0" smtClean="0"/>
                  <a:t>1.8m. </a:t>
                </a:r>
                <a:r>
                  <a:rPr lang="en-GB" sz="1600" dirty="0"/>
                  <a:t>Sam has mass 35 kg. Tamsin has mass 25 kg and sits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Where must Sam sit for the plank  to be horizontal?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60585D-9C4D-4098-89E8-C2C78C799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46" y="2204864"/>
                <a:ext cx="8425290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5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E75992-37E3-4455-895D-827AD68D9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04" y="1175957"/>
            <a:ext cx="5132413" cy="318914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78C698D-0C4F-4F0C-A10B-34B7083900A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EA2A9608-8582-4DAD-84B8-23371789713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168ACA-63B0-41FD-B841-BF389843C1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73AF49D-E6F4-4964-8775-1FDA471A9CC0}"/>
              </a:ext>
            </a:extLst>
          </p:cNvPr>
          <p:cNvSpPr txBox="1"/>
          <p:nvPr/>
        </p:nvSpPr>
        <p:spPr>
          <a:xfrm>
            <a:off x="488504" y="798612"/>
            <a:ext cx="3334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2012 Q2</a:t>
            </a:r>
          </a:p>
        </p:txBody>
      </p:sp>
    </p:spTree>
    <p:extLst>
      <p:ext uri="{BB962C8B-B14F-4D97-AF65-F5344CB8AC3E}">
        <p14:creationId xmlns:p14="http://schemas.microsoft.com/office/powerpoint/2010/main" val="9381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1610" t="13085" r="8066" b="47786"/>
          <a:stretch/>
        </p:blipFill>
        <p:spPr>
          <a:xfrm>
            <a:off x="395536" y="332656"/>
            <a:ext cx="6120680" cy="23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0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08405B8-CD0E-4377-A1EE-1557D4E90CE0}"/>
              </a:ext>
            </a:extLst>
          </p:cNvPr>
          <p:cNvGrpSpPr/>
          <p:nvPr/>
        </p:nvGrpSpPr>
        <p:grpSpPr>
          <a:xfrm rot="21339617">
            <a:off x="-28861" y="60363"/>
            <a:ext cx="9367235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65C303-3047-427A-8548-09BE32761E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3: Tilting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0C42C66-AE09-4F9B-8F1F-CCBBA7EF2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B7FA345B-240F-4700-B1C9-34A2DF819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533" y="1635100"/>
            <a:ext cx="462402" cy="67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7E6069-3E11-45EA-A3EB-A966204FF70B}"/>
              </a:ext>
            </a:extLst>
          </p:cNvPr>
          <p:cNvSpPr txBox="1"/>
          <p:nvPr/>
        </p:nvSpPr>
        <p:spPr>
          <a:xfrm>
            <a:off x="867282" y="1457507"/>
            <a:ext cx="756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Lewis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9C996C-C5F9-4D08-862F-BBE6BAA38CF8}"/>
              </a:ext>
            </a:extLst>
          </p:cNvPr>
          <p:cNvCxnSpPr>
            <a:cxnSpLocks/>
          </p:cNvCxnSpPr>
          <p:nvPr/>
        </p:nvCxnSpPr>
        <p:spPr>
          <a:xfrm flipV="1">
            <a:off x="1619672" y="2276872"/>
            <a:ext cx="5705053" cy="445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2E6B9DEE-CB5B-447D-A50B-338C9F076815}"/>
              </a:ext>
            </a:extLst>
          </p:cNvPr>
          <p:cNvSpPr/>
          <p:nvPr/>
        </p:nvSpPr>
        <p:spPr>
          <a:xfrm>
            <a:off x="2637491" y="2327449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50F6542-9B0C-4BCC-959E-FDE7347B0D1C}"/>
              </a:ext>
            </a:extLst>
          </p:cNvPr>
          <p:cNvSpPr/>
          <p:nvPr/>
        </p:nvSpPr>
        <p:spPr>
          <a:xfrm>
            <a:off x="5488857" y="2340151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/>
              <p:nvPr/>
            </p:nvSpPr>
            <p:spPr>
              <a:xfrm>
                <a:off x="2475566" y="2556520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566" y="2556520"/>
                <a:ext cx="63836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E3705CA-C3BD-48B4-AB0C-AFFC21C19CA2}"/>
                  </a:ext>
                </a:extLst>
              </p:cNvPr>
              <p:cNvSpPr txBox="1"/>
              <p:nvPr/>
            </p:nvSpPr>
            <p:spPr>
              <a:xfrm>
                <a:off x="5334460" y="2593827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E3705CA-C3BD-48B4-AB0C-AFFC21C19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60" y="2593827"/>
                <a:ext cx="63836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2BEAE8-67B2-4D29-8437-69AAFA3EC9DC}"/>
                  </a:ext>
                </a:extLst>
              </p:cNvPr>
              <p:cNvSpPr txBox="1"/>
              <p:nvPr/>
            </p:nvSpPr>
            <p:spPr>
              <a:xfrm>
                <a:off x="1152575" y="3198118"/>
                <a:ext cx="59766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Lewis gradually increases the weight he is applying at one end of a beam, until the rod is on the verge of tilting about the support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 What can we say about the forces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?</a:t>
                </a:r>
              </a:p>
              <a:p>
                <a:r>
                  <a:rPr lang="en-GB" b="1" dirty="0"/>
                  <a:t>The rod is about to lift off pivot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b="1" dirty="0"/>
                  <a:t>, so there must be no reaction force from this support being exerted on the rod.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2BEAE8-67B2-4D29-8437-69AAFA3EC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575" y="3198118"/>
                <a:ext cx="5976664" cy="1477328"/>
              </a:xfrm>
              <a:prstGeom prst="rect">
                <a:avLst/>
              </a:prstGeom>
              <a:blipFill>
                <a:blip r:embed="rId5"/>
                <a:stretch>
                  <a:fillRect l="-816" t="-2479" r="-1122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A261FCCF-6D3B-46DA-B00F-0148C604247D}"/>
              </a:ext>
            </a:extLst>
          </p:cNvPr>
          <p:cNvSpPr txBox="1"/>
          <p:nvPr/>
        </p:nvSpPr>
        <p:spPr>
          <a:xfrm>
            <a:off x="1605907" y="5222900"/>
            <a:ext cx="5510731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</a:t>
            </a:r>
            <a:r>
              <a:rPr lang="en-GB" dirty="0"/>
              <a:t> When a rigid body is on the point of tilting about a pivot, the reaction at any other support (or tension in any other wire/string) is zero.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4847BF7-E5B9-47A4-803D-938634D59B48}"/>
              </a:ext>
            </a:extLst>
          </p:cNvPr>
          <p:cNvSpPr/>
          <p:nvPr/>
        </p:nvSpPr>
        <p:spPr>
          <a:xfrm>
            <a:off x="1182902" y="4087947"/>
            <a:ext cx="6122773" cy="6752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4985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FA2E59F-88E2-4206-BB4F-10D43935C50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48D3766-0A77-4F89-B1E9-782089D262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BED6CB7-AFCC-4F1F-9F27-BF0F45988F5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F3466A5E-09E9-41AC-A226-AD4E1F22E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535" y="989148"/>
            <a:ext cx="462402" cy="67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D93DB2-E0CA-4000-A6C0-38DEAE949DB8}"/>
              </a:ext>
            </a:extLst>
          </p:cNvPr>
          <p:cNvSpPr txBox="1"/>
          <p:nvPr/>
        </p:nvSpPr>
        <p:spPr>
          <a:xfrm>
            <a:off x="1018284" y="811555"/>
            <a:ext cx="756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Lewis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3399-E69C-42A1-9007-FD4A508EBD85}"/>
              </a:ext>
            </a:extLst>
          </p:cNvPr>
          <p:cNvCxnSpPr>
            <a:cxnSpLocks/>
          </p:cNvCxnSpPr>
          <p:nvPr/>
        </p:nvCxnSpPr>
        <p:spPr>
          <a:xfrm>
            <a:off x="1812022" y="1669409"/>
            <a:ext cx="5696125" cy="1677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B3FBC27-8122-4265-B2E2-D43831446A97}"/>
              </a:ext>
            </a:extLst>
          </p:cNvPr>
          <p:cNvSpPr/>
          <p:nvPr/>
        </p:nvSpPr>
        <p:spPr>
          <a:xfrm>
            <a:off x="2788493" y="1681497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E8DA504-5D0F-4801-971A-406595516F5C}"/>
              </a:ext>
            </a:extLst>
          </p:cNvPr>
          <p:cNvSpPr/>
          <p:nvPr/>
        </p:nvSpPr>
        <p:spPr>
          <a:xfrm>
            <a:off x="5639859" y="1694199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3E872C-7364-40C3-9509-C63BBB43CB45}"/>
              </a:ext>
            </a:extLst>
          </p:cNvPr>
          <p:cNvSpPr txBox="1"/>
          <p:nvPr/>
        </p:nvSpPr>
        <p:spPr>
          <a:xfrm>
            <a:off x="2084863" y="1303171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43B249-4AEF-4F19-BC9C-760C4F774F01}"/>
                  </a:ext>
                </a:extLst>
              </p:cNvPr>
              <p:cNvSpPr txBox="1"/>
              <p:nvPr/>
            </p:nvSpPr>
            <p:spPr>
              <a:xfrm>
                <a:off x="1513822" y="1927833"/>
                <a:ext cx="671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43B249-4AEF-4F19-BC9C-760C4F774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822" y="1927833"/>
                <a:ext cx="671861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7146C33-2C52-43ED-B9C1-75BD81101F6B}"/>
              </a:ext>
            </a:extLst>
          </p:cNvPr>
          <p:cNvSpPr txBox="1"/>
          <p:nvPr/>
        </p:nvSpPr>
        <p:spPr>
          <a:xfrm>
            <a:off x="4040421" y="1293710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F0F804-250E-4510-A3A5-3C75EED84784}"/>
              </a:ext>
            </a:extLst>
          </p:cNvPr>
          <p:cNvSpPr txBox="1"/>
          <p:nvPr/>
        </p:nvSpPr>
        <p:spPr>
          <a:xfrm>
            <a:off x="6407947" y="1310271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07A082-0A70-478B-A16B-BB027DE4A7D0}"/>
                  </a:ext>
                </a:extLst>
              </p:cNvPr>
              <p:cNvSpPr txBox="1"/>
              <p:nvPr/>
            </p:nvSpPr>
            <p:spPr>
              <a:xfrm>
                <a:off x="2754306" y="1872111"/>
                <a:ext cx="4251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07A082-0A70-478B-A16B-BB027DE4A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306" y="1872111"/>
                <a:ext cx="42512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CD63FF5-5186-4774-B653-5A25D753E4EF}"/>
                  </a:ext>
                </a:extLst>
              </p:cNvPr>
              <p:cNvSpPr txBox="1"/>
              <p:nvPr/>
            </p:nvSpPr>
            <p:spPr>
              <a:xfrm>
                <a:off x="5600814" y="1896969"/>
                <a:ext cx="4251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CD63FF5-5186-4774-B653-5A25D753E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814" y="1896969"/>
                <a:ext cx="42512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033801-392A-42CA-9BB3-04162FFDCF84}"/>
                  </a:ext>
                </a:extLst>
              </p:cNvPr>
              <p:cNvSpPr txBox="1"/>
              <p:nvPr/>
            </p:nvSpPr>
            <p:spPr>
              <a:xfrm>
                <a:off x="386672" y="2365120"/>
                <a:ext cx="8546824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A uniform beam </a:t>
                </a:r>
                <a:r>
                  <a:rPr lang="en-GB" sz="1600" dirty="0" err="1"/>
                  <a:t>beam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, of mass 45kg and length 16m, rests horizontally on supports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/>
                  <a:t> m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dirty="0"/>
                  <a:t> m.</a:t>
                </a:r>
              </a:p>
              <a:p>
                <a:r>
                  <a:rPr lang="en-GB" sz="1600" dirty="0"/>
                  <a:t>When Lewis stands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, the beam is on the point of tilting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Determine Lewis’ mass.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033801-392A-42CA-9BB3-04162FFDCF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72" y="2365120"/>
                <a:ext cx="8546824" cy="1077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95B8879-0983-4BD0-8887-13F6429EA663}"/>
              </a:ext>
            </a:extLst>
          </p:cNvPr>
          <p:cNvCxnSpPr>
            <a:cxnSpLocks/>
          </p:cNvCxnSpPr>
          <p:nvPr/>
        </p:nvCxnSpPr>
        <p:spPr>
          <a:xfrm flipV="1">
            <a:off x="2962450" y="1147457"/>
            <a:ext cx="0" cy="52387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F5826CE-E822-4CA0-B598-FE533ABFB093}"/>
                  </a:ext>
                </a:extLst>
              </p:cNvPr>
              <p:cNvSpPr txBox="1"/>
              <p:nvPr/>
            </p:nvSpPr>
            <p:spPr>
              <a:xfrm>
                <a:off x="2552889" y="798641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F5826CE-E822-4CA0-B598-FE533ABFB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889" y="798641"/>
                <a:ext cx="82091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0BBA589-DDA3-4593-949A-D3C26D2CDAFC}"/>
              </a:ext>
            </a:extLst>
          </p:cNvPr>
          <p:cNvCxnSpPr>
            <a:cxnSpLocks/>
          </p:cNvCxnSpPr>
          <p:nvPr/>
        </p:nvCxnSpPr>
        <p:spPr>
          <a:xfrm>
            <a:off x="3052956" y="1281588"/>
            <a:ext cx="940204" cy="18706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CDB8352-06E5-4726-923A-CE73648CE25E}"/>
              </a:ext>
            </a:extLst>
          </p:cNvPr>
          <p:cNvSpPr txBox="1"/>
          <p:nvPr/>
        </p:nvSpPr>
        <p:spPr>
          <a:xfrm>
            <a:off x="3342899" y="949328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3m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FD12A6-1883-4A29-9248-003B662264E3}"/>
              </a:ext>
            </a:extLst>
          </p:cNvPr>
          <p:cNvCxnSpPr>
            <a:cxnSpLocks/>
          </p:cNvCxnSpPr>
          <p:nvPr/>
        </p:nvCxnSpPr>
        <p:spPr>
          <a:xfrm flipH="1">
            <a:off x="4035105" y="1664532"/>
            <a:ext cx="5316" cy="31527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4F30738-5677-4420-B62F-CC38BC16E373}"/>
                  </a:ext>
                </a:extLst>
              </p:cNvPr>
              <p:cNvSpPr txBox="1"/>
              <p:nvPr/>
            </p:nvSpPr>
            <p:spPr>
              <a:xfrm>
                <a:off x="3636414" y="1956342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4F30738-5677-4420-B62F-CC38BC16E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414" y="1956342"/>
                <a:ext cx="820910" cy="369332"/>
              </a:xfrm>
              <a:prstGeom prst="rect">
                <a:avLst/>
              </a:prstGeom>
              <a:blipFill>
                <a:blip r:embed="rId8"/>
                <a:stretch>
                  <a:fillRect l="-1493"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A91A065-A189-4FCE-80A1-966B8A76AA5D}"/>
              </a:ext>
            </a:extLst>
          </p:cNvPr>
          <p:cNvCxnSpPr>
            <a:cxnSpLocks/>
          </p:cNvCxnSpPr>
          <p:nvPr/>
        </p:nvCxnSpPr>
        <p:spPr>
          <a:xfrm flipH="1">
            <a:off x="1821618" y="1673449"/>
            <a:ext cx="5316" cy="31527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F450FB-21D6-41FC-B5D5-BEBA5DC83A90}"/>
                  </a:ext>
                </a:extLst>
              </p:cNvPr>
              <p:cNvSpPr txBox="1"/>
              <p:nvPr/>
            </p:nvSpPr>
            <p:spPr>
              <a:xfrm>
                <a:off x="7457646" y="727666"/>
                <a:ext cx="1368409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No reaction force here as on point of tiling about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200" dirty="0"/>
                  <a:t>.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F450FB-21D6-41FC-B5D5-BEBA5DC83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646" y="727666"/>
                <a:ext cx="1368409" cy="646331"/>
              </a:xfrm>
              <a:prstGeom prst="rect">
                <a:avLst/>
              </a:prstGeom>
              <a:blipFill>
                <a:blip r:embed="rId9"/>
                <a:stretch>
                  <a:fillRect r="-437"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5BCF1C-4A06-4C88-AD63-DE4AEB462960}"/>
              </a:ext>
            </a:extLst>
          </p:cNvPr>
          <p:cNvCxnSpPr/>
          <p:nvPr/>
        </p:nvCxnSpPr>
        <p:spPr>
          <a:xfrm flipH="1">
            <a:off x="6090407" y="798641"/>
            <a:ext cx="1348249" cy="568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018527A-D566-4824-A093-C1AC94E8BF8B}"/>
                  </a:ext>
                </a:extLst>
              </p:cNvPr>
              <p:cNvSpPr txBox="1"/>
              <p:nvPr/>
            </p:nvSpPr>
            <p:spPr>
              <a:xfrm>
                <a:off x="2029110" y="3527578"/>
                <a:ext cx="3440512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Best to take moments about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200" dirty="0"/>
                  <a:t> as we don’t require the value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200" dirty="0"/>
                  <a:t>. In general, take moments about points that avoids variables you don’t want.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018527A-D566-4824-A093-C1AC94E8B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110" y="3527578"/>
                <a:ext cx="3440512" cy="646331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84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4" grpId="0"/>
      <p:bldP spid="27" grpId="0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13484C-78A0-49E7-9DB6-63CECE6F0D4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48D8B1D-139F-4E00-BFD5-D11C471FD65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Suspended System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383A999-2A13-4C50-96DC-B057103E5E5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87D413-41B4-4A14-9C93-3A63517AB183}"/>
                  </a:ext>
                </a:extLst>
              </p:cNvPr>
              <p:cNvSpPr txBox="1"/>
              <p:nvPr/>
            </p:nvSpPr>
            <p:spPr>
              <a:xfrm>
                <a:off x="245071" y="804689"/>
                <a:ext cx="8546824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non-uniform rod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, of length 10 m and weight 40 N, is suspended from a pair of light cables attached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/>
                  <a:t> m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/>
                  <a:t> m.</a:t>
                </a:r>
              </a:p>
              <a:p>
                <a:r>
                  <a:rPr lang="en-GB" sz="1600" dirty="0"/>
                  <a:t>When a weight of 25 N is hung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the rod is on the point of rotating.</a:t>
                </a:r>
              </a:p>
              <a:p>
                <a:r>
                  <a:rPr lang="en-GB" sz="1600" dirty="0"/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87D413-41B4-4A14-9C93-3A63517AB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71" y="804689"/>
                <a:ext cx="8546824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4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4821C76-E40D-40C2-A07A-4EDB5424E36C}"/>
              </a:ext>
            </a:extLst>
          </p:cNvPr>
          <p:cNvSpPr txBox="1"/>
          <p:nvPr/>
        </p:nvSpPr>
        <p:spPr>
          <a:xfrm>
            <a:off x="488504" y="798612"/>
            <a:ext cx="3334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 Q6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B2ACB0-DA5E-4DC4-B90D-6F588A29E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04" y="1167944"/>
            <a:ext cx="5046258" cy="284956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09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Lesson 1: Moments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4692" y="864096"/>
                <a:ext cx="669674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‘moment’ of a force:</a:t>
                </a:r>
              </a:p>
              <a:p>
                <a:r>
                  <a:rPr lang="en-GB" dirty="0"/>
                  <a:t>… measures the </a:t>
                </a:r>
                <a:r>
                  <a:rPr lang="en-GB" b="1" dirty="0"/>
                  <a:t>turning effect </a:t>
                </a:r>
                <a:r>
                  <a:rPr lang="en-GB" dirty="0"/>
                  <a:t>of the force on the body on which it is acting.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𝒎𝒐𝒎𝒆𝒏𝒕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𝒐𝒇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𝒇𝒐𝒓𝒄𝒆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𝒇𝒐𝒓𝒄𝒆</m:t>
                      </m:r>
                      <m:r>
                        <a:rPr lang="en-GB" b="1" i="1" smtClean="0">
                          <a:latin typeface="Cambria Math"/>
                        </a:rPr>
                        <m:t>×</m:t>
                      </m:r>
                      <m:r>
                        <a:rPr lang="en-GB" b="1" i="1" smtClean="0">
                          <a:latin typeface="Cambria Math"/>
                        </a:rPr>
                        <m:t>𝒅𝒊𝒔𝒕𝒂𝒏𝒄𝒆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92" y="864096"/>
                <a:ext cx="6696744" cy="1477328"/>
              </a:xfrm>
              <a:prstGeom prst="rect">
                <a:avLst/>
              </a:prstGeom>
              <a:blipFill>
                <a:blip r:embed="rId2"/>
                <a:stretch>
                  <a:fillRect l="-820" t="-2479" b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177457" y="2625995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about a point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64208" y="2569724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perpendicular distance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936900" y="2308894"/>
            <a:ext cx="216024" cy="271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020292" y="2298506"/>
            <a:ext cx="324036" cy="271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47" y="3811834"/>
            <a:ext cx="609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800475"/>
            <a:ext cx="6286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195263" y="4324369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3254" y="5464653"/>
                <a:ext cx="30123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Moment about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𝟕𝟎𝟎</m:t>
                      </m:r>
                      <m:r>
                        <a:rPr lang="en-GB" b="1" i="1" smtClean="0">
                          <a:latin typeface="Cambria Math"/>
                        </a:rPr>
                        <m:t>×</m:t>
                      </m:r>
                      <m:r>
                        <a:rPr lang="en-GB" b="1" i="1" smtClean="0">
                          <a:latin typeface="Cambria Math"/>
                        </a:rPr>
                        <m:t>𝟏𝟎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𝟕𝟎𝟎</m:t>
                      </m:r>
                      <m:r>
                        <a:rPr lang="en-GB" b="1" i="1" smtClean="0">
                          <a:latin typeface="Cambria Math"/>
                        </a:rPr>
                        <m:t>𝟎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54" y="5464653"/>
                <a:ext cx="3012322" cy="646331"/>
              </a:xfrm>
              <a:prstGeom prst="rect">
                <a:avLst/>
              </a:prstGeom>
              <a:blipFill>
                <a:blip r:embed="rId5"/>
                <a:stretch>
                  <a:fillRect l="-1619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1376447" y="5783595"/>
            <a:ext cx="2335889" cy="3627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44612" y="84906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Wingdings" panose="05000000000000000000" pitchFamily="2" charset="2"/>
              </a:rPr>
              <a:t>!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06AB1A-35B2-46F2-8005-840790A1D66C}"/>
              </a:ext>
            </a:extLst>
          </p:cNvPr>
          <p:cNvCxnSpPr>
            <a:cxnSpLocks/>
          </p:cNvCxnSpPr>
          <p:nvPr/>
        </p:nvCxnSpPr>
        <p:spPr>
          <a:xfrm>
            <a:off x="1892320" y="4815286"/>
            <a:ext cx="568309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1010D23D-CBBE-4EF0-8A04-4FC6B6918A87}"/>
              </a:ext>
            </a:extLst>
          </p:cNvPr>
          <p:cNvSpPr/>
          <p:nvPr/>
        </p:nvSpPr>
        <p:spPr>
          <a:xfrm>
            <a:off x="4643689" y="4816614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AC8C961-6525-4282-B69D-38D78F42B096}"/>
              </a:ext>
            </a:extLst>
          </p:cNvPr>
          <p:cNvCxnSpPr>
            <a:cxnSpLocks/>
          </p:cNvCxnSpPr>
          <p:nvPr/>
        </p:nvCxnSpPr>
        <p:spPr>
          <a:xfrm>
            <a:off x="1931755" y="4732495"/>
            <a:ext cx="2857996" cy="1349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DB7501-868D-4502-A8D7-A3F7FF1802DB}"/>
                  </a:ext>
                </a:extLst>
              </p:cNvPr>
              <p:cNvSpPr txBox="1"/>
              <p:nvPr/>
            </p:nvSpPr>
            <p:spPr>
              <a:xfrm>
                <a:off x="4236529" y="5072228"/>
                <a:ext cx="11036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DB7501-868D-4502-A8D7-A3F7FF180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529" y="5072228"/>
                <a:ext cx="110360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2A9227B-EED2-444B-B0DB-CA9E1C89D081}"/>
                  </a:ext>
                </a:extLst>
              </p:cNvPr>
              <p:cNvSpPr txBox="1"/>
              <p:nvPr/>
            </p:nvSpPr>
            <p:spPr>
              <a:xfrm>
                <a:off x="5345262" y="5563132"/>
                <a:ext cx="30123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Moment about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𝟕𝟓</m:t>
                      </m:r>
                      <m:r>
                        <a:rPr lang="en-GB" b="1" i="1" smtClean="0">
                          <a:latin typeface="Cambria Math"/>
                        </a:rPr>
                        <m:t>𝒈</m:t>
                      </m:r>
                      <m:r>
                        <a:rPr lang="en-GB" b="1" i="1" smtClean="0">
                          <a:latin typeface="Cambria Math"/>
                        </a:rPr>
                        <m:t>×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𝟓𝟖𝟖𝟎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2A9227B-EED2-444B-B0DB-CA9E1C89D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262" y="5563132"/>
                <a:ext cx="3012322" cy="646331"/>
              </a:xfrm>
              <a:prstGeom prst="rect">
                <a:avLst/>
              </a:prstGeom>
              <a:blipFill>
                <a:blip r:embed="rId7"/>
                <a:stretch>
                  <a:fillRect l="-1822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D500B081-4116-4510-A8F7-CBB5A298D382}"/>
              </a:ext>
            </a:extLst>
          </p:cNvPr>
          <p:cNvSpPr/>
          <p:nvPr/>
        </p:nvSpPr>
        <p:spPr>
          <a:xfrm>
            <a:off x="5927593" y="5867526"/>
            <a:ext cx="2335889" cy="3627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6E46F67-BF76-4D34-973A-AF6163F1D432}"/>
              </a:ext>
            </a:extLst>
          </p:cNvPr>
          <p:cNvCxnSpPr>
            <a:cxnSpLocks/>
          </p:cNvCxnSpPr>
          <p:nvPr/>
        </p:nvCxnSpPr>
        <p:spPr>
          <a:xfrm>
            <a:off x="4903876" y="4722309"/>
            <a:ext cx="2657475" cy="1905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A0CFC20-E7D7-4CE1-9996-029D07DEEB92}"/>
              </a:ext>
            </a:extLst>
          </p:cNvPr>
          <p:cNvSpPr txBox="1"/>
          <p:nvPr/>
        </p:nvSpPr>
        <p:spPr>
          <a:xfrm>
            <a:off x="5739844" y="4345889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BDEF3E-E1BE-4B26-BECF-4440C44492FE}"/>
              </a:ext>
            </a:extLst>
          </p:cNvPr>
          <p:cNvSpPr txBox="1"/>
          <p:nvPr/>
        </p:nvSpPr>
        <p:spPr>
          <a:xfrm>
            <a:off x="7715250" y="3588391"/>
            <a:ext cx="1291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Tom has a mass of 75kg.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F420B03-6A4A-4978-99B8-1C90779ADFEC}"/>
              </a:ext>
            </a:extLst>
          </p:cNvPr>
          <p:cNvCxnSpPr>
            <a:cxnSpLocks/>
          </p:cNvCxnSpPr>
          <p:nvPr/>
        </p:nvCxnSpPr>
        <p:spPr>
          <a:xfrm>
            <a:off x="1894869" y="4806716"/>
            <a:ext cx="1043" cy="528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B0BDE55-6F09-430A-89D3-CB1789EA70AA}"/>
              </a:ext>
            </a:extLst>
          </p:cNvPr>
          <p:cNvSpPr txBox="1"/>
          <p:nvPr/>
        </p:nvSpPr>
        <p:spPr>
          <a:xfrm>
            <a:off x="1953272" y="5079896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700 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DD05D9E-E409-4703-A3FA-C15B16CEC50F}"/>
              </a:ext>
            </a:extLst>
          </p:cNvPr>
          <p:cNvCxnSpPr>
            <a:cxnSpLocks/>
          </p:cNvCxnSpPr>
          <p:nvPr/>
        </p:nvCxnSpPr>
        <p:spPr>
          <a:xfrm>
            <a:off x="7561939" y="4798327"/>
            <a:ext cx="1043" cy="528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DB8273-0755-47F9-83EF-B9F1B6402B93}"/>
                  </a:ext>
                </a:extLst>
              </p:cNvPr>
              <p:cNvSpPr txBox="1"/>
              <p:nvPr/>
            </p:nvSpPr>
            <p:spPr>
              <a:xfrm>
                <a:off x="7589986" y="5073156"/>
                <a:ext cx="7560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DB8273-0755-47F9-83EF-B9F1B6402B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986" y="5073156"/>
                <a:ext cx="756084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6E3E965A-82B7-40CB-B7B1-9FEC8A4CF771}"/>
              </a:ext>
            </a:extLst>
          </p:cNvPr>
          <p:cNvSpPr/>
          <p:nvPr/>
        </p:nvSpPr>
        <p:spPr>
          <a:xfrm>
            <a:off x="7654510" y="5067405"/>
            <a:ext cx="1013240" cy="4094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2820DA-3431-4842-9A77-DBF07CA017C7}"/>
              </a:ext>
            </a:extLst>
          </p:cNvPr>
          <p:cNvSpPr txBox="1"/>
          <p:nvPr/>
        </p:nvSpPr>
        <p:spPr>
          <a:xfrm>
            <a:off x="533400" y="6349615"/>
            <a:ext cx="860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anticlockwise moment is greater, so the seesaw will tilt in an anticlockwise direction.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E60D3-02DE-48B4-B996-716F03D9AF56}"/>
              </a:ext>
            </a:extLst>
          </p:cNvPr>
          <p:cNvSpPr txBox="1"/>
          <p:nvPr/>
        </p:nvSpPr>
        <p:spPr>
          <a:xfrm>
            <a:off x="2749391" y="3479869"/>
            <a:ext cx="2310408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Notice that the measured distance is </a:t>
            </a:r>
            <a:r>
              <a:rPr lang="en-GB" sz="1400" b="1" dirty="0"/>
              <a:t>perpendicular</a:t>
            </a:r>
            <a:r>
              <a:rPr lang="en-GB" sz="1400" dirty="0"/>
              <a:t> to the force being considered.</a:t>
            </a:r>
          </a:p>
        </p:txBody>
      </p:sp>
    </p:spTree>
    <p:extLst>
      <p:ext uri="{BB962C8B-B14F-4D97-AF65-F5344CB8AC3E}">
        <p14:creationId xmlns:p14="http://schemas.microsoft.com/office/powerpoint/2010/main" val="269317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34" grpId="0" animBg="1"/>
      <p:bldP spid="38" grpId="0" animBg="1"/>
      <p:bldP spid="46" grpId="0" animBg="1"/>
      <p:bldP spid="15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Quickfire 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539552" y="1196752"/>
            <a:ext cx="2160240" cy="64807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619672" y="2312876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43608" y="980728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980728"/>
                <a:ext cx="108012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H="1" flipV="1">
            <a:off x="1468582" y="1570182"/>
            <a:ext cx="230909" cy="77585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93842" y="1660158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842" y="1660158"/>
                <a:ext cx="68370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35696" y="231287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312876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59532" y="916805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9572" y="2924944"/>
                <a:ext cx="219624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 of force F about point P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=</m:t>
                    </m:r>
                    <m:r>
                      <a:rPr lang="en-GB" b="1" i="1" smtClean="0">
                        <a:latin typeface="Cambria Math"/>
                      </a:rPr>
                      <m:t>𝟐𝟎𝟎</m:t>
                    </m:r>
                    <m:r>
                      <a:rPr lang="en-GB" b="1" i="1" smtClean="0">
                        <a:latin typeface="Cambria Math"/>
                      </a:rPr>
                      <m:t>𝑵𝒎</m:t>
                    </m:r>
                  </m:oMath>
                </a14:m>
                <a:r>
                  <a:rPr lang="en-GB" b="1" dirty="0"/>
                  <a:t> clockwise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2924944"/>
                <a:ext cx="2196244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2222" t="-3311" r="-194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4448175" y="980728"/>
            <a:ext cx="627881" cy="141957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319972" y="2312876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79912" y="1269282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269282"/>
                <a:ext cx="10801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35996" y="231287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312876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059832" y="916805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19872" y="2924944"/>
                <a:ext cx="198022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 of force F about point P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𝟎</m:t>
                      </m:r>
                      <m:r>
                        <a:rPr lang="en-GB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sz="1200" dirty="0"/>
                  <a:t>There is no ‘turning’ effect.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924944"/>
                <a:ext cx="1980220" cy="1107996"/>
              </a:xfrm>
              <a:prstGeom prst="rect">
                <a:avLst/>
              </a:prstGeom>
              <a:blipFill rotWithShape="1">
                <a:blip r:embed="rId8"/>
                <a:stretch>
                  <a:fillRect l="-2462" t="-2747" r="-2154" b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6228184" y="980728"/>
            <a:ext cx="1728192" cy="115212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001902" y="2528900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50812" y="980728"/>
                <a:ext cx="6551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812" y="980728"/>
                <a:ext cx="65514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H="1" flipV="1">
            <a:off x="7081722" y="1556792"/>
            <a:ext cx="12498" cy="101114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01902" y="1763524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02" y="1763524"/>
                <a:ext cx="68370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217926" y="231287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926" y="2312876"/>
                <a:ext cx="432048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41762" y="916805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574752" y="2797944"/>
                <a:ext cx="19802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 of force F about point P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𝟓𝟎</m:t>
                      </m:r>
                      <m:r>
                        <a:rPr lang="en-GB" b="1" i="1" smtClean="0">
                          <a:latin typeface="Cambria Math"/>
                        </a:rPr>
                        <m:t>𝒔𝒊𝒏</m:t>
                      </m:r>
                      <m:r>
                        <a:rPr lang="en-GB" b="1" i="1" smtClean="0">
                          <a:latin typeface="Cambria Math"/>
                        </a:rPr>
                        <m:t>𝟔𝟎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       clockwise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752" y="2797944"/>
                <a:ext cx="1980220" cy="1200329"/>
              </a:xfrm>
              <a:prstGeom prst="rect">
                <a:avLst/>
              </a:prstGeom>
              <a:blipFill>
                <a:blip r:embed="rId12"/>
                <a:stretch>
                  <a:fillRect l="-2462" t="-3046" r="-2154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reeform 38"/>
          <p:cNvSpPr/>
          <p:nvPr/>
        </p:nvSpPr>
        <p:spPr>
          <a:xfrm>
            <a:off x="6761018" y="1791855"/>
            <a:ext cx="323273" cy="147781"/>
          </a:xfrm>
          <a:custGeom>
            <a:avLst/>
            <a:gdLst>
              <a:gd name="connsiteX0" fmla="*/ 323273 w 323273"/>
              <a:gd name="connsiteY0" fmla="*/ 147781 h 147781"/>
              <a:gd name="connsiteX1" fmla="*/ 175491 w 323273"/>
              <a:gd name="connsiteY1" fmla="*/ 129309 h 147781"/>
              <a:gd name="connsiteX2" fmla="*/ 55418 w 323273"/>
              <a:gd name="connsiteY2" fmla="*/ 64654 h 147781"/>
              <a:gd name="connsiteX3" fmla="*/ 0 w 323273"/>
              <a:gd name="connsiteY3" fmla="*/ 0 h 14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273" h="147781">
                <a:moveTo>
                  <a:pt x="323273" y="147781"/>
                </a:moveTo>
                <a:cubicBezTo>
                  <a:pt x="271703" y="145472"/>
                  <a:pt x="220133" y="143163"/>
                  <a:pt x="175491" y="129309"/>
                </a:cubicBezTo>
                <a:cubicBezTo>
                  <a:pt x="130848" y="115454"/>
                  <a:pt x="84666" y="86205"/>
                  <a:pt x="55418" y="64654"/>
                </a:cubicBezTo>
                <a:cubicBezTo>
                  <a:pt x="26169" y="43102"/>
                  <a:pt x="13084" y="21551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92708" y="1855857"/>
                <a:ext cx="5072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708" y="1855857"/>
                <a:ext cx="507225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 flipH="1" flipV="1">
            <a:off x="6545580" y="1897380"/>
            <a:ext cx="533400" cy="73152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045432" y="3527083"/>
            <a:ext cx="1870383" cy="2732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49" name="Rectangle 48"/>
          <p:cNvSpPr/>
          <p:nvPr/>
        </p:nvSpPr>
        <p:spPr>
          <a:xfrm>
            <a:off x="3527801" y="3527083"/>
            <a:ext cx="1764362" cy="5274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50" name="Rectangle 49"/>
          <p:cNvSpPr/>
          <p:nvPr/>
        </p:nvSpPr>
        <p:spPr>
          <a:xfrm>
            <a:off x="5986862" y="3405076"/>
            <a:ext cx="1357227" cy="5294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 flipH="1" flipV="1">
            <a:off x="1073150" y="4222751"/>
            <a:ext cx="1670050" cy="1347539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1648746" y="5710328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66491" y="4531488"/>
                <a:ext cx="6551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491" y="4531488"/>
                <a:ext cx="655146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 flipH="1" flipV="1">
            <a:off x="1473200" y="4559300"/>
            <a:ext cx="267864" cy="119006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50506" y="5146970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506" y="5146970"/>
                <a:ext cx="683708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864770" y="54943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770" y="5494304"/>
                <a:ext cx="432048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388606" y="4098233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8075" y="6030809"/>
                <a:ext cx="32472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Moment:</a:t>
                </a:r>
                <a:endParaRPr lang="en-GB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𝟐𝟎</m:t>
                    </m:r>
                    <m:r>
                      <a:rPr lang="en-GB" b="1" i="1" smtClean="0">
                        <a:latin typeface="Cambria Math"/>
                      </a:rPr>
                      <m:t>𝒔𝒊𝒏</m:t>
                    </m:r>
                    <m:r>
                      <a:rPr lang="en-GB" b="1" i="1" smtClean="0">
                        <a:latin typeface="Cambria Math"/>
                      </a:rPr>
                      <m:t>𝟑𝟎</m:t>
                    </m:r>
                    <m:r>
                      <a:rPr lang="en-GB" b="1" i="1" smtClean="0">
                        <a:latin typeface="Cambria Math"/>
                      </a:rPr>
                      <m:t> </m:t>
                    </m:r>
                    <m:r>
                      <a:rPr lang="en-GB" b="1" i="1" smtClean="0">
                        <a:latin typeface="Cambria Math"/>
                      </a:rPr>
                      <m:t>𝑵𝒎</m:t>
                    </m:r>
                    <m:r>
                      <a:rPr lang="en-GB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GB" b="1" i="0" dirty="0">
                    <a:latin typeface="+mj-lt"/>
                  </a:rPr>
                  <a:t>anticlockwise</a:t>
                </a:r>
                <a:endParaRPr lang="en-GB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75" y="6030809"/>
                <a:ext cx="3247290" cy="646331"/>
              </a:xfrm>
              <a:prstGeom prst="rect">
                <a:avLst/>
              </a:prstGeom>
              <a:blipFill>
                <a:blip r:embed="rId18"/>
                <a:stretch>
                  <a:fillRect l="-1501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44495" y="4908463"/>
                <a:ext cx="5072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495" y="4908463"/>
                <a:ext cx="507225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478601" y="6357430"/>
            <a:ext cx="2988249" cy="3873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71" name="Freeform 70"/>
          <p:cNvSpPr/>
          <p:nvPr/>
        </p:nvSpPr>
        <p:spPr>
          <a:xfrm>
            <a:off x="1555750" y="4838700"/>
            <a:ext cx="222250" cy="107950"/>
          </a:xfrm>
          <a:custGeom>
            <a:avLst/>
            <a:gdLst>
              <a:gd name="connsiteX0" fmla="*/ 0 w 222250"/>
              <a:gd name="connsiteY0" fmla="*/ 107950 h 107950"/>
              <a:gd name="connsiteX1" fmla="*/ 101600 w 222250"/>
              <a:gd name="connsiteY1" fmla="*/ 88900 h 107950"/>
              <a:gd name="connsiteX2" fmla="*/ 222250 w 222250"/>
              <a:gd name="connsiteY2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250" h="107950">
                <a:moveTo>
                  <a:pt x="0" y="107950"/>
                </a:moveTo>
                <a:cubicBezTo>
                  <a:pt x="32279" y="107421"/>
                  <a:pt x="64558" y="106892"/>
                  <a:pt x="101600" y="88900"/>
                </a:cubicBezTo>
                <a:cubicBezTo>
                  <a:pt x="138642" y="70908"/>
                  <a:pt x="180446" y="35454"/>
                  <a:pt x="2222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Straight Arrow Connector 71"/>
          <p:cNvCxnSpPr>
            <a:cxnSpLocks/>
          </p:cNvCxnSpPr>
          <p:nvPr/>
        </p:nvCxnSpPr>
        <p:spPr>
          <a:xfrm flipH="1" flipV="1">
            <a:off x="5488716" y="4290941"/>
            <a:ext cx="1625148" cy="137162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6064312" y="5778517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454768" y="4742050"/>
                <a:ext cx="6551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768" y="4742050"/>
                <a:ext cx="655146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/>
          <p:nvPr/>
        </p:nvCxnSpPr>
        <p:spPr>
          <a:xfrm flipH="1" flipV="1">
            <a:off x="5888766" y="4627489"/>
            <a:ext cx="267864" cy="119006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466072" y="5215159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072" y="5215159"/>
                <a:ext cx="683708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280336" y="5562493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336" y="5562493"/>
                <a:ext cx="432048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/>
          <p:cNvSpPr/>
          <p:nvPr/>
        </p:nvSpPr>
        <p:spPr>
          <a:xfrm>
            <a:off x="4804172" y="4166422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843641" y="6098998"/>
                <a:ext cx="32472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Moment:</a:t>
                </a:r>
                <a:endParaRPr lang="en-GB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𝟏𝟓</m:t>
                    </m:r>
                    <m:r>
                      <a:rPr lang="en-GB" b="1" i="1" smtClean="0">
                        <a:latin typeface="Cambria Math"/>
                      </a:rPr>
                      <m:t>𝒄𝒐𝒔</m:t>
                    </m:r>
                    <m:r>
                      <a:rPr lang="en-GB" b="1" i="1" smtClean="0">
                        <a:latin typeface="Cambria Math"/>
                      </a:rPr>
                      <m:t>𝟔𝟓</m:t>
                    </m:r>
                    <m:r>
                      <a:rPr lang="en-GB" b="1" i="1" smtClean="0">
                        <a:latin typeface="Cambria Math"/>
                      </a:rPr>
                      <m:t> </m:t>
                    </m:r>
                    <m:r>
                      <a:rPr lang="en-GB" b="1" i="1" smtClean="0">
                        <a:latin typeface="Cambria Math"/>
                      </a:rPr>
                      <m:t>𝑵𝒎</m:t>
                    </m:r>
                    <m:r>
                      <a:rPr lang="en-GB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GB" b="1" i="0" dirty="0">
                    <a:latin typeface="+mj-lt"/>
                  </a:rPr>
                  <a:t>anticlockwise</a:t>
                </a:r>
                <a:endParaRPr lang="en-GB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641" y="6098998"/>
                <a:ext cx="3247290" cy="646331"/>
              </a:xfrm>
              <a:prstGeom prst="rect">
                <a:avLst/>
              </a:prstGeom>
              <a:blipFill>
                <a:blip r:embed="rId23"/>
                <a:stretch>
                  <a:fillRect l="-1692" t="-4673" b="-1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037178" y="5355804"/>
                <a:ext cx="5072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65°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178" y="5355804"/>
                <a:ext cx="507225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4874451" y="6389862"/>
            <a:ext cx="2988249" cy="3873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6216650" y="5314950"/>
            <a:ext cx="457200" cy="52070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6108700" y="5607050"/>
            <a:ext cx="247650" cy="69850"/>
          </a:xfrm>
          <a:custGeom>
            <a:avLst/>
            <a:gdLst>
              <a:gd name="connsiteX0" fmla="*/ 0 w 247650"/>
              <a:gd name="connsiteY0" fmla="*/ 0 h 69850"/>
              <a:gd name="connsiteX1" fmla="*/ 76200 w 247650"/>
              <a:gd name="connsiteY1" fmla="*/ 6350 h 69850"/>
              <a:gd name="connsiteX2" fmla="*/ 165100 w 247650"/>
              <a:gd name="connsiteY2" fmla="*/ 25400 h 69850"/>
              <a:gd name="connsiteX3" fmla="*/ 247650 w 247650"/>
              <a:gd name="connsiteY3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650" h="69850">
                <a:moveTo>
                  <a:pt x="0" y="0"/>
                </a:moveTo>
                <a:cubicBezTo>
                  <a:pt x="24341" y="1058"/>
                  <a:pt x="48683" y="2117"/>
                  <a:pt x="76200" y="6350"/>
                </a:cubicBezTo>
                <a:cubicBezTo>
                  <a:pt x="103717" y="10583"/>
                  <a:pt x="136525" y="14817"/>
                  <a:pt x="165100" y="25400"/>
                </a:cubicBezTo>
                <a:cubicBezTo>
                  <a:pt x="193675" y="35983"/>
                  <a:pt x="220662" y="52916"/>
                  <a:pt x="247650" y="6985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7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65" grpId="0" animBg="1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EAD64B5-EAB4-48A4-B861-CA75021C70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4232D36-13FA-40B9-91EE-5F64E268DF2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703757-3DAC-4ABA-9589-DDA8729849C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FB6AFC-0633-41F1-9890-512B14D9D39A}"/>
                  </a:ext>
                </a:extLst>
              </p:cNvPr>
              <p:cNvSpPr txBox="1"/>
              <p:nvPr/>
            </p:nvSpPr>
            <p:spPr>
              <a:xfrm>
                <a:off x="899592" y="1052736"/>
                <a:ext cx="6480720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two forces acting on a lamina. Find the moment of each of the forces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FB6AFC-0633-41F1-9890-512B14D9D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052736"/>
                <a:ext cx="6480720" cy="2308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1D17C5-FE69-4A1C-9C95-601E316CAA1E}"/>
              </a:ext>
            </a:extLst>
          </p:cNvPr>
          <p:cNvCxnSpPr/>
          <p:nvPr/>
        </p:nvCxnSpPr>
        <p:spPr>
          <a:xfrm flipV="1">
            <a:off x="2945117" y="1922245"/>
            <a:ext cx="0" cy="11521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853E563-F5F6-4EAE-B14A-60B0420270DE}"/>
              </a:ext>
            </a:extLst>
          </p:cNvPr>
          <p:cNvCxnSpPr>
            <a:cxnSpLocks/>
          </p:cNvCxnSpPr>
          <p:nvPr/>
        </p:nvCxnSpPr>
        <p:spPr>
          <a:xfrm flipV="1">
            <a:off x="4457533" y="2187903"/>
            <a:ext cx="605532" cy="9625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A6ED701-E95D-4D36-82E6-1DD7ED8D021D}"/>
              </a:ext>
            </a:extLst>
          </p:cNvPr>
          <p:cNvSpPr/>
          <p:nvPr/>
        </p:nvSpPr>
        <p:spPr>
          <a:xfrm>
            <a:off x="3853439" y="2139186"/>
            <a:ext cx="72005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4952AA2-5567-409E-B802-794B704AECE0}"/>
              </a:ext>
            </a:extLst>
          </p:cNvPr>
          <p:cNvCxnSpPr>
            <a:cxnSpLocks/>
          </p:cNvCxnSpPr>
          <p:nvPr/>
        </p:nvCxnSpPr>
        <p:spPr>
          <a:xfrm>
            <a:off x="2972329" y="2157741"/>
            <a:ext cx="900111" cy="1428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389C34-7909-4197-A02A-B72D54460837}"/>
              </a:ext>
            </a:extLst>
          </p:cNvPr>
          <p:cNvCxnSpPr>
            <a:cxnSpLocks/>
          </p:cNvCxnSpPr>
          <p:nvPr/>
        </p:nvCxnSpPr>
        <p:spPr>
          <a:xfrm>
            <a:off x="3878790" y="2175203"/>
            <a:ext cx="64135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931C04C-85C4-47DE-84F8-12DE3216FC15}"/>
              </a:ext>
            </a:extLst>
          </p:cNvPr>
          <p:cNvCxnSpPr>
            <a:cxnSpLocks/>
          </p:cNvCxnSpPr>
          <p:nvPr/>
        </p:nvCxnSpPr>
        <p:spPr>
          <a:xfrm>
            <a:off x="2945117" y="2066261"/>
            <a:ext cx="1334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9834EA-19BA-4B42-84FB-3A9FE04DB51E}"/>
              </a:ext>
            </a:extLst>
          </p:cNvPr>
          <p:cNvCxnSpPr>
            <a:cxnSpLocks/>
          </p:cNvCxnSpPr>
          <p:nvPr/>
        </p:nvCxnSpPr>
        <p:spPr>
          <a:xfrm>
            <a:off x="3078591" y="2066261"/>
            <a:ext cx="0" cy="91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A5D906B-1B95-41EC-AD87-D24DB29C092E}"/>
              </a:ext>
            </a:extLst>
          </p:cNvPr>
          <p:cNvSpPr/>
          <p:nvPr/>
        </p:nvSpPr>
        <p:spPr>
          <a:xfrm>
            <a:off x="4332815" y="2727612"/>
            <a:ext cx="355600" cy="44491"/>
          </a:xfrm>
          <a:custGeom>
            <a:avLst/>
            <a:gdLst>
              <a:gd name="connsiteX0" fmla="*/ 0 w 355600"/>
              <a:gd name="connsiteY0" fmla="*/ 38141 h 44491"/>
              <a:gd name="connsiteX1" fmla="*/ 203200 w 355600"/>
              <a:gd name="connsiteY1" fmla="*/ 41 h 44491"/>
              <a:gd name="connsiteX2" fmla="*/ 355600 w 355600"/>
              <a:gd name="connsiteY2" fmla="*/ 44491 h 4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600" h="44491">
                <a:moveTo>
                  <a:pt x="0" y="38141"/>
                </a:moveTo>
                <a:cubicBezTo>
                  <a:pt x="71966" y="18562"/>
                  <a:pt x="143933" y="-1017"/>
                  <a:pt x="203200" y="41"/>
                </a:cubicBezTo>
                <a:cubicBezTo>
                  <a:pt x="262467" y="1099"/>
                  <a:pt x="309033" y="22795"/>
                  <a:pt x="355600" y="4449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C7E6A8-4596-485B-9BE9-B45D2F46E3AA}"/>
                  </a:ext>
                </a:extLst>
              </p:cNvPr>
              <p:cNvSpPr txBox="1"/>
              <p:nvPr/>
            </p:nvSpPr>
            <p:spPr>
              <a:xfrm>
                <a:off x="4341397" y="2488214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50°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C7E6A8-4596-485B-9BE9-B45D2F46E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397" y="2488214"/>
                <a:ext cx="288032" cy="276999"/>
              </a:xfrm>
              <a:prstGeom prst="rect">
                <a:avLst/>
              </a:prstGeom>
              <a:blipFill>
                <a:blip r:embed="rId3"/>
                <a:stretch>
                  <a:fillRect r="-319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A809EF-BDAB-40B2-8ACF-92513D58E2C5}"/>
                  </a:ext>
                </a:extLst>
              </p:cNvPr>
              <p:cNvSpPr txBox="1"/>
              <p:nvPr/>
            </p:nvSpPr>
            <p:spPr>
              <a:xfrm>
                <a:off x="3811370" y="2484363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A809EF-BDAB-40B2-8ACF-92513D58E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370" y="2484363"/>
                <a:ext cx="430958" cy="276999"/>
              </a:xfrm>
              <a:prstGeom prst="rect">
                <a:avLst/>
              </a:prstGeom>
              <a:blipFill>
                <a:blip r:embed="rId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2B14B1-0512-4FF7-B168-FA5CA4823121}"/>
                  </a:ext>
                </a:extLst>
              </p:cNvPr>
              <p:cNvSpPr txBox="1"/>
              <p:nvPr/>
            </p:nvSpPr>
            <p:spPr>
              <a:xfrm>
                <a:off x="3252505" y="1880742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2B14B1-0512-4FF7-B168-FA5CA4823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505" y="1880742"/>
                <a:ext cx="430958" cy="276999"/>
              </a:xfrm>
              <a:prstGeom prst="rect">
                <a:avLst/>
              </a:prstGeom>
              <a:blipFill>
                <a:blip r:embed="rId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5BB6B18-3C65-4F06-8317-4B95C0CC6251}"/>
                  </a:ext>
                </a:extLst>
              </p:cNvPr>
              <p:cNvSpPr txBox="1"/>
              <p:nvPr/>
            </p:nvSpPr>
            <p:spPr>
              <a:xfrm>
                <a:off x="2573791" y="1744901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5BB6B18-3C65-4F06-8317-4B95C0CC6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791" y="1744901"/>
                <a:ext cx="43095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8FC34D-944E-463D-AAE9-65108C76AB42}"/>
                  </a:ext>
                </a:extLst>
              </p:cNvPr>
              <p:cNvSpPr txBox="1"/>
              <p:nvPr/>
            </p:nvSpPr>
            <p:spPr>
              <a:xfrm>
                <a:off x="5031147" y="2011571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8FC34D-944E-463D-AAE9-65108C76A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147" y="2011571"/>
                <a:ext cx="43095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4E27072-0720-4BEF-8E84-90C772A19EAF}"/>
                  </a:ext>
                </a:extLst>
              </p:cNvPr>
              <p:cNvSpPr txBox="1"/>
              <p:nvPr/>
            </p:nvSpPr>
            <p:spPr>
              <a:xfrm>
                <a:off x="3706608" y="1844178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4E27072-0720-4BEF-8E84-90C772A19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608" y="1844178"/>
                <a:ext cx="430958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BD65F0-A168-40FF-8CCD-5CA5A060D870}"/>
                  </a:ext>
                </a:extLst>
              </p:cNvPr>
              <p:cNvSpPr txBox="1"/>
              <p:nvPr/>
            </p:nvSpPr>
            <p:spPr>
              <a:xfrm>
                <a:off x="1556630" y="3675604"/>
                <a:ext cx="496855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 of 5N force: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=5×2=10 </m:t>
                    </m:r>
                  </m:oMath>
                </a14:m>
                <a:r>
                  <a:rPr lang="en-GB" dirty="0"/>
                  <a:t>Nm clockwise</a:t>
                </a:r>
              </a:p>
              <a:p>
                <a:endParaRPr lang="en-GB" dirty="0"/>
              </a:p>
              <a:p>
                <a:r>
                  <a:rPr lang="en-GB" dirty="0"/>
                  <a:t>Moment of 8N force: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=8×2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50°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=12.3 </m:t>
                    </m:r>
                  </m:oMath>
                </a14:m>
                <a:r>
                  <a:rPr lang="en-GB" dirty="0"/>
                  <a:t>Nm anticlockwise (3sf)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BD65F0-A168-40FF-8CCD-5CA5A060D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630" y="3675604"/>
                <a:ext cx="4968552" cy="1477328"/>
              </a:xfrm>
              <a:prstGeom prst="rect">
                <a:avLst/>
              </a:prstGeom>
              <a:blipFill>
                <a:blip r:embed="rId9"/>
                <a:stretch>
                  <a:fillRect l="-982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33336F4E-3CF5-4E14-B4DD-BC2423C50312}"/>
              </a:ext>
            </a:extLst>
          </p:cNvPr>
          <p:cNvSpPr/>
          <p:nvPr/>
        </p:nvSpPr>
        <p:spPr>
          <a:xfrm>
            <a:off x="1878640" y="4001593"/>
            <a:ext cx="4508079" cy="3989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699D6B-D131-4E00-A6AE-8DB035A9662C}"/>
              </a:ext>
            </a:extLst>
          </p:cNvPr>
          <p:cNvSpPr/>
          <p:nvPr/>
        </p:nvSpPr>
        <p:spPr>
          <a:xfrm>
            <a:off x="1885912" y="4854302"/>
            <a:ext cx="4508079" cy="3989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F91CF0-0C3D-4915-9483-85F22A6FE10C}"/>
              </a:ext>
            </a:extLst>
          </p:cNvPr>
          <p:cNvSpPr txBox="1"/>
          <p:nvPr/>
        </p:nvSpPr>
        <p:spPr>
          <a:xfrm>
            <a:off x="6513107" y="2818438"/>
            <a:ext cx="2260757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Terminology</a:t>
            </a:r>
            <a:r>
              <a:rPr lang="en-GB" sz="1400" dirty="0"/>
              <a:t>: A </a:t>
            </a:r>
            <a:r>
              <a:rPr lang="en-GB" sz="1400" i="1" dirty="0"/>
              <a:t>lamina</a:t>
            </a:r>
            <a:r>
              <a:rPr lang="en-GB" sz="1400" dirty="0"/>
              <a:t> is a 2D object whose thickness can be ignored.</a:t>
            </a:r>
          </a:p>
        </p:txBody>
      </p:sp>
    </p:spTree>
    <p:extLst>
      <p:ext uri="{BB962C8B-B14F-4D97-AF65-F5344CB8AC3E}">
        <p14:creationId xmlns:p14="http://schemas.microsoft.com/office/powerpoint/2010/main" val="150694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Resultant moments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41995" y="654596"/>
            <a:ext cx="8438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If we have multiple coplanar forces, we can also find the overall moment by adding them – just treat one of the directions (clockwise or anticlockwise) as negative. This is similar in Year 1 to finding the </a:t>
            </a:r>
            <a:r>
              <a:rPr lang="en-GB" sz="1600" b="1" dirty="0"/>
              <a:t>resultant force</a:t>
            </a:r>
            <a:r>
              <a:rPr lang="en-GB" sz="16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0744" y="1549031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44" y="1549031"/>
                <a:ext cx="108012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159732" y="2396503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732" y="2396503"/>
                <a:ext cx="108012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201188" y="1675891"/>
            <a:ext cx="2883220" cy="2009940"/>
            <a:chOff x="201188" y="1675891"/>
            <a:chExt cx="2883220" cy="200994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711200" y="1918363"/>
              <a:ext cx="1283680" cy="387689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1346808" y="2881179"/>
              <a:ext cx="216024" cy="2160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195718" y="2138485"/>
              <a:ext cx="230909" cy="77585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220978" y="2228461"/>
                  <a:ext cx="6837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10</m:t>
                        </m:r>
                        <m:r>
                          <a:rPr lang="en-GB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0978" y="2228461"/>
                  <a:ext cx="683708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058136" y="3023086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136" y="3023086"/>
                  <a:ext cx="43204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1188" y="1675891"/>
              <a:ext cx="360040" cy="36004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09076" y="3316499"/>
                  <a:ext cx="28753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/>
                    <a:t>Resultant moment (about </a:t>
                  </a:r>
                  <a14:m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a14:m>
                  <a:r>
                    <a:rPr lang="en-GB" dirty="0" smtClean="0"/>
                    <a:t>)</a:t>
                  </a:r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076" y="3316499"/>
                  <a:ext cx="2875332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695" t="-8197" r="-847" b="-245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/>
            <p:cNvCxnSpPr/>
            <p:nvPr/>
          </p:nvCxnSpPr>
          <p:spPr>
            <a:xfrm flipH="1" flipV="1">
              <a:off x="2198687" y="2112208"/>
              <a:ext cx="328613" cy="109554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511300" y="2699752"/>
              <a:ext cx="838200" cy="279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707759" y="2818890"/>
                  <a:ext cx="6837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15</m:t>
                        </m:r>
                        <m:r>
                          <a:rPr lang="en-GB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7759" y="2818890"/>
                  <a:ext cx="683708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Rectangle 34"/>
          <p:cNvSpPr/>
          <p:nvPr/>
        </p:nvSpPr>
        <p:spPr>
          <a:xfrm>
            <a:off x="3236504" y="1473314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329743" y="1198803"/>
            <a:ext cx="2426401" cy="2025514"/>
            <a:chOff x="5541472" y="1288648"/>
            <a:chExt cx="2426401" cy="2025514"/>
          </a:xfrm>
        </p:grpSpPr>
        <p:cxnSp>
          <p:nvCxnSpPr>
            <p:cNvPr id="54" name="Straight Arrow Connector 53"/>
            <p:cNvCxnSpPr/>
            <p:nvPr/>
          </p:nvCxnSpPr>
          <p:spPr>
            <a:xfrm flipV="1">
              <a:off x="7627090" y="1576680"/>
              <a:ext cx="0" cy="720081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5541472" y="2944830"/>
                  <a:ext cx="6837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4</m:t>
                        </m:r>
                        <m:r>
                          <a:rPr lang="en-GB" b="0" i="1" smtClean="0">
                            <a:latin typeface="Cambria Math"/>
                          </a:rPr>
                          <m:t>𝑁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1472" y="2944830"/>
                  <a:ext cx="683708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7284165" y="1288648"/>
                  <a:ext cx="6837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  <m:r>
                          <a:rPr lang="en-GB" b="0" i="1" smtClean="0">
                            <a:latin typeface="Cambria Math"/>
                          </a:rPr>
                          <m:t>𝑁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4165" y="1288648"/>
                  <a:ext cx="683708" cy="36933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989691" y="2268419"/>
                <a:ext cx="2941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Resultant moment (about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GB" dirty="0" smtClean="0"/>
                  <a:t>):</a:t>
                </a:r>
                <a:endParaRPr lang="en-GB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691" y="2268419"/>
                <a:ext cx="2941218" cy="369332"/>
              </a:xfrm>
              <a:prstGeom prst="rect">
                <a:avLst/>
              </a:prstGeom>
              <a:blipFill>
                <a:blip r:embed="rId22"/>
                <a:stretch>
                  <a:fillRect l="-1867" t="-8197" r="-622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3568454" y="3552251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-20096" y="4617535"/>
            <a:ext cx="336796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347864" y="2282656"/>
            <a:ext cx="0" cy="2712245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64708" y="4516613"/>
            <a:ext cx="3789337" cy="0"/>
          </a:xfrm>
          <a:prstGeom prst="lin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18" name="Isosceles Triangle 17"/>
          <p:cNvSpPr/>
          <p:nvPr/>
        </p:nvSpPr>
        <p:spPr>
          <a:xfrm>
            <a:off x="5275441" y="4527725"/>
            <a:ext cx="389114" cy="37611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130129" y="3894839"/>
            <a:ext cx="1339869" cy="0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469998" y="3894839"/>
            <a:ext cx="2484047" cy="0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484002" y="3530031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002" y="3530031"/>
                <a:ext cx="683708" cy="3693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370167" y="3547605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167" y="3547605"/>
                <a:ext cx="683708" cy="36933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" name="Group 81"/>
          <p:cNvGrpSpPr/>
          <p:nvPr/>
        </p:nvGrpSpPr>
        <p:grpSpPr>
          <a:xfrm>
            <a:off x="4149266" y="4012016"/>
            <a:ext cx="234780" cy="504597"/>
            <a:chOff x="6948264" y="5366866"/>
            <a:chExt cx="234780" cy="504597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7053875" y="5733256"/>
              <a:ext cx="129125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6948264" y="5733256"/>
              <a:ext cx="105612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053875" y="5529884"/>
              <a:ext cx="0" cy="203372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6967447" y="5366866"/>
              <a:ext cx="170173" cy="15666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948264" y="5631570"/>
              <a:ext cx="234780" cy="0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7836655" y="4012016"/>
            <a:ext cx="234780" cy="504597"/>
            <a:chOff x="6948264" y="5366866"/>
            <a:chExt cx="234780" cy="504597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7053875" y="5733256"/>
              <a:ext cx="129125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6948264" y="5733256"/>
              <a:ext cx="105612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053875" y="5529884"/>
              <a:ext cx="0" cy="203372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6967447" y="5366866"/>
              <a:ext cx="170173" cy="15666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6948264" y="5631570"/>
              <a:ext cx="234780" cy="0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238802" y="4090350"/>
                <a:ext cx="10366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  <m:r>
                        <a:rPr lang="en-GB" sz="1400" b="0" i="1" smtClean="0"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802" y="4090350"/>
                <a:ext cx="1036639" cy="307777"/>
              </a:xfrm>
              <a:prstGeom prst="rect">
                <a:avLst/>
              </a:prstGeom>
              <a:blipFill rotWithShape="1">
                <a:blip r:embed="rId2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841146" y="4066642"/>
                <a:ext cx="10366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=30</m:t>
                      </m:r>
                      <m:r>
                        <a:rPr lang="en-GB" sz="1400" b="0" i="1" smtClean="0"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146" y="4066642"/>
                <a:ext cx="1036639" cy="307777"/>
              </a:xfrm>
              <a:prstGeom prst="rect">
                <a:avLst/>
              </a:prstGeom>
              <a:blipFill rotWithShape="1">
                <a:blip r:embed="rId2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909928" y="4548190"/>
                <a:ext cx="29653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Resultant moment (about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GB" dirty="0" smtClean="0"/>
                  <a:t>):</a:t>
                </a:r>
                <a:endParaRPr lang="en-GB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928" y="4548190"/>
                <a:ext cx="2965313" cy="369332"/>
              </a:xfrm>
              <a:prstGeom prst="rect">
                <a:avLst/>
              </a:prstGeom>
              <a:blipFill>
                <a:blip r:embed="rId27"/>
                <a:stretch>
                  <a:fillRect l="-1643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 92"/>
          <p:cNvSpPr/>
          <p:nvPr/>
        </p:nvSpPr>
        <p:spPr>
          <a:xfrm>
            <a:off x="351160" y="5205269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1164251" y="6082921"/>
            <a:ext cx="3789337" cy="0"/>
          </a:xfrm>
          <a:prstGeom prst="lin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95" name="Isosceles Triangle 94"/>
          <p:cNvSpPr/>
          <p:nvPr/>
        </p:nvSpPr>
        <p:spPr>
          <a:xfrm>
            <a:off x="2274984" y="6094033"/>
            <a:ext cx="389114" cy="37611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129672" y="5461147"/>
            <a:ext cx="3941262" cy="4524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1107476" y="5656658"/>
            <a:ext cx="1362065" cy="0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2556144" y="5113913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144" y="5113913"/>
                <a:ext cx="683708" cy="369332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426627" y="5550326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627" y="5550326"/>
                <a:ext cx="683708" cy="36933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6" name="Group 105"/>
          <p:cNvGrpSpPr/>
          <p:nvPr/>
        </p:nvGrpSpPr>
        <p:grpSpPr>
          <a:xfrm>
            <a:off x="4836198" y="5578324"/>
            <a:ext cx="234780" cy="504597"/>
            <a:chOff x="6948264" y="5366866"/>
            <a:chExt cx="234780" cy="504597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7053875" y="5733256"/>
              <a:ext cx="129125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6948264" y="5733256"/>
              <a:ext cx="105612" cy="138207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7053875" y="5529884"/>
              <a:ext cx="0" cy="203372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6967447" y="5366866"/>
              <a:ext cx="170173" cy="15666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6948264" y="5631570"/>
              <a:ext cx="234780" cy="0"/>
            </a:xfrm>
            <a:prstGeom prst="lin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3840689" y="5632950"/>
                <a:ext cx="10366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=30</m:t>
                      </m:r>
                      <m:r>
                        <a:rPr lang="en-GB" sz="1400" b="0" i="1" smtClean="0"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689" y="5632950"/>
                <a:ext cx="1036639" cy="307777"/>
              </a:xfrm>
              <a:prstGeom prst="rect">
                <a:avLst/>
              </a:prstGeom>
              <a:blipFill rotWithShape="1">
                <a:blip r:embed="rId2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8251891" y="3818300"/>
            <a:ext cx="831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(Rod is light)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4877328" y="4545477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28" y="4545477"/>
                <a:ext cx="683708" cy="369332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1885868" y="6100816"/>
                <a:ext cx="683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868" y="6100816"/>
                <a:ext cx="683708" cy="369332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1" name="Straight Connector 120"/>
          <p:cNvCxnSpPr/>
          <p:nvPr/>
        </p:nvCxnSpPr>
        <p:spPr>
          <a:xfrm flipH="1">
            <a:off x="3347864" y="5034631"/>
            <a:ext cx="2122134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5469999" y="5034631"/>
            <a:ext cx="1" cy="700361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5470000" y="5734992"/>
            <a:ext cx="3653904" cy="635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3347864" y="3476625"/>
            <a:ext cx="5805661" cy="177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3721844" y="1259607"/>
            <a:ext cx="3712995" cy="1605803"/>
            <a:chOff x="3913024" y="1339027"/>
            <a:chExt cx="3712995" cy="1605803"/>
          </a:xfrm>
        </p:grpSpPr>
        <p:cxnSp>
          <p:nvCxnSpPr>
            <p:cNvPr id="51" name="Straight Arrow Connector 50"/>
            <p:cNvCxnSpPr/>
            <p:nvPr/>
          </p:nvCxnSpPr>
          <p:spPr>
            <a:xfrm flipV="1">
              <a:off x="4059860" y="1576680"/>
              <a:ext cx="0" cy="720081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4059860" y="1801028"/>
              <a:ext cx="3566159" cy="1143802"/>
              <a:chOff x="4059860" y="1801028"/>
              <a:chExt cx="3566159" cy="1143802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4059860" y="2296760"/>
                <a:ext cx="356615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5883326" y="2296760"/>
                <a:ext cx="0" cy="648070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4682474" y="1927428"/>
                    <a:ext cx="683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57" name="TextBox 5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82474" y="1927428"/>
                    <a:ext cx="683708" cy="369332"/>
                  </a:xfrm>
                  <a:prstGeom prst="rect">
                    <a:avLst/>
                  </a:prstGeom>
                  <a:blipFill>
                    <a:blip r:embed="rId3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5944296" y="1936720"/>
                    <a:ext cx="683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4296" y="1936720"/>
                    <a:ext cx="683708" cy="369332"/>
                  </a:xfrm>
                  <a:prstGeom prst="rect">
                    <a:avLst/>
                  </a:prstGeom>
                  <a:blipFill>
                    <a:blip r:embed="rId3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6841146" y="1927428"/>
                    <a:ext cx="683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41146" y="1927428"/>
                    <a:ext cx="683708" cy="369332"/>
                  </a:xfrm>
                  <a:prstGeom prst="rect">
                    <a:avLst/>
                  </a:prstGeom>
                  <a:blipFill>
                    <a:blip r:embed="rId3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0" name="Oval 59"/>
              <p:cNvSpPr/>
              <p:nvPr/>
            </p:nvSpPr>
            <p:spPr>
              <a:xfrm>
                <a:off x="6637558" y="2188748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6395574" y="1801028"/>
                    <a:ext cx="683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/>
                            </a:rPr>
                            <m:t>𝑃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95574" y="1801028"/>
                    <a:ext cx="683708" cy="369332"/>
                  </a:xfrm>
                  <a:prstGeom prst="rect">
                    <a:avLst/>
                  </a:prstGeom>
                  <a:blipFill>
                    <a:blip r:embed="rId3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3913024" y="1339027"/>
                  <a:ext cx="6837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5</m:t>
                        </m:r>
                        <m:r>
                          <a:rPr lang="en-GB" b="0" i="1" smtClean="0">
                            <a:latin typeface="Cambria Math"/>
                          </a:rPr>
                          <m:t>𝑁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3024" y="1339027"/>
                  <a:ext cx="683708" cy="369332"/>
                </a:xfrm>
                <a:prstGeom prst="rect">
                  <a:avLst/>
                </a:prstGeom>
                <a:blipFill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9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154B33-0B3A-4E4D-B2AA-34E24D80A1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DCAF6F6-2E8A-4EDE-A1C0-D701B421414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Angled 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5D3D0CA-20A9-49F9-9FA0-2A53B98919C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9DE5BA7-536D-4686-925C-1728B68155DA}"/>
                  </a:ext>
                </a:extLst>
              </p:cNvPr>
              <p:cNvSpPr txBox="1"/>
              <p:nvPr/>
            </p:nvSpPr>
            <p:spPr>
              <a:xfrm>
                <a:off x="251520" y="764704"/>
                <a:ext cx="6696744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a set of forces acting on a light rod. Calculate the resultant moment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9DE5BA7-536D-4686-925C-1728B6815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6696744" cy="2308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48832A3-F15E-4849-97D6-19D0A9967F36}"/>
              </a:ext>
            </a:extLst>
          </p:cNvPr>
          <p:cNvCxnSpPr>
            <a:cxnSpLocks/>
          </p:cNvCxnSpPr>
          <p:nvPr/>
        </p:nvCxnSpPr>
        <p:spPr>
          <a:xfrm flipV="1">
            <a:off x="1587500" y="1647825"/>
            <a:ext cx="369888" cy="10255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E72A211-5C03-4E8C-95BE-840DCE62AAD8}"/>
              </a:ext>
            </a:extLst>
          </p:cNvPr>
          <p:cNvCxnSpPr>
            <a:cxnSpLocks/>
          </p:cNvCxnSpPr>
          <p:nvPr/>
        </p:nvCxnSpPr>
        <p:spPr>
          <a:xfrm flipH="1" flipV="1">
            <a:off x="3852863" y="1866900"/>
            <a:ext cx="910282" cy="8138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5022996F-5A3C-48F6-9397-FFD63D1420A7}"/>
              </a:ext>
            </a:extLst>
          </p:cNvPr>
          <p:cNvSpPr/>
          <p:nvPr/>
        </p:nvSpPr>
        <p:spPr>
          <a:xfrm>
            <a:off x="3590726" y="2658541"/>
            <a:ext cx="72005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911D223-95C6-4645-8876-27DB994DA1FA}"/>
              </a:ext>
            </a:extLst>
          </p:cNvPr>
          <p:cNvCxnSpPr>
            <a:cxnSpLocks/>
          </p:cNvCxnSpPr>
          <p:nvPr/>
        </p:nvCxnSpPr>
        <p:spPr>
          <a:xfrm>
            <a:off x="1892300" y="1949450"/>
            <a:ext cx="1689100" cy="73025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0345E7D-2FD7-4A59-A242-696F8252D76D}"/>
                  </a:ext>
                </a:extLst>
              </p:cNvPr>
              <p:cNvSpPr txBox="1"/>
              <p:nvPr/>
            </p:nvSpPr>
            <p:spPr>
              <a:xfrm>
                <a:off x="1738112" y="2334969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0345E7D-2FD7-4A59-A242-696F8252D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112" y="2334969"/>
                <a:ext cx="288032" cy="276999"/>
              </a:xfrm>
              <a:prstGeom prst="rect">
                <a:avLst/>
              </a:prstGeom>
              <a:blipFill>
                <a:blip r:embed="rId3"/>
                <a:stretch>
                  <a:fillRect r="-29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6F6989-0EED-4D42-822A-30342B1C37F3}"/>
                  </a:ext>
                </a:extLst>
              </p:cNvPr>
              <p:cNvSpPr txBox="1"/>
              <p:nvPr/>
            </p:nvSpPr>
            <p:spPr>
              <a:xfrm>
                <a:off x="3961407" y="2660818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6F6989-0EED-4D42-822A-30342B1C3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407" y="2660818"/>
                <a:ext cx="430958" cy="276999"/>
              </a:xfrm>
              <a:prstGeom prst="rect">
                <a:avLst/>
              </a:prstGeom>
              <a:blipFill>
                <a:blip r:embed="rId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5FFA118-EF49-4CA0-8CC6-C422EA45CB64}"/>
                  </a:ext>
                </a:extLst>
              </p:cNvPr>
              <p:cNvSpPr txBox="1"/>
              <p:nvPr/>
            </p:nvSpPr>
            <p:spPr>
              <a:xfrm>
                <a:off x="2621492" y="2685847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5FFA118-EF49-4CA0-8CC6-C422EA45C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492" y="2685847"/>
                <a:ext cx="430958" cy="276999"/>
              </a:xfrm>
              <a:prstGeom prst="rect">
                <a:avLst/>
              </a:prstGeom>
              <a:blipFill>
                <a:blip r:embed="rId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4257B0-C0F1-48FF-A025-5848131AA166}"/>
                  </a:ext>
                </a:extLst>
              </p:cNvPr>
              <p:cNvSpPr txBox="1"/>
              <p:nvPr/>
            </p:nvSpPr>
            <p:spPr>
              <a:xfrm>
                <a:off x="1536378" y="1451456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4257B0-C0F1-48FF-A025-5848131AA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78" y="1451456"/>
                <a:ext cx="43095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DA6C73-2D10-4294-B1E7-4E427AF5DB4D}"/>
                  </a:ext>
                </a:extLst>
              </p:cNvPr>
              <p:cNvSpPr txBox="1"/>
              <p:nvPr/>
            </p:nvSpPr>
            <p:spPr>
              <a:xfrm>
                <a:off x="3777834" y="1603826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DA6C73-2D10-4294-B1E7-4E427AF5D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834" y="1603826"/>
                <a:ext cx="43095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8C57517-A738-49BA-ADB3-77FBC21FC89A}"/>
                  </a:ext>
                </a:extLst>
              </p:cNvPr>
              <p:cNvSpPr txBox="1"/>
              <p:nvPr/>
            </p:nvSpPr>
            <p:spPr>
              <a:xfrm>
                <a:off x="3456595" y="2700083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8C57517-A738-49BA-ADB3-77FBC21FC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595" y="2700083"/>
                <a:ext cx="430958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61E64E4-607C-4866-9B75-5128BD3E57E3}"/>
              </a:ext>
            </a:extLst>
          </p:cNvPr>
          <p:cNvCxnSpPr/>
          <p:nvPr/>
        </p:nvCxnSpPr>
        <p:spPr>
          <a:xfrm>
            <a:off x="1581008" y="2685678"/>
            <a:ext cx="31915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B0D7ECD-2929-4E31-A7FD-3B3CEB0D6720}"/>
              </a:ext>
            </a:extLst>
          </p:cNvPr>
          <p:cNvCxnSpPr>
            <a:cxnSpLocks/>
          </p:cNvCxnSpPr>
          <p:nvPr/>
        </p:nvCxnSpPr>
        <p:spPr>
          <a:xfrm>
            <a:off x="2032000" y="2679701"/>
            <a:ext cx="0" cy="3365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128582F-BA43-45CA-AD83-34A4EEEBA786}"/>
              </a:ext>
            </a:extLst>
          </p:cNvPr>
          <p:cNvSpPr/>
          <p:nvPr/>
        </p:nvSpPr>
        <p:spPr>
          <a:xfrm>
            <a:off x="1682750" y="2406650"/>
            <a:ext cx="190500" cy="279400"/>
          </a:xfrm>
          <a:custGeom>
            <a:avLst/>
            <a:gdLst>
              <a:gd name="connsiteX0" fmla="*/ 0 w 190500"/>
              <a:gd name="connsiteY0" fmla="*/ 0 h 279400"/>
              <a:gd name="connsiteX1" fmla="*/ 120650 w 190500"/>
              <a:gd name="connsiteY1" fmla="*/ 139700 h 279400"/>
              <a:gd name="connsiteX2" fmla="*/ 190500 w 190500"/>
              <a:gd name="connsiteY2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" h="279400">
                <a:moveTo>
                  <a:pt x="0" y="0"/>
                </a:moveTo>
                <a:cubicBezTo>
                  <a:pt x="44450" y="46566"/>
                  <a:pt x="88900" y="93133"/>
                  <a:pt x="120650" y="139700"/>
                </a:cubicBezTo>
                <a:cubicBezTo>
                  <a:pt x="152400" y="186267"/>
                  <a:pt x="171450" y="232833"/>
                  <a:pt x="190500" y="279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7C76A4B-F90E-4893-B018-F767028DDA1D}"/>
              </a:ext>
            </a:extLst>
          </p:cNvPr>
          <p:cNvSpPr/>
          <p:nvPr/>
        </p:nvSpPr>
        <p:spPr>
          <a:xfrm>
            <a:off x="4406900" y="2419350"/>
            <a:ext cx="69850" cy="266700"/>
          </a:xfrm>
          <a:custGeom>
            <a:avLst/>
            <a:gdLst>
              <a:gd name="connsiteX0" fmla="*/ 69850 w 69850"/>
              <a:gd name="connsiteY0" fmla="*/ 0 h 266700"/>
              <a:gd name="connsiteX1" fmla="*/ 12700 w 69850"/>
              <a:gd name="connsiteY1" fmla="*/ 133350 h 266700"/>
              <a:gd name="connsiteX2" fmla="*/ 0 w 69850"/>
              <a:gd name="connsiteY2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850" h="266700">
                <a:moveTo>
                  <a:pt x="69850" y="0"/>
                </a:moveTo>
                <a:cubicBezTo>
                  <a:pt x="47096" y="44450"/>
                  <a:pt x="24342" y="88900"/>
                  <a:pt x="12700" y="133350"/>
                </a:cubicBezTo>
                <a:cubicBezTo>
                  <a:pt x="1058" y="177800"/>
                  <a:pt x="529" y="222250"/>
                  <a:pt x="0" y="2667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3109BFC-72A8-4858-97CC-79E1B8D86475}"/>
                  </a:ext>
                </a:extLst>
              </p:cNvPr>
              <p:cNvSpPr txBox="1"/>
              <p:nvPr/>
            </p:nvSpPr>
            <p:spPr>
              <a:xfrm>
                <a:off x="4091050" y="2370219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40°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3109BFC-72A8-4858-97CC-79E1B8D86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050" y="2370219"/>
                <a:ext cx="288032" cy="276999"/>
              </a:xfrm>
              <a:prstGeom prst="rect">
                <a:avLst/>
              </a:prstGeom>
              <a:blipFill>
                <a:blip r:embed="rId9"/>
                <a:stretch>
                  <a:fillRect r="-29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5B80F00-F36E-4A2C-A0CA-392738C1B5C0}"/>
                  </a:ext>
                </a:extLst>
              </p:cNvPr>
              <p:cNvSpPr txBox="1"/>
              <p:nvPr/>
            </p:nvSpPr>
            <p:spPr>
              <a:xfrm>
                <a:off x="1584967" y="2703141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5B80F00-F36E-4A2C-A0CA-392738C1B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967" y="2703141"/>
                <a:ext cx="430958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749689E-A539-471D-9DE4-905157C5C212}"/>
              </a:ext>
            </a:extLst>
          </p:cNvPr>
          <p:cNvCxnSpPr>
            <a:cxnSpLocks/>
          </p:cNvCxnSpPr>
          <p:nvPr/>
        </p:nvCxnSpPr>
        <p:spPr>
          <a:xfrm flipH="1">
            <a:off x="3632200" y="2133600"/>
            <a:ext cx="495300" cy="56515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47830CE-9E83-4016-A23D-C1CB11965051}"/>
              </a:ext>
            </a:extLst>
          </p:cNvPr>
          <p:cNvCxnSpPr>
            <a:cxnSpLocks/>
          </p:cNvCxnSpPr>
          <p:nvPr/>
        </p:nvCxnSpPr>
        <p:spPr>
          <a:xfrm>
            <a:off x="1804988" y="2071688"/>
            <a:ext cx="1619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E67D075-4679-4279-80C8-86D56B86AC91}"/>
              </a:ext>
            </a:extLst>
          </p:cNvPr>
          <p:cNvCxnSpPr>
            <a:cxnSpLocks/>
          </p:cNvCxnSpPr>
          <p:nvPr/>
        </p:nvCxnSpPr>
        <p:spPr>
          <a:xfrm flipV="1">
            <a:off x="1962150" y="2009775"/>
            <a:ext cx="59531" cy="1357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EC6784E-D340-4902-A952-346FE94E66E3}"/>
              </a:ext>
            </a:extLst>
          </p:cNvPr>
          <p:cNvCxnSpPr>
            <a:cxnSpLocks/>
          </p:cNvCxnSpPr>
          <p:nvPr/>
        </p:nvCxnSpPr>
        <p:spPr>
          <a:xfrm>
            <a:off x="4032250" y="2235008"/>
            <a:ext cx="106363" cy="938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BC9349C-15CB-4D13-9CB8-A0059831DCAC}"/>
              </a:ext>
            </a:extLst>
          </p:cNvPr>
          <p:cNvCxnSpPr>
            <a:cxnSpLocks/>
          </p:cNvCxnSpPr>
          <p:nvPr/>
        </p:nvCxnSpPr>
        <p:spPr>
          <a:xfrm flipV="1">
            <a:off x="4138613" y="2216944"/>
            <a:ext cx="95250" cy="1071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8D89AAC3-B361-4241-9D2F-3D6A848383B5}"/>
                  </a:ext>
                </a:extLst>
              </p:cNvPr>
              <p:cNvSpPr txBox="1"/>
              <p:nvPr/>
            </p:nvSpPr>
            <p:spPr>
              <a:xfrm>
                <a:off x="2007426" y="2808357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8D89AAC3-B361-4241-9D2F-3D6A84838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426" y="2808357"/>
                <a:ext cx="430958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29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DDF3003-3EF1-462E-A57B-BA9224825CB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83D7B95E-3572-421A-A373-B8C22DE3635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D975235-F1E1-4D9A-800E-E973F6AD1D0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93D1EC9-D6A5-4907-A947-0AFBFCC0CA05}"/>
                  </a:ext>
                </a:extLst>
              </p:cNvPr>
              <p:cNvSpPr txBox="1"/>
              <p:nvPr/>
            </p:nvSpPr>
            <p:spPr>
              <a:xfrm>
                <a:off x="251520" y="764704"/>
                <a:ext cx="6696744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two forces acting on a lamina.</a:t>
                </a:r>
              </a:p>
              <a:p>
                <a:r>
                  <a:rPr lang="en-GB" dirty="0"/>
                  <a:t>Calculate the resultant moment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93D1EC9-D6A5-4907-A947-0AFBFCC0C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6696744" cy="2308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2694B6-74C3-4AA9-ACEE-47F4A391FD9E}"/>
              </a:ext>
            </a:extLst>
          </p:cNvPr>
          <p:cNvCxnSpPr>
            <a:cxnSpLocks/>
          </p:cNvCxnSpPr>
          <p:nvPr/>
        </p:nvCxnSpPr>
        <p:spPr>
          <a:xfrm flipV="1">
            <a:off x="1317072" y="1844824"/>
            <a:ext cx="724081" cy="5208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82EB997-A315-4A58-8BCF-FA59BFADCF81}"/>
              </a:ext>
            </a:extLst>
          </p:cNvPr>
          <p:cNvCxnSpPr>
            <a:cxnSpLocks/>
          </p:cNvCxnSpPr>
          <p:nvPr/>
        </p:nvCxnSpPr>
        <p:spPr>
          <a:xfrm flipV="1">
            <a:off x="1333850" y="2105637"/>
            <a:ext cx="1434517" cy="24328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D155DD-66D2-436B-B99A-71627282004D}"/>
              </a:ext>
            </a:extLst>
          </p:cNvPr>
          <p:cNvCxnSpPr>
            <a:cxnSpLocks/>
          </p:cNvCxnSpPr>
          <p:nvPr/>
        </p:nvCxnSpPr>
        <p:spPr>
          <a:xfrm>
            <a:off x="1333850" y="2348917"/>
            <a:ext cx="686801" cy="2775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A23BB3C-29BC-4C0D-9758-E222BD31EBC0}"/>
              </a:ext>
            </a:extLst>
          </p:cNvPr>
          <p:cNvSpPr/>
          <p:nvPr/>
        </p:nvSpPr>
        <p:spPr>
          <a:xfrm>
            <a:off x="1814512" y="2044065"/>
            <a:ext cx="114300" cy="205740"/>
          </a:xfrm>
          <a:custGeom>
            <a:avLst/>
            <a:gdLst>
              <a:gd name="connsiteX0" fmla="*/ 0 w 114300"/>
              <a:gd name="connsiteY0" fmla="*/ 0 h 205740"/>
              <a:gd name="connsiteX1" fmla="*/ 83820 w 114300"/>
              <a:gd name="connsiteY1" fmla="*/ 91440 h 205740"/>
              <a:gd name="connsiteX2" fmla="*/ 114300 w 114300"/>
              <a:gd name="connsiteY2" fmla="*/ 20574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205740">
                <a:moveTo>
                  <a:pt x="0" y="0"/>
                </a:moveTo>
                <a:cubicBezTo>
                  <a:pt x="32385" y="28575"/>
                  <a:pt x="64770" y="57150"/>
                  <a:pt x="83820" y="91440"/>
                </a:cubicBezTo>
                <a:cubicBezTo>
                  <a:pt x="102870" y="125730"/>
                  <a:pt x="108585" y="165735"/>
                  <a:pt x="114300" y="20574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D48C1FA-AA23-4EED-BC6F-45F120FDFCDD}"/>
              </a:ext>
            </a:extLst>
          </p:cNvPr>
          <p:cNvSpPr/>
          <p:nvPr/>
        </p:nvSpPr>
        <p:spPr>
          <a:xfrm>
            <a:off x="1973580" y="2240280"/>
            <a:ext cx="47071" cy="350520"/>
          </a:xfrm>
          <a:custGeom>
            <a:avLst/>
            <a:gdLst>
              <a:gd name="connsiteX0" fmla="*/ 30480 w 47071"/>
              <a:gd name="connsiteY0" fmla="*/ 0 h 350520"/>
              <a:gd name="connsiteX1" fmla="*/ 45720 w 47071"/>
              <a:gd name="connsiteY1" fmla="*/ 220980 h 350520"/>
              <a:gd name="connsiteX2" fmla="*/ 0 w 47071"/>
              <a:gd name="connsiteY2" fmla="*/ 35052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071" h="350520">
                <a:moveTo>
                  <a:pt x="30480" y="0"/>
                </a:moveTo>
                <a:cubicBezTo>
                  <a:pt x="40640" y="81280"/>
                  <a:pt x="50800" y="162560"/>
                  <a:pt x="45720" y="220980"/>
                </a:cubicBezTo>
                <a:cubicBezTo>
                  <a:pt x="40640" y="279400"/>
                  <a:pt x="20320" y="314960"/>
                  <a:pt x="0" y="3505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43FB2C-D141-4BC3-A477-CDFDC6A72E8F}"/>
                  </a:ext>
                </a:extLst>
              </p:cNvPr>
              <p:cNvSpPr txBox="1"/>
              <p:nvPr/>
            </p:nvSpPr>
            <p:spPr>
              <a:xfrm>
                <a:off x="1581212" y="2060656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25°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43FB2C-D141-4BC3-A477-CDFDC6A72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212" y="2060656"/>
                <a:ext cx="288032" cy="276999"/>
              </a:xfrm>
              <a:prstGeom prst="rect">
                <a:avLst/>
              </a:prstGeom>
              <a:blipFill>
                <a:blip r:embed="rId3"/>
                <a:stretch>
                  <a:fillRect r="-29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E302E9-520C-4BD6-BCF6-C73A7BB3F773}"/>
                  </a:ext>
                </a:extLst>
              </p:cNvPr>
              <p:cNvSpPr txBox="1"/>
              <p:nvPr/>
            </p:nvSpPr>
            <p:spPr>
              <a:xfrm>
                <a:off x="1625640" y="2266166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35°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E302E9-520C-4BD6-BCF6-C73A7BB3F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640" y="2266166"/>
                <a:ext cx="288032" cy="276999"/>
              </a:xfrm>
              <a:prstGeom prst="rect">
                <a:avLst/>
              </a:prstGeom>
              <a:blipFill>
                <a:blip r:embed="rId4"/>
                <a:stretch>
                  <a:fillRect r="-29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B627AF-214E-4996-8775-3088B9862F4E}"/>
                  </a:ext>
                </a:extLst>
              </p:cNvPr>
              <p:cNvSpPr txBox="1"/>
              <p:nvPr/>
            </p:nvSpPr>
            <p:spPr>
              <a:xfrm>
                <a:off x="2041153" y="1951438"/>
                <a:ext cx="4715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700" b="0" i="0" dirty="0">
                    <a:latin typeface="+mj-lt"/>
                  </a:rPr>
                  <a:t> </a:t>
                </a:r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B627AF-214E-4996-8775-3088B9862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153" y="1951438"/>
                <a:ext cx="471577" cy="276999"/>
              </a:xfrm>
              <a:prstGeom prst="rect">
                <a:avLst/>
              </a:prstGeom>
              <a:blipFill>
                <a:blip r:embed="rId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ACCE1E-9629-4A1F-A29B-943BB73FF7E0}"/>
                  </a:ext>
                </a:extLst>
              </p:cNvPr>
              <p:cNvSpPr txBox="1"/>
              <p:nvPr/>
            </p:nvSpPr>
            <p:spPr>
              <a:xfrm>
                <a:off x="1996237" y="1612361"/>
                <a:ext cx="4457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600" b="0" i="0" dirty="0">
                    <a:latin typeface="+mj-lt"/>
                  </a:rPr>
                  <a:t> </a:t>
                </a:r>
                <a:r>
                  <a:rPr lang="en-GB" sz="1200" b="0" i="0" dirty="0">
                    <a:latin typeface="+mj-lt"/>
                  </a:rPr>
                  <a:t>N</a:t>
                </a:r>
                <a:endParaRPr lang="en-GB" sz="1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ACCE1E-9629-4A1F-A29B-943BB73FF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237" y="1612361"/>
                <a:ext cx="445735" cy="276999"/>
              </a:xfrm>
              <a:prstGeom prst="rect">
                <a:avLst/>
              </a:prstGeom>
              <a:blipFill>
                <a:blip r:embed="rId6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1B43E4E-C89E-4927-B5BD-D6E0ED8F4050}"/>
                  </a:ext>
                </a:extLst>
              </p:cNvPr>
              <p:cNvSpPr txBox="1"/>
              <p:nvPr/>
            </p:nvSpPr>
            <p:spPr>
              <a:xfrm>
                <a:off x="1933085" y="2563723"/>
                <a:ext cx="4457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600" b="0" i="0" dirty="0">
                    <a:latin typeface="+mj-lt"/>
                  </a:rPr>
                  <a:t> </a:t>
                </a:r>
                <a:r>
                  <a:rPr lang="en-GB" sz="1200" b="0" i="0" dirty="0">
                    <a:latin typeface="+mj-lt"/>
                  </a:rPr>
                  <a:t>N</a:t>
                </a:r>
                <a:endParaRPr lang="en-GB" sz="1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1B43E4E-C89E-4927-B5BD-D6E0ED8F4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85" y="2563723"/>
                <a:ext cx="445735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2CA735-A371-43A2-A61B-1B2027B8CDA9}"/>
                  </a:ext>
                </a:extLst>
              </p:cNvPr>
              <p:cNvSpPr txBox="1"/>
              <p:nvPr/>
            </p:nvSpPr>
            <p:spPr>
              <a:xfrm>
                <a:off x="2658589" y="1976712"/>
                <a:ext cx="4457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2CA735-A371-43A2-A61B-1B2027B8C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589" y="1976712"/>
                <a:ext cx="445735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48">
            <a:extLst>
              <a:ext uri="{FF2B5EF4-FFF2-40B4-BE49-F238E27FC236}">
                <a16:creationId xmlns:a16="http://schemas.microsoft.com/office/drawing/2014/main" id="{65F0B936-A290-4E9A-A6AC-ECC90E847A63}"/>
              </a:ext>
            </a:extLst>
          </p:cNvPr>
          <p:cNvSpPr/>
          <p:nvPr/>
        </p:nvSpPr>
        <p:spPr>
          <a:xfrm>
            <a:off x="2699358" y="2057267"/>
            <a:ext cx="96230" cy="9538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467639" y="3590738"/>
            <a:ext cx="3502930" cy="2168173"/>
            <a:chOff x="3216239" y="601090"/>
            <a:chExt cx="3502930" cy="2168173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3216239" y="1580507"/>
              <a:ext cx="1283680" cy="387689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4896473" y="2258024"/>
              <a:ext cx="216024" cy="2160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 flipV="1">
              <a:off x="4745383" y="1515330"/>
              <a:ext cx="230909" cy="77585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770643" y="1605306"/>
                  <a:ext cx="68370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10</m:t>
                        </m:r>
                        <m:r>
                          <a:rPr lang="en-GB" sz="14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0643" y="1605306"/>
                  <a:ext cx="683708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4607801" y="2399931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801" y="2399931"/>
                  <a:ext cx="432048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Arrow Connector 34"/>
            <p:cNvCxnSpPr/>
            <p:nvPr/>
          </p:nvCxnSpPr>
          <p:spPr>
            <a:xfrm flipH="1" flipV="1">
              <a:off x="5474743" y="601090"/>
              <a:ext cx="328613" cy="109554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5060965" y="2076597"/>
              <a:ext cx="838200" cy="279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257424" y="2195735"/>
                  <a:ext cx="68370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15</m:t>
                        </m:r>
                        <m:r>
                          <a:rPr lang="en-GB" sz="14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424" y="2195735"/>
                  <a:ext cx="683708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Connector 37"/>
            <p:cNvCxnSpPr/>
            <p:nvPr/>
          </p:nvCxnSpPr>
          <p:spPr>
            <a:xfrm flipH="1" flipV="1">
              <a:off x="5783710" y="1711619"/>
              <a:ext cx="230909" cy="77585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4419224" y="1309331"/>
              <a:ext cx="838200" cy="279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556604" y="1158552"/>
                  <a:ext cx="108012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20</m:t>
                        </m:r>
                        <m:r>
                          <a:rPr lang="en-GB" sz="1400" b="0" i="1" smtClean="0">
                            <a:latin typeface="Cambria Math"/>
                          </a:rPr>
                          <m:t>𝑁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6604" y="1158552"/>
                  <a:ext cx="1080120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5639049" y="1460092"/>
                  <a:ext cx="108012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10</m:t>
                        </m:r>
                        <m:r>
                          <a:rPr lang="en-GB" sz="1400" b="0" i="1" smtClean="0">
                            <a:latin typeface="Cambria Math"/>
                          </a:rPr>
                          <m:t>𝑁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9049" y="1460092"/>
                  <a:ext cx="1080120" cy="30777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294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Lesson 2: This </a:t>
              </a:r>
              <a:r>
                <a:rPr lang="en-GB" sz="3200" dirty="0"/>
                <a:t>whole chapter in a nutshell…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755" y="1599556"/>
            <a:ext cx="609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758" y="1570981"/>
            <a:ext cx="6286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07221" y="800250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18151" y="1443068"/>
            <a:ext cx="76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70kg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1480" y="2995915"/>
            <a:ext cx="7848872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 </a:t>
            </a:r>
            <a:r>
              <a:rPr lang="en-GB" dirty="0"/>
              <a:t>If a rigid body is in </a:t>
            </a:r>
            <a:r>
              <a:rPr lang="en-GB" b="1" dirty="0"/>
              <a:t>equilibrium</a:t>
            </a:r>
            <a:r>
              <a:rPr lang="en-GB" dirty="0"/>
              <a:t> then:</a:t>
            </a:r>
          </a:p>
          <a:p>
            <a:endParaRPr lang="en-GB" dirty="0"/>
          </a:p>
          <a:p>
            <a:r>
              <a:rPr lang="en-GB" dirty="0"/>
              <a:t>	The resultant force in any direction is 0.</a:t>
            </a:r>
          </a:p>
          <a:p>
            <a:r>
              <a:rPr lang="en-GB" dirty="0"/>
              <a:t>	The resultant moment about any point is 0.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17544" y="3550756"/>
            <a:ext cx="360040" cy="2829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17544" y="3833743"/>
            <a:ext cx="360040" cy="2829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08393" y="800696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00735" y="3118440"/>
            <a:ext cx="2876565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i.e. Forces up = forces down, as per Year 1</a:t>
            </a:r>
          </a:p>
        </p:txBody>
      </p:sp>
      <p:cxnSp>
        <p:nvCxnSpPr>
          <p:cNvPr id="20" name="Straight Arrow Connector 19"/>
          <p:cNvCxnSpPr>
            <a:cxnSpLocks/>
            <a:stCxn id="17" idx="1"/>
          </p:cNvCxnSpPr>
          <p:nvPr/>
        </p:nvCxnSpPr>
        <p:spPr>
          <a:xfrm flipH="1">
            <a:off x="5429251" y="3441606"/>
            <a:ext cx="571484" cy="196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83769" y="4332709"/>
            <a:ext cx="2750632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In other words, clockwise moments = anticlockwise moments</a:t>
            </a:r>
          </a:p>
        </p:txBody>
      </p:sp>
      <p:cxnSp>
        <p:nvCxnSpPr>
          <p:cNvPr id="27" name="Straight Arrow Connector 26"/>
          <p:cNvCxnSpPr>
            <a:cxnSpLocks/>
            <a:stCxn id="25" idx="1"/>
          </p:cNvCxnSpPr>
          <p:nvPr/>
        </p:nvCxnSpPr>
        <p:spPr>
          <a:xfrm flipH="1" flipV="1">
            <a:off x="5325815" y="4332710"/>
            <a:ext cx="457954" cy="461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175A9F-7492-4FA0-ACCA-352FFF992CBF}"/>
              </a:ext>
            </a:extLst>
          </p:cNvPr>
          <p:cNvCxnSpPr>
            <a:cxnSpLocks/>
          </p:cNvCxnSpPr>
          <p:nvPr/>
        </p:nvCxnSpPr>
        <p:spPr>
          <a:xfrm>
            <a:off x="1581354" y="2489185"/>
            <a:ext cx="568309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DD7B6E0-814E-4603-AF37-C11D1BB78529}"/>
              </a:ext>
            </a:extLst>
          </p:cNvPr>
          <p:cNvSpPr/>
          <p:nvPr/>
        </p:nvSpPr>
        <p:spPr>
          <a:xfrm>
            <a:off x="4332723" y="2490513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3606F08-40C7-48A9-B78C-F4C03EE7ED57}"/>
              </a:ext>
            </a:extLst>
          </p:cNvPr>
          <p:cNvCxnSpPr>
            <a:cxnSpLocks/>
          </p:cNvCxnSpPr>
          <p:nvPr/>
        </p:nvCxnSpPr>
        <p:spPr>
          <a:xfrm>
            <a:off x="1515684" y="1120339"/>
            <a:ext cx="2857996" cy="1349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3483051-D94F-4207-AF22-7990DBB119E0}"/>
              </a:ext>
            </a:extLst>
          </p:cNvPr>
          <p:cNvCxnSpPr>
            <a:cxnSpLocks/>
          </p:cNvCxnSpPr>
          <p:nvPr/>
        </p:nvCxnSpPr>
        <p:spPr>
          <a:xfrm>
            <a:off x="4559349" y="1120339"/>
            <a:ext cx="2657475" cy="1905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6EF84BD-02EA-43CE-8229-DCFC185BF17B}"/>
              </a:ext>
            </a:extLst>
          </p:cNvPr>
          <p:cNvSpPr txBox="1"/>
          <p:nvPr/>
        </p:nvSpPr>
        <p:spPr>
          <a:xfrm>
            <a:off x="1548215" y="4811553"/>
            <a:ext cx="2867669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 will typically use </a:t>
            </a:r>
            <a:r>
              <a:rPr lang="en-GB" b="1" u="sng" dirty="0"/>
              <a:t>both</a:t>
            </a:r>
            <a:r>
              <a:rPr lang="en-GB" dirty="0"/>
              <a:t> these properties to solve exam questions.</a:t>
            </a:r>
          </a:p>
        </p:txBody>
      </p:sp>
    </p:spTree>
    <p:extLst>
      <p:ext uri="{BB962C8B-B14F-4D97-AF65-F5344CB8AC3E}">
        <p14:creationId xmlns:p14="http://schemas.microsoft.com/office/powerpoint/2010/main" val="22043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764371" y="2351795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0655" y="3132398"/>
            <a:ext cx="1103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70kg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45659" y="2446301"/>
                <a:ext cx="14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= ?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659" y="2446301"/>
                <a:ext cx="1454267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876581" y="2357009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66" y="692696"/>
            <a:ext cx="8640960" cy="133882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Lewis and Tom are having fun on a </a:t>
            </a:r>
            <a:r>
              <a:rPr lang="en-GB" b="1" dirty="0"/>
              <a:t>uniform</a:t>
            </a:r>
            <a:r>
              <a:rPr lang="en-GB" dirty="0"/>
              <a:t> seesaw of mass 20kg. Lewis weighs 70kg and is 10m from the pivot. Tom is 8m from the pivot. The seesaw remains horizontal.</a:t>
            </a:r>
          </a:p>
          <a:p>
            <a:endParaRPr lang="en-GB" sz="900" dirty="0"/>
          </a:p>
          <a:p>
            <a:r>
              <a:rPr lang="en-GB" dirty="0"/>
              <a:t>a) Determine the reaction force at the pivot of the seesaw.</a:t>
            </a:r>
          </a:p>
          <a:p>
            <a:r>
              <a:rPr lang="en-GB" dirty="0"/>
              <a:t>b) Determine Tom’s mass.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37542" y="3227452"/>
            <a:ext cx="756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Lewis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03364" y="3208251"/>
            <a:ext cx="756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Tom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46042" y="3882468"/>
                <a:ext cx="671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70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6042" y="3882468"/>
                <a:ext cx="671861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921483" y="3899582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483" y="3899582"/>
                <a:ext cx="820910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46580" y="3924753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20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580" y="3924753"/>
                <a:ext cx="820910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42559" y="2838919"/>
                <a:ext cx="820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559" y="2838919"/>
                <a:ext cx="82091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084168" y="462254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Hint: </a:t>
            </a:r>
            <a:r>
              <a:rPr lang="en-GB" sz="1600" dirty="0"/>
              <a:t>Choose a suitable point to take moments about.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7A0B3C4-17D0-460C-BF85-8D3D0A23AE9B}"/>
              </a:ext>
            </a:extLst>
          </p:cNvPr>
          <p:cNvCxnSpPr>
            <a:cxnSpLocks/>
          </p:cNvCxnSpPr>
          <p:nvPr/>
        </p:nvCxnSpPr>
        <p:spPr>
          <a:xfrm>
            <a:off x="1676604" y="3536935"/>
            <a:ext cx="568309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E20EB67E-431F-45F6-A01B-A1CEC95D328A}"/>
              </a:ext>
            </a:extLst>
          </p:cNvPr>
          <p:cNvSpPr/>
          <p:nvPr/>
        </p:nvSpPr>
        <p:spPr>
          <a:xfrm>
            <a:off x="4770873" y="3538263"/>
            <a:ext cx="329573" cy="24399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9BAAE0B-E512-4486-8C68-FA0ADE31E4B6}"/>
              </a:ext>
            </a:extLst>
          </p:cNvPr>
          <p:cNvCxnSpPr>
            <a:cxnSpLocks/>
          </p:cNvCxnSpPr>
          <p:nvPr/>
        </p:nvCxnSpPr>
        <p:spPr>
          <a:xfrm>
            <a:off x="1647625" y="2701250"/>
            <a:ext cx="3172025" cy="13375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EEEAE9C-0DCF-4BAB-9FDF-66C2BD192CD0}"/>
              </a:ext>
            </a:extLst>
          </p:cNvPr>
          <p:cNvCxnSpPr>
            <a:cxnSpLocks/>
          </p:cNvCxnSpPr>
          <p:nvPr/>
        </p:nvCxnSpPr>
        <p:spPr>
          <a:xfrm flipV="1">
            <a:off x="4943475" y="2720300"/>
            <a:ext cx="2367190" cy="385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83C757F-0E97-4C75-BCE0-CD4D184704CA}"/>
              </a:ext>
            </a:extLst>
          </p:cNvPr>
          <p:cNvCxnSpPr>
            <a:cxnSpLocks/>
          </p:cNvCxnSpPr>
          <p:nvPr/>
        </p:nvCxnSpPr>
        <p:spPr>
          <a:xfrm flipH="1" flipV="1">
            <a:off x="4933950" y="3209925"/>
            <a:ext cx="1" cy="32385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426AEDD-7F81-4793-BF61-3E5BF2C22F4D}"/>
              </a:ext>
            </a:extLst>
          </p:cNvPr>
          <p:cNvCxnSpPr>
            <a:cxnSpLocks/>
          </p:cNvCxnSpPr>
          <p:nvPr/>
        </p:nvCxnSpPr>
        <p:spPr>
          <a:xfrm flipH="1">
            <a:off x="4352925" y="3533775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CD2F881-B1EB-4BEA-B749-8C2BA72B3A0D}"/>
              </a:ext>
            </a:extLst>
          </p:cNvPr>
          <p:cNvCxnSpPr>
            <a:cxnSpLocks/>
          </p:cNvCxnSpPr>
          <p:nvPr/>
        </p:nvCxnSpPr>
        <p:spPr>
          <a:xfrm>
            <a:off x="1899853" y="3246642"/>
            <a:ext cx="2403699" cy="16675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0A32FA79-8D41-4032-977A-07EAB442AF99}"/>
              </a:ext>
            </a:extLst>
          </p:cNvPr>
          <p:cNvSpPr txBox="1"/>
          <p:nvPr/>
        </p:nvSpPr>
        <p:spPr>
          <a:xfrm>
            <a:off x="2811755" y="2936545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9m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5FF680-8849-4A77-8D85-1DD555FD2CCE}"/>
              </a:ext>
            </a:extLst>
          </p:cNvPr>
          <p:cNvCxnSpPr>
            <a:cxnSpLocks/>
          </p:cNvCxnSpPr>
          <p:nvPr/>
        </p:nvCxnSpPr>
        <p:spPr>
          <a:xfrm flipH="1">
            <a:off x="7345658" y="3525564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02D0F5C-C856-453C-8F5E-FD03D9A68D72}"/>
              </a:ext>
            </a:extLst>
          </p:cNvPr>
          <p:cNvCxnSpPr>
            <a:cxnSpLocks/>
          </p:cNvCxnSpPr>
          <p:nvPr/>
        </p:nvCxnSpPr>
        <p:spPr>
          <a:xfrm flipH="1">
            <a:off x="1676243" y="3500403"/>
            <a:ext cx="1" cy="41910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6EB47F9-0C41-4B0F-9373-0251355EA8D1}"/>
              </a:ext>
            </a:extLst>
          </p:cNvPr>
          <p:cNvSpPr txBox="1"/>
          <p:nvPr/>
        </p:nvSpPr>
        <p:spPr>
          <a:xfrm>
            <a:off x="6190570" y="1366682"/>
            <a:ext cx="2876565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If a rod is uniform its centre of mass is at its centre, so we model its weight as acting at that point.</a:t>
            </a:r>
          </a:p>
        </p:txBody>
      </p:sp>
    </p:spTree>
    <p:extLst>
      <p:ext uri="{BB962C8B-B14F-4D97-AF65-F5344CB8AC3E}">
        <p14:creationId xmlns:p14="http://schemas.microsoft.com/office/powerpoint/2010/main" val="142461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5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22522</TotalTime>
  <Words>1265</Words>
  <Application>Microsoft Office PowerPoint</Application>
  <PresentationFormat>On-screen Show (4:3)</PresentationFormat>
  <Paragraphs>225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Office Theme</vt:lpstr>
      <vt:lpstr>MechYr2 Chapter 4 :: Moments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839</cp:revision>
  <cp:lastPrinted>2020-01-22T10:13:06Z</cp:lastPrinted>
  <dcterms:created xsi:type="dcterms:W3CDTF">2013-02-28T07:36:55Z</dcterms:created>
  <dcterms:modified xsi:type="dcterms:W3CDTF">2020-02-03T14:26:37Z</dcterms:modified>
</cp:coreProperties>
</file>