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3" r:id="rId2"/>
    <p:sldId id="534" r:id="rId3"/>
    <p:sldId id="535" r:id="rId4"/>
    <p:sldId id="548" r:id="rId5"/>
    <p:sldId id="546" r:id="rId6"/>
    <p:sldId id="536" r:id="rId7"/>
    <p:sldId id="547" r:id="rId8"/>
    <p:sldId id="537" r:id="rId9"/>
    <p:sldId id="538" r:id="rId10"/>
    <p:sldId id="540" r:id="rId11"/>
    <p:sldId id="542" r:id="rId12"/>
    <p:sldId id="543" r:id="rId13"/>
    <p:sldId id="545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108" d="100"/>
          <a:sy n="108" d="100"/>
        </p:scale>
        <p:origin x="15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86465-DAF5-4D77-9411-84FE63DA2EFB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348EB-8E24-4851-B247-C50435444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17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21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9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0.png"/><Relationship Id="rId7" Type="http://schemas.openxmlformats.org/officeDocument/2006/relationships/image" Target="../media/image109.png"/><Relationship Id="rId2" Type="http://schemas.openxmlformats.org/officeDocument/2006/relationships/image" Target="../media/image10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8.png"/><Relationship Id="rId5" Type="http://schemas.openxmlformats.org/officeDocument/2006/relationships/image" Target="../media/image1070.png"/><Relationship Id="rId4" Type="http://schemas.openxmlformats.org/officeDocument/2006/relationships/image" Target="../media/image10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926" y="3457"/>
            <a:ext cx="9143074" cy="1077218"/>
            <a:chOff x="0" y="13335"/>
            <a:chExt cx="9144218" cy="1077218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10772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3200" dirty="0" smtClean="0"/>
                <a:t>Forces</a:t>
              </a:r>
            </a:p>
            <a:p>
              <a:r>
                <a:rPr lang="en-GB" sz="3200" dirty="0" smtClean="0"/>
                <a:t>Lesson 1: Applied </a:t>
              </a:r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93B27B-BDC4-4C69-8761-0803B7AC1FD9}"/>
                  </a:ext>
                </a:extLst>
              </p:cNvPr>
              <p:cNvSpPr txBox="1"/>
              <p:nvPr/>
            </p:nvSpPr>
            <p:spPr>
              <a:xfrm>
                <a:off x="249806" y="1340768"/>
                <a:ext cx="4405064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box of mass 8kg lies on a smooth horizontal floor. A force of 10N is applied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/>
                  <a:t> causing the box to accelerate horizontally along the floor.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Work out the acceleration of the box.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Calculate the normal reaction between the box and the floor.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93B27B-BDC4-4C69-8761-0803B7AC1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06" y="1340768"/>
                <a:ext cx="4405064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5364088" y="1496933"/>
            <a:ext cx="2838584" cy="1072664"/>
            <a:chOff x="5107300" y="875341"/>
            <a:chExt cx="2838584" cy="107266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0870C31-1616-4842-9BC7-FC5DAC88AF89}"/>
                </a:ext>
              </a:extLst>
            </p:cNvPr>
            <p:cNvCxnSpPr/>
            <p:nvPr/>
          </p:nvCxnSpPr>
          <p:spPr>
            <a:xfrm>
              <a:off x="5107300" y="1948005"/>
              <a:ext cx="2808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F07D09A-B6EA-47F5-9333-E295AE756D3D}"/>
                </a:ext>
              </a:extLst>
            </p:cNvPr>
            <p:cNvSpPr/>
            <p:nvPr/>
          </p:nvSpPr>
          <p:spPr>
            <a:xfrm>
              <a:off x="6012160" y="1511765"/>
              <a:ext cx="720080" cy="432048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8 kg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831B74E-4C30-4953-8B28-C7AA1B9185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33084" y="1162361"/>
              <a:ext cx="887680" cy="76505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/>
                <p:nvPr/>
              </p:nvSpPr>
              <p:spPr>
                <a:xfrm>
                  <a:off x="7421018" y="875341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1018" y="875341"/>
                  <a:ext cx="524866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9E5CC4-6C84-4A19-95D7-D1BB2969D8C1}"/>
                </a:ext>
              </a:extLst>
            </p:cNvPr>
            <p:cNvSpPr/>
            <p:nvPr/>
          </p:nvSpPr>
          <p:spPr>
            <a:xfrm>
              <a:off x="7003544" y="1695761"/>
              <a:ext cx="106680" cy="251460"/>
            </a:xfrm>
            <a:custGeom>
              <a:avLst/>
              <a:gdLst>
                <a:gd name="connsiteX0" fmla="*/ 0 w 106680"/>
                <a:gd name="connsiteY0" fmla="*/ 0 h 251460"/>
                <a:gd name="connsiteX1" fmla="*/ 76200 w 106680"/>
                <a:gd name="connsiteY1" fmla="*/ 106680 h 251460"/>
                <a:gd name="connsiteX2" fmla="*/ 106680 w 106680"/>
                <a:gd name="connsiteY2" fmla="*/ 251460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680" h="251460">
                  <a:moveTo>
                    <a:pt x="0" y="0"/>
                  </a:moveTo>
                  <a:cubicBezTo>
                    <a:pt x="29210" y="32385"/>
                    <a:pt x="58420" y="64770"/>
                    <a:pt x="76200" y="106680"/>
                  </a:cubicBezTo>
                  <a:cubicBezTo>
                    <a:pt x="93980" y="148590"/>
                    <a:pt x="100330" y="200025"/>
                    <a:pt x="106680" y="25146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/>
                <p:nvPr/>
              </p:nvSpPr>
              <p:spPr>
                <a:xfrm>
                  <a:off x="7041644" y="1604321"/>
                  <a:ext cx="31079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41644" y="1604321"/>
                  <a:ext cx="310794" cy="307777"/>
                </a:xfrm>
                <a:prstGeom prst="rect">
                  <a:avLst/>
                </a:prstGeom>
                <a:blipFill>
                  <a:blip r:embed="rId4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201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821B0A3-BC30-43BF-A582-5B6CB2AC374C}"/>
              </a:ext>
            </a:extLst>
          </p:cNvPr>
          <p:cNvGrpSpPr/>
          <p:nvPr/>
        </p:nvGrpSpPr>
        <p:grpSpPr>
          <a:xfrm>
            <a:off x="-1175" y="59978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6C317AC-CA88-4FE8-B82E-8811D717F38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3: Friction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59DDD2-9B31-471A-A4C5-D7175D526D3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048554C-064D-4740-9647-CC69939DB89B}"/>
                  </a:ext>
                </a:extLst>
              </p:cNvPr>
              <p:cNvSpPr txBox="1"/>
              <p:nvPr/>
            </p:nvSpPr>
            <p:spPr>
              <a:xfrm>
                <a:off x="1987227" y="4771038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048554C-064D-4740-9647-CC69939DB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227" y="4771038"/>
                <a:ext cx="524866" cy="307777"/>
              </a:xfrm>
              <a:prstGeom prst="rect">
                <a:avLst/>
              </a:prstGeom>
              <a:blipFill>
                <a:blip r:embed="rId2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EE7E54-5B76-459D-ADC3-0FC8CD014655}"/>
              </a:ext>
            </a:extLst>
          </p:cNvPr>
          <p:cNvCxnSpPr>
            <a:cxnSpLocks/>
          </p:cNvCxnSpPr>
          <p:nvPr/>
        </p:nvCxnSpPr>
        <p:spPr>
          <a:xfrm flipH="1">
            <a:off x="2054662" y="4713737"/>
            <a:ext cx="1184" cy="255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31801" y="1212319"/>
            <a:ext cx="6148916" cy="3485442"/>
            <a:chOff x="452289" y="951670"/>
            <a:chExt cx="8325892" cy="5630369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6DE5C0D-42F4-48D3-AE08-3610D3DBE3EA}"/>
                </a:ext>
              </a:extLst>
            </p:cNvPr>
            <p:cNvCxnSpPr>
              <a:cxnSpLocks/>
            </p:cNvCxnSpPr>
            <p:nvPr/>
          </p:nvCxnSpPr>
          <p:spPr>
            <a:xfrm>
              <a:off x="851570" y="2700164"/>
              <a:ext cx="710480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6E7E51-78B2-451D-88D7-BEC857F33410}"/>
                </a:ext>
              </a:extLst>
            </p:cNvPr>
            <p:cNvSpPr/>
            <p:nvPr/>
          </p:nvSpPr>
          <p:spPr>
            <a:xfrm>
              <a:off x="2075706" y="2268119"/>
              <a:ext cx="648072" cy="432046"/>
            </a:xfrm>
            <a:prstGeom prst="rect">
              <a:avLst/>
            </a:prstGeom>
            <a:pattFill prst="pct9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07CD496-B12D-4F7B-85D9-359DD0279518}"/>
                </a:ext>
              </a:extLst>
            </p:cNvPr>
            <p:cNvSpPr txBox="1"/>
            <p:nvPr/>
          </p:nvSpPr>
          <p:spPr>
            <a:xfrm>
              <a:off x="490214" y="951670"/>
              <a:ext cx="4081215" cy="646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Scenario 1</a:t>
              </a:r>
              <a:r>
                <a:rPr lang="en-GB" sz="1000" dirty="0"/>
                <a:t>: A block is on a horizontal rough surface with no forces (other than gravity) acting on it.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B6681B4-42C6-4E0A-BE72-878FA29EC571}"/>
                </a:ext>
              </a:extLst>
            </p:cNvPr>
            <p:cNvSpPr txBox="1"/>
            <p:nvPr/>
          </p:nvSpPr>
          <p:spPr>
            <a:xfrm>
              <a:off x="4696967" y="1705310"/>
              <a:ext cx="4081214" cy="397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Comment regarding friction</a:t>
              </a:r>
              <a:r>
                <a:rPr lang="en-GB" sz="1000" b="1" dirty="0" smtClean="0"/>
                <a:t>:</a:t>
              </a:r>
              <a:endParaRPr lang="en-GB" sz="1000" b="1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1837A8D-A2DF-40E2-9F16-5ADB2C40F2BB}"/>
                </a:ext>
              </a:extLst>
            </p:cNvPr>
            <p:cNvCxnSpPr>
              <a:cxnSpLocks/>
            </p:cNvCxnSpPr>
            <p:nvPr/>
          </p:nvCxnSpPr>
          <p:spPr>
            <a:xfrm>
              <a:off x="858391" y="4641394"/>
              <a:ext cx="70979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932DA80-B752-445A-94FF-A9A44D9CCC72}"/>
                </a:ext>
              </a:extLst>
            </p:cNvPr>
            <p:cNvSpPr/>
            <p:nvPr/>
          </p:nvSpPr>
          <p:spPr>
            <a:xfrm>
              <a:off x="2082527" y="4209349"/>
              <a:ext cx="648072" cy="432046"/>
            </a:xfrm>
            <a:prstGeom prst="rect">
              <a:avLst/>
            </a:prstGeom>
            <a:pattFill prst="pct9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30782A-404F-4627-A3B8-8B37B70AE376}"/>
                </a:ext>
              </a:extLst>
            </p:cNvPr>
            <p:cNvSpPr txBox="1"/>
            <p:nvPr/>
          </p:nvSpPr>
          <p:spPr>
            <a:xfrm>
              <a:off x="452289" y="3066592"/>
              <a:ext cx="4081214" cy="696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/>
                <a:t>Scenario 2</a:t>
              </a:r>
              <a:r>
                <a:rPr lang="en-GB" sz="1100" dirty="0"/>
                <a:t>: A cable is attached to the block and a force applied. The block doesn’t move.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AA989FB-74C0-43B3-8105-F4DEC45A1394}"/>
                </a:ext>
              </a:extLst>
            </p:cNvPr>
            <p:cNvSpPr txBox="1"/>
            <p:nvPr/>
          </p:nvSpPr>
          <p:spPr>
            <a:xfrm>
              <a:off x="4696967" y="3205802"/>
              <a:ext cx="4081214" cy="646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Comment regarding friction:</a:t>
              </a:r>
            </a:p>
            <a:p>
              <a:endParaRPr lang="en-GB" sz="10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1897D1-B0E7-419B-8689-73B21270BF91}"/>
                </a:ext>
              </a:extLst>
            </p:cNvPr>
            <p:cNvCxnSpPr>
              <a:cxnSpLocks/>
            </p:cNvCxnSpPr>
            <p:nvPr/>
          </p:nvCxnSpPr>
          <p:spPr>
            <a:xfrm>
              <a:off x="820291" y="6582038"/>
              <a:ext cx="71360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2A7F0AF-21D9-4E69-942B-79928E2C55A3}"/>
                </a:ext>
              </a:extLst>
            </p:cNvPr>
            <p:cNvSpPr/>
            <p:nvPr/>
          </p:nvSpPr>
          <p:spPr>
            <a:xfrm>
              <a:off x="2044427" y="6149993"/>
              <a:ext cx="648072" cy="432046"/>
            </a:xfrm>
            <a:prstGeom prst="rect">
              <a:avLst/>
            </a:prstGeom>
            <a:pattFill prst="pct9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16F78E0-CF55-4258-B98B-3D6A8DCDA94E}"/>
                </a:ext>
              </a:extLst>
            </p:cNvPr>
            <p:cNvSpPr txBox="1"/>
            <p:nvPr/>
          </p:nvSpPr>
          <p:spPr>
            <a:xfrm>
              <a:off x="452290" y="4973166"/>
              <a:ext cx="4100265" cy="646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Scenario 3</a:t>
              </a:r>
              <a:r>
                <a:rPr lang="en-GB" sz="1000" dirty="0"/>
                <a:t>: The tension is increased until the block starts to move.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189688F-77E3-4779-AFF0-34EACAFFDEED}"/>
                </a:ext>
              </a:extLst>
            </p:cNvPr>
            <p:cNvSpPr txBox="1"/>
            <p:nvPr/>
          </p:nvSpPr>
          <p:spPr>
            <a:xfrm>
              <a:off x="4677916" y="5235568"/>
              <a:ext cx="4081215" cy="646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Comment regarding friction:</a:t>
              </a:r>
            </a:p>
            <a:p>
              <a:endParaRPr lang="en-GB" sz="1000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936166C-0B97-4A29-805A-4229AB78628B}"/>
                </a:ext>
              </a:extLst>
            </p:cNvPr>
            <p:cNvCxnSpPr/>
            <p:nvPr/>
          </p:nvCxnSpPr>
          <p:spPr>
            <a:xfrm flipV="1">
              <a:off x="2730599" y="3573016"/>
              <a:ext cx="1121321" cy="6363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480C05D-8FE4-40A1-992A-9464F4F86AB2}"/>
                </a:ext>
              </a:extLst>
            </p:cNvPr>
            <p:cNvCxnSpPr/>
            <p:nvPr/>
          </p:nvCxnSpPr>
          <p:spPr>
            <a:xfrm flipV="1">
              <a:off x="2692499" y="5527107"/>
              <a:ext cx="1121321" cy="6363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299378B-EB08-428F-B82E-59DD7C05C5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9825" y="2697098"/>
              <a:ext cx="1184" cy="25565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C60DDE8-AF04-427B-A02F-A70F0CFEC84A}"/>
                    </a:ext>
                  </a:extLst>
                </p:cNvPr>
                <p:cNvSpPr txBox="1"/>
                <p:nvPr/>
              </p:nvSpPr>
              <p:spPr>
                <a:xfrm>
                  <a:off x="2105026" y="2812290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C60DDE8-AF04-427B-A02F-A70F0CFEC8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5026" y="2812290"/>
                  <a:ext cx="524866" cy="307777"/>
                </a:xfrm>
                <a:prstGeom prst="rect">
                  <a:avLst/>
                </a:prstGeom>
                <a:blipFill>
                  <a:blip r:embed="rId3"/>
                  <a:stretch>
                    <a:fillRect r="-6349" b="-6451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07A775B-B4B8-4AAC-B15F-73C14BC26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09267" y="2009775"/>
              <a:ext cx="558" cy="2678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B7C67FC-CD9D-4ECC-B55D-80181690CEF5}"/>
                    </a:ext>
                  </a:extLst>
                </p:cNvPr>
                <p:cNvSpPr txBox="1"/>
                <p:nvPr/>
              </p:nvSpPr>
              <p:spPr>
                <a:xfrm>
                  <a:off x="2146834" y="1653844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B7C67FC-CD9D-4ECC-B55D-80181690CE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6834" y="1653844"/>
                  <a:ext cx="524866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451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3A0469D-526A-45F5-877D-5A5C6D864A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07436" y="3981668"/>
              <a:ext cx="558" cy="2678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DCFB48C-C3E3-45E9-9883-1CFC18F6BA47}"/>
                    </a:ext>
                  </a:extLst>
                </p:cNvPr>
                <p:cNvSpPr txBox="1"/>
                <p:nvPr/>
              </p:nvSpPr>
              <p:spPr>
                <a:xfrm>
                  <a:off x="2146832" y="3597115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DCFB48C-C3E3-45E9-9883-1CFC18F6B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6832" y="3597115"/>
                  <a:ext cx="524866" cy="307777"/>
                </a:xfrm>
                <a:prstGeom prst="rect">
                  <a:avLst/>
                </a:prstGeom>
                <a:blipFill>
                  <a:blip r:embed="rId5"/>
                  <a:stretch>
                    <a:fillRect b="-419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8C491D55-CFDD-445A-9D13-AA86E3E2A5ED}"/>
                    </a:ext>
                  </a:extLst>
                </p:cNvPr>
                <p:cNvSpPr txBox="1"/>
                <p:nvPr/>
              </p:nvSpPr>
              <p:spPr>
                <a:xfrm>
                  <a:off x="2380506" y="4625814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8C491D55-CFDD-445A-9D13-AA86E3E2A5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0506" y="4625814"/>
                  <a:ext cx="524866" cy="307777"/>
                </a:xfrm>
                <a:prstGeom prst="rect">
                  <a:avLst/>
                </a:prstGeom>
                <a:blipFill>
                  <a:blip r:embed="rId6"/>
                  <a:stretch>
                    <a:fillRect r="-6250" b="-6451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2B1F452-CA62-4AEF-895A-EAEA629A2B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2026" y="4606764"/>
              <a:ext cx="1184" cy="25565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0E79AB0-E7CE-46BA-B2BA-EC0C011759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21074" y="4038600"/>
              <a:ext cx="336451" cy="19148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EF30554-F465-4488-828D-864080AA117A}"/>
                    </a:ext>
                  </a:extLst>
                </p:cNvPr>
                <p:cNvSpPr txBox="1"/>
                <p:nvPr/>
              </p:nvSpPr>
              <p:spPr>
                <a:xfrm>
                  <a:off x="2571457" y="3785384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EF30554-F465-4488-828D-864080AA11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1457" y="3785384"/>
                  <a:ext cx="524866" cy="307777"/>
                </a:xfrm>
                <a:prstGeom prst="rect">
                  <a:avLst/>
                </a:prstGeom>
                <a:blipFill>
                  <a:blip r:embed="rId7"/>
                  <a:stretch>
                    <a:fillRect b="-419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3FCFF4D-EC6B-45B8-8F9A-D8ACD369F8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8638" y="5922897"/>
              <a:ext cx="558" cy="2678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BEC918B-2948-4967-9F50-D17E4D6AE8CC}"/>
                    </a:ext>
                  </a:extLst>
                </p:cNvPr>
                <p:cNvSpPr txBox="1"/>
                <p:nvPr/>
              </p:nvSpPr>
              <p:spPr>
                <a:xfrm>
                  <a:off x="2106956" y="5641861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BEC918B-2948-4967-9F50-D17E4D6AE8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6956" y="5641861"/>
                  <a:ext cx="524866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451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36C5643-1F0C-4B31-817D-68BFA62D4D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2276" y="5979829"/>
              <a:ext cx="336451" cy="19148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E7A3690B-3E8B-4F36-B67F-32849EF98C8B}"/>
                    </a:ext>
                  </a:extLst>
                </p:cNvPr>
                <p:cNvSpPr txBox="1"/>
                <p:nvPr/>
              </p:nvSpPr>
              <p:spPr>
                <a:xfrm>
                  <a:off x="2682276" y="5609920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n-GB" sz="1400" b="1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E7A3690B-3E8B-4F36-B67F-32849EF98C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2276" y="5609920"/>
                  <a:ext cx="524866" cy="307777"/>
                </a:xfrm>
                <a:prstGeom prst="rect">
                  <a:avLst/>
                </a:prstGeom>
                <a:blipFill>
                  <a:blip r:embed="rId8"/>
                  <a:stretch>
                    <a:fillRect b="-419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F0F7149-CF25-46F6-AAF9-03FEFADA51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9750" y="4486275"/>
              <a:ext cx="295276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40AEBA37-5B4B-4B79-A284-7337C840DB99}"/>
                    </a:ext>
                  </a:extLst>
                </p:cNvPr>
                <p:cNvSpPr txBox="1"/>
                <p:nvPr/>
              </p:nvSpPr>
              <p:spPr>
                <a:xfrm>
                  <a:off x="1555644" y="4168109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40AEBA37-5B4B-4B79-A284-7337C840DB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5644" y="4168109"/>
                  <a:ext cx="524866" cy="307777"/>
                </a:xfrm>
                <a:prstGeom prst="rect">
                  <a:avLst/>
                </a:prstGeom>
                <a:blipFill>
                  <a:blip r:embed="rId9"/>
                  <a:stretch>
                    <a:fillRect b="-406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94F36547-5BDA-4B61-99C7-EFE5D69C6C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65940" y="6402687"/>
              <a:ext cx="295276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737FD7B3-08DD-4F3A-9B8A-D3A1C9C0F961}"/>
                    </a:ext>
                  </a:extLst>
                </p:cNvPr>
                <p:cNvSpPr txBox="1"/>
                <p:nvPr/>
              </p:nvSpPr>
              <p:spPr>
                <a:xfrm>
                  <a:off x="1511834" y="6084521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737FD7B3-08DD-4F3A-9B8A-D3A1C9C0F9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1834" y="6084521"/>
                  <a:ext cx="524866" cy="307777"/>
                </a:xfrm>
                <a:prstGeom prst="rect">
                  <a:avLst/>
                </a:prstGeom>
                <a:blipFill>
                  <a:blip r:embed="rId9"/>
                  <a:stretch>
                    <a:fillRect b="-451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3528" y="5051397"/>
                <a:ext cx="864096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This ‘maximum friction’ depends on two things: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How </a:t>
                </a:r>
                <a:r>
                  <a:rPr lang="en-GB" b="1" dirty="0"/>
                  <a:t>rough</a:t>
                </a:r>
                <a:r>
                  <a:rPr lang="en-GB" dirty="0"/>
                  <a:t> the surface is (i.e. the rougher the surface, the more force required before the block starts moving).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How hard the block is pressing against the surface (and more formally, by application of Newton’s 3</a:t>
                </a:r>
                <a:r>
                  <a:rPr lang="en-GB" baseline="30000" dirty="0"/>
                  <a:t>rd</a:t>
                </a:r>
                <a:r>
                  <a:rPr lang="en-GB" dirty="0"/>
                  <a:t> Law, how large the </a:t>
                </a:r>
                <a:r>
                  <a:rPr lang="en-GB" b="1" dirty="0"/>
                  <a:t>reaction force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is).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051397"/>
                <a:ext cx="8640960" cy="1477328"/>
              </a:xfrm>
              <a:prstGeom prst="rect">
                <a:avLst/>
              </a:prstGeom>
              <a:blipFill>
                <a:blip r:embed="rId10"/>
                <a:stretch>
                  <a:fillRect l="-564" t="-2479" r="-494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BA2C554A-E1D3-4075-A9BB-F5F7886BE073}"/>
              </a:ext>
            </a:extLst>
          </p:cNvPr>
          <p:cNvSpPr/>
          <p:nvPr/>
        </p:nvSpPr>
        <p:spPr>
          <a:xfrm>
            <a:off x="659810" y="5373785"/>
            <a:ext cx="8232670" cy="5014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A2C554A-E1D3-4075-A9BB-F5F7886BE073}"/>
              </a:ext>
            </a:extLst>
          </p:cNvPr>
          <p:cNvSpPr/>
          <p:nvPr/>
        </p:nvSpPr>
        <p:spPr>
          <a:xfrm>
            <a:off x="653513" y="5865979"/>
            <a:ext cx="8238967" cy="6162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D1FD1AA-0595-4C4F-A0D9-EEF86862183E}"/>
                  </a:ext>
                </a:extLst>
              </p:cNvPr>
              <p:cNvSpPr txBox="1"/>
              <p:nvPr/>
            </p:nvSpPr>
            <p:spPr>
              <a:xfrm>
                <a:off x="6588224" y="2565837"/>
                <a:ext cx="2212282" cy="160043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Wingdings" panose="05000000000000000000" pitchFamily="2" charset="2"/>
                  </a:rPr>
                  <a:t>!</a:t>
                </a:r>
                <a:r>
                  <a:rPr lang="en-GB" sz="1400" dirty="0"/>
                  <a:t> The maximum friction between two surfaces: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/>
                  <a:t> is the coefficient of friction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/>
                  <a:t> is the normal reaction between two surfaces.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D1FD1AA-0595-4C4F-A0D9-EEF868621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565837"/>
                <a:ext cx="2212282" cy="1600438"/>
              </a:xfrm>
              <a:prstGeom prst="rect">
                <a:avLst/>
              </a:prstGeom>
              <a:blipFill>
                <a:blip r:embed="rId11"/>
                <a:stretch>
                  <a:fillRect l="-272" b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0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51" grpId="0"/>
      <p:bldP spid="44" grpId="0" animBg="1"/>
      <p:bldP spid="45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2BF2A6-BDE7-42A1-B112-6F0483EAD63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E7535A-3CB2-4438-9C1F-FF5D0DC5DBF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2BC9DD6-D32D-4155-A99A-33B1B2BAF8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E4BDCE1-A988-4307-B2D9-B71E7D7E423C}"/>
              </a:ext>
            </a:extLst>
          </p:cNvPr>
          <p:cNvSpPr txBox="1"/>
          <p:nvPr/>
        </p:nvSpPr>
        <p:spPr>
          <a:xfrm>
            <a:off x="539552" y="764704"/>
            <a:ext cx="4296677" cy="181588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dirty="0"/>
              <a:t>[Textbook] A particle of mass 5kg is pulled along a rough horizontal surface by a horizontal force of magnitude 20N. The coefficient of friction between the particle and the floor is 0.2. Calculate:</a:t>
            </a:r>
          </a:p>
          <a:p>
            <a:pPr marL="342900" indent="-342900">
              <a:buAutoNum type="alphaLcParenBoth"/>
            </a:pPr>
            <a:r>
              <a:rPr lang="en-GB" sz="1600" dirty="0"/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1600" dirty="0"/>
              <a:t>the acceleration of the particle.</a:t>
            </a:r>
          </a:p>
        </p:txBody>
      </p:sp>
    </p:spTree>
    <p:extLst>
      <p:ext uri="{BB962C8B-B14F-4D97-AF65-F5344CB8AC3E}">
        <p14:creationId xmlns:p14="http://schemas.microsoft.com/office/powerpoint/2010/main" val="20961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DAF2D1F-95DE-4CC8-92D7-C09B6A20127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252E44-772F-46D2-B341-7353A559146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Plane with Friction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A3C2BDA-9AAA-413A-9D39-09E6E68C1E2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6937A-7AB9-4D7D-8700-EC5842BA04CF}"/>
                  </a:ext>
                </a:extLst>
              </p:cNvPr>
              <p:cNvSpPr txBox="1"/>
              <p:nvPr/>
            </p:nvSpPr>
            <p:spPr>
              <a:xfrm>
                <a:off x="363383" y="840205"/>
                <a:ext cx="5648777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of mass 2kg is sliding down a rough slope that is inclined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600" dirty="0"/>
                  <a:t> to the horizontal. Given that the acceleration of the particle is 1ms</a:t>
                </a:r>
                <a:r>
                  <a:rPr lang="en-GB" sz="1600" baseline="30000" dirty="0"/>
                  <a:t>-2</a:t>
                </a:r>
                <a:r>
                  <a:rPr lang="en-GB" sz="1600" dirty="0"/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/>
                  <a:t> between the particle and the slope.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6937A-7AB9-4D7D-8700-EC5842BA0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83" y="840205"/>
                <a:ext cx="5648777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60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A51D95-6BAD-4BCB-9611-6C28130E77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AE87ACC-D44E-4306-92D6-F3D42D3978D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0C5B04-4BA3-4DF8-8909-4D1EE2F4824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AAC31E5-8D4A-486A-A8A1-9EFFCF835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78051"/>
            <a:ext cx="5310532" cy="357017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40A4B-D617-4B79-A8D3-EF25E215DD16}"/>
              </a:ext>
            </a:extLst>
          </p:cNvPr>
          <p:cNvSpPr txBox="1"/>
          <p:nvPr/>
        </p:nvSpPr>
        <p:spPr>
          <a:xfrm>
            <a:off x="539552" y="908720"/>
            <a:ext cx="316835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 Q3</a:t>
            </a:r>
          </a:p>
        </p:txBody>
      </p:sp>
    </p:spTree>
    <p:extLst>
      <p:ext uri="{BB962C8B-B14F-4D97-AF65-F5344CB8AC3E}">
        <p14:creationId xmlns:p14="http://schemas.microsoft.com/office/powerpoint/2010/main" val="23655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C9129E-A8D8-46B1-8C2B-BC37A7EA254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B5E899C-DDB9-440A-8F17-A68DCF0B007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F71F860-9C4E-4908-9756-34498A844D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00AF77-9DD3-4137-8C88-22E3BD64A714}"/>
                  </a:ext>
                </a:extLst>
              </p:cNvPr>
              <p:cNvSpPr txBox="1"/>
              <p:nvPr/>
            </p:nvSpPr>
            <p:spPr>
              <a:xfrm>
                <a:off x="310952" y="912284"/>
                <a:ext cx="4837112" cy="7386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Two forces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/>
                  <a:t> act on a particle as shown.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/>
                  <a:t> has a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400" b="0" i="0" dirty="0">
                    <a:latin typeface="+mj-lt"/>
                  </a:rPr>
                  <a:t>N</a:t>
                </a:r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/>
                  <a:t> has a magnitude of 8N. Work out the magnitude and direction of the resultant force.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00AF77-9DD3-4137-8C88-22E3BD64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52" y="912284"/>
                <a:ext cx="4837112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6A8A642-B391-4E19-8661-7E5762B2F2C5}"/>
              </a:ext>
            </a:extLst>
          </p:cNvPr>
          <p:cNvCxnSpPr>
            <a:cxnSpLocks/>
          </p:cNvCxnSpPr>
          <p:nvPr/>
        </p:nvCxnSpPr>
        <p:spPr>
          <a:xfrm flipV="1">
            <a:off x="5923677" y="817507"/>
            <a:ext cx="1031845" cy="8137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D963C4-B0ED-4931-A57D-892531859BF9}"/>
              </a:ext>
            </a:extLst>
          </p:cNvPr>
          <p:cNvCxnSpPr>
            <a:cxnSpLocks/>
          </p:cNvCxnSpPr>
          <p:nvPr/>
        </p:nvCxnSpPr>
        <p:spPr>
          <a:xfrm>
            <a:off x="5960603" y="1626345"/>
            <a:ext cx="1125997" cy="5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4131F6-8CF4-4F5D-8F06-6FD56F0B3DAB}"/>
                  </a:ext>
                </a:extLst>
              </p:cNvPr>
              <p:cNvSpPr txBox="1"/>
              <p:nvPr/>
            </p:nvSpPr>
            <p:spPr>
              <a:xfrm>
                <a:off x="6795954" y="668894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4131F6-8CF4-4F5D-8F06-6FD56F0B3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954" y="668894"/>
                <a:ext cx="52486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AA2AEAC-9222-4B3F-B12C-D448830A2C19}"/>
                  </a:ext>
                </a:extLst>
              </p:cNvPr>
              <p:cNvSpPr txBox="1"/>
              <p:nvPr/>
            </p:nvSpPr>
            <p:spPr>
              <a:xfrm>
                <a:off x="5989119" y="1370759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AA2AEAC-9222-4B3F-B12C-D448830A2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119" y="1370759"/>
                <a:ext cx="52486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227EFC-9906-404B-AD2F-1D2156764C9F}"/>
              </a:ext>
            </a:extLst>
          </p:cNvPr>
          <p:cNvCxnSpPr>
            <a:cxnSpLocks/>
          </p:cNvCxnSpPr>
          <p:nvPr/>
        </p:nvCxnSpPr>
        <p:spPr>
          <a:xfrm>
            <a:off x="5923677" y="1631239"/>
            <a:ext cx="1460103" cy="6395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B5613BD-CCD2-481A-BABA-5D669F83BA00}"/>
              </a:ext>
            </a:extLst>
          </p:cNvPr>
          <p:cNvSpPr/>
          <p:nvPr/>
        </p:nvSpPr>
        <p:spPr>
          <a:xfrm>
            <a:off x="6301740" y="1356360"/>
            <a:ext cx="129540" cy="259080"/>
          </a:xfrm>
          <a:custGeom>
            <a:avLst/>
            <a:gdLst>
              <a:gd name="connsiteX0" fmla="*/ 129540 w 129540"/>
              <a:gd name="connsiteY0" fmla="*/ 259080 h 259080"/>
              <a:gd name="connsiteX1" fmla="*/ 91440 w 129540"/>
              <a:gd name="connsiteY1" fmla="*/ 114300 h 259080"/>
              <a:gd name="connsiteX2" fmla="*/ 0 w 129540"/>
              <a:gd name="connsiteY2" fmla="*/ 0 h 259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" h="259080">
                <a:moveTo>
                  <a:pt x="129540" y="259080"/>
                </a:moveTo>
                <a:cubicBezTo>
                  <a:pt x="121285" y="208280"/>
                  <a:pt x="113030" y="157480"/>
                  <a:pt x="91440" y="114300"/>
                </a:cubicBezTo>
                <a:cubicBezTo>
                  <a:pt x="69850" y="71120"/>
                  <a:pt x="34925" y="3556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F0A0B69-774F-4372-9956-57C8C7B2B211}"/>
              </a:ext>
            </a:extLst>
          </p:cNvPr>
          <p:cNvSpPr/>
          <p:nvPr/>
        </p:nvSpPr>
        <p:spPr>
          <a:xfrm>
            <a:off x="6454140" y="1630680"/>
            <a:ext cx="61806" cy="228600"/>
          </a:xfrm>
          <a:custGeom>
            <a:avLst/>
            <a:gdLst>
              <a:gd name="connsiteX0" fmla="*/ 60960 w 61806"/>
              <a:gd name="connsiteY0" fmla="*/ 0 h 228600"/>
              <a:gd name="connsiteX1" fmla="*/ 53340 w 61806"/>
              <a:gd name="connsiteY1" fmla="*/ 129540 h 228600"/>
              <a:gd name="connsiteX2" fmla="*/ 0 w 61806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806" h="228600">
                <a:moveTo>
                  <a:pt x="60960" y="0"/>
                </a:moveTo>
                <a:cubicBezTo>
                  <a:pt x="62230" y="45720"/>
                  <a:pt x="63500" y="91440"/>
                  <a:pt x="53340" y="129540"/>
                </a:cubicBezTo>
                <a:cubicBezTo>
                  <a:pt x="43180" y="167640"/>
                  <a:pt x="21590" y="198120"/>
                  <a:pt x="0" y="2286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2A43F26-3603-430D-98B6-E57B9B49F481}"/>
                  </a:ext>
                </a:extLst>
              </p:cNvPr>
              <p:cNvSpPr txBox="1"/>
              <p:nvPr/>
            </p:nvSpPr>
            <p:spPr>
              <a:xfrm>
                <a:off x="6104077" y="1565404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2A43F26-3603-430D-98B6-E57B9B49F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077" y="1565404"/>
                <a:ext cx="5248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82628FA-443B-40BA-99CC-FECC50499CD1}"/>
                  </a:ext>
                </a:extLst>
              </p:cNvPr>
              <p:cNvSpPr txBox="1"/>
              <p:nvPr/>
            </p:nvSpPr>
            <p:spPr>
              <a:xfrm>
                <a:off x="7245816" y="2102278"/>
                <a:ext cx="524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82628FA-443B-40BA-99CC-FECC50499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816" y="2102278"/>
                <a:ext cx="524866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EA888B-050A-45AE-B3AB-C47D9B632833}"/>
                  </a:ext>
                </a:extLst>
              </p:cNvPr>
              <p:cNvSpPr txBox="1"/>
              <p:nvPr/>
            </p:nvSpPr>
            <p:spPr>
              <a:xfrm>
                <a:off x="227879" y="2013513"/>
                <a:ext cx="4127245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Finding </a:t>
                </a:r>
                <a:r>
                  <a:rPr lang="en-GB" dirty="0"/>
                  <a:t>total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components of force.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EA888B-050A-45AE-B3AB-C47D9B632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79" y="2013513"/>
                <a:ext cx="4127245" cy="646331"/>
              </a:xfrm>
              <a:prstGeom prst="rect">
                <a:avLst/>
              </a:prstGeom>
              <a:blipFill>
                <a:blip r:embed="rId7"/>
                <a:stretch>
                  <a:fillRect l="-881" t="-2727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0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11B4AF-89B5-48BF-8F4C-FB8AD61DB7B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586447-BB99-40DC-BF69-EA4C0EF7D26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BDCEB43-F3A1-4DC6-8826-4522DC974EE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E9FA6-5FCF-49A8-89F0-FC51E61107F5}"/>
                  </a:ext>
                </a:extLst>
              </p:cNvPr>
              <p:cNvSpPr txBox="1"/>
              <p:nvPr/>
            </p:nvSpPr>
            <p:spPr>
              <a:xfrm>
                <a:off x="530027" y="1053586"/>
                <a:ext cx="4622558" cy="7386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 particle has forces acting on it as indicated in the diagram. Determine the magnitude and direction (anticlockwise from the positive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direction) of the resultant force.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E9FA6-5FCF-49A8-89F0-FC51E611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27" y="1053586"/>
                <a:ext cx="4622558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580112" y="980728"/>
            <a:ext cx="2700192" cy="1898142"/>
            <a:chOff x="5708985" y="855278"/>
            <a:chExt cx="2700192" cy="189814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FD3D525-0CF7-49D6-884E-8C2D80121D7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64572" y="1124125"/>
              <a:ext cx="504086" cy="83954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6032596-9CA9-4294-B4FE-9EC7345A3A54}"/>
                </a:ext>
              </a:extLst>
            </p:cNvPr>
            <p:cNvCxnSpPr>
              <a:cxnSpLocks/>
            </p:cNvCxnSpPr>
            <p:nvPr/>
          </p:nvCxnSpPr>
          <p:spPr>
            <a:xfrm>
              <a:off x="6505584" y="1958779"/>
              <a:ext cx="1125997" cy="5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1DA5630-C1B9-4644-8C3F-728DA6725741}"/>
                    </a:ext>
                  </a:extLst>
                </p:cNvPr>
                <p:cNvSpPr txBox="1"/>
                <p:nvPr/>
              </p:nvSpPr>
              <p:spPr>
                <a:xfrm>
                  <a:off x="5708985" y="855278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r>
                    <a:rPr lang="en-GB" sz="1400" b="0" i="0" dirty="0">
                      <a:solidFill>
                        <a:schemeClr val="accent1"/>
                      </a:solidFill>
                      <a:latin typeface="+mj-lt"/>
                    </a:rPr>
                    <a:t>N</a:t>
                  </a:r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1DA5630-C1B9-4644-8C3F-728DA67257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8985" y="855278"/>
                  <a:ext cx="524866" cy="307777"/>
                </a:xfrm>
                <a:prstGeom prst="rect">
                  <a:avLst/>
                </a:prstGeom>
                <a:blipFill>
                  <a:blip r:embed="rId3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AF4796E-8E7E-44DE-9384-DC7BFDB6AED8}"/>
                    </a:ext>
                  </a:extLst>
                </p:cNvPr>
                <p:cNvSpPr txBox="1"/>
                <p:nvPr/>
              </p:nvSpPr>
              <p:spPr>
                <a:xfrm>
                  <a:off x="6070550" y="1296793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25°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AF4796E-8E7E-44DE-9384-DC7BFDB6AE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0550" y="1296793"/>
                  <a:ext cx="524866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1B45925-2A12-4B51-971B-955DAC0D3500}"/>
                </a:ext>
              </a:extLst>
            </p:cNvPr>
            <p:cNvCxnSpPr>
              <a:cxnSpLocks/>
            </p:cNvCxnSpPr>
            <p:nvPr/>
          </p:nvCxnSpPr>
          <p:spPr>
            <a:xfrm>
              <a:off x="6468658" y="1963673"/>
              <a:ext cx="1460103" cy="63952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425656B-8ABD-4312-BD69-9834D2E7B326}"/>
                </a:ext>
              </a:extLst>
            </p:cNvPr>
            <p:cNvSpPr/>
            <p:nvPr/>
          </p:nvSpPr>
          <p:spPr>
            <a:xfrm rot="16901840">
              <a:off x="6335932" y="1523795"/>
              <a:ext cx="84031" cy="184908"/>
            </a:xfrm>
            <a:custGeom>
              <a:avLst/>
              <a:gdLst>
                <a:gd name="connsiteX0" fmla="*/ 129540 w 129540"/>
                <a:gd name="connsiteY0" fmla="*/ 259080 h 259080"/>
                <a:gd name="connsiteX1" fmla="*/ 91440 w 129540"/>
                <a:gd name="connsiteY1" fmla="*/ 114300 h 259080"/>
                <a:gd name="connsiteX2" fmla="*/ 0 w 129540"/>
                <a:gd name="connsiteY2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540" h="259080">
                  <a:moveTo>
                    <a:pt x="129540" y="259080"/>
                  </a:moveTo>
                  <a:cubicBezTo>
                    <a:pt x="121285" y="208280"/>
                    <a:pt x="113030" y="157480"/>
                    <a:pt x="91440" y="114300"/>
                  </a:cubicBezTo>
                  <a:cubicBezTo>
                    <a:pt x="69850" y="71120"/>
                    <a:pt x="34925" y="35560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9780E53-8FAC-4DA0-B8C8-80E5ED991C6F}"/>
                </a:ext>
              </a:extLst>
            </p:cNvPr>
            <p:cNvSpPr/>
            <p:nvPr/>
          </p:nvSpPr>
          <p:spPr>
            <a:xfrm>
              <a:off x="6999121" y="1963114"/>
              <a:ext cx="61806" cy="228600"/>
            </a:xfrm>
            <a:custGeom>
              <a:avLst/>
              <a:gdLst>
                <a:gd name="connsiteX0" fmla="*/ 60960 w 61806"/>
                <a:gd name="connsiteY0" fmla="*/ 0 h 228600"/>
                <a:gd name="connsiteX1" fmla="*/ 53340 w 61806"/>
                <a:gd name="connsiteY1" fmla="*/ 129540 h 228600"/>
                <a:gd name="connsiteX2" fmla="*/ 0 w 61806"/>
                <a:gd name="connsiteY2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806" h="228600">
                  <a:moveTo>
                    <a:pt x="60960" y="0"/>
                  </a:moveTo>
                  <a:cubicBezTo>
                    <a:pt x="62230" y="45720"/>
                    <a:pt x="63500" y="91440"/>
                    <a:pt x="53340" y="129540"/>
                  </a:cubicBezTo>
                  <a:cubicBezTo>
                    <a:pt x="43180" y="167640"/>
                    <a:pt x="21590" y="198120"/>
                    <a:pt x="0" y="2286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BE5E898-58CE-488B-850B-3E6C80135814}"/>
                    </a:ext>
                  </a:extLst>
                </p:cNvPr>
                <p:cNvSpPr txBox="1"/>
                <p:nvPr/>
              </p:nvSpPr>
              <p:spPr>
                <a:xfrm>
                  <a:off x="6649058" y="1897838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32°</m:t>
                        </m:r>
                      </m:oMath>
                    </m:oMathPara>
                  </a14:m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BE5E898-58CE-488B-850B-3E6C80135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9058" y="1897838"/>
                  <a:ext cx="524866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A1EAF6C-7DCD-418E-9AFC-2279CD80F9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76301" y="1149292"/>
              <a:ext cx="8389" cy="80534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81E9917-2C86-40E5-B1FE-AA580F6017D0}"/>
                    </a:ext>
                  </a:extLst>
                </p:cNvPr>
                <p:cNvSpPr txBox="1"/>
                <p:nvPr/>
              </p:nvSpPr>
              <p:spPr>
                <a:xfrm>
                  <a:off x="7884311" y="2445643"/>
                  <a:ext cx="5248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r>
                    <a:rPr lang="en-GB" sz="1400" b="0" i="0" dirty="0">
                      <a:solidFill>
                        <a:schemeClr val="accent1"/>
                      </a:solidFill>
                      <a:latin typeface="+mj-lt"/>
                    </a:rPr>
                    <a:t>N</a:t>
                  </a:r>
                  <a:endParaRPr lang="en-GB" sz="1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81E9917-2C86-40E5-B1FE-AA580F6017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4311" y="2445643"/>
                  <a:ext cx="524866" cy="307777"/>
                </a:xfrm>
                <a:prstGeom prst="rect">
                  <a:avLst/>
                </a:prstGeom>
                <a:blipFill>
                  <a:blip r:embed="rId6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788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056" t="33960" r="4319" b="32079"/>
          <a:stretch/>
        </p:blipFill>
        <p:spPr>
          <a:xfrm>
            <a:off x="395536" y="260648"/>
            <a:ext cx="711940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Lesson 2: Dynamics </a:t>
            </a:r>
            <a:r>
              <a:rPr lang="en-GB" sz="2800" dirty="0">
                <a:latin typeface="Comic Sans MS" pitchFamily="66" charset="0"/>
              </a:rPr>
              <a:t>of a Particle moving </a:t>
            </a:r>
            <a:r>
              <a:rPr lang="en-GB" sz="2800" dirty="0" smtClean="0">
                <a:latin typeface="Comic Sans MS" pitchFamily="66" charset="0"/>
              </a:rPr>
              <a:t/>
            </a:r>
            <a:br>
              <a:rPr lang="en-GB" sz="2800" dirty="0" smtClean="0">
                <a:latin typeface="Comic Sans MS" pitchFamily="66" charset="0"/>
              </a:rPr>
            </a:br>
            <a:r>
              <a:rPr lang="en-GB" sz="2800" dirty="0" smtClean="0">
                <a:latin typeface="Comic Sans MS" pitchFamily="66" charset="0"/>
              </a:rPr>
              <a:t>in </a:t>
            </a:r>
            <a:r>
              <a:rPr lang="en-GB" sz="2800" dirty="0">
                <a:latin typeface="Comic Sans MS" pitchFamily="66" charset="0"/>
              </a:rPr>
              <a:t>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When an object is on an inclined plane, we consider the forces acting parallel to the plane and perpendicular to the plane (instead of vertically and horizontally)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This is because any movement will be parallel to the plane (and we always then consider the direction which is perpendicular to any movement)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However, </a:t>
            </a:r>
            <a:r>
              <a:rPr lang="en-GB" sz="1400" u="sng" dirty="0" smtClean="0">
                <a:latin typeface="Comic Sans MS" pitchFamily="66" charset="0"/>
              </a:rPr>
              <a:t>gravity</a:t>
            </a:r>
            <a:r>
              <a:rPr lang="en-GB" sz="1400" dirty="0" smtClean="0">
                <a:latin typeface="Comic Sans MS" pitchFamily="66" charset="0"/>
              </a:rPr>
              <a:t> will always work in a </a:t>
            </a:r>
            <a:r>
              <a:rPr lang="en-GB" sz="1400" u="sng" dirty="0" smtClean="0">
                <a:latin typeface="Comic Sans MS" pitchFamily="66" charset="0"/>
              </a:rPr>
              <a:t>vertical</a:t>
            </a:r>
            <a:r>
              <a:rPr lang="en-GB" sz="1400" dirty="0" smtClean="0">
                <a:latin typeface="Comic Sans MS" pitchFamily="66" charset="0"/>
              </a:rPr>
              <a:t> direction so must be split into parallel and perpendicular directions…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3E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495800" y="1447800"/>
            <a:ext cx="3810000" cy="2362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3810000"/>
            <a:ext cx="381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05800" y="1447800"/>
            <a:ext cx="0" cy="2362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53400" y="36576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153400" y="36576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19671111">
            <a:off x="6247107" y="2032137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114800" y="3352800"/>
            <a:ext cx="914400" cy="914400"/>
          </a:xfrm>
          <a:prstGeom prst="arc">
            <a:avLst>
              <a:gd name="adj1" fmla="val 19443473"/>
              <a:gd name="adj2" fmla="val 7628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 rot="19611740">
            <a:off x="6302928" y="2097950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  <a:latin typeface="Comic Sans MS" pitchFamily="66" charset="0"/>
              </a:rPr>
              <a:t>3kg</a:t>
            </a:r>
            <a:endParaRPr lang="en-GB" sz="1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647688" y="2474976"/>
            <a:ext cx="2" cy="1295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644642" y="2471928"/>
            <a:ext cx="597406" cy="95707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638544" y="3401568"/>
            <a:ext cx="621792" cy="374904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65192" y="351129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30°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6105144" y="1877568"/>
            <a:ext cx="914400" cy="914400"/>
          </a:xfrm>
          <a:prstGeom prst="arc">
            <a:avLst>
              <a:gd name="adj1" fmla="val 3608740"/>
              <a:gd name="adj2" fmla="val 480697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24016" y="353568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90°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94120" y="2590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60°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74536" y="281635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30°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6025896" y="1472184"/>
            <a:ext cx="387098" cy="61264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812536" y="1240536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94120" y="300228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3g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67728" y="275234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  <a:latin typeface="Comic Sans MS" pitchFamily="66" charset="0"/>
              </a:rPr>
              <a:t>3gCos30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64096" y="3544824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3gSin30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14800" y="4114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Above is a box resting on a plane inclined at an angle of 30° to the horizontal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14800" y="4572000"/>
            <a:ext cx="426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 smtClean="0">
                <a:latin typeface="Comic Sans MS" pitchFamily="66" charset="0"/>
              </a:rPr>
              <a:t>Label gravity, which always acts vertically downwards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14800" y="4876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 smtClean="0">
                <a:latin typeface="Comic Sans MS" pitchFamily="66" charset="0"/>
              </a:rPr>
              <a:t>Gravity must then be split into the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</a:rPr>
              <a:t>parallel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 dirty="0" smtClean="0">
                <a:latin typeface="Comic Sans MS" pitchFamily="66" charset="0"/>
              </a:rPr>
              <a:t>and </a:t>
            </a:r>
            <a:r>
              <a:rPr lang="en-GB" sz="1200" u="sng" dirty="0" smtClean="0">
                <a:solidFill>
                  <a:srgbClr val="0000FF"/>
                </a:solidFill>
                <a:latin typeface="Comic Sans MS" pitchFamily="66" charset="0"/>
              </a:rPr>
              <a:t>perpendicular</a:t>
            </a:r>
            <a:r>
              <a:rPr lang="en-GB" sz="1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1200" dirty="0" smtClean="0">
                <a:latin typeface="Comic Sans MS" pitchFamily="66" charset="0"/>
              </a:rPr>
              <a:t>components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14800" y="5334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 smtClean="0">
                <a:latin typeface="Comic Sans MS" pitchFamily="66" charset="0"/>
              </a:rPr>
              <a:t>The angle in the triangle created is the same as the angle the plane is inclined at (if you work out angles you can see why!)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114800" y="59436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 smtClean="0">
                <a:latin typeface="Comic Sans MS" pitchFamily="66" charset="0"/>
              </a:rPr>
              <a:t>Make sure you think carefully about which is Sine and which is Cosine!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14800" y="6396335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 smtClean="0">
                <a:latin typeface="Comic Sans MS" pitchFamily="66" charset="0"/>
              </a:rPr>
              <a:t>Don’t forget the normal reaction, and any other forces which are involved in the question!</a:t>
            </a:r>
            <a:endParaRPr lang="en-GB" sz="1200" dirty="0">
              <a:latin typeface="Comic Sans MS" pitchFamily="66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152400"/>
            <a:ext cx="1169065" cy="64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2" grpId="0"/>
      <p:bldP spid="44" grpId="0"/>
      <p:bldP spid="45" grpId="0" animBg="1"/>
      <p:bldP spid="46" grpId="0"/>
      <p:bldP spid="46" grpId="1"/>
      <p:bldP spid="47" grpId="0"/>
      <p:bldP spid="47" grpId="1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BCA5EB-EF55-4E9F-B533-127460C7B0F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99E0B3-7EC8-46CB-A9E4-A22011D31F3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Inclined </a:t>
              </a:r>
              <a:r>
                <a:rPr lang="en-GB" sz="3200" dirty="0">
                  <a:latin typeface="+mj-lt"/>
                </a:rPr>
                <a:t>Planes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0DA9A3-A46E-4A28-9342-4C75B68058C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65395AE-FF2C-4B06-98C5-32F5D3A99F27}"/>
              </a:ext>
            </a:extLst>
          </p:cNvPr>
          <p:cNvSpPr txBox="1"/>
          <p:nvPr/>
        </p:nvSpPr>
        <p:spPr>
          <a:xfrm>
            <a:off x="420703" y="740941"/>
            <a:ext cx="676875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For problems involving inclined planes, resolve forces parallel and perpendicular to the plane.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E8F14-9B37-499E-BD60-2FF92D943707}"/>
                  </a:ext>
                </a:extLst>
              </p:cNvPr>
              <p:cNvSpPr txBox="1"/>
              <p:nvPr/>
            </p:nvSpPr>
            <p:spPr>
              <a:xfrm>
                <a:off x="472440" y="1580956"/>
                <a:ext cx="3888432" cy="20621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block of mass 10kg slides down a smooth slope angled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1600" dirty="0"/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Draw a force diagram to show all the forces acting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the acceleration of the block.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E8F14-9B37-499E-BD60-2FF92D9437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" y="1580956"/>
                <a:ext cx="3888432" cy="20621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6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A box of mass 2kg is resting on a smooth plane inclined at an angle of 20° to the horizontal. It meets resistance of 2N as it travels down the slope</a:t>
            </a: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a) Calculate the acceleration of the box down the slope</a:t>
            </a: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b) If the box starts 10m up the plane, calculate the velocity of the box at the bottom of the plane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3E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190393" y="1737947"/>
            <a:ext cx="22098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90393" y="3261947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00193" y="1737947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47793" y="3109547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47793" y="3109547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19536746">
            <a:off x="6167115" y="1865083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19477375">
            <a:off x="6222936" y="1930896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  <a:latin typeface="Comic Sans MS" pitchFamily="66" charset="0"/>
              </a:rPr>
              <a:t>2kg</a:t>
            </a:r>
            <a:endParaRPr lang="en-GB" sz="1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03024" y="2306516"/>
            <a:ext cx="2" cy="9642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08886" y="2283071"/>
            <a:ext cx="460129" cy="70631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02787" y="2980593"/>
            <a:ext cx="448644" cy="28170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29747" y="2361264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omic Sans MS" pitchFamily="66" charset="0"/>
              </a:rPr>
              <a:t>2gCos20</a:t>
            </a:r>
            <a:endParaRPr lang="en-GB" sz="105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2155" y="3268043"/>
            <a:ext cx="731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omic Sans MS" pitchFamily="66" charset="0"/>
              </a:rPr>
              <a:t>2gSin20</a:t>
            </a:r>
            <a:endParaRPr lang="en-GB" sz="1050" dirty="0">
              <a:latin typeface="Comic Sans MS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4607170" y="2904393"/>
            <a:ext cx="914400" cy="914400"/>
          </a:xfrm>
          <a:prstGeom prst="arc">
            <a:avLst>
              <a:gd name="adj1" fmla="val 19443473"/>
              <a:gd name="adj2" fmla="val 2073524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31185" y="301013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20°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15569" y="255586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20°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729049" y="1591408"/>
            <a:ext cx="463059" cy="3135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31031" y="138649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2N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031523" y="1424354"/>
            <a:ext cx="313596" cy="4572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03038" y="1195989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6025663" y="1650024"/>
            <a:ext cx="914400" cy="914400"/>
          </a:xfrm>
          <a:prstGeom prst="arc">
            <a:avLst>
              <a:gd name="adj1" fmla="val 3427515"/>
              <a:gd name="adj2" fmla="val 455711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3962400" y="3581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As the plane is ‘smooth’, there is no need to consider friction or the normal reaction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667000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omic Sans MS" pitchFamily="66" charset="0"/>
              </a:rPr>
              <a:t>2g</a:t>
            </a:r>
            <a:endParaRPr lang="en-GB" sz="1050" dirty="0">
              <a:latin typeface="Comic Sans MS" pitchFamily="66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152400"/>
            <a:ext cx="1169065" cy="64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6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/>
      <p:bldP spid="19" grpId="0"/>
      <p:bldP spid="19" grpId="1"/>
      <p:bldP spid="23" grpId="0" animBg="1"/>
      <p:bldP spid="24" grpId="0"/>
      <p:bldP spid="25" grpId="0"/>
      <p:bldP spid="28" grpId="0"/>
      <p:bldP spid="28" grpId="1"/>
      <p:bldP spid="31" grpId="0"/>
      <p:bldP spid="33" grpId="0" animBg="1"/>
      <p:bldP spid="3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A6B48C4-92CA-457D-96A8-6EE4EECB84C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2FF77FBC-70F5-49EF-A023-AC960F6157D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Plane with an additional force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10B03A9-8EAA-451C-8881-06ABA86B2CB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7223DC-6D78-4BEB-A520-8DC3347F8A1F}"/>
                  </a:ext>
                </a:extLst>
              </p:cNvPr>
              <p:cNvSpPr txBox="1"/>
              <p:nvPr/>
            </p:nvSpPr>
            <p:spPr>
              <a:xfrm>
                <a:off x="361047" y="818246"/>
                <a:ext cx="4296677" cy="171386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600" dirty="0"/>
                  <a:t> by a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/>
                  <a:t> N acting at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600" dirty="0"/>
                  <a:t> to the slope, causing the particle to accelerate up the slope at 0.5 ms</a:t>
                </a:r>
                <a:r>
                  <a:rPr lang="en-GB" sz="1600" baseline="30000" dirty="0"/>
                  <a:t>-2</a:t>
                </a:r>
                <a:r>
                  <a:rPr lang="en-GB" sz="1600" dirty="0"/>
                  <a:t>. 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kg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7223DC-6D78-4BEB-A520-8DC3347F8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47" y="818246"/>
                <a:ext cx="4296677" cy="17138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9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1BD2BC-DB3A-4DBE-BAB8-0DD9786B90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2F9E50-02D6-4D43-A324-986928C49A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726FA9C-494F-4E11-81ED-B39B863C44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EC39B1-7A69-4B2D-89EA-56CB1005E050}"/>
                  </a:ext>
                </a:extLst>
              </p:cNvPr>
              <p:cNvSpPr txBox="1"/>
              <p:nvPr/>
            </p:nvSpPr>
            <p:spPr>
              <a:xfrm>
                <a:off x="361047" y="818246"/>
                <a:ext cx="4296677" cy="16716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of mass 2kg is moving on a smooth slope and is being acted on by a force of 4N that acts parallel to the slow, as shown.</a:t>
                </a:r>
              </a:p>
              <a:p>
                <a:r>
                  <a:rPr lang="en-GB" sz="1600" dirty="0"/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. Work out the acceleration of the particle.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EC39B1-7A69-4B2D-89EA-56CB1005E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47" y="818246"/>
                <a:ext cx="4296677" cy="1671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9C333A2-1360-4B0E-BBA1-31D901C144F9}"/>
              </a:ext>
            </a:extLst>
          </p:cNvPr>
          <p:cNvCxnSpPr/>
          <p:nvPr/>
        </p:nvCxnSpPr>
        <p:spPr>
          <a:xfrm flipV="1">
            <a:off x="5220072" y="1556792"/>
            <a:ext cx="2448272" cy="93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240341-5273-413B-AB6E-45904250E012}"/>
              </a:ext>
            </a:extLst>
          </p:cNvPr>
          <p:cNvCxnSpPr>
            <a:cxnSpLocks/>
          </p:cNvCxnSpPr>
          <p:nvPr/>
        </p:nvCxnSpPr>
        <p:spPr>
          <a:xfrm>
            <a:off x="5220072" y="2492896"/>
            <a:ext cx="25405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7167BB6-73C6-4B0C-BC38-B54E4966E58F}"/>
                  </a:ext>
                </a:extLst>
              </p:cNvPr>
              <p:cNvSpPr/>
              <p:nvPr/>
            </p:nvSpPr>
            <p:spPr>
              <a:xfrm rot="20315908">
                <a:off x="6477101" y="1616486"/>
                <a:ext cx="503245" cy="288032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100" dirty="0"/>
                  <a:t> kg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7167BB6-73C6-4B0C-BC38-B54E4966E5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15908">
                <a:off x="6477101" y="1616486"/>
                <a:ext cx="503245" cy="288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34E84CF-38AD-40C8-A208-FA179A30AE40}"/>
              </a:ext>
            </a:extLst>
          </p:cNvPr>
          <p:cNvSpPr/>
          <p:nvPr/>
        </p:nvSpPr>
        <p:spPr>
          <a:xfrm>
            <a:off x="5612016" y="2341200"/>
            <a:ext cx="57150" cy="157163"/>
          </a:xfrm>
          <a:custGeom>
            <a:avLst/>
            <a:gdLst>
              <a:gd name="connsiteX0" fmla="*/ 0 w 57150"/>
              <a:gd name="connsiteY0" fmla="*/ 0 h 157163"/>
              <a:gd name="connsiteX1" fmla="*/ 38100 w 57150"/>
              <a:gd name="connsiteY1" fmla="*/ 71438 h 157163"/>
              <a:gd name="connsiteX2" fmla="*/ 57150 w 57150"/>
              <a:gd name="connsiteY2" fmla="*/ 157163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157163">
                <a:moveTo>
                  <a:pt x="0" y="0"/>
                </a:moveTo>
                <a:cubicBezTo>
                  <a:pt x="14287" y="22622"/>
                  <a:pt x="28575" y="45244"/>
                  <a:pt x="38100" y="71438"/>
                </a:cubicBezTo>
                <a:cubicBezTo>
                  <a:pt x="47625" y="97632"/>
                  <a:pt x="52387" y="127397"/>
                  <a:pt x="57150" y="15716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59B8E4-9C90-4A8D-941E-DC86D885D083}"/>
                  </a:ext>
                </a:extLst>
              </p:cNvPr>
              <p:cNvSpPr txBox="1"/>
              <p:nvPr/>
            </p:nvSpPr>
            <p:spPr>
              <a:xfrm>
                <a:off x="5616779" y="2282612"/>
                <a:ext cx="27835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59B8E4-9C90-4A8D-941E-DC86D885D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779" y="2282612"/>
                <a:ext cx="278359" cy="23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560D5F4-C8B6-4048-B95A-96A4ADA56A90}"/>
                  </a:ext>
                </a:extLst>
              </p:cNvPr>
              <p:cNvSpPr txBox="1"/>
              <p:nvPr/>
            </p:nvSpPr>
            <p:spPr>
              <a:xfrm>
                <a:off x="5827297" y="1802499"/>
                <a:ext cx="52486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05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560D5F4-C8B6-4048-B95A-96A4ADA56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297" y="1802499"/>
                <a:ext cx="52486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05BCE3C-ABD0-46D5-851B-FCE3E59648D5}"/>
              </a:ext>
            </a:extLst>
          </p:cNvPr>
          <p:cNvCxnSpPr>
            <a:cxnSpLocks/>
          </p:cNvCxnSpPr>
          <p:nvPr/>
        </p:nvCxnSpPr>
        <p:spPr>
          <a:xfrm flipV="1">
            <a:off x="6864350" y="1167440"/>
            <a:ext cx="194230" cy="771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A74856D-3B78-4F32-906D-302604090277}"/>
              </a:ext>
            </a:extLst>
          </p:cNvPr>
          <p:cNvCxnSpPr>
            <a:cxnSpLocks/>
          </p:cNvCxnSpPr>
          <p:nvPr/>
        </p:nvCxnSpPr>
        <p:spPr>
          <a:xfrm flipV="1">
            <a:off x="6908800" y="1123085"/>
            <a:ext cx="241884" cy="10246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6771733-609F-4EC2-9D6C-2E11DCEF184B}"/>
              </a:ext>
            </a:extLst>
          </p:cNvPr>
          <p:cNvCxnSpPr>
            <a:cxnSpLocks/>
          </p:cNvCxnSpPr>
          <p:nvPr/>
        </p:nvCxnSpPr>
        <p:spPr>
          <a:xfrm flipH="1">
            <a:off x="6970668" y="1070581"/>
            <a:ext cx="272961" cy="13007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4142270-F954-4D64-9B63-996055B3A265}"/>
                  </a:ext>
                </a:extLst>
              </p:cNvPr>
              <p:cNvSpPr txBox="1"/>
              <p:nvPr/>
            </p:nvSpPr>
            <p:spPr>
              <a:xfrm>
                <a:off x="6601070" y="890478"/>
                <a:ext cx="73582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4142270-F954-4D64-9B63-996055B3A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070" y="890478"/>
                <a:ext cx="735825" cy="2539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229EF88-5ED7-493E-950C-60BA9FE01226}"/>
              </a:ext>
            </a:extLst>
          </p:cNvPr>
          <p:cNvCxnSpPr>
            <a:cxnSpLocks/>
          </p:cNvCxnSpPr>
          <p:nvPr/>
        </p:nvCxnSpPr>
        <p:spPr>
          <a:xfrm flipV="1">
            <a:off x="5829300" y="1949450"/>
            <a:ext cx="647700" cy="237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18AF87F-98EB-42A9-9D87-F529AD84FA47}"/>
                  </a:ext>
                </a:extLst>
              </p:cNvPr>
              <p:cNvSpPr txBox="1"/>
              <p:nvPr/>
            </p:nvSpPr>
            <p:spPr>
              <a:xfrm>
                <a:off x="6855460" y="1382926"/>
                <a:ext cx="27835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18AF87F-98EB-42A9-9D87-F529AD84F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460" y="1382926"/>
                <a:ext cx="278359" cy="2308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23629</TotalTime>
  <Words>970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Lesson 2: Dynamics of a Particle moving  in a Straight Line</vt:lpstr>
      <vt:lpstr>PowerPoint Presentation</vt:lpstr>
      <vt:lpstr>Dynamics of a Particle moving in a Straight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880</cp:revision>
  <cp:lastPrinted>2019-02-06T08:25:08Z</cp:lastPrinted>
  <dcterms:created xsi:type="dcterms:W3CDTF">2013-02-28T07:36:55Z</dcterms:created>
  <dcterms:modified xsi:type="dcterms:W3CDTF">2019-02-06T09:31:45Z</dcterms:modified>
</cp:coreProperties>
</file>