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81" r:id="rId2"/>
    <p:sldId id="261" r:id="rId3"/>
    <p:sldId id="292" r:id="rId4"/>
    <p:sldId id="546" r:id="rId5"/>
    <p:sldId id="564" r:id="rId6"/>
    <p:sldId id="561" r:id="rId7"/>
    <p:sldId id="562" r:id="rId8"/>
    <p:sldId id="533" r:id="rId9"/>
    <p:sldId id="547" r:id="rId10"/>
    <p:sldId id="548" r:id="rId11"/>
    <p:sldId id="550" r:id="rId12"/>
    <p:sldId id="549" r:id="rId13"/>
    <p:sldId id="565" r:id="rId14"/>
    <p:sldId id="552" r:id="rId15"/>
    <p:sldId id="566" r:id="rId16"/>
    <p:sldId id="5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Frost" initials="JF" lastIdx="0" clrIdx="0">
    <p:extLst>
      <p:ext uri="{19B8F6BF-5375-455C-9EA6-DF929625EA0E}">
        <p15:presenceInfo xmlns:p15="http://schemas.microsoft.com/office/powerpoint/2012/main" userId="13ffd922e6d1d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88534" autoAdjust="0"/>
  </p:normalViewPr>
  <p:slideViewPr>
    <p:cSldViewPr>
      <p:cViewPr varScale="1">
        <p:scale>
          <a:sx n="108" d="100"/>
          <a:sy n="108" d="100"/>
        </p:scale>
        <p:origin x="150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MechYr2 Chapter 6 :: </a:t>
            </a:r>
            <a:r>
              <a:rPr lang="en-GB" dirty="0"/>
              <a:t>Projectiles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1</a:t>
            </a:r>
            <a:r>
              <a:rPr lang="en-GB" baseline="30000" dirty="0"/>
              <a:t>st</a:t>
            </a:r>
            <a:r>
              <a:rPr lang="en-GB" dirty="0"/>
              <a:t> August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BF034-8C44-4100-A524-7D1A4300DE58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644B3BC-1C1D-40BA-8D2E-FAA0F42745F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Projected from above ground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5788D2-1519-41A9-B3D9-70A24A71C32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FF123D-94BB-4CF1-86AE-E44F6BECF0C9}"/>
                  </a:ext>
                </a:extLst>
              </p:cNvPr>
              <p:cNvSpPr txBox="1"/>
              <p:nvPr/>
            </p:nvSpPr>
            <p:spPr>
              <a:xfrm>
                <a:off x="362196" y="856773"/>
                <a:ext cx="8229353" cy="104349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projected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with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and at an angle of elevation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1400" dirty="0"/>
                  <a:t>.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is 42.5m above a horizontal plane. The particle strikes the plane at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, 5 s after it is projected.</a:t>
                </a:r>
              </a:p>
              <a:p>
                <a:r>
                  <a:rPr lang="en-GB" sz="1400" dirty="0"/>
                  <a:t>(a) Show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1400" dirty="0"/>
                  <a:t>.	(b) Find the distance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FF123D-94BB-4CF1-86AE-E44F6BEC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6" y="856773"/>
                <a:ext cx="8229353" cy="10434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3EAE83-ECFA-4AC8-AB83-FB4F213E570A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2B41E5F-5F7D-4E0E-A02E-09C7C6DC35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Time above a given point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43A2D6E-E489-48E6-94FB-06D62511D58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9B0F4-62C0-41CE-B982-2F88CDA107FE}"/>
                  </a:ext>
                </a:extLst>
              </p:cNvPr>
              <p:cNvSpPr txBox="1"/>
              <p:nvPr/>
            </p:nvSpPr>
            <p:spPr>
              <a:xfrm>
                <a:off x="362196" y="856773"/>
                <a:ext cx="8229353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and at an angle of elevation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600" dirty="0"/>
                  <a:t>. The particle moves freely under gravity. Find the length of time for which the particle is 15 m or more above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9B0F4-62C0-41CE-B982-2F88CDA10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6" y="856773"/>
                <a:ext cx="82293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C7620CB-E345-4F19-B15E-BE5BF80E0DD6}"/>
              </a:ext>
            </a:extLst>
          </p:cNvPr>
          <p:cNvSpPr txBox="1"/>
          <p:nvPr/>
        </p:nvSpPr>
        <p:spPr>
          <a:xfrm>
            <a:off x="366876" y="1830585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key is to find the two times at which the particle is 15m above ground. The time above 15m will then be the difference between these times.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759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6668C-290D-4C3E-9A62-1C9D77A08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5489"/>
            <a:ext cx="5120756" cy="4874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1683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M2(Old) May 2012 Q7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1520" y="5733256"/>
            <a:ext cx="4536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9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B4A66C-ECA0-4BE6-82B8-9D12A6B3EDA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66EEF63-FB3F-4554-A02B-5108424D06D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Projectile Formulae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4E83C0-6919-443B-A72E-91B038BFE4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72829CD-7A84-47A0-AF4A-10017B91389E}"/>
              </a:ext>
            </a:extLst>
          </p:cNvPr>
          <p:cNvSpPr txBox="1"/>
          <p:nvPr/>
        </p:nvSpPr>
        <p:spPr>
          <a:xfrm>
            <a:off x="281235" y="756320"/>
            <a:ext cx="721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nothing new here, but you may be asked to prove more general results regarding projectile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3231B-537A-40C8-BD68-B815067EC3EE}"/>
                  </a:ext>
                </a:extLst>
              </p:cNvPr>
              <p:cNvSpPr txBox="1"/>
              <p:nvPr/>
            </p:nvSpPr>
            <p:spPr>
              <a:xfrm>
                <a:off x="297233" y="1550344"/>
                <a:ext cx="8229353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dirty="0"/>
                  <a:t> at an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above the horizontal and moves freely under gravity until it hits the plane at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Given that that acceleration due to gravity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/>
                  <a:t>, find expressions for: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time of flight,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range,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, on the horizontal plane.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3231B-537A-40C8-BD68-B815067EC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3" y="1550344"/>
                <a:ext cx="822935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4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B4A66C-ECA0-4BE6-82B8-9D12A6B3EDA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66EEF63-FB3F-4554-A02B-5108424D06D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Projectile Formulae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4E83C0-6919-443B-A72E-91B038BFE4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72829CD-7A84-47A0-AF4A-10017B91389E}"/>
              </a:ext>
            </a:extLst>
          </p:cNvPr>
          <p:cNvSpPr txBox="1"/>
          <p:nvPr/>
        </p:nvSpPr>
        <p:spPr>
          <a:xfrm>
            <a:off x="281235" y="756320"/>
            <a:ext cx="721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nothing new here, but you may be asked to prove more general results regarding projectile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3231B-537A-40C8-BD68-B815067EC3EE}"/>
                  </a:ext>
                </a:extLst>
              </p:cNvPr>
              <p:cNvSpPr txBox="1"/>
              <p:nvPr/>
            </p:nvSpPr>
            <p:spPr>
              <a:xfrm>
                <a:off x="297233" y="1550344"/>
                <a:ext cx="8229353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dirty="0"/>
                  <a:t> at an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above the horizontal and moves freely under gravity until it hits the plane at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Given that that acceleration due to gravity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/>
                  <a:t>, find expressions for: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time of flight,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range,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, on the horizontal plane.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3231B-537A-40C8-BD68-B815067EC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3" y="1550344"/>
                <a:ext cx="822935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9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/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r>
                  <a:rPr lang="en-GB" sz="1600" dirty="0"/>
                  <a:t>A particle is projected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on a horizontal plane, with speed 28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. The particle passes through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which is at a horizontal distance of 32m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and at a height of 8m above the plane.</a:t>
                </a:r>
              </a:p>
              <a:p>
                <a:r>
                  <a:rPr lang="en-GB" sz="1600" dirty="0"/>
                  <a:t>(b) Find the two possible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, giving your answers to the nearest degree.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4B05B99-1D02-47CA-9845-7A377C82CDC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93C72C0D-2254-4071-BAEA-D05F1447C78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Projectile Formulae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C167A0-1999-4DCD-9B5D-D4D7F6C44F8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F655E3-D3B9-4ED4-91FA-4A3D1D289341}"/>
              </a:ext>
            </a:extLst>
          </p:cNvPr>
          <p:cNvSpPr txBox="1"/>
          <p:nvPr/>
        </p:nvSpPr>
        <p:spPr>
          <a:xfrm>
            <a:off x="6972300" y="3429000"/>
            <a:ext cx="1920180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Don’t be intimidated </a:t>
            </a:r>
            <a:r>
              <a:rPr lang="en-GB" sz="1400" dirty="0"/>
              <a:t>by the lack of numerical values. Just do what you’d usually do and resolve both vertically and horizontally!</a:t>
            </a:r>
          </a:p>
        </p:txBody>
      </p:sp>
    </p:spTree>
    <p:extLst>
      <p:ext uri="{BB962C8B-B14F-4D97-AF65-F5344CB8AC3E}">
        <p14:creationId xmlns:p14="http://schemas.microsoft.com/office/powerpoint/2010/main" val="25179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1DF0AA-6B00-4636-B718-B6EA1B856B5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47D2F56-806E-4BB9-A99C-8E980E8860C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General Results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DECDF1-D04C-412D-9726-1F74B915693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C13B42-B08A-4AD2-84EB-AA8ED002D247}"/>
              </a:ext>
            </a:extLst>
          </p:cNvPr>
          <p:cNvSpPr txBox="1"/>
          <p:nvPr/>
        </p:nvSpPr>
        <p:spPr>
          <a:xfrm>
            <a:off x="395536" y="836712"/>
            <a:ext cx="7357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 Note</a:t>
            </a:r>
            <a:r>
              <a:rPr lang="en-GB" dirty="0"/>
              <a:t>: You may be asked to derive these. But don’t attempt to memorise them or actually use them to solve exam problems – instead use the techniques used earlier in the chapter.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786860-D4ED-4DFB-8E7D-8CA4BA35D91D}"/>
                  </a:ext>
                </a:extLst>
              </p:cNvPr>
              <p:cNvSpPr txBox="1"/>
              <p:nvPr/>
            </p:nvSpPr>
            <p:spPr>
              <a:xfrm>
                <a:off x="539552" y="2132856"/>
                <a:ext cx="6451799" cy="26881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For a particle projected with initial velocity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at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above horizontal and moving freely under gravity: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Time of flight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Time to reach greatest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Range on horizontal plane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Equation of trajectory: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b="0" i="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vertical height of particle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horizontal distance.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786860-D4ED-4DFB-8E7D-8CA4BA35D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2856"/>
                <a:ext cx="6451799" cy="2688108"/>
              </a:xfrm>
              <a:prstGeom prst="rect">
                <a:avLst/>
              </a:prstGeom>
              <a:blipFill>
                <a:blip r:embed="rId2"/>
                <a:stretch>
                  <a:fillRect l="-659" t="-1124" b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6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Lesson 1: Acceleration </a:t>
              </a:r>
              <a:r>
                <a:rPr lang="en-GB" sz="3200" dirty="0"/>
                <a:t>in each direction.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0D00A4-2C6F-4F87-B6E1-A988E16FD21B}"/>
              </a:ext>
            </a:extLst>
          </p:cNvPr>
          <p:cNvSpPr txBox="1"/>
          <p:nvPr/>
        </p:nvSpPr>
        <p:spPr>
          <a:xfrm>
            <a:off x="467544" y="8367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key is separately considering the motion in the vertical and horizontal directions: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14AB6-8ED9-4009-9E0A-71D3541E4C15}"/>
                  </a:ext>
                </a:extLst>
              </p:cNvPr>
              <p:cNvSpPr txBox="1"/>
              <p:nvPr/>
            </p:nvSpPr>
            <p:spPr>
              <a:xfrm>
                <a:off x="569144" y="1370484"/>
                <a:ext cx="6974656" cy="139063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In </a:t>
                </a:r>
                <a:r>
                  <a:rPr lang="en-GB" b="1" dirty="0"/>
                  <a:t>vertical</a:t>
                </a:r>
                <a:r>
                  <a:rPr lang="en-GB" dirty="0"/>
                  <a:t> direction, acceleration downwards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ms</a:t>
                </a:r>
                <a:r>
                  <a:rPr lang="en-GB" baseline="30000" dirty="0"/>
                  <a:t>-2</a:t>
                </a:r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               </a:t>
                </a:r>
                <a:r>
                  <a:rPr lang="en-GB" sz="1400" dirty="0"/>
                  <a:t>Use </a:t>
                </a:r>
                <a:r>
                  <a:rPr lang="en-GB" sz="1400" dirty="0" err="1"/>
                  <a:t>suvat</a:t>
                </a:r>
                <a:r>
                  <a:rPr lang="en-GB" sz="1400" dirty="0"/>
                  <a:t> equations as before.</a:t>
                </a:r>
              </a:p>
              <a:p>
                <a:endParaRPr lang="en-GB" sz="1000" dirty="0"/>
              </a:p>
              <a:p>
                <a:r>
                  <a:rPr lang="en-GB" dirty="0"/>
                  <a:t>     In </a:t>
                </a:r>
                <a:r>
                  <a:rPr lang="en-GB" b="1" dirty="0"/>
                  <a:t>horizontal</a:t>
                </a:r>
                <a:r>
                  <a:rPr lang="en-GB" dirty="0"/>
                  <a:t> direction, acceleration is 0 ms</a:t>
                </a:r>
                <a:r>
                  <a:rPr lang="en-GB" baseline="30000" dirty="0"/>
                  <a:t>-2</a:t>
                </a:r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              </a:t>
                </a:r>
                <a:r>
                  <a:rPr lang="en-GB" sz="1400" dirty="0"/>
                  <a:t>Constant velocity, so can use bog standard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𝑠𝑝𝑒𝑒𝑑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14AB6-8ED9-4009-9E0A-71D3541E4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44" y="1370484"/>
                <a:ext cx="6974656" cy="1390637"/>
              </a:xfrm>
              <a:prstGeom prst="rect">
                <a:avLst/>
              </a:prstGeom>
              <a:blipFill>
                <a:blip r:embed="rId2"/>
                <a:stretch>
                  <a:fillRect l="-522" t="-2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2231B04-888A-4E08-9534-8271891AFB7B}"/>
              </a:ext>
            </a:extLst>
          </p:cNvPr>
          <p:cNvSpPr/>
          <p:nvPr/>
        </p:nvSpPr>
        <p:spPr>
          <a:xfrm>
            <a:off x="5377469" y="1387277"/>
            <a:ext cx="845531" cy="454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57F0F9-CAFF-48E5-940D-808CCA37CF95}"/>
              </a:ext>
            </a:extLst>
          </p:cNvPr>
          <p:cNvSpPr/>
          <p:nvPr/>
        </p:nvSpPr>
        <p:spPr>
          <a:xfrm>
            <a:off x="4481138" y="1954148"/>
            <a:ext cx="845531" cy="454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0131AA-71A2-4798-8665-B3710577AB20}"/>
              </a:ext>
            </a:extLst>
          </p:cNvPr>
          <p:cNvSpPr txBox="1"/>
          <p:nvPr/>
        </p:nvSpPr>
        <p:spPr>
          <a:xfrm>
            <a:off x="486022" y="3142773"/>
            <a:ext cx="4405064" cy="28931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[Textbook] A particle is project horizontally at 25 ms</a:t>
            </a:r>
            <a:r>
              <a:rPr lang="en-GB" sz="1400" baseline="30000" dirty="0"/>
              <a:t>-1</a:t>
            </a:r>
            <a:r>
              <a:rPr lang="en-GB" sz="1400" dirty="0"/>
              <a:t> from a point 78.4 metres above a horizontal surface. Find:</a:t>
            </a:r>
          </a:p>
          <a:p>
            <a:pPr marL="342900" indent="-342900">
              <a:buAutoNum type="alphaLcParenBoth"/>
            </a:pPr>
            <a:r>
              <a:rPr lang="en-GB" sz="1400" dirty="0"/>
              <a:t>the time taken by the particle to reach the surface</a:t>
            </a:r>
          </a:p>
          <a:p>
            <a:pPr marL="342900" indent="-342900">
              <a:buAutoNum type="alphaLcParenBoth"/>
            </a:pPr>
            <a:r>
              <a:rPr lang="en-GB" sz="1400" dirty="0"/>
              <a:t>the horizontal distance travelled in that time.</a:t>
            </a:r>
          </a:p>
          <a:p>
            <a:pPr marL="342900" indent="-342900">
              <a:buAutoNum type="alphaLcParenBoth"/>
            </a:pPr>
            <a:r>
              <a:rPr lang="en-GB" sz="1400" dirty="0"/>
              <a:t>the distance of the impact point from the original point.</a:t>
            </a:r>
          </a:p>
          <a:p>
            <a:pPr marL="342900" indent="-342900">
              <a:buAutoNum type="alphaLcParenBoth"/>
            </a:pPr>
            <a:endParaRPr lang="en-GB" sz="1400" dirty="0"/>
          </a:p>
          <a:p>
            <a:pPr marL="342900" indent="-342900">
              <a:buAutoNum type="alphaLcParenBoth"/>
            </a:pPr>
            <a:endParaRPr lang="en-GB" sz="1400" dirty="0"/>
          </a:p>
          <a:p>
            <a:pPr marL="342900" indent="-342900">
              <a:buAutoNum type="alphaLcParenBoth"/>
            </a:pPr>
            <a:endParaRPr lang="en-GB" sz="1400" dirty="0"/>
          </a:p>
          <a:p>
            <a:endParaRPr lang="en-GB" sz="1400" dirty="0"/>
          </a:p>
          <a:p>
            <a:pPr marL="342900" indent="-342900">
              <a:buAutoNum type="alphaLcParenBoth"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808A2B0-90EC-401A-BE95-C02E1240F809}"/>
              </a:ext>
            </a:extLst>
          </p:cNvPr>
          <p:cNvSpPr/>
          <p:nvPr/>
        </p:nvSpPr>
        <p:spPr>
          <a:xfrm>
            <a:off x="1862227" y="4805099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DC5E6EB-0285-414E-B113-9BF06DB44AF4}"/>
              </a:ext>
            </a:extLst>
          </p:cNvPr>
          <p:cNvCxnSpPr/>
          <p:nvPr/>
        </p:nvCxnSpPr>
        <p:spPr>
          <a:xfrm>
            <a:off x="1873697" y="4847164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3900B7B-C820-40E7-B953-1ADE2A4FEF4F}"/>
              </a:ext>
            </a:extLst>
          </p:cNvPr>
          <p:cNvCxnSpPr>
            <a:cxnSpLocks/>
          </p:cNvCxnSpPr>
          <p:nvPr/>
        </p:nvCxnSpPr>
        <p:spPr>
          <a:xfrm>
            <a:off x="1946511" y="5510588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E81629-5EF2-41FE-B9D5-EED259B58846}"/>
              </a:ext>
            </a:extLst>
          </p:cNvPr>
          <p:cNvSpPr txBox="1"/>
          <p:nvPr/>
        </p:nvSpPr>
        <p:spPr>
          <a:xfrm>
            <a:off x="1350892" y="5010544"/>
            <a:ext cx="60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78.4m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CE7C7-BD27-4826-A8F8-3587A5675D2A}"/>
                  </a:ext>
                </a:extLst>
              </p:cNvPr>
              <p:cNvSpPr txBox="1"/>
              <p:nvPr/>
            </p:nvSpPr>
            <p:spPr>
              <a:xfrm>
                <a:off x="2355885" y="5485295"/>
                <a:ext cx="606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CE7C7-BD27-4826-A8F8-3587A567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85" y="5485295"/>
                <a:ext cx="606694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9F41AA-1654-4BDD-A6F1-D68AA00FE1BF}"/>
              </a:ext>
            </a:extLst>
          </p:cNvPr>
          <p:cNvCxnSpPr>
            <a:stCxn id="43" idx="0"/>
          </p:cNvCxnSpPr>
          <p:nvPr/>
        </p:nvCxnSpPr>
        <p:spPr>
          <a:xfrm>
            <a:off x="1862227" y="4808609"/>
            <a:ext cx="859879" cy="3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0AE9E5-F5BC-44C6-B8A5-E0B477965709}"/>
                  </a:ext>
                </a:extLst>
              </p:cNvPr>
              <p:cNvSpPr txBox="1"/>
              <p:nvPr/>
            </p:nvSpPr>
            <p:spPr>
              <a:xfrm>
                <a:off x="1957610" y="448467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GB" sz="1400" dirty="0"/>
                  <a:t>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0AE9E5-F5BC-44C6-B8A5-E0B477965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10" y="4484675"/>
                <a:ext cx="82164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1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29B3F6-C528-4C5F-A48C-389A3278724E}"/>
                  </a:ext>
                </a:extLst>
              </p:cNvPr>
              <p:cNvSpPr txBox="1"/>
              <p:nvPr/>
            </p:nvSpPr>
            <p:spPr>
              <a:xfrm>
                <a:off x="443378" y="1377123"/>
                <a:ext cx="4018162" cy="267765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projected horizontally with a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from a point 122.5m above a horizontal plane. The particle hits the plane at a point which is at a horizontal distance of 90m away from the starting point. Find the initial speed of the particle.</a:t>
                </a:r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29B3F6-C528-4C5F-A48C-389A32787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8" y="1377123"/>
                <a:ext cx="4018162" cy="2677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E87D197-BE87-425A-BDEC-D1A5837D00AD}"/>
              </a:ext>
            </a:extLst>
          </p:cNvPr>
          <p:cNvSpPr/>
          <p:nvPr/>
        </p:nvSpPr>
        <p:spPr>
          <a:xfrm>
            <a:off x="1819583" y="2975949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8449E3-B5D5-415D-9AC6-9B6E7FA71111}"/>
              </a:ext>
            </a:extLst>
          </p:cNvPr>
          <p:cNvCxnSpPr/>
          <p:nvPr/>
        </p:nvCxnSpPr>
        <p:spPr>
          <a:xfrm>
            <a:off x="1831053" y="3018014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D688DD9-21A6-4F6F-B885-49EC3B5D1947}"/>
              </a:ext>
            </a:extLst>
          </p:cNvPr>
          <p:cNvCxnSpPr>
            <a:cxnSpLocks/>
          </p:cNvCxnSpPr>
          <p:nvPr/>
        </p:nvCxnSpPr>
        <p:spPr>
          <a:xfrm>
            <a:off x="1903867" y="3681438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6FE558F-93C5-4BBB-B5E2-1EA400EA8FCE}"/>
              </a:ext>
            </a:extLst>
          </p:cNvPr>
          <p:cNvSpPr txBox="1"/>
          <p:nvPr/>
        </p:nvSpPr>
        <p:spPr>
          <a:xfrm>
            <a:off x="1132514" y="3181394"/>
            <a:ext cx="78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122.5m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1B0A4F-1267-4A4E-88AF-A032A3CDBF84}"/>
              </a:ext>
            </a:extLst>
          </p:cNvPr>
          <p:cNvSpPr txBox="1"/>
          <p:nvPr/>
        </p:nvSpPr>
        <p:spPr>
          <a:xfrm>
            <a:off x="2204184" y="3647756"/>
            <a:ext cx="606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90 m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D0A692C-D721-47C5-86B4-8CC23EE13B4D}"/>
              </a:ext>
            </a:extLst>
          </p:cNvPr>
          <p:cNvCxnSpPr>
            <a:stCxn id="44" idx="0"/>
          </p:cNvCxnSpPr>
          <p:nvPr/>
        </p:nvCxnSpPr>
        <p:spPr>
          <a:xfrm>
            <a:off x="1819583" y="2979459"/>
            <a:ext cx="859879" cy="3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4F1DE7-F85B-4DC2-A2C8-4BE9F5A1A969}"/>
                  </a:ext>
                </a:extLst>
              </p:cNvPr>
              <p:cNvSpPr txBox="1"/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4F1DE7-F85B-4DC2-A2C8-4BE9F5A1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3C571F-8F0F-49BA-A80D-759589642D1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C487E4C-1B44-4911-BDCE-7A366B718AE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0708559-544C-4128-9B52-51C482E5054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A8EC8-43FA-4977-B748-C6E76EF27296}"/>
                  </a:ext>
                </a:extLst>
              </p:cNvPr>
              <p:cNvSpPr txBox="1"/>
              <p:nvPr/>
            </p:nvSpPr>
            <p:spPr>
              <a:xfrm>
                <a:off x="443378" y="1377123"/>
                <a:ext cx="4018162" cy="289310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projected horizontally with a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m above a horizontal plane. The particle hits the plane at a point which is at a horizontal distance of 100m away from the starting point. Determine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A8EC8-43FA-4977-B748-C6E76EF2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8" y="1377123"/>
                <a:ext cx="4018162" cy="2893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15BA5B-F4D6-4A52-97B9-E154C3DCF72F}"/>
              </a:ext>
            </a:extLst>
          </p:cNvPr>
          <p:cNvSpPr/>
          <p:nvPr/>
        </p:nvSpPr>
        <p:spPr>
          <a:xfrm>
            <a:off x="1819583" y="2975949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8C6C4B-CD48-4B0E-AA9B-7EA0C372C0DB}"/>
              </a:ext>
            </a:extLst>
          </p:cNvPr>
          <p:cNvCxnSpPr/>
          <p:nvPr/>
        </p:nvCxnSpPr>
        <p:spPr>
          <a:xfrm>
            <a:off x="1831053" y="3018014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82F28B-3BC2-4AFB-9804-BE94792899D1}"/>
              </a:ext>
            </a:extLst>
          </p:cNvPr>
          <p:cNvCxnSpPr>
            <a:cxnSpLocks/>
          </p:cNvCxnSpPr>
          <p:nvPr/>
        </p:nvCxnSpPr>
        <p:spPr>
          <a:xfrm>
            <a:off x="1903867" y="3681438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42EAC9-0D47-4898-B253-EA1D0489A7E6}"/>
                  </a:ext>
                </a:extLst>
              </p:cNvPr>
              <p:cNvSpPr txBox="1"/>
              <p:nvPr/>
            </p:nvSpPr>
            <p:spPr>
              <a:xfrm>
                <a:off x="1258349" y="3173005"/>
                <a:ext cx="7824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42EAC9-0D47-4898-B253-EA1D0489A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49" y="3173005"/>
                <a:ext cx="78242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12DA13-F8E1-45FF-8E05-92803250897E}"/>
              </a:ext>
            </a:extLst>
          </p:cNvPr>
          <p:cNvSpPr txBox="1"/>
          <p:nvPr/>
        </p:nvSpPr>
        <p:spPr>
          <a:xfrm>
            <a:off x="2204184" y="3647756"/>
            <a:ext cx="690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100 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7E56E7-0EC5-4387-BFC8-025F7D10656A}"/>
              </a:ext>
            </a:extLst>
          </p:cNvPr>
          <p:cNvCxnSpPr>
            <a:stCxn id="6" idx="0"/>
          </p:cNvCxnSpPr>
          <p:nvPr/>
        </p:nvCxnSpPr>
        <p:spPr>
          <a:xfrm>
            <a:off x="1819583" y="2979459"/>
            <a:ext cx="859879" cy="3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7B1E36-D24F-4CA3-B54F-1A8042FFAEC7}"/>
                  </a:ext>
                </a:extLst>
              </p:cNvPr>
              <p:cNvSpPr txBox="1"/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7B1E36-D24F-4CA3-B54F-1A8042FFA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6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44" t="38788" r="4320" b="39064"/>
          <a:stretch/>
        </p:blipFill>
        <p:spPr>
          <a:xfrm>
            <a:off x="467544" y="548680"/>
            <a:ext cx="8280920" cy="1592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44" t="33960" r="6092" b="30603"/>
          <a:stretch/>
        </p:blipFill>
        <p:spPr>
          <a:xfrm>
            <a:off x="539552" y="2636912"/>
            <a:ext cx="7848872" cy="246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0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34" t="42820" r="4321" b="17313"/>
          <a:stretch/>
        </p:blipFill>
        <p:spPr>
          <a:xfrm>
            <a:off x="281100" y="980728"/>
            <a:ext cx="6408712" cy="22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816" b="37319"/>
          <a:stretch/>
        </p:blipFill>
        <p:spPr>
          <a:xfrm>
            <a:off x="395536" y="404664"/>
            <a:ext cx="829759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D623F-8AD2-4374-8A68-9D421B179E06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C41ED1D-4D3F-40F4-898D-A4CACF3031E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smtClean="0"/>
                <a:t>Lesson 2: Components </a:t>
              </a:r>
              <a:r>
                <a:rPr lang="en-GB" sz="3200" dirty="0"/>
                <a:t>of velocity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CA152FE-4A0A-4AA4-BD53-E4A871456F1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749D5C-DF69-481A-9CC9-2BCF90A05374}"/>
              </a:ext>
            </a:extLst>
          </p:cNvPr>
          <p:cNvSpPr txBox="1"/>
          <p:nvPr/>
        </p:nvSpPr>
        <p:spPr>
          <a:xfrm>
            <a:off x="322401" y="76301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as </a:t>
            </a:r>
            <a:r>
              <a:rPr lang="en-GB" b="1" dirty="0"/>
              <a:t>we split forces into its horizontal and vertical components</a:t>
            </a:r>
            <a:r>
              <a:rPr lang="en-GB" dirty="0"/>
              <a:t>, in order to consider forces in the horizontal and vertical directions respectively, we can do </a:t>
            </a:r>
            <a:r>
              <a:rPr lang="en-GB" b="1" dirty="0"/>
              <a:t>exactly the same with velocity</a:t>
            </a:r>
            <a:r>
              <a:rPr lang="en-GB" dirty="0"/>
              <a:t>!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1ABD192-ADD3-44E6-B36A-71EFC0931358}"/>
              </a:ext>
            </a:extLst>
          </p:cNvPr>
          <p:cNvSpPr/>
          <p:nvPr/>
        </p:nvSpPr>
        <p:spPr>
          <a:xfrm>
            <a:off x="957943" y="2481940"/>
            <a:ext cx="4499428" cy="2627089"/>
          </a:xfrm>
          <a:custGeom>
            <a:avLst/>
            <a:gdLst>
              <a:gd name="connsiteX0" fmla="*/ 0 w 4499428"/>
              <a:gd name="connsiteY0" fmla="*/ 2612574 h 2627089"/>
              <a:gd name="connsiteX1" fmla="*/ 2394857 w 4499428"/>
              <a:gd name="connsiteY1" fmla="*/ 3 h 2627089"/>
              <a:gd name="connsiteX2" fmla="*/ 4499428 w 4499428"/>
              <a:gd name="connsiteY2" fmla="*/ 2627089 h 26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9428" h="2627089">
                <a:moveTo>
                  <a:pt x="0" y="2612574"/>
                </a:moveTo>
                <a:cubicBezTo>
                  <a:pt x="822476" y="1305079"/>
                  <a:pt x="1644952" y="-2416"/>
                  <a:pt x="2394857" y="3"/>
                </a:cubicBezTo>
                <a:cubicBezTo>
                  <a:pt x="3144762" y="2422"/>
                  <a:pt x="3822095" y="1314755"/>
                  <a:pt x="4499428" y="262708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92825EC-56AF-4C1B-B230-BA397BE182F6}"/>
              </a:ext>
            </a:extLst>
          </p:cNvPr>
          <p:cNvCxnSpPr>
            <a:cxnSpLocks/>
          </p:cNvCxnSpPr>
          <p:nvPr/>
        </p:nvCxnSpPr>
        <p:spPr>
          <a:xfrm flipV="1">
            <a:off x="948726" y="3838575"/>
            <a:ext cx="727674" cy="127448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A1996F-E704-48F4-910E-5C056693AD00}"/>
                  </a:ext>
                </a:extLst>
              </p:cNvPr>
              <p:cNvSpPr txBox="1"/>
              <p:nvPr/>
            </p:nvSpPr>
            <p:spPr>
              <a:xfrm>
                <a:off x="562416" y="440812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A1996F-E704-48F4-910E-5C056693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6" y="4408125"/>
                <a:ext cx="821645" cy="307777"/>
              </a:xfrm>
              <a:prstGeom prst="rect">
                <a:avLst/>
              </a:prstGeom>
              <a:blipFill>
                <a:blip r:embed="rId2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9E0642-0261-4CEC-ADB2-56441AD46F79}"/>
              </a:ext>
            </a:extLst>
          </p:cNvPr>
          <p:cNvCxnSpPr>
            <a:cxnSpLocks/>
          </p:cNvCxnSpPr>
          <p:nvPr/>
        </p:nvCxnSpPr>
        <p:spPr>
          <a:xfrm>
            <a:off x="1019175" y="5105401"/>
            <a:ext cx="695325" cy="9524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7388DC-5709-40A5-BA51-D817E4897200}"/>
              </a:ext>
            </a:extLst>
          </p:cNvPr>
          <p:cNvCxnSpPr>
            <a:cxnSpLocks/>
          </p:cNvCxnSpPr>
          <p:nvPr/>
        </p:nvCxnSpPr>
        <p:spPr>
          <a:xfrm flipV="1">
            <a:off x="1733550" y="3990975"/>
            <a:ext cx="0" cy="1047750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522F65-E61F-4EC1-A148-521E3F362FA8}"/>
                  </a:ext>
                </a:extLst>
              </p:cNvPr>
              <p:cNvSpPr txBox="1"/>
              <p:nvPr/>
            </p:nvSpPr>
            <p:spPr>
              <a:xfrm>
                <a:off x="727075" y="5163542"/>
                <a:ext cx="1362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70°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522F65-E61F-4EC1-A148-521E3F362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5" y="5163542"/>
                <a:ext cx="1362075" cy="307777"/>
              </a:xfrm>
              <a:prstGeom prst="rect">
                <a:avLst/>
              </a:prstGeom>
              <a:blipFill>
                <a:blip r:embed="rId3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4BC3C6-1669-4389-ACEB-D135AD6612B2}"/>
                  </a:ext>
                </a:extLst>
              </p:cNvPr>
              <p:cNvSpPr txBox="1"/>
              <p:nvPr/>
            </p:nvSpPr>
            <p:spPr>
              <a:xfrm>
                <a:off x="1713029" y="4456627"/>
                <a:ext cx="13921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4BC3C6-1669-4389-ACEB-D135AD66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29" y="4456627"/>
                <a:ext cx="1392121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97938FA-4350-473A-B8B6-AF24B45E5391}"/>
              </a:ext>
            </a:extLst>
          </p:cNvPr>
          <p:cNvSpPr/>
          <p:nvPr/>
        </p:nvSpPr>
        <p:spPr>
          <a:xfrm>
            <a:off x="1130300" y="4832350"/>
            <a:ext cx="139700" cy="254000"/>
          </a:xfrm>
          <a:custGeom>
            <a:avLst/>
            <a:gdLst>
              <a:gd name="connsiteX0" fmla="*/ 0 w 139700"/>
              <a:gd name="connsiteY0" fmla="*/ 0 h 254000"/>
              <a:gd name="connsiteX1" fmla="*/ 114300 w 139700"/>
              <a:gd name="connsiteY1" fmla="*/ 114300 h 254000"/>
              <a:gd name="connsiteX2" fmla="*/ 139700 w 1397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254000">
                <a:moveTo>
                  <a:pt x="0" y="0"/>
                </a:moveTo>
                <a:cubicBezTo>
                  <a:pt x="45508" y="35983"/>
                  <a:pt x="91017" y="71967"/>
                  <a:pt x="114300" y="114300"/>
                </a:cubicBezTo>
                <a:cubicBezTo>
                  <a:pt x="137583" y="156633"/>
                  <a:pt x="138641" y="205316"/>
                  <a:pt x="139700" y="25400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735F2F3-F1F1-4A16-AB20-7A4F69293ED6}"/>
                  </a:ext>
                </a:extLst>
              </p:cNvPr>
              <p:cNvSpPr txBox="1"/>
              <p:nvPr/>
            </p:nvSpPr>
            <p:spPr>
              <a:xfrm>
                <a:off x="1124745" y="4717431"/>
                <a:ext cx="526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70°</m:t>
                      </m:r>
                    </m:oMath>
                  </m:oMathPara>
                </a14:m>
                <a:endParaRPr lang="en-GB" sz="1400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735F2F3-F1F1-4A16-AB20-7A4F69293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45" y="4717431"/>
                <a:ext cx="52625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0C600EA3-A2B0-427D-BD3A-B4C9FC043770}"/>
              </a:ext>
            </a:extLst>
          </p:cNvPr>
          <p:cNvSpPr/>
          <p:nvPr/>
        </p:nvSpPr>
        <p:spPr>
          <a:xfrm>
            <a:off x="1804031" y="4312735"/>
            <a:ext cx="1234444" cy="5450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F0998D2-BA38-41D2-9185-EFEC9C9E84D2}"/>
              </a:ext>
            </a:extLst>
          </p:cNvPr>
          <p:cNvSpPr/>
          <p:nvPr/>
        </p:nvSpPr>
        <p:spPr>
          <a:xfrm>
            <a:off x="766839" y="5189222"/>
            <a:ext cx="1281036" cy="5924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BF3E68-E86D-422E-9E4D-F6789E9D07C2}"/>
              </a:ext>
            </a:extLst>
          </p:cNvPr>
          <p:cNvSpPr txBox="1"/>
          <p:nvPr/>
        </p:nvSpPr>
        <p:spPr>
          <a:xfrm>
            <a:off x="5758035" y="1977777"/>
            <a:ext cx="276683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When the object is at its highest point:</a:t>
            </a:r>
          </a:p>
          <a:p>
            <a:r>
              <a:rPr lang="en-GB" b="1" dirty="0"/>
              <a:t>The vertical velocity is 0.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C9EF932-107E-4EA0-8D11-7B4DD76E268B}"/>
              </a:ext>
            </a:extLst>
          </p:cNvPr>
          <p:cNvSpPr/>
          <p:nvPr/>
        </p:nvSpPr>
        <p:spPr>
          <a:xfrm>
            <a:off x="5758034" y="2595334"/>
            <a:ext cx="2509665" cy="328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DC3CE2E-F790-4834-B64E-5B99DB0E9787}"/>
              </a:ext>
            </a:extLst>
          </p:cNvPr>
          <p:cNvCxnSpPr>
            <a:cxnSpLocks/>
          </p:cNvCxnSpPr>
          <p:nvPr/>
        </p:nvCxnSpPr>
        <p:spPr>
          <a:xfrm flipH="1">
            <a:off x="4095750" y="2181225"/>
            <a:ext cx="1671810" cy="21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Picture 3">
            <a:extLst>
              <a:ext uri="{FF2B5EF4-FFF2-40B4-BE49-F238E27FC236}">
                <a16:creationId xmlns:a16="http://schemas.microsoft.com/office/drawing/2014/main" id="{81D37C0C-5DEC-4ECC-B38F-8B213C49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74" b="92632" l="9091" r="89394">
                        <a14:foregroundMark x1="84848" y1="31579" x2="22727" y2="13684"/>
                        <a14:foregroundMark x1="22727" y1="13684" x2="12121" y2="40000"/>
                        <a14:foregroundMark x1="37879" y1="91579" x2="57576" y2="92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7" y="4706595"/>
            <a:ext cx="343303" cy="4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1806 L 0.05555 -0.09444 L 0.11597 -0.20694 L 0.15972 -0.275 L 0.1868 -0.3125 L 0.2191 -0.34305 L 0.25347 -0.35972 L 0.28055 -0.35833 L 0.3118 -0.34028 L 0.34826 -0.30139 L 0.38264 -0.24305 L 0.43055 -0.1375 L 0.47014 -0.03472 L 0.49201 0.01806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B7ACD-CF35-45C4-BD2E-3034C5504BCD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5065256-AB71-4B43-8B00-5C20D7D9B6B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Simple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0AC13F-77A5-4EC9-A83F-58A5B65112A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994787-4B33-4E38-ADA3-F27822AC83FE}"/>
                  </a:ext>
                </a:extLst>
              </p:cNvPr>
              <p:cNvSpPr txBox="1"/>
              <p:nvPr/>
            </p:nvSpPr>
            <p:spPr>
              <a:xfrm>
                <a:off x="362196" y="856773"/>
                <a:ext cx="8229353" cy="13849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projected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on a horizontal plane with speed 28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and with angle of elevation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400" dirty="0"/>
                  <a:t>. After projection, the particle moves freely under gravity until it strikes the plane at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greatest height above the plane reached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time of flight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distance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𝑂𝐴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994787-4B33-4E38-ADA3-F27822AC8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6" y="856773"/>
                <a:ext cx="8229353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4A3A23-F513-4E3B-8A36-32B437CAFA98}"/>
              </a:ext>
            </a:extLst>
          </p:cNvPr>
          <p:cNvCxnSpPr>
            <a:cxnSpLocks/>
          </p:cNvCxnSpPr>
          <p:nvPr/>
        </p:nvCxnSpPr>
        <p:spPr>
          <a:xfrm flipV="1">
            <a:off x="6779096" y="2435746"/>
            <a:ext cx="727674" cy="127448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DB074E-D00D-4C18-A0FD-C5DCF9A92E40}"/>
                  </a:ext>
                </a:extLst>
              </p:cNvPr>
              <p:cNvSpPr txBox="1"/>
              <p:nvPr/>
            </p:nvSpPr>
            <p:spPr>
              <a:xfrm>
                <a:off x="6392786" y="3005296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DB074E-D00D-4C18-A0FD-C5DCF9A9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786" y="3005296"/>
                <a:ext cx="82164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98FF81-6106-431B-BF1D-B3B05D1E510F}"/>
              </a:ext>
            </a:extLst>
          </p:cNvPr>
          <p:cNvCxnSpPr>
            <a:cxnSpLocks/>
          </p:cNvCxnSpPr>
          <p:nvPr/>
        </p:nvCxnSpPr>
        <p:spPr>
          <a:xfrm>
            <a:off x="6849545" y="3702572"/>
            <a:ext cx="695325" cy="9524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F5015E-2124-4233-B79B-B78F5EB7CE15}"/>
              </a:ext>
            </a:extLst>
          </p:cNvPr>
          <p:cNvCxnSpPr>
            <a:cxnSpLocks/>
          </p:cNvCxnSpPr>
          <p:nvPr/>
        </p:nvCxnSpPr>
        <p:spPr>
          <a:xfrm flipV="1">
            <a:off x="7563920" y="2588146"/>
            <a:ext cx="0" cy="1047750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92A35-030B-4A32-8B93-167266402FF7}"/>
                  </a:ext>
                </a:extLst>
              </p:cNvPr>
              <p:cNvSpPr txBox="1"/>
              <p:nvPr/>
            </p:nvSpPr>
            <p:spPr>
              <a:xfrm>
                <a:off x="6557445" y="3760713"/>
                <a:ext cx="1362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92A35-030B-4A32-8B93-16726640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445" y="3760713"/>
                <a:ext cx="1362075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9F881B-7847-413F-931C-B7D7D8016470}"/>
              </a:ext>
            </a:extLst>
          </p:cNvPr>
          <p:cNvSpPr/>
          <p:nvPr/>
        </p:nvSpPr>
        <p:spPr>
          <a:xfrm>
            <a:off x="6960670" y="3429521"/>
            <a:ext cx="139700" cy="254000"/>
          </a:xfrm>
          <a:custGeom>
            <a:avLst/>
            <a:gdLst>
              <a:gd name="connsiteX0" fmla="*/ 0 w 139700"/>
              <a:gd name="connsiteY0" fmla="*/ 0 h 254000"/>
              <a:gd name="connsiteX1" fmla="*/ 114300 w 139700"/>
              <a:gd name="connsiteY1" fmla="*/ 114300 h 254000"/>
              <a:gd name="connsiteX2" fmla="*/ 139700 w 1397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254000">
                <a:moveTo>
                  <a:pt x="0" y="0"/>
                </a:moveTo>
                <a:cubicBezTo>
                  <a:pt x="45508" y="35983"/>
                  <a:pt x="91017" y="71967"/>
                  <a:pt x="114300" y="114300"/>
                </a:cubicBezTo>
                <a:cubicBezTo>
                  <a:pt x="137583" y="156633"/>
                  <a:pt x="138641" y="205316"/>
                  <a:pt x="139700" y="25400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7693B-F6D7-403E-8DBB-F26682F8F812}"/>
                  </a:ext>
                </a:extLst>
              </p:cNvPr>
              <p:cNvSpPr txBox="1"/>
              <p:nvPr/>
            </p:nvSpPr>
            <p:spPr>
              <a:xfrm>
                <a:off x="6955115" y="3314602"/>
                <a:ext cx="526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sz="1400" baseline="30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7693B-F6D7-403E-8DBB-F26682F8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15" y="3314602"/>
                <a:ext cx="52625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19DA1C-3A85-48BC-A485-00DA2E6AB32B}"/>
                  </a:ext>
                </a:extLst>
              </p:cNvPr>
              <p:cNvSpPr txBox="1"/>
              <p:nvPr/>
            </p:nvSpPr>
            <p:spPr>
              <a:xfrm>
                <a:off x="7555465" y="3044413"/>
                <a:ext cx="1362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19DA1C-3A85-48BC-A485-00DA2E6AB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65" y="3044413"/>
                <a:ext cx="1362075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5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24446</TotalTime>
  <Words>800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Wingdings</vt:lpstr>
      <vt:lpstr>Office Theme</vt:lpstr>
      <vt:lpstr>MechYr2 Chapter 6 :: Projectiles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Stef Smith</cp:lastModifiedBy>
  <cp:revision>913</cp:revision>
  <dcterms:created xsi:type="dcterms:W3CDTF">2013-02-28T07:36:55Z</dcterms:created>
  <dcterms:modified xsi:type="dcterms:W3CDTF">2018-12-11T11:25:32Z</dcterms:modified>
</cp:coreProperties>
</file>