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81" r:id="rId2"/>
    <p:sldId id="261" r:id="rId3"/>
    <p:sldId id="562" r:id="rId4"/>
    <p:sldId id="563" r:id="rId5"/>
    <p:sldId id="557" r:id="rId6"/>
    <p:sldId id="564" r:id="rId7"/>
    <p:sldId id="549" r:id="rId8"/>
    <p:sldId id="558" r:id="rId9"/>
    <p:sldId id="565" r:id="rId10"/>
    <p:sldId id="559" r:id="rId11"/>
    <p:sldId id="566" r:id="rId12"/>
    <p:sldId id="561" r:id="rId13"/>
    <p:sldId id="551" r:id="rId14"/>
    <p:sldId id="567" r:id="rId15"/>
    <p:sldId id="568" r:id="rId16"/>
    <p:sldId id="55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0" autoAdjust="0"/>
    <p:restoredTop sz="88534" autoAdjust="0"/>
  </p:normalViewPr>
  <p:slideViewPr>
    <p:cSldViewPr>
      <p:cViewPr varScale="1">
        <p:scale>
          <a:sx n="108" d="100"/>
          <a:sy n="108" d="100"/>
        </p:scale>
        <p:origin x="150" y="11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04.png"/><Relationship Id="rId3" Type="http://schemas.openxmlformats.org/officeDocument/2006/relationships/image" Target="../media/image96.png"/><Relationship Id="rId7" Type="http://schemas.openxmlformats.org/officeDocument/2006/relationships/image" Target="../media/image99.png"/><Relationship Id="rId12" Type="http://schemas.openxmlformats.org/officeDocument/2006/relationships/image" Target="../media/image103.png"/><Relationship Id="rId2" Type="http://schemas.openxmlformats.org/officeDocument/2006/relationships/image" Target="../media/image95.png"/><Relationship Id="rId16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8.png"/><Relationship Id="rId11" Type="http://schemas.openxmlformats.org/officeDocument/2006/relationships/image" Target="../media/image102.png"/><Relationship Id="rId5" Type="http://schemas.openxmlformats.org/officeDocument/2006/relationships/image" Target="../media/image97.png"/><Relationship Id="rId15" Type="http://schemas.openxmlformats.org/officeDocument/2006/relationships/image" Target="../media/image106.png"/><Relationship Id="rId10" Type="http://schemas.openxmlformats.org/officeDocument/2006/relationships/image" Target="../media/image101.png"/><Relationship Id="rId4" Type="http://schemas.openxmlformats.org/officeDocument/2006/relationships/image" Target="../media/image75.png"/><Relationship Id="rId9" Type="http://schemas.openxmlformats.org/officeDocument/2006/relationships/image" Target="../media/image81.png"/><Relationship Id="rId1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116.png"/><Relationship Id="rId3" Type="http://schemas.openxmlformats.org/officeDocument/2006/relationships/image" Target="../media/image109.png"/><Relationship Id="rId7" Type="http://schemas.openxmlformats.org/officeDocument/2006/relationships/image" Target="../media/image112.png"/><Relationship Id="rId12" Type="http://schemas.openxmlformats.org/officeDocument/2006/relationships/image" Target="../media/image104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1.png"/><Relationship Id="rId11" Type="http://schemas.openxmlformats.org/officeDocument/2006/relationships/image" Target="../media/image115.png"/><Relationship Id="rId5" Type="http://schemas.openxmlformats.org/officeDocument/2006/relationships/image" Target="../media/image99.png"/><Relationship Id="rId15" Type="http://schemas.openxmlformats.org/officeDocument/2006/relationships/image" Target="../media/image10.png"/><Relationship Id="rId10" Type="http://schemas.openxmlformats.org/officeDocument/2006/relationships/image" Target="../media/image114.png"/><Relationship Id="rId4" Type="http://schemas.openxmlformats.org/officeDocument/2006/relationships/image" Target="../media/image110.png"/><Relationship Id="rId9" Type="http://schemas.openxmlformats.org/officeDocument/2006/relationships/image" Target="../media/image113.png"/><Relationship Id="rId14" Type="http://schemas.openxmlformats.org/officeDocument/2006/relationships/image" Target="../media/image1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120.png"/><Relationship Id="rId7" Type="http://schemas.openxmlformats.org/officeDocument/2006/relationships/image" Target="../media/image121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png"/><Relationship Id="rId5" Type="http://schemas.openxmlformats.org/officeDocument/2006/relationships/image" Target="../media/image75.png"/><Relationship Id="rId10" Type="http://schemas.openxmlformats.org/officeDocument/2006/relationships/image" Target="../media/image124.png"/><Relationship Id="rId4" Type="http://schemas.openxmlformats.org/officeDocument/2006/relationships/image" Target="../media/image59.png"/><Relationship Id="rId9" Type="http://schemas.openxmlformats.org/officeDocument/2006/relationships/image" Target="../media/image1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4.png"/><Relationship Id="rId4" Type="http://schemas.openxmlformats.org/officeDocument/2006/relationships/image" Target="../media/image1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0.png"/><Relationship Id="rId18" Type="http://schemas.openxmlformats.org/officeDocument/2006/relationships/image" Target="../media/image165.png"/><Relationship Id="rId3" Type="http://schemas.openxmlformats.org/officeDocument/2006/relationships/image" Target="../media/image151.png"/><Relationship Id="rId7" Type="http://schemas.openxmlformats.org/officeDocument/2006/relationships/image" Target="../media/image155.png"/><Relationship Id="rId12" Type="http://schemas.openxmlformats.org/officeDocument/2006/relationships/image" Target="../media/image159.png"/><Relationship Id="rId2" Type="http://schemas.openxmlformats.org/officeDocument/2006/relationships/image" Target="../media/image150.png"/><Relationship Id="rId16" Type="http://schemas.openxmlformats.org/officeDocument/2006/relationships/image" Target="../media/image1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4.png"/><Relationship Id="rId11" Type="http://schemas.openxmlformats.org/officeDocument/2006/relationships/image" Target="../media/image158.png"/><Relationship Id="rId5" Type="http://schemas.openxmlformats.org/officeDocument/2006/relationships/image" Target="../media/image153.png"/><Relationship Id="rId15" Type="http://schemas.openxmlformats.org/officeDocument/2006/relationships/image" Target="../media/image162.png"/><Relationship Id="rId10" Type="http://schemas.openxmlformats.org/officeDocument/2006/relationships/image" Target="../media/image157.png"/><Relationship Id="rId19" Type="http://schemas.openxmlformats.org/officeDocument/2006/relationships/image" Target="../media/image149.png"/><Relationship Id="rId4" Type="http://schemas.openxmlformats.org/officeDocument/2006/relationships/image" Target="../media/image152.png"/><Relationship Id="rId9" Type="http://schemas.openxmlformats.org/officeDocument/2006/relationships/image" Target="../media/image137.png"/><Relationship Id="rId14" Type="http://schemas.openxmlformats.org/officeDocument/2006/relationships/image" Target="../media/image16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22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22.png"/><Relationship Id="rId4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8.png"/><Relationship Id="rId7" Type="http://schemas.openxmlformats.org/officeDocument/2006/relationships/image" Target="../media/image51.png"/><Relationship Id="rId12" Type="http://schemas.openxmlformats.org/officeDocument/2006/relationships/image" Target="../media/image6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.png"/><Relationship Id="rId5" Type="http://schemas.openxmlformats.org/officeDocument/2006/relationships/image" Target="../media/image49.png"/><Relationship Id="rId10" Type="http://schemas.openxmlformats.org/officeDocument/2006/relationships/image" Target="../media/image4.png"/><Relationship Id="rId4" Type="http://schemas.openxmlformats.org/officeDocument/2006/relationships/image" Target="../media/image32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MechYr2 Chapter 7 :: </a:t>
            </a:r>
            <a:r>
              <a:rPr lang="en-GB" dirty="0"/>
              <a:t>Applications of Forces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TiffinSchoolLogoSmall.png">
            <a:extLst>
              <a:ext uri="{FF2B5EF4-FFF2-40B4-BE49-F238E27FC236}">
                <a16:creationId xmlns:a16="http://schemas.microsoft.com/office/drawing/2014/main" id="{1C31B10D-5273-426E-8D4F-C85A66BD3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07C61EF-D39D-4346-B313-E30EF61FD889}"/>
              </a:ext>
            </a:extLst>
          </p:cNvPr>
          <p:cNvSpPr txBox="1"/>
          <p:nvPr/>
        </p:nvSpPr>
        <p:spPr>
          <a:xfrm>
            <a:off x="395535" y="836712"/>
            <a:ext cx="75768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Recall from the chapter on moments that for a stationary rigid body: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b="1" dirty="0"/>
              <a:t>resultant force is 0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b="1" dirty="0"/>
              <a:t>resultant moment is 0</a:t>
            </a:r>
            <a:r>
              <a:rPr lang="en-GB" dirty="0"/>
              <a:t>.</a:t>
            </a:r>
          </a:p>
          <a:p>
            <a:r>
              <a:rPr lang="en-GB" dirty="0"/>
              <a:t>The problems are the same as in the moments chapter, except now we may need to consider frictional forces.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C352-81AF-40AB-AB4B-F5E9DCECB6F7}"/>
                  </a:ext>
                </a:extLst>
              </p:cNvPr>
              <p:cNvSpPr txBox="1"/>
              <p:nvPr/>
            </p:nvSpPr>
            <p:spPr>
              <a:xfrm>
                <a:off x="424196" y="2427466"/>
                <a:ext cx="6691410" cy="116955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uniform rod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/>
                  <a:t> of mass 40kg and length 10m rests with the end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on rough horizontal ground. The rod rests against a smooth peg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/>
                  <a:t>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400" dirty="0"/>
                  <a:t> m. The rod is in limiting equilibrium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1400" dirty="0"/>
                  <a:t> to the horizontal.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magnitude of the reaction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coefficient of friction between the rod and the ground.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C352-81AF-40AB-AB4B-F5E9DCECB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96" y="2427466"/>
                <a:ext cx="6691410" cy="11695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5EEF36A5-8100-4510-ACD0-BBBB244F3922}"/>
              </a:ext>
            </a:extLst>
          </p:cNvPr>
          <p:cNvSpPr/>
          <p:nvPr/>
        </p:nvSpPr>
        <p:spPr>
          <a:xfrm>
            <a:off x="2248396" y="4666166"/>
            <a:ext cx="147285" cy="1462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DAE850F-3A5B-4C87-B8AD-84A40E589BEF}"/>
              </a:ext>
            </a:extLst>
          </p:cNvPr>
          <p:cNvSpPr/>
          <p:nvPr/>
        </p:nvSpPr>
        <p:spPr>
          <a:xfrm rot="21345432">
            <a:off x="1177043" y="5210749"/>
            <a:ext cx="61576" cy="235944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732E50-5F72-4D98-AD73-3853FD11D766}"/>
                  </a:ext>
                </a:extLst>
              </p:cNvPr>
              <p:cNvSpPr txBox="1"/>
              <p:nvPr/>
            </p:nvSpPr>
            <p:spPr>
              <a:xfrm>
                <a:off x="832988" y="5234174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15°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732E50-5F72-4D98-AD73-3853FD11D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88" y="5234174"/>
                <a:ext cx="502919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9972783-5D61-46A7-9783-21EAC646C588}"/>
                  </a:ext>
                </a:extLst>
              </p:cNvPr>
              <p:cNvSpPr txBox="1"/>
              <p:nvPr/>
            </p:nvSpPr>
            <p:spPr>
              <a:xfrm>
                <a:off x="1410538" y="5289220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9972783-5D61-46A7-9783-21EAC646C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538" y="5289220"/>
                <a:ext cx="370676" cy="261610"/>
              </a:xfrm>
              <a:prstGeom prst="rect">
                <a:avLst/>
              </a:prstGeom>
              <a:blipFill>
                <a:blip r:embed="rId4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BAC81F-76FC-4B41-AD1C-150875A6B49A}"/>
              </a:ext>
            </a:extLst>
          </p:cNvPr>
          <p:cNvCxnSpPr>
            <a:cxnSpLocks/>
          </p:cNvCxnSpPr>
          <p:nvPr/>
        </p:nvCxnSpPr>
        <p:spPr>
          <a:xfrm flipV="1">
            <a:off x="736600" y="4490721"/>
            <a:ext cx="1950720" cy="9385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B98A625-FAAF-4112-87D5-F6D4B097126C}"/>
              </a:ext>
            </a:extLst>
          </p:cNvPr>
          <p:cNvCxnSpPr>
            <a:cxnSpLocks/>
          </p:cNvCxnSpPr>
          <p:nvPr/>
        </p:nvCxnSpPr>
        <p:spPr>
          <a:xfrm flipV="1">
            <a:off x="743816" y="5434330"/>
            <a:ext cx="733194" cy="479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CF2EFE-B3B2-4863-9ABD-49AB802B57FD}"/>
                  </a:ext>
                </a:extLst>
              </p:cNvPr>
              <p:cNvSpPr txBox="1"/>
              <p:nvPr/>
            </p:nvSpPr>
            <p:spPr>
              <a:xfrm>
                <a:off x="2600237" y="4304212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CF2EFE-B3B2-4863-9ABD-49AB802B5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237" y="4304212"/>
                <a:ext cx="370676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26CCE29-35B9-41DC-8329-C3B910445814}"/>
                  </a:ext>
                </a:extLst>
              </p:cNvPr>
              <p:cNvSpPr txBox="1"/>
              <p:nvPr/>
            </p:nvSpPr>
            <p:spPr>
              <a:xfrm>
                <a:off x="912795" y="490377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m:rPr>
                          <m:sty m:val="p"/>
                        </m:rPr>
                        <a:rPr lang="en-GB" sz="11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26CCE29-35B9-41DC-8329-C3B910445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95" y="4903776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53D774F-DF62-4BE6-85FA-392F16BCFD43}"/>
                  </a:ext>
                </a:extLst>
              </p:cNvPr>
              <p:cNvSpPr txBox="1"/>
              <p:nvPr/>
            </p:nvSpPr>
            <p:spPr>
              <a:xfrm>
                <a:off x="2317826" y="4639434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53D774F-DF62-4BE6-85FA-392F16BCF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26" y="4639434"/>
                <a:ext cx="370676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376EC09-90AE-4AC7-AF7C-A3E4B22D7C85}"/>
              </a:ext>
            </a:extLst>
          </p:cNvPr>
          <p:cNvCxnSpPr>
            <a:cxnSpLocks/>
          </p:cNvCxnSpPr>
          <p:nvPr/>
        </p:nvCxnSpPr>
        <p:spPr>
          <a:xfrm flipH="1" flipV="1">
            <a:off x="2054860" y="4224020"/>
            <a:ext cx="228778" cy="4497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2101461-7FFC-455E-8BB2-65964997829A}"/>
                  </a:ext>
                </a:extLst>
              </p:cNvPr>
              <p:cNvSpPr txBox="1"/>
              <p:nvPr/>
            </p:nvSpPr>
            <p:spPr>
              <a:xfrm>
                <a:off x="1828213" y="396623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2101461-7FFC-455E-8BB2-659649978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213" y="3966238"/>
                <a:ext cx="37067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3A76B1-7310-4E81-9DFE-BFA773492234}"/>
              </a:ext>
            </a:extLst>
          </p:cNvPr>
          <p:cNvCxnSpPr>
            <a:cxnSpLocks/>
          </p:cNvCxnSpPr>
          <p:nvPr/>
        </p:nvCxnSpPr>
        <p:spPr>
          <a:xfrm flipV="1">
            <a:off x="743816" y="4855982"/>
            <a:ext cx="12900" cy="5755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6A364FC-A265-4BBB-AF39-D80F39A0209A}"/>
                  </a:ext>
                </a:extLst>
              </p:cNvPr>
              <p:cNvSpPr txBox="1"/>
              <p:nvPr/>
            </p:nvSpPr>
            <p:spPr>
              <a:xfrm>
                <a:off x="569645" y="4608505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6A364FC-A265-4BBB-AF39-D80F39A02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45" y="4608505"/>
                <a:ext cx="370676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B0F837B-81AD-4080-A600-68D05D0C0B5D}"/>
                  </a:ext>
                </a:extLst>
              </p:cNvPr>
              <p:cNvSpPr txBox="1"/>
              <p:nvPr/>
            </p:nvSpPr>
            <p:spPr>
              <a:xfrm>
                <a:off x="1840388" y="480235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en-GB" sz="11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B0F837B-81AD-4080-A600-68D05D0C0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388" y="4802356"/>
                <a:ext cx="370676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92CB1FE-CD24-4E3A-9812-9711B8B72C7D}"/>
                  </a:ext>
                </a:extLst>
              </p:cNvPr>
              <p:cNvSpPr txBox="1"/>
              <p:nvPr/>
            </p:nvSpPr>
            <p:spPr>
              <a:xfrm>
                <a:off x="2319995" y="432628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en-GB" sz="11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92CB1FE-CD24-4E3A-9812-9711B8B72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995" y="4326288"/>
                <a:ext cx="370676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9B9E0E7-BA74-44F8-B694-3363357B8E0C}"/>
              </a:ext>
            </a:extLst>
          </p:cNvPr>
          <p:cNvCxnSpPr>
            <a:cxnSpLocks/>
          </p:cNvCxnSpPr>
          <p:nvPr/>
        </p:nvCxnSpPr>
        <p:spPr>
          <a:xfrm flipH="1">
            <a:off x="1736725" y="4939344"/>
            <a:ext cx="2207" cy="4168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6A5E5F-F8E1-46AB-86FA-B5E42C22AAA5}"/>
                  </a:ext>
                </a:extLst>
              </p:cNvPr>
              <p:cNvSpPr txBox="1"/>
              <p:nvPr/>
            </p:nvSpPr>
            <p:spPr>
              <a:xfrm>
                <a:off x="1719109" y="5030332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6A5E5F-F8E1-46AB-86FA-B5E42C22A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109" y="5030332"/>
                <a:ext cx="370676" cy="261610"/>
              </a:xfrm>
              <a:prstGeom prst="rect">
                <a:avLst/>
              </a:prstGeom>
              <a:blipFill>
                <a:blip r:embed="rId12"/>
                <a:stretch>
                  <a:fillRect r="-8197"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004049-0E5F-4A07-BB4F-09058934B517}"/>
                  </a:ext>
                </a:extLst>
              </p:cNvPr>
              <p:cNvSpPr txBox="1"/>
              <p:nvPr/>
            </p:nvSpPr>
            <p:spPr>
              <a:xfrm>
                <a:off x="453007" y="5364667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004049-0E5F-4A07-BB4F-09058934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07" y="5364667"/>
                <a:ext cx="37067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A0396773-C442-4068-979A-7DD96152BF77}"/>
              </a:ext>
            </a:extLst>
          </p:cNvPr>
          <p:cNvSpPr txBox="1"/>
          <p:nvPr/>
        </p:nvSpPr>
        <p:spPr>
          <a:xfrm>
            <a:off x="2240515" y="5017890"/>
            <a:ext cx="1028465" cy="900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50" dirty="0"/>
              <a:t>This frictional force prevents the rod slides against the ground.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9F6914-D0C1-4AB2-A033-EAC63AB5CBF7}"/>
              </a:ext>
            </a:extLst>
          </p:cNvPr>
          <p:cNvCxnSpPr>
            <a:cxnSpLocks/>
          </p:cNvCxnSpPr>
          <p:nvPr/>
        </p:nvCxnSpPr>
        <p:spPr>
          <a:xfrm flipH="1" flipV="1">
            <a:off x="1920240" y="5478780"/>
            <a:ext cx="312420" cy="60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570976-0393-4CD2-9428-B7D992BCF6C9}"/>
                  </a:ext>
                </a:extLst>
              </p:cNvPr>
              <p:cNvSpPr txBox="1"/>
              <p:nvPr/>
            </p:nvSpPr>
            <p:spPr>
              <a:xfrm>
                <a:off x="4129153" y="3789040"/>
                <a:ext cx="3484339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 smtClean="0"/>
                  <a:t>Taking moments about A:</a:t>
                </a:r>
              </a:p>
              <a:p>
                <a:endParaRPr lang="en-GB" sz="1400" dirty="0" smtClean="0"/>
              </a:p>
              <a:p>
                <a:endParaRPr lang="en-GB" sz="1400" dirty="0"/>
              </a:p>
              <a:p>
                <a:endParaRPr lang="en-GB" sz="1400" dirty="0" smtClean="0"/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1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↑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570976-0393-4CD2-9428-B7D992BCF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153" y="3789040"/>
                <a:ext cx="3484339" cy="1600438"/>
              </a:xfrm>
              <a:prstGeom prst="rect">
                <a:avLst/>
              </a:prstGeom>
              <a:blipFill>
                <a:blip r:embed="rId14"/>
                <a:stretch>
                  <a:fillRect l="-524" t="-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C685B13-708B-4007-8CD3-A5979F71852A}"/>
                  </a:ext>
                </a:extLst>
              </p:cNvPr>
              <p:cNvSpPr txBox="1"/>
              <p:nvPr/>
            </p:nvSpPr>
            <p:spPr>
              <a:xfrm>
                <a:off x="732520" y="5626046"/>
                <a:ext cx="93625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15° </m:t>
                          </m:r>
                          <m:r>
                            <m:rPr>
                              <m:sty m:val="p"/>
                            </m:rPr>
                            <a:rPr lang="en-GB" sz="11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C685B13-708B-4007-8CD3-A5979F718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20" y="5626046"/>
                <a:ext cx="936259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5D88D1E-C4B8-40F4-8540-1B02734CE558}"/>
              </a:ext>
            </a:extLst>
          </p:cNvPr>
          <p:cNvCxnSpPr/>
          <p:nvPr/>
        </p:nvCxnSpPr>
        <p:spPr>
          <a:xfrm>
            <a:off x="703376" y="5626046"/>
            <a:ext cx="955244" cy="7851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DB891FB-B5FD-4187-B4FF-DD31E1F96EB6}"/>
              </a:ext>
            </a:extLst>
          </p:cNvPr>
          <p:cNvCxnSpPr>
            <a:cxnSpLocks/>
          </p:cNvCxnSpPr>
          <p:nvPr/>
        </p:nvCxnSpPr>
        <p:spPr>
          <a:xfrm flipV="1">
            <a:off x="2321183" y="4168775"/>
            <a:ext cx="2917" cy="49697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18E71B3-BB69-475B-8AB8-58AA893BD440}"/>
                  </a:ext>
                </a:extLst>
              </p:cNvPr>
              <p:cNvSpPr txBox="1"/>
              <p:nvPr/>
            </p:nvSpPr>
            <p:spPr>
              <a:xfrm>
                <a:off x="1971164" y="4212223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15°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18E71B3-BB69-475B-8AB8-58AA893BD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164" y="4212223"/>
                <a:ext cx="502919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F2643618-F87F-4C5B-8A1D-89AEA96A69E3}"/>
              </a:ext>
            </a:extLst>
          </p:cNvPr>
          <p:cNvSpPr/>
          <p:nvPr/>
        </p:nvSpPr>
        <p:spPr>
          <a:xfrm rot="16200000">
            <a:off x="2234216" y="4431978"/>
            <a:ext cx="45719" cy="115002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B5B6C50-C2E6-49C4-802A-1757C4D7C785}"/>
              </a:ext>
            </a:extLst>
          </p:cNvPr>
          <p:cNvSpPr/>
          <p:nvPr/>
        </p:nvSpPr>
        <p:spPr>
          <a:xfrm>
            <a:off x="3806938" y="3790149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FE3F403-5DB1-44DC-8116-10283C64D59C}"/>
              </a:ext>
            </a:extLst>
          </p:cNvPr>
          <p:cNvSpPr/>
          <p:nvPr/>
        </p:nvSpPr>
        <p:spPr>
          <a:xfrm>
            <a:off x="3792936" y="4870115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6622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06D4E62-9FEB-4BA0-A3D5-ED8D0B39847F}"/>
              </a:ext>
            </a:extLst>
          </p:cNvPr>
          <p:cNvCxnSpPr>
            <a:cxnSpLocks/>
          </p:cNvCxnSpPr>
          <p:nvPr/>
        </p:nvCxnSpPr>
        <p:spPr>
          <a:xfrm flipH="1">
            <a:off x="1547369" y="4220920"/>
            <a:ext cx="2207" cy="4168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4EC2468-E987-4F40-8462-CD5C9838DE8C}"/>
              </a:ext>
            </a:extLst>
          </p:cNvPr>
          <p:cNvCxnSpPr>
            <a:cxnSpLocks/>
          </p:cNvCxnSpPr>
          <p:nvPr/>
        </p:nvCxnSpPr>
        <p:spPr>
          <a:xfrm>
            <a:off x="212594" y="5055912"/>
            <a:ext cx="2264824" cy="4433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EEE14256-7D61-442C-BB6E-714A1B5A655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A00D80-90F7-4158-A749-4B4EF4C71B8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379AAA-C1BE-42C2-89E8-149AA9BB262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ECF9D6-0E10-4DB6-BE83-99DC6321DD61}"/>
                  </a:ext>
                </a:extLst>
              </p:cNvPr>
              <p:cNvSpPr txBox="1"/>
              <p:nvPr/>
            </p:nvSpPr>
            <p:spPr>
              <a:xfrm>
                <a:off x="323528" y="676414"/>
                <a:ext cx="7416824" cy="160043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ladder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/>
                  <a:t>,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/>
                  <a:t> and length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/>
                  <a:t>, has one end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resting on rough horizontal ground. The other end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 rests against a smooth vertical wall. A load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/>
                  <a:t> is fixed on the ladder 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/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/>
                  <a:t>. The ladder is modelled as a uniform rod in a vertical plane perpendicular to the wall and the load is modelled as a particle. The ladder rests in limiting equilibrium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/>
                  <a:t>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/>
                  <a:t> with the ground.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coefficient of friction between the ladder and the ground.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State how you have used the assumption that the ladder is uniform in your calculations.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ECF9D6-0E10-4DB6-BE83-99DC6321D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76414"/>
                <a:ext cx="7416824" cy="16004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413765B2-A4F1-4973-A505-95253F7B7B98}"/>
              </a:ext>
            </a:extLst>
          </p:cNvPr>
          <p:cNvSpPr/>
          <p:nvPr/>
        </p:nvSpPr>
        <p:spPr>
          <a:xfrm>
            <a:off x="1473727" y="4147776"/>
            <a:ext cx="147285" cy="1462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7FC1C35-18DA-4F2D-9945-C33879CAA0A9}"/>
              </a:ext>
            </a:extLst>
          </p:cNvPr>
          <p:cNvSpPr/>
          <p:nvPr/>
        </p:nvSpPr>
        <p:spPr>
          <a:xfrm rot="21345432">
            <a:off x="1234071" y="4752975"/>
            <a:ext cx="98405" cy="292974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EBAB4B-19AA-4765-9865-391887D138B0}"/>
                  </a:ext>
                </a:extLst>
              </p:cNvPr>
              <p:cNvSpPr txBox="1"/>
              <p:nvPr/>
            </p:nvSpPr>
            <p:spPr>
              <a:xfrm>
                <a:off x="974624" y="4821829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EBAB4B-19AA-4765-9865-391887D13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624" y="4821829"/>
                <a:ext cx="502919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1C4D27E-44F1-406F-B91D-885028E17A8F}"/>
              </a:ext>
            </a:extLst>
          </p:cNvPr>
          <p:cNvCxnSpPr>
            <a:cxnSpLocks/>
          </p:cNvCxnSpPr>
          <p:nvPr/>
        </p:nvCxnSpPr>
        <p:spPr>
          <a:xfrm flipV="1">
            <a:off x="1019238" y="2739621"/>
            <a:ext cx="1450000" cy="2307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11528C4-32D2-4237-B790-5F4D47BC5E7A}"/>
                  </a:ext>
                </a:extLst>
              </p:cNvPr>
              <p:cNvSpPr txBox="1"/>
              <p:nvPr/>
            </p:nvSpPr>
            <p:spPr>
              <a:xfrm>
                <a:off x="2383733" y="2538047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11528C4-32D2-4237-B790-5F4D47BC5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33" y="2538047"/>
                <a:ext cx="370676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661FB-833F-4A60-A177-AC50805832D5}"/>
                  </a:ext>
                </a:extLst>
              </p:cNvPr>
              <p:cNvSpPr txBox="1"/>
              <p:nvPr/>
            </p:nvSpPr>
            <p:spPr>
              <a:xfrm>
                <a:off x="1209782" y="3959119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661FB-833F-4A60-A177-AC5080583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782" y="3959119"/>
                <a:ext cx="370676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B7AEEEB-ACF1-4575-9AFD-E22AA5F3F297}"/>
                  </a:ext>
                </a:extLst>
              </p:cNvPr>
              <p:cNvSpPr txBox="1"/>
              <p:nvPr/>
            </p:nvSpPr>
            <p:spPr>
              <a:xfrm>
                <a:off x="1272619" y="504804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B7AEEEB-ACF1-4575-9AFD-E22AA5F3F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619" y="5048048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709D846-EA6B-4A0A-9A53-0F219600445B}"/>
                  </a:ext>
                </a:extLst>
              </p:cNvPr>
              <p:cNvSpPr txBox="1"/>
              <p:nvPr/>
            </p:nvSpPr>
            <p:spPr>
              <a:xfrm>
                <a:off x="1060004" y="4301111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709D846-EA6B-4A0A-9A53-0F2196004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04" y="4301111"/>
                <a:ext cx="370676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5C20E5-CDC6-4001-9632-242318D7D8CE}"/>
              </a:ext>
            </a:extLst>
          </p:cNvPr>
          <p:cNvCxnSpPr>
            <a:cxnSpLocks/>
          </p:cNvCxnSpPr>
          <p:nvPr/>
        </p:nvCxnSpPr>
        <p:spPr>
          <a:xfrm flipH="1">
            <a:off x="1857406" y="3716104"/>
            <a:ext cx="2207" cy="4168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57118A-C562-46D9-8882-93663B56408C}"/>
              </a:ext>
            </a:extLst>
          </p:cNvPr>
          <p:cNvCxnSpPr>
            <a:cxnSpLocks/>
          </p:cNvCxnSpPr>
          <p:nvPr/>
        </p:nvCxnSpPr>
        <p:spPr>
          <a:xfrm flipH="1" flipV="1">
            <a:off x="1964413" y="2730096"/>
            <a:ext cx="504826" cy="67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56D07AD-DE95-4C74-8425-4713C2A830F5}"/>
              </a:ext>
            </a:extLst>
          </p:cNvPr>
          <p:cNvCxnSpPr>
            <a:cxnSpLocks/>
          </p:cNvCxnSpPr>
          <p:nvPr/>
        </p:nvCxnSpPr>
        <p:spPr>
          <a:xfrm flipV="1">
            <a:off x="1019541" y="4511271"/>
            <a:ext cx="1897" cy="51284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A3B44F6-1DC5-407E-B4D8-805E8CCB4E86}"/>
              </a:ext>
            </a:extLst>
          </p:cNvPr>
          <p:cNvCxnSpPr>
            <a:cxnSpLocks/>
          </p:cNvCxnSpPr>
          <p:nvPr/>
        </p:nvCxnSpPr>
        <p:spPr>
          <a:xfrm>
            <a:off x="1040488" y="5054196"/>
            <a:ext cx="4572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6E992ED-496A-432F-A9B0-9C923D2782E1}"/>
                  </a:ext>
                </a:extLst>
              </p:cNvPr>
              <p:cNvSpPr txBox="1"/>
              <p:nvPr/>
            </p:nvSpPr>
            <p:spPr>
              <a:xfrm>
                <a:off x="833899" y="4293744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6E992ED-496A-432F-A9B0-9C923D278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99" y="4293744"/>
                <a:ext cx="37067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5FDDB90-66E0-4CE6-8E05-9CDA895A1F1F}"/>
                  </a:ext>
                </a:extLst>
              </p:cNvPr>
              <p:cNvSpPr txBox="1"/>
              <p:nvPr/>
            </p:nvSpPr>
            <p:spPr>
              <a:xfrm>
                <a:off x="1339294" y="4607344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5FDDB90-66E0-4CE6-8E05-9CDA895A1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294" y="4607344"/>
                <a:ext cx="370676" cy="261610"/>
              </a:xfrm>
              <a:prstGeom prst="rect">
                <a:avLst/>
              </a:prstGeom>
              <a:blipFill>
                <a:blip r:embed="rId9"/>
                <a:stretch>
                  <a:fillRect r="-16393"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7DE56A3-EFCA-4955-ADA1-E9FAE7BCF805}"/>
                  </a:ext>
                </a:extLst>
              </p:cNvPr>
              <p:cNvSpPr txBox="1"/>
              <p:nvPr/>
            </p:nvSpPr>
            <p:spPr>
              <a:xfrm>
                <a:off x="1681228" y="410895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7DE56A3-EFCA-4955-ADA1-E9FAE7BCF8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228" y="4108956"/>
                <a:ext cx="370676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F28046C-FCDA-4E70-9745-7EA9AD3E2FF6}"/>
                  </a:ext>
                </a:extLst>
              </p:cNvPr>
              <p:cNvSpPr txBox="1"/>
              <p:nvPr/>
            </p:nvSpPr>
            <p:spPr>
              <a:xfrm>
                <a:off x="1643127" y="258947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F28046C-FCDA-4E70-9745-7EA9AD3E2F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127" y="2589476"/>
                <a:ext cx="370676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6406ED2-1144-4548-A134-79863136243A}"/>
                  </a:ext>
                </a:extLst>
              </p:cNvPr>
              <p:cNvSpPr txBox="1"/>
              <p:nvPr/>
            </p:nvSpPr>
            <p:spPr>
              <a:xfrm>
                <a:off x="736191" y="5025167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6406ED2-1144-4548-A134-798631362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91" y="5025167"/>
                <a:ext cx="37067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9D4223B-20DD-4ACB-8F88-3B26AB565B43}"/>
              </a:ext>
            </a:extLst>
          </p:cNvPr>
          <p:cNvCxnSpPr>
            <a:cxnSpLocks/>
          </p:cNvCxnSpPr>
          <p:nvPr/>
        </p:nvCxnSpPr>
        <p:spPr>
          <a:xfrm>
            <a:off x="2483768" y="2420888"/>
            <a:ext cx="0" cy="2644924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04C21E9-FB9C-41F7-9A7F-872E1DBB5956}"/>
                  </a:ext>
                </a:extLst>
              </p:cNvPr>
              <p:cNvSpPr txBox="1"/>
              <p:nvPr/>
            </p:nvSpPr>
            <p:spPr>
              <a:xfrm>
                <a:off x="1339171" y="370015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04C21E9-FB9C-41F7-9A7F-872E1DBB5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171" y="3700156"/>
                <a:ext cx="370676" cy="261610"/>
              </a:xfrm>
              <a:prstGeom prst="rect">
                <a:avLst/>
              </a:prstGeom>
              <a:blipFill>
                <a:blip r:embed="rId13"/>
                <a:stretch>
                  <a:fillRect r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73160F74-746B-4CEF-AB78-A99BACE6CE2B}"/>
                  </a:ext>
                </a:extLst>
              </p:cNvPr>
              <p:cNvSpPr txBox="1"/>
              <p:nvPr/>
            </p:nvSpPr>
            <p:spPr>
              <a:xfrm>
                <a:off x="1749749" y="3105195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73160F74-746B-4CEF-AB78-A99BACE6C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749" y="3105195"/>
                <a:ext cx="370676" cy="261610"/>
              </a:xfrm>
              <a:prstGeom prst="rect">
                <a:avLst/>
              </a:prstGeom>
              <a:blipFill>
                <a:blip r:embed="rId14"/>
                <a:stretch>
                  <a:fillRect r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3B13A1F-75E0-420D-8B19-B7F60522D18C}"/>
                  </a:ext>
                </a:extLst>
              </p:cNvPr>
              <p:cNvSpPr txBox="1"/>
              <p:nvPr/>
            </p:nvSpPr>
            <p:spPr>
              <a:xfrm>
                <a:off x="3454830" y="2468414"/>
                <a:ext cx="570393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↑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1600" dirty="0" smtClean="0"/>
              </a:p>
              <a:p>
                <a:pPr/>
                <a:endParaRPr lang="en-GB" sz="1600" dirty="0"/>
              </a:p>
              <a:p>
                <a:r>
                  <a:rPr lang="en-GB" sz="1600" dirty="0"/>
                  <a:t>Taking moments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 smtClean="0"/>
                  <a:t>:</a:t>
                </a:r>
                <a:endParaRPr lang="en-GB" sz="1600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3B13A1F-75E0-420D-8B19-B7F60522D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830" y="2468414"/>
                <a:ext cx="5703937" cy="1077218"/>
              </a:xfrm>
              <a:prstGeom prst="rect">
                <a:avLst/>
              </a:prstGeom>
              <a:blipFill>
                <a:blip r:embed="rId15"/>
                <a:stretch>
                  <a:fillRect l="-642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4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Particles moving on a rough plane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7AE77E8-6484-4CC3-A693-D8FC02490F4D}"/>
              </a:ext>
            </a:extLst>
          </p:cNvPr>
          <p:cNvSpPr txBox="1"/>
          <p:nvPr/>
        </p:nvSpPr>
        <p:spPr>
          <a:xfrm>
            <a:off x="320035" y="710877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previously considered particles moving on smooth planes.</a:t>
            </a:r>
          </a:p>
          <a:p>
            <a:r>
              <a:rPr lang="en-GB" dirty="0"/>
              <a:t>And particles in equilibrium (and not moving) on rough planes.</a:t>
            </a:r>
          </a:p>
          <a:p>
            <a:r>
              <a:rPr lang="en-GB" dirty="0"/>
              <a:t>So let’s consider particles moving on rough planes!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6B67B6-561B-440E-96AB-0312199D9885}"/>
                  </a:ext>
                </a:extLst>
              </p:cNvPr>
              <p:cNvSpPr txBox="1"/>
              <p:nvPr/>
            </p:nvSpPr>
            <p:spPr>
              <a:xfrm>
                <a:off x="467102" y="1771531"/>
                <a:ext cx="6409153" cy="125874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particle is held at rest on a rough plane which is inclined to the horizontal at an 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/>
                  <a:t>. The coefficient of friction between the particle and the plane is 0.5. The particle is released and slides down the plane.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acceleration of the particle.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distance it slides in the first 2 seconds.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6B67B6-561B-440E-96AB-0312199D9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02" y="1771531"/>
                <a:ext cx="6409153" cy="12587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96F053B5-3C0A-4B8B-9AB9-5D8A6EB25859}"/>
              </a:ext>
            </a:extLst>
          </p:cNvPr>
          <p:cNvSpPr/>
          <p:nvPr/>
        </p:nvSpPr>
        <p:spPr>
          <a:xfrm>
            <a:off x="2101911" y="4260984"/>
            <a:ext cx="147285" cy="1462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F6C4B44-436D-416D-B58C-F4630CF84FAE}"/>
              </a:ext>
            </a:extLst>
          </p:cNvPr>
          <p:cNvSpPr/>
          <p:nvPr/>
        </p:nvSpPr>
        <p:spPr>
          <a:xfrm rot="343802">
            <a:off x="1553453" y="4772218"/>
            <a:ext cx="81788" cy="255980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1B4890-03F3-4346-865F-D1DDADF0743C}"/>
                  </a:ext>
                </a:extLst>
              </p:cNvPr>
              <p:cNvSpPr txBox="1"/>
              <p:nvPr/>
            </p:nvSpPr>
            <p:spPr>
              <a:xfrm>
                <a:off x="1206921" y="4787210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1B4890-03F3-4346-865F-D1DDADF07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921" y="4787210"/>
                <a:ext cx="502919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1E327CE-0E4F-4632-BE4E-D8A0DD253BBE}"/>
              </a:ext>
            </a:extLst>
          </p:cNvPr>
          <p:cNvCxnSpPr>
            <a:cxnSpLocks/>
          </p:cNvCxnSpPr>
          <p:nvPr/>
        </p:nvCxnSpPr>
        <p:spPr>
          <a:xfrm flipV="1">
            <a:off x="1069308" y="4036889"/>
            <a:ext cx="1877854" cy="99059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B58A6-1E7B-4EB6-AE73-C4CA1986C8B7}"/>
              </a:ext>
            </a:extLst>
          </p:cNvPr>
          <p:cNvCxnSpPr>
            <a:cxnSpLocks/>
          </p:cNvCxnSpPr>
          <p:nvPr/>
        </p:nvCxnSpPr>
        <p:spPr>
          <a:xfrm>
            <a:off x="1066012" y="5027965"/>
            <a:ext cx="115576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277A2C1-21A4-43ED-82DF-13ACE2F1938A}"/>
              </a:ext>
            </a:extLst>
          </p:cNvPr>
          <p:cNvCxnSpPr>
            <a:cxnSpLocks/>
          </p:cNvCxnSpPr>
          <p:nvPr/>
        </p:nvCxnSpPr>
        <p:spPr>
          <a:xfrm flipH="1" flipV="1">
            <a:off x="1880362" y="3773998"/>
            <a:ext cx="243840" cy="4876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9BA081-1A61-4E1B-B6BB-36C3C55659BE}"/>
                  </a:ext>
                </a:extLst>
              </p:cNvPr>
              <p:cNvSpPr txBox="1"/>
              <p:nvPr/>
            </p:nvSpPr>
            <p:spPr>
              <a:xfrm>
                <a:off x="1656659" y="3503160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9BA081-1A61-4E1B-B6BB-36C3C5565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659" y="3503160"/>
                <a:ext cx="370676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420CCF5-DEE8-460B-9C4D-078B6D011859}"/>
              </a:ext>
            </a:extLst>
          </p:cNvPr>
          <p:cNvCxnSpPr>
            <a:cxnSpLocks/>
          </p:cNvCxnSpPr>
          <p:nvPr/>
        </p:nvCxnSpPr>
        <p:spPr>
          <a:xfrm flipV="1">
            <a:off x="2246122" y="4101658"/>
            <a:ext cx="274320" cy="1676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696753E-8FDC-4904-8BF0-46A4ACEE908C}"/>
                  </a:ext>
                </a:extLst>
              </p:cNvPr>
              <p:cNvSpPr txBox="1"/>
              <p:nvPr/>
            </p:nvSpPr>
            <p:spPr>
              <a:xfrm>
                <a:off x="2144953" y="3948859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696753E-8FDC-4904-8BF0-46A4ACEE9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953" y="3948859"/>
                <a:ext cx="370676" cy="261610"/>
              </a:xfrm>
              <a:prstGeom prst="rect">
                <a:avLst/>
              </a:prstGeom>
              <a:blipFill>
                <a:blip r:embed="rId5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C16C34-265F-4A8E-B35F-852509D4899E}"/>
              </a:ext>
            </a:extLst>
          </p:cNvPr>
          <p:cNvCxnSpPr>
            <a:cxnSpLocks/>
          </p:cNvCxnSpPr>
          <p:nvPr/>
        </p:nvCxnSpPr>
        <p:spPr>
          <a:xfrm flipH="1">
            <a:off x="2178971" y="4392488"/>
            <a:ext cx="8731" cy="57070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CA2A725-F11F-423F-812C-A1D0CB86AFD1}"/>
                  </a:ext>
                </a:extLst>
              </p:cNvPr>
              <p:cNvSpPr txBox="1"/>
              <p:nvPr/>
            </p:nvSpPr>
            <p:spPr>
              <a:xfrm>
                <a:off x="1860441" y="457416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CA2A725-F11F-423F-812C-A1D0CB86A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441" y="4574166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7A0EC2-F9BD-44DD-93C2-AECE4E3ED571}"/>
              </a:ext>
            </a:extLst>
          </p:cNvPr>
          <p:cNvCxnSpPr>
            <a:cxnSpLocks/>
          </p:cNvCxnSpPr>
          <p:nvPr/>
        </p:nvCxnSpPr>
        <p:spPr>
          <a:xfrm>
            <a:off x="2226596" y="4398838"/>
            <a:ext cx="223837" cy="385763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69BB537-B61F-49E4-9631-61F9EE23CC7A}"/>
              </a:ext>
            </a:extLst>
          </p:cNvPr>
          <p:cNvCxnSpPr>
            <a:cxnSpLocks/>
          </p:cNvCxnSpPr>
          <p:nvPr/>
        </p:nvCxnSpPr>
        <p:spPr>
          <a:xfrm flipH="1">
            <a:off x="2226596" y="4817937"/>
            <a:ext cx="207168" cy="100013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15FEB99-6B9A-486D-B976-97A61898C56A}"/>
                  </a:ext>
                </a:extLst>
              </p:cNvPr>
              <p:cNvSpPr txBox="1"/>
              <p:nvPr/>
            </p:nvSpPr>
            <p:spPr>
              <a:xfrm>
                <a:off x="2247664" y="4798258"/>
                <a:ext cx="7364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  <m:func>
                        <m:funcPr>
                          <m:ctrlP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15FEB99-6B9A-486D-B976-97A61898C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664" y="4798258"/>
                <a:ext cx="736486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91E7A49-F9DA-410F-A9DB-190A093B2660}"/>
                  </a:ext>
                </a:extLst>
              </p:cNvPr>
              <p:cNvSpPr txBox="1"/>
              <p:nvPr/>
            </p:nvSpPr>
            <p:spPr>
              <a:xfrm>
                <a:off x="2288090" y="4398674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10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91E7A49-F9DA-410F-A9DB-190A093B2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090" y="4398674"/>
                <a:ext cx="370676" cy="261610"/>
              </a:xfrm>
              <a:prstGeom prst="rect">
                <a:avLst/>
              </a:prstGeom>
              <a:blipFill>
                <a:blip r:embed="rId8"/>
                <a:stretch>
                  <a:fillRect r="-77049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EBE4497-9A90-4794-813B-A0F0F1A189EB}"/>
              </a:ext>
            </a:extLst>
          </p:cNvPr>
          <p:cNvSpPr/>
          <p:nvPr/>
        </p:nvSpPr>
        <p:spPr>
          <a:xfrm rot="5131496">
            <a:off x="2220446" y="4508450"/>
            <a:ext cx="45719" cy="120355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1598E4D-4109-42FA-8810-02556016200A}"/>
                  </a:ext>
                </a:extLst>
              </p:cNvPr>
              <p:cNvSpPr txBox="1"/>
              <p:nvPr/>
            </p:nvSpPr>
            <p:spPr>
              <a:xfrm>
                <a:off x="2100925" y="4544977"/>
                <a:ext cx="33985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1598E4D-4109-42FA-8810-02556016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925" y="4544977"/>
                <a:ext cx="339858" cy="2462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4EA9824-8202-403B-AACD-1EED242787EB}"/>
              </a:ext>
            </a:extLst>
          </p:cNvPr>
          <p:cNvCxnSpPr>
            <a:cxnSpLocks/>
          </p:cNvCxnSpPr>
          <p:nvPr/>
        </p:nvCxnSpPr>
        <p:spPr>
          <a:xfrm flipH="1">
            <a:off x="2327910" y="3505200"/>
            <a:ext cx="181928" cy="119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D71BF6F-7488-41B7-86BD-94DE6AEB59AE}"/>
              </a:ext>
            </a:extLst>
          </p:cNvPr>
          <p:cNvCxnSpPr>
            <a:cxnSpLocks/>
          </p:cNvCxnSpPr>
          <p:nvPr/>
        </p:nvCxnSpPr>
        <p:spPr>
          <a:xfrm flipH="1">
            <a:off x="2273394" y="3541922"/>
            <a:ext cx="181928" cy="119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113EAA-35F4-4A22-98B8-79D86AC94093}"/>
              </a:ext>
            </a:extLst>
          </p:cNvPr>
          <p:cNvCxnSpPr/>
          <p:nvPr/>
        </p:nvCxnSpPr>
        <p:spPr>
          <a:xfrm flipH="1">
            <a:off x="2202656" y="3641935"/>
            <a:ext cx="97340" cy="65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8814855-A7EA-45EA-8F78-835FBAA09223}"/>
                  </a:ext>
                </a:extLst>
              </p:cNvPr>
              <p:cNvSpPr txBox="1"/>
              <p:nvPr/>
            </p:nvSpPr>
            <p:spPr>
              <a:xfrm>
                <a:off x="2159866" y="3355182"/>
                <a:ext cx="1899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8814855-A7EA-45EA-8F78-835FBAA09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866" y="3355182"/>
                <a:ext cx="189981" cy="276999"/>
              </a:xfrm>
              <a:prstGeom prst="rect">
                <a:avLst/>
              </a:prstGeom>
              <a:blipFill>
                <a:blip r:embed="rId10"/>
                <a:stretch>
                  <a:fillRect r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8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AE96253-CD71-4154-8133-FFC1BBB6D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39" y="1186870"/>
            <a:ext cx="5267503" cy="339425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D0F77C2-743D-4A41-BC34-DBC4A8C53AEF}"/>
              </a:ext>
            </a:extLst>
          </p:cNvPr>
          <p:cNvSpPr txBox="1"/>
          <p:nvPr/>
        </p:nvSpPr>
        <p:spPr>
          <a:xfrm>
            <a:off x="251520" y="817539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Q5</a:t>
            </a:r>
          </a:p>
        </p:txBody>
      </p:sp>
    </p:spTree>
    <p:extLst>
      <p:ext uri="{BB962C8B-B14F-4D97-AF65-F5344CB8AC3E}">
        <p14:creationId xmlns:p14="http://schemas.microsoft.com/office/powerpoint/2010/main" val="193758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involving friction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AA401B4-A118-44D4-9E17-D6EF42C5794F}"/>
              </a:ext>
            </a:extLst>
          </p:cNvPr>
          <p:cNvSpPr txBox="1"/>
          <p:nvPr/>
        </p:nvSpPr>
        <p:spPr>
          <a:xfrm>
            <a:off x="295626" y="73342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have already encountered problems involving connected particles in Mechanics Year 1. We just now throw friction into the mix.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BE0D0-29B0-4192-AF8F-AB3A5EDD3F0D}"/>
                  </a:ext>
                </a:extLst>
              </p:cNvPr>
              <p:cNvSpPr txBox="1"/>
              <p:nvPr/>
            </p:nvSpPr>
            <p:spPr>
              <a:xfrm>
                <a:off x="381377" y="1552456"/>
                <a:ext cx="6000373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Two particles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/>
                  <a:t> of masses 5kg and 10kg respectively are connected by a light inextensible string. The string passes over a small smooth pulley which is fixed at the top of a rough inclined plane.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rests on the inclined plane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/>
                  <a:t> hangs on the edge of the plane with the string vertical and taut. The plane is inclined to the horizontal at an 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r>
                  <a:rPr lang="en-GB" sz="1400" dirty="0"/>
                  <a:t>, as shown in the diagram. The coefficient of friction between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and the plane is 0.2. The system is released from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acceleration of the system.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tension in the string.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BE0D0-29B0-4192-AF8F-AB3A5EDD3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77" y="1552456"/>
                <a:ext cx="6000373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Triangle 7">
            <a:extLst>
              <a:ext uri="{FF2B5EF4-FFF2-40B4-BE49-F238E27FC236}">
                <a16:creationId xmlns:a16="http://schemas.microsoft.com/office/drawing/2014/main" id="{D148C8D0-FCB7-4FB2-B4EA-B27800078D60}"/>
              </a:ext>
            </a:extLst>
          </p:cNvPr>
          <p:cNvSpPr/>
          <p:nvPr/>
        </p:nvSpPr>
        <p:spPr>
          <a:xfrm flipH="1">
            <a:off x="6948264" y="2011959"/>
            <a:ext cx="1656184" cy="108012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11049E-6823-47C0-9EA2-25A9E9EC4312}"/>
              </a:ext>
            </a:extLst>
          </p:cNvPr>
          <p:cNvSpPr/>
          <p:nvPr/>
        </p:nvSpPr>
        <p:spPr>
          <a:xfrm>
            <a:off x="8422547" y="2919602"/>
            <a:ext cx="181901" cy="174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20D51D9-3184-4871-A5ED-274F14508A89}"/>
              </a:ext>
            </a:extLst>
          </p:cNvPr>
          <p:cNvSpPr/>
          <p:nvPr/>
        </p:nvSpPr>
        <p:spPr>
          <a:xfrm>
            <a:off x="8563694" y="1832000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BF54943-58C5-4C86-A7BB-36789AC22D73}"/>
              </a:ext>
            </a:extLst>
          </p:cNvPr>
          <p:cNvCxnSpPr>
            <a:stCxn id="10" idx="6"/>
          </p:cNvCxnSpPr>
          <p:nvPr/>
        </p:nvCxnSpPr>
        <p:spPr>
          <a:xfrm>
            <a:off x="8779718" y="1940012"/>
            <a:ext cx="0" cy="491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6EF472-396D-48F1-AF51-43CE33DAFA37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8121650" y="1863636"/>
            <a:ext cx="473680" cy="308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26238-853B-4ACB-B26F-5E4596F1673B}"/>
              </a:ext>
            </a:extLst>
          </p:cNvPr>
          <p:cNvSpPr/>
          <p:nvPr/>
        </p:nvSpPr>
        <p:spPr>
          <a:xfrm rot="19636557">
            <a:off x="7756702" y="2186687"/>
            <a:ext cx="396029" cy="2226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5kg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A715807-25BD-4A8F-9E6E-78F4998BA995}"/>
                  </a:ext>
                </a:extLst>
              </p:cNvPr>
              <p:cNvSpPr txBox="1"/>
              <p:nvPr/>
            </p:nvSpPr>
            <p:spPr>
              <a:xfrm>
                <a:off x="7522170" y="2162598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A715807-25BD-4A8F-9E6E-78F4998BA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170" y="2162598"/>
                <a:ext cx="144016" cy="276999"/>
              </a:xfrm>
              <a:prstGeom prst="rect">
                <a:avLst/>
              </a:prstGeom>
              <a:blipFill>
                <a:blip r:embed="rId3"/>
                <a:stretch>
                  <a:fillRect r="-5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C55307D-FA3A-4287-974E-C5D9822FCA34}"/>
                  </a:ext>
                </a:extLst>
              </p:cNvPr>
              <p:cNvSpPr txBox="1"/>
              <p:nvPr/>
            </p:nvSpPr>
            <p:spPr>
              <a:xfrm>
                <a:off x="8864541" y="2189961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C55307D-FA3A-4287-974E-C5D9822FC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4541" y="2189961"/>
                <a:ext cx="144016" cy="276999"/>
              </a:xfrm>
              <a:prstGeom prst="rect">
                <a:avLst/>
              </a:prstGeom>
              <a:blipFill>
                <a:blip r:embed="rId4"/>
                <a:stretch>
                  <a:fillRect r="-6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12C87CED-BD42-466F-8514-85501570FFA2}"/>
              </a:ext>
            </a:extLst>
          </p:cNvPr>
          <p:cNvSpPr/>
          <p:nvPr/>
        </p:nvSpPr>
        <p:spPr>
          <a:xfrm>
            <a:off x="8636897" y="2447434"/>
            <a:ext cx="453764" cy="219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10kg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7369F11-70A3-4A3B-9B88-9B5ED6DE97ED}"/>
              </a:ext>
            </a:extLst>
          </p:cNvPr>
          <p:cNvSpPr/>
          <p:nvPr/>
        </p:nvSpPr>
        <p:spPr>
          <a:xfrm>
            <a:off x="7406640" y="2788920"/>
            <a:ext cx="129540" cy="297180"/>
          </a:xfrm>
          <a:custGeom>
            <a:avLst/>
            <a:gdLst>
              <a:gd name="connsiteX0" fmla="*/ 0 w 129540"/>
              <a:gd name="connsiteY0" fmla="*/ 0 h 297180"/>
              <a:gd name="connsiteX1" fmla="*/ 99060 w 129540"/>
              <a:gd name="connsiteY1" fmla="*/ 137160 h 297180"/>
              <a:gd name="connsiteX2" fmla="*/ 129540 w 129540"/>
              <a:gd name="connsiteY2" fmla="*/ 297180 h 29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540" h="297180">
                <a:moveTo>
                  <a:pt x="0" y="0"/>
                </a:moveTo>
                <a:cubicBezTo>
                  <a:pt x="38735" y="43815"/>
                  <a:pt x="77470" y="87630"/>
                  <a:pt x="99060" y="137160"/>
                </a:cubicBezTo>
                <a:cubicBezTo>
                  <a:pt x="120650" y="186690"/>
                  <a:pt x="125095" y="241935"/>
                  <a:pt x="129540" y="2971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6486410-CD54-4972-8477-05F4A7D6EE66}"/>
                  </a:ext>
                </a:extLst>
              </p:cNvPr>
              <p:cNvSpPr txBox="1"/>
              <p:nvPr/>
            </p:nvSpPr>
            <p:spPr>
              <a:xfrm>
                <a:off x="7200890" y="2827752"/>
                <a:ext cx="32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6486410-CD54-4972-8477-05F4A7D6E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890" y="2827752"/>
                <a:ext cx="32005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0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52DE99-0B57-4E77-85FC-85B1E377379A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CA2EC6D-CE5E-48BB-872B-402FFFCAA37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Further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4E004CA-9091-4C99-BB6D-4CE37FEB10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/>
              <p:nvPr/>
            </p:nvSpPr>
            <p:spPr>
              <a:xfrm>
                <a:off x="355977" y="803156"/>
                <a:ext cx="6447495" cy="233531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One end of a light inextensible string is attached to a block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of mass 2kg. The block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is held at rest on a </a:t>
                </a:r>
                <a:r>
                  <a:rPr lang="en-GB" sz="1400" b="1" dirty="0"/>
                  <a:t>smooth</a:t>
                </a:r>
                <a:r>
                  <a:rPr lang="en-GB" sz="1400" dirty="0"/>
                  <a:t> fixed plane which is inclined to the horizontal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/>
                  <a:t>. The string lies along the line of greatest slope of the plane and passes over a smooth light pulley which is fixed at the top of the plane. The other end of the string is attached to a block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 of mass 5kg. The system is released from rest. By modelling the blocks as particles and ignoring air resistance,</a:t>
                </a:r>
              </a:p>
              <a:p>
                <a:r>
                  <a:rPr lang="en-GB" sz="1400" dirty="0"/>
                  <a:t>(a)(</a:t>
                </a:r>
                <a:r>
                  <a:rPr lang="en-GB" sz="1400" dirty="0" err="1"/>
                  <a:t>i</a:t>
                </a:r>
                <a:r>
                  <a:rPr lang="en-GB" sz="1400" dirty="0"/>
                  <a:t>) show that the acceleration of block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     (ii) find the tension in the string.</a:t>
                </a:r>
              </a:p>
              <a:p>
                <a:r>
                  <a:rPr lang="en-GB" sz="1400" dirty="0"/>
                  <a:t>(b) State how you have used the fact that the string is inextensible in your calculations.</a:t>
                </a:r>
              </a:p>
              <a:p>
                <a:r>
                  <a:rPr lang="en-GB" sz="1400" dirty="0"/>
                  <a:t>(c) Calculate the magnitude of the force exerted on the pulley by the string.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77" y="803156"/>
                <a:ext cx="6447495" cy="2335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CE66BB42-AF25-4316-9534-22EBBE3E30C9}"/>
              </a:ext>
            </a:extLst>
          </p:cNvPr>
          <p:cNvSpPr/>
          <p:nvPr/>
        </p:nvSpPr>
        <p:spPr>
          <a:xfrm flipH="1">
            <a:off x="6948264" y="2011959"/>
            <a:ext cx="1656184" cy="108012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3B6CC-AC73-44B1-8F18-7C6711E7B47E}"/>
              </a:ext>
            </a:extLst>
          </p:cNvPr>
          <p:cNvSpPr/>
          <p:nvPr/>
        </p:nvSpPr>
        <p:spPr>
          <a:xfrm>
            <a:off x="8422547" y="2919602"/>
            <a:ext cx="181901" cy="174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3C0E974-A6C5-4ECA-B4EA-E77BB361CD6C}"/>
              </a:ext>
            </a:extLst>
          </p:cNvPr>
          <p:cNvSpPr/>
          <p:nvPr/>
        </p:nvSpPr>
        <p:spPr>
          <a:xfrm>
            <a:off x="8563694" y="1832000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838B4D4-74B5-4BC6-9595-F02E5D2C5BEC}"/>
              </a:ext>
            </a:extLst>
          </p:cNvPr>
          <p:cNvCxnSpPr>
            <a:stCxn id="9" idx="6"/>
          </p:cNvCxnSpPr>
          <p:nvPr/>
        </p:nvCxnSpPr>
        <p:spPr>
          <a:xfrm>
            <a:off x="8779718" y="1940012"/>
            <a:ext cx="0" cy="491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430215-4490-4868-8D0F-490D0399D042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8121650" y="1863636"/>
            <a:ext cx="473680" cy="308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38370B9-C20D-44B6-9FFA-ACD7FAAB302A}"/>
              </a:ext>
            </a:extLst>
          </p:cNvPr>
          <p:cNvSpPr/>
          <p:nvPr/>
        </p:nvSpPr>
        <p:spPr>
          <a:xfrm rot="19636557">
            <a:off x="7756702" y="2186687"/>
            <a:ext cx="396029" cy="2226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2kg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45E77BB-1126-45E0-84A3-FBD50543D303}"/>
                  </a:ext>
                </a:extLst>
              </p:cNvPr>
              <p:cNvSpPr txBox="1"/>
              <p:nvPr/>
            </p:nvSpPr>
            <p:spPr>
              <a:xfrm>
                <a:off x="7522170" y="2162598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45E77BB-1126-45E0-84A3-FBD50543D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170" y="2162598"/>
                <a:ext cx="144016" cy="276999"/>
              </a:xfrm>
              <a:prstGeom prst="rect">
                <a:avLst/>
              </a:prstGeom>
              <a:blipFill>
                <a:blip r:embed="rId3"/>
                <a:stretch>
                  <a:fillRect r="-5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726ECB-8F1C-4DB8-838E-44ABF98BE2BA}"/>
                  </a:ext>
                </a:extLst>
              </p:cNvPr>
              <p:cNvSpPr txBox="1"/>
              <p:nvPr/>
            </p:nvSpPr>
            <p:spPr>
              <a:xfrm>
                <a:off x="8864541" y="2189961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726ECB-8F1C-4DB8-838E-44ABF98B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4541" y="2189961"/>
                <a:ext cx="144016" cy="276999"/>
              </a:xfrm>
              <a:prstGeom prst="rect">
                <a:avLst/>
              </a:prstGeom>
              <a:blipFill>
                <a:blip r:embed="rId4"/>
                <a:stretch>
                  <a:fillRect r="-5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0BEF5C4E-7688-40E0-B2CC-2B87AE042739}"/>
              </a:ext>
            </a:extLst>
          </p:cNvPr>
          <p:cNvSpPr/>
          <p:nvPr/>
        </p:nvSpPr>
        <p:spPr>
          <a:xfrm>
            <a:off x="8636897" y="2447434"/>
            <a:ext cx="453764" cy="219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5kg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723A0F-90CA-4408-BF64-2D535A22E8A4}"/>
              </a:ext>
            </a:extLst>
          </p:cNvPr>
          <p:cNvSpPr/>
          <p:nvPr/>
        </p:nvSpPr>
        <p:spPr>
          <a:xfrm>
            <a:off x="7406640" y="2788920"/>
            <a:ext cx="129540" cy="297180"/>
          </a:xfrm>
          <a:custGeom>
            <a:avLst/>
            <a:gdLst>
              <a:gd name="connsiteX0" fmla="*/ 0 w 129540"/>
              <a:gd name="connsiteY0" fmla="*/ 0 h 297180"/>
              <a:gd name="connsiteX1" fmla="*/ 99060 w 129540"/>
              <a:gd name="connsiteY1" fmla="*/ 137160 h 297180"/>
              <a:gd name="connsiteX2" fmla="*/ 129540 w 129540"/>
              <a:gd name="connsiteY2" fmla="*/ 297180 h 29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540" h="297180">
                <a:moveTo>
                  <a:pt x="0" y="0"/>
                </a:moveTo>
                <a:cubicBezTo>
                  <a:pt x="38735" y="43815"/>
                  <a:pt x="77470" y="87630"/>
                  <a:pt x="99060" y="137160"/>
                </a:cubicBezTo>
                <a:cubicBezTo>
                  <a:pt x="120650" y="186690"/>
                  <a:pt x="125095" y="241935"/>
                  <a:pt x="129540" y="2971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1AD424-288C-4806-945B-570D678C68CC}"/>
                  </a:ext>
                </a:extLst>
              </p:cNvPr>
              <p:cNvSpPr txBox="1"/>
              <p:nvPr/>
            </p:nvSpPr>
            <p:spPr>
              <a:xfrm>
                <a:off x="7158945" y="2844530"/>
                <a:ext cx="32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1AD424-288C-4806-945B-570D678C6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945" y="2844530"/>
                <a:ext cx="320050" cy="276999"/>
              </a:xfrm>
              <a:prstGeom prst="rect">
                <a:avLst/>
              </a:prstGeom>
              <a:blipFill>
                <a:blip r:embed="rId5"/>
                <a:stretch>
                  <a:fillRect r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1E3F4149-710C-40A3-9936-AAD4E4B8C83F}"/>
              </a:ext>
            </a:extLst>
          </p:cNvPr>
          <p:cNvSpPr/>
          <p:nvPr/>
        </p:nvSpPr>
        <p:spPr>
          <a:xfrm flipH="1">
            <a:off x="362903" y="3740569"/>
            <a:ext cx="1656184" cy="108012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70C99-B476-497A-8434-A44355E6E647}"/>
              </a:ext>
            </a:extLst>
          </p:cNvPr>
          <p:cNvSpPr/>
          <p:nvPr/>
        </p:nvSpPr>
        <p:spPr>
          <a:xfrm>
            <a:off x="1978333" y="3560610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021FBAD-D315-4981-B0EE-C16898B63AAF}"/>
              </a:ext>
            </a:extLst>
          </p:cNvPr>
          <p:cNvCxnSpPr>
            <a:stCxn id="19" idx="6"/>
          </p:cNvCxnSpPr>
          <p:nvPr/>
        </p:nvCxnSpPr>
        <p:spPr>
          <a:xfrm>
            <a:off x="2194357" y="3668622"/>
            <a:ext cx="0" cy="491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079B3B-E019-4955-B9AD-B9DE8C3C5D28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1536289" y="3592246"/>
            <a:ext cx="473680" cy="308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E5C59-32CF-4868-9D17-D588B5F63E24}"/>
              </a:ext>
            </a:extLst>
          </p:cNvPr>
          <p:cNvSpPr/>
          <p:nvPr/>
        </p:nvSpPr>
        <p:spPr>
          <a:xfrm rot="19636557">
            <a:off x="1171341" y="3915297"/>
            <a:ext cx="396029" cy="2226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2kg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99687D0-AF9F-45B3-ABE2-83EE9F80413D}"/>
                  </a:ext>
                </a:extLst>
              </p:cNvPr>
              <p:cNvSpPr txBox="1"/>
              <p:nvPr/>
            </p:nvSpPr>
            <p:spPr>
              <a:xfrm>
                <a:off x="936809" y="3891208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99687D0-AF9F-45B3-ABE2-83EE9F804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09" y="3891208"/>
                <a:ext cx="144016" cy="276999"/>
              </a:xfrm>
              <a:prstGeom prst="rect">
                <a:avLst/>
              </a:prstGeom>
              <a:blipFill>
                <a:blip r:embed="rId6"/>
                <a:stretch>
                  <a:fillRect r="-5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DE82529-0E97-41E7-A95F-84C20869019B}"/>
                  </a:ext>
                </a:extLst>
              </p:cNvPr>
              <p:cNvSpPr txBox="1"/>
              <p:nvPr/>
            </p:nvSpPr>
            <p:spPr>
              <a:xfrm>
                <a:off x="2469680" y="4102721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DE82529-0E97-41E7-A95F-84C208690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680" y="4102721"/>
                <a:ext cx="144016" cy="276999"/>
              </a:xfrm>
              <a:prstGeom prst="rect">
                <a:avLst/>
              </a:prstGeom>
              <a:blipFill>
                <a:blip r:embed="rId7"/>
                <a:stretch>
                  <a:fillRect r="-5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AEDDFA28-DCB7-4B53-8C68-EA5D67A82FDE}"/>
              </a:ext>
            </a:extLst>
          </p:cNvPr>
          <p:cNvSpPr/>
          <p:nvPr/>
        </p:nvSpPr>
        <p:spPr>
          <a:xfrm>
            <a:off x="2051536" y="4176044"/>
            <a:ext cx="453764" cy="2195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/>
              <a:t>5kg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5909F6F-BA99-4394-A45D-F1CC81F7A348}"/>
              </a:ext>
            </a:extLst>
          </p:cNvPr>
          <p:cNvSpPr/>
          <p:nvPr/>
        </p:nvSpPr>
        <p:spPr>
          <a:xfrm>
            <a:off x="821279" y="4517530"/>
            <a:ext cx="129540" cy="297180"/>
          </a:xfrm>
          <a:custGeom>
            <a:avLst/>
            <a:gdLst>
              <a:gd name="connsiteX0" fmla="*/ 0 w 129540"/>
              <a:gd name="connsiteY0" fmla="*/ 0 h 297180"/>
              <a:gd name="connsiteX1" fmla="*/ 99060 w 129540"/>
              <a:gd name="connsiteY1" fmla="*/ 137160 h 297180"/>
              <a:gd name="connsiteX2" fmla="*/ 129540 w 129540"/>
              <a:gd name="connsiteY2" fmla="*/ 297180 h 29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540" h="297180">
                <a:moveTo>
                  <a:pt x="0" y="0"/>
                </a:moveTo>
                <a:cubicBezTo>
                  <a:pt x="38735" y="43815"/>
                  <a:pt x="77470" y="87630"/>
                  <a:pt x="99060" y="137160"/>
                </a:cubicBezTo>
                <a:cubicBezTo>
                  <a:pt x="120650" y="186690"/>
                  <a:pt x="125095" y="241935"/>
                  <a:pt x="129540" y="2971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D6D4F99-0AEC-4E49-B1DF-32E3099D9A84}"/>
                  </a:ext>
                </a:extLst>
              </p:cNvPr>
              <p:cNvSpPr txBox="1"/>
              <p:nvPr/>
            </p:nvSpPr>
            <p:spPr>
              <a:xfrm>
                <a:off x="615529" y="4556362"/>
                <a:ext cx="3200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D6D4F99-0AEC-4E49-B1DF-32E3099D9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29" y="4556362"/>
                <a:ext cx="32005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0B9BE78-3E1A-421E-BC3D-F8BEE15849BD}"/>
              </a:ext>
            </a:extLst>
          </p:cNvPr>
          <p:cNvCxnSpPr>
            <a:cxnSpLocks/>
          </p:cNvCxnSpPr>
          <p:nvPr/>
        </p:nvCxnSpPr>
        <p:spPr>
          <a:xfrm flipV="1">
            <a:off x="2193936" y="3937610"/>
            <a:ext cx="0" cy="223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A9D5E6A-C37F-4084-AB40-ACF8C6B78810}"/>
                  </a:ext>
                </a:extLst>
              </p:cNvPr>
              <p:cNvSpPr txBox="1"/>
              <p:nvPr/>
            </p:nvSpPr>
            <p:spPr>
              <a:xfrm>
                <a:off x="2232706" y="3862383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A9D5E6A-C37F-4084-AB40-ACF8C6B78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706" y="3862383"/>
                <a:ext cx="144016" cy="276999"/>
              </a:xfrm>
              <a:prstGeom prst="rect">
                <a:avLst/>
              </a:prstGeom>
              <a:blipFill>
                <a:blip r:embed="rId9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25AE9CE-95E2-4650-9A73-A061F392EE9B}"/>
                  </a:ext>
                </a:extLst>
              </p:cNvPr>
              <p:cNvSpPr txBox="1"/>
              <p:nvPr/>
            </p:nvSpPr>
            <p:spPr>
              <a:xfrm>
                <a:off x="2170783" y="4438662"/>
                <a:ext cx="3914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25AE9CE-95E2-4650-9A73-A061F392E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783" y="4438662"/>
                <a:ext cx="391451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514B6BD-4DB7-411D-9BD4-F59F1F96E167}"/>
              </a:ext>
            </a:extLst>
          </p:cNvPr>
          <p:cNvCxnSpPr>
            <a:cxnSpLocks/>
          </p:cNvCxnSpPr>
          <p:nvPr/>
        </p:nvCxnSpPr>
        <p:spPr>
          <a:xfrm>
            <a:off x="2193935" y="4391635"/>
            <a:ext cx="0" cy="260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B0DF79-CFED-43CD-B8D1-84EF91DC9ABD}"/>
              </a:ext>
            </a:extLst>
          </p:cNvPr>
          <p:cNvCxnSpPr>
            <a:cxnSpLocks/>
          </p:cNvCxnSpPr>
          <p:nvPr/>
        </p:nvCxnSpPr>
        <p:spPr>
          <a:xfrm flipV="1">
            <a:off x="1540431" y="3756635"/>
            <a:ext cx="215354" cy="141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D8B10E9-AE11-4A97-8B12-62368B1DC0F8}"/>
                  </a:ext>
                </a:extLst>
              </p:cNvPr>
              <p:cNvSpPr txBox="1"/>
              <p:nvPr/>
            </p:nvSpPr>
            <p:spPr>
              <a:xfrm>
                <a:off x="1398297" y="3557610"/>
                <a:ext cx="3914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D8B10E9-AE11-4A97-8B12-62368B1DC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297" y="3557610"/>
                <a:ext cx="391451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39220FC-AC21-40FD-882B-92B310520D23}"/>
              </a:ext>
            </a:extLst>
          </p:cNvPr>
          <p:cNvCxnSpPr>
            <a:cxnSpLocks/>
          </p:cNvCxnSpPr>
          <p:nvPr/>
        </p:nvCxnSpPr>
        <p:spPr>
          <a:xfrm flipH="1" flipV="1">
            <a:off x="1177935" y="3724885"/>
            <a:ext cx="133772" cy="200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E996E2-18F2-4A28-BE2D-08ED86F5D86D}"/>
                  </a:ext>
                </a:extLst>
              </p:cNvPr>
              <p:cNvSpPr txBox="1"/>
              <p:nvPr/>
            </p:nvSpPr>
            <p:spPr>
              <a:xfrm>
                <a:off x="934707" y="3511643"/>
                <a:ext cx="3914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E996E2-18F2-4A28-BE2D-08ED86F5D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07" y="3511643"/>
                <a:ext cx="39145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6B06F0B-2DBD-4464-9C38-8BED5482611E}"/>
              </a:ext>
            </a:extLst>
          </p:cNvPr>
          <p:cNvCxnSpPr>
            <a:cxnSpLocks/>
          </p:cNvCxnSpPr>
          <p:nvPr/>
        </p:nvCxnSpPr>
        <p:spPr>
          <a:xfrm flipH="1">
            <a:off x="1388288" y="4136695"/>
            <a:ext cx="8731" cy="57070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CF894C9-6F4E-4208-9B79-69B9289BD236}"/>
                  </a:ext>
                </a:extLst>
              </p:cNvPr>
              <p:cNvSpPr txBox="1"/>
              <p:nvPr/>
            </p:nvSpPr>
            <p:spPr>
              <a:xfrm>
                <a:off x="1069758" y="4318373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CF894C9-6F4E-4208-9B79-69B9289BD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58" y="4318373"/>
                <a:ext cx="37067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E8500B7-3AFF-42A1-8A4C-D130AAFC1677}"/>
              </a:ext>
            </a:extLst>
          </p:cNvPr>
          <p:cNvCxnSpPr>
            <a:cxnSpLocks/>
          </p:cNvCxnSpPr>
          <p:nvPr/>
        </p:nvCxnSpPr>
        <p:spPr>
          <a:xfrm>
            <a:off x="1435913" y="4143045"/>
            <a:ext cx="223837" cy="385763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8182C05-1C67-4B7B-A39F-F756B3807785}"/>
              </a:ext>
            </a:extLst>
          </p:cNvPr>
          <p:cNvCxnSpPr>
            <a:cxnSpLocks/>
          </p:cNvCxnSpPr>
          <p:nvPr/>
        </p:nvCxnSpPr>
        <p:spPr>
          <a:xfrm flipH="1">
            <a:off x="1435913" y="4562144"/>
            <a:ext cx="207168" cy="100013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1F77F29-DB21-469F-B8DA-B0BDE217E20A}"/>
                  </a:ext>
                </a:extLst>
              </p:cNvPr>
              <p:cNvSpPr txBox="1"/>
              <p:nvPr/>
            </p:nvSpPr>
            <p:spPr>
              <a:xfrm>
                <a:off x="1323631" y="4580565"/>
                <a:ext cx="7364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  <m:func>
                        <m:funcPr>
                          <m:ctrlP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1F77F29-DB21-469F-B8DA-B0BDE217E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631" y="4580565"/>
                <a:ext cx="73648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E44EA2C-A29E-4472-92C7-503184FF994A}"/>
                  </a:ext>
                </a:extLst>
              </p:cNvPr>
              <p:cNvSpPr txBox="1"/>
              <p:nvPr/>
            </p:nvSpPr>
            <p:spPr>
              <a:xfrm>
                <a:off x="1405967" y="4043821"/>
                <a:ext cx="74224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10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E44EA2C-A29E-4472-92C7-503184FF9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967" y="4043821"/>
                <a:ext cx="742248" cy="261610"/>
              </a:xfrm>
              <a:prstGeom prst="rect">
                <a:avLst/>
              </a:prstGeom>
              <a:blipFill>
                <a:blip r:embed="rId15"/>
                <a:stretch>
                  <a:fillRect r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EFAD9A53-DCEB-4930-A893-96993FD3A038}"/>
              </a:ext>
            </a:extLst>
          </p:cNvPr>
          <p:cNvSpPr/>
          <p:nvPr/>
        </p:nvSpPr>
        <p:spPr>
          <a:xfrm rot="5131496">
            <a:off x="1429763" y="4252657"/>
            <a:ext cx="45719" cy="120355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BAF8A0-4814-457B-AC93-9F9A0D9F1367}"/>
                  </a:ext>
                </a:extLst>
              </p:cNvPr>
              <p:cNvSpPr txBox="1"/>
              <p:nvPr/>
            </p:nvSpPr>
            <p:spPr>
              <a:xfrm>
                <a:off x="1310242" y="4289184"/>
                <a:ext cx="33985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BAF8A0-4814-457B-AC93-9F9A0D9F1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242" y="4289184"/>
                <a:ext cx="339858" cy="24622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AECE6D12-2291-4991-8F1B-3E3558A1F920}"/>
              </a:ext>
            </a:extLst>
          </p:cNvPr>
          <p:cNvGrpSpPr/>
          <p:nvPr/>
        </p:nvGrpSpPr>
        <p:grpSpPr>
          <a:xfrm rot="10800000">
            <a:off x="795514" y="3483469"/>
            <a:ext cx="307182" cy="202406"/>
            <a:chOff x="1147520" y="4398315"/>
            <a:chExt cx="307182" cy="202406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E4F6356B-1188-4FD8-B832-040D24C3F6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72774" y="4398315"/>
              <a:ext cx="181928" cy="1190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AA10BC56-3F01-4C9A-B73A-740A4212EB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8258" y="4435037"/>
              <a:ext cx="181928" cy="1190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1649D2A-6A76-4876-B44F-E6B5EFC9BA00}"/>
                </a:ext>
              </a:extLst>
            </p:cNvPr>
            <p:cNvCxnSpPr/>
            <p:nvPr/>
          </p:nvCxnSpPr>
          <p:spPr>
            <a:xfrm flipH="1">
              <a:off x="1147520" y="4535050"/>
              <a:ext cx="97340" cy="656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6833118-DFF8-430D-BFF0-95376D90EA08}"/>
                  </a:ext>
                </a:extLst>
              </p:cNvPr>
              <p:cNvSpPr txBox="1"/>
              <p:nvPr/>
            </p:nvSpPr>
            <p:spPr>
              <a:xfrm>
                <a:off x="752724" y="3333451"/>
                <a:ext cx="1899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6833118-DFF8-430D-BFF0-95376D90E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24" y="3333451"/>
                <a:ext cx="189981" cy="276999"/>
              </a:xfrm>
              <a:prstGeom prst="rect">
                <a:avLst/>
              </a:prstGeom>
              <a:blipFill>
                <a:blip r:embed="rId18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8C676A94-3015-4799-BF35-F28DA9043DE2}"/>
              </a:ext>
            </a:extLst>
          </p:cNvPr>
          <p:cNvGrpSpPr/>
          <p:nvPr/>
        </p:nvGrpSpPr>
        <p:grpSpPr>
          <a:xfrm rot="18205234">
            <a:off x="2363550" y="3666602"/>
            <a:ext cx="307182" cy="202406"/>
            <a:chOff x="1147520" y="4398315"/>
            <a:chExt cx="307182" cy="202406"/>
          </a:xfrm>
        </p:grpSpPr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C3974A97-FD53-4193-8EC3-0538BA2187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72774" y="4398315"/>
              <a:ext cx="181928" cy="1190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C3A7C2C-32A6-43B9-B680-B8C9BC07AC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8258" y="4435037"/>
              <a:ext cx="181928" cy="1190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4A55462-788B-400D-AEC5-51FB7F3E8B6F}"/>
                </a:ext>
              </a:extLst>
            </p:cNvPr>
            <p:cNvCxnSpPr/>
            <p:nvPr/>
          </p:nvCxnSpPr>
          <p:spPr>
            <a:xfrm flipH="1">
              <a:off x="1147520" y="4535050"/>
              <a:ext cx="97340" cy="656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05E5E82-48E3-4BB1-8C88-6F69212EBA34}"/>
                  </a:ext>
                </a:extLst>
              </p:cNvPr>
              <p:cNvSpPr txBox="1"/>
              <p:nvPr/>
            </p:nvSpPr>
            <p:spPr>
              <a:xfrm>
                <a:off x="2276310" y="3516584"/>
                <a:ext cx="1899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05E5E82-48E3-4BB1-8C88-6F69212EB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310" y="3516584"/>
                <a:ext cx="189981" cy="276999"/>
              </a:xfrm>
              <a:prstGeom prst="rect">
                <a:avLst/>
              </a:prstGeom>
              <a:blipFill>
                <a:blip r:embed="rId19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3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B34D312-9408-4BFA-BCDA-A72C2FA9A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396"/>
            <a:ext cx="5369501" cy="44963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0F77C2-743D-4A41-BC34-DBC4A8C53AEF}"/>
              </a:ext>
            </a:extLst>
          </p:cNvPr>
          <p:cNvSpPr txBox="1"/>
          <p:nvPr/>
        </p:nvSpPr>
        <p:spPr>
          <a:xfrm>
            <a:off x="251520" y="817539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Q3</a:t>
            </a:r>
          </a:p>
        </p:txBody>
      </p:sp>
    </p:spTree>
    <p:extLst>
      <p:ext uri="{BB962C8B-B14F-4D97-AF65-F5344CB8AC3E}">
        <p14:creationId xmlns:p14="http://schemas.microsoft.com/office/powerpoint/2010/main" val="41982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Finding unknown forces by resolving forces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A1506147-3937-4C88-8496-2DC3EA0AD0FF}"/>
              </a:ext>
            </a:extLst>
          </p:cNvPr>
          <p:cNvSpPr/>
          <p:nvPr/>
        </p:nvSpPr>
        <p:spPr>
          <a:xfrm>
            <a:off x="1441141" y="1821636"/>
            <a:ext cx="147285" cy="1462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41346C3-BD3D-4ACA-8F53-C4D05EEA232F}"/>
              </a:ext>
            </a:extLst>
          </p:cNvPr>
          <p:cNvCxnSpPr>
            <a:cxnSpLocks/>
          </p:cNvCxnSpPr>
          <p:nvPr/>
        </p:nvCxnSpPr>
        <p:spPr>
          <a:xfrm flipV="1">
            <a:off x="1571282" y="1396424"/>
            <a:ext cx="687705" cy="45053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B5315AC-6715-418D-A9C2-03B54E5C52F2}"/>
              </a:ext>
            </a:extLst>
          </p:cNvPr>
          <p:cNvCxnSpPr>
            <a:cxnSpLocks/>
          </p:cNvCxnSpPr>
          <p:nvPr/>
        </p:nvCxnSpPr>
        <p:spPr>
          <a:xfrm>
            <a:off x="1608782" y="1890702"/>
            <a:ext cx="619725" cy="10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9374EB1-C386-4461-9626-40553912ECD9}"/>
                  </a:ext>
                </a:extLst>
              </p:cNvPr>
              <p:cNvSpPr txBox="1"/>
              <p:nvPr/>
            </p:nvSpPr>
            <p:spPr>
              <a:xfrm>
                <a:off x="2238832" y="1258387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9374EB1-C386-4461-9626-40553912E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32" y="1258387"/>
                <a:ext cx="370676" cy="2616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DB43591-1AE1-429B-8765-812144C4509A}"/>
              </a:ext>
            </a:extLst>
          </p:cNvPr>
          <p:cNvCxnSpPr>
            <a:cxnSpLocks/>
          </p:cNvCxnSpPr>
          <p:nvPr/>
        </p:nvCxnSpPr>
        <p:spPr>
          <a:xfrm>
            <a:off x="822040" y="1890702"/>
            <a:ext cx="619725" cy="10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F82982D-5A77-4FEA-9B04-DFECE4065734}"/>
              </a:ext>
            </a:extLst>
          </p:cNvPr>
          <p:cNvCxnSpPr>
            <a:cxnSpLocks/>
          </p:cNvCxnSpPr>
          <p:nvPr/>
        </p:nvCxnSpPr>
        <p:spPr>
          <a:xfrm flipH="1" flipV="1">
            <a:off x="887387" y="1114485"/>
            <a:ext cx="563880" cy="73151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D62D760-B2F8-4F70-8992-C77D3D4D1910}"/>
                  </a:ext>
                </a:extLst>
              </p:cNvPr>
              <p:cNvSpPr txBox="1"/>
              <p:nvPr/>
            </p:nvSpPr>
            <p:spPr>
              <a:xfrm>
                <a:off x="667740" y="886491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D62D760-B2F8-4F70-8992-C77D3D4D19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40" y="886491"/>
                <a:ext cx="370676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212926A-E4F1-431E-AE87-88829F4343A9}"/>
              </a:ext>
            </a:extLst>
          </p:cNvPr>
          <p:cNvCxnSpPr>
            <a:cxnSpLocks/>
          </p:cNvCxnSpPr>
          <p:nvPr/>
        </p:nvCxnSpPr>
        <p:spPr>
          <a:xfrm flipH="1">
            <a:off x="1514783" y="1975544"/>
            <a:ext cx="5064" cy="68429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8A15ED6-0DA2-4090-A2DA-242600669C47}"/>
              </a:ext>
            </a:extLst>
          </p:cNvPr>
          <p:cNvSpPr/>
          <p:nvPr/>
        </p:nvSpPr>
        <p:spPr>
          <a:xfrm>
            <a:off x="1794167" y="1701224"/>
            <a:ext cx="38100" cy="190500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4425DE4-B19E-47CB-B720-CD6042754DCA}"/>
                  </a:ext>
                </a:extLst>
              </p:cNvPr>
              <p:cNvSpPr txBox="1"/>
              <p:nvPr/>
            </p:nvSpPr>
            <p:spPr>
              <a:xfrm>
                <a:off x="1763688" y="1628800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4425DE4-B19E-47CB-B720-CD6042754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628800"/>
                <a:ext cx="502919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4F844AA-54D5-48AE-9589-48080FBD0030}"/>
              </a:ext>
            </a:extLst>
          </p:cNvPr>
          <p:cNvSpPr/>
          <p:nvPr/>
        </p:nvSpPr>
        <p:spPr>
          <a:xfrm>
            <a:off x="1184567" y="1655504"/>
            <a:ext cx="106680" cy="236220"/>
          </a:xfrm>
          <a:custGeom>
            <a:avLst/>
            <a:gdLst>
              <a:gd name="connsiteX0" fmla="*/ 0 w 106680"/>
              <a:gd name="connsiteY0" fmla="*/ 236220 h 236220"/>
              <a:gd name="connsiteX1" fmla="*/ 38100 w 106680"/>
              <a:gd name="connsiteY1" fmla="*/ 83820 h 236220"/>
              <a:gd name="connsiteX2" fmla="*/ 106680 w 106680"/>
              <a:gd name="connsiteY2" fmla="*/ 0 h 2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36220">
                <a:moveTo>
                  <a:pt x="0" y="236220"/>
                </a:moveTo>
                <a:cubicBezTo>
                  <a:pt x="10160" y="179705"/>
                  <a:pt x="20320" y="123190"/>
                  <a:pt x="38100" y="83820"/>
                </a:cubicBezTo>
                <a:cubicBezTo>
                  <a:pt x="55880" y="44450"/>
                  <a:pt x="81280" y="22225"/>
                  <a:pt x="10668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4D8D17C-373B-4A82-ADCB-B2630DB261D8}"/>
                  </a:ext>
                </a:extLst>
              </p:cNvPr>
              <p:cNvSpPr txBox="1"/>
              <p:nvPr/>
            </p:nvSpPr>
            <p:spPr>
              <a:xfrm>
                <a:off x="841669" y="1585659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4D8D17C-373B-4A82-ADCB-B2630DB26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669" y="1585659"/>
                <a:ext cx="502919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A522842-D0B5-4D61-88BB-2FDFC27411CA}"/>
                  </a:ext>
                </a:extLst>
              </p:cNvPr>
              <p:cNvSpPr txBox="1"/>
              <p:nvPr/>
            </p:nvSpPr>
            <p:spPr>
              <a:xfrm>
                <a:off x="1344588" y="266078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A522842-D0B5-4D61-88BB-2FDFC27411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588" y="2660788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 r="-1667" b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3BB22B15-4422-40BB-A7C5-882FDFF4BDE3}"/>
                  </a:ext>
                </a:extLst>
              </p:cNvPr>
              <p:cNvSpPr txBox="1"/>
              <p:nvPr/>
            </p:nvSpPr>
            <p:spPr>
              <a:xfrm>
                <a:off x="3104237" y="1001613"/>
                <a:ext cx="5198094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diagram shows a particle in equilibrium under the forces shown. By resolving horizontally and vertically find the magnitudes of the forces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3BB22B15-4422-40BB-A7C5-882FDFF4B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237" y="1001613"/>
                <a:ext cx="5198094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CF188F6F-F962-4BA5-AC35-8E3C5AFE9856}"/>
              </a:ext>
            </a:extLst>
          </p:cNvPr>
          <p:cNvSpPr/>
          <p:nvPr/>
        </p:nvSpPr>
        <p:spPr>
          <a:xfrm>
            <a:off x="3048000" y="196283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Just resolve separately in the horizontal and vertical directions, as before.</a:t>
            </a:r>
          </a:p>
        </p:txBody>
      </p:sp>
    </p:spTree>
    <p:extLst>
      <p:ext uri="{BB962C8B-B14F-4D97-AF65-F5344CB8AC3E}">
        <p14:creationId xmlns:p14="http://schemas.microsoft.com/office/powerpoint/2010/main" val="26931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49F1053-1D7F-448E-B886-8F959EC45EF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C06305AE-5E59-48F4-A9C4-B270B8B8D59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Unknown forces on inclined planes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7FB0F38-E572-4FA0-BE0B-B0B8DCC2EFE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CDECBE-8969-4732-B283-6534755B43EC}"/>
                  </a:ext>
                </a:extLst>
              </p:cNvPr>
              <p:cNvSpPr txBox="1"/>
              <p:nvPr/>
            </p:nvSpPr>
            <p:spPr>
              <a:xfrm>
                <a:off x="456286" y="773013"/>
                <a:ext cx="8004145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the size of the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CDECBE-8969-4732-B283-6534755B4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" y="773013"/>
                <a:ext cx="8004145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1CEA7876-D2E3-4A32-8DF7-CD704AE2359E}"/>
              </a:ext>
            </a:extLst>
          </p:cNvPr>
          <p:cNvSpPr/>
          <p:nvPr/>
        </p:nvSpPr>
        <p:spPr>
          <a:xfrm>
            <a:off x="2205433" y="2620328"/>
            <a:ext cx="147285" cy="1462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27F31B4-81A8-447D-9655-65C6F4AF75D7}"/>
              </a:ext>
            </a:extLst>
          </p:cNvPr>
          <p:cNvCxnSpPr>
            <a:cxnSpLocks/>
          </p:cNvCxnSpPr>
          <p:nvPr/>
        </p:nvCxnSpPr>
        <p:spPr>
          <a:xfrm flipV="1">
            <a:off x="2335574" y="1892836"/>
            <a:ext cx="404690" cy="7528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366477-0B77-4AEE-A5EC-E9FBBD61DD18}"/>
                  </a:ext>
                </a:extLst>
              </p:cNvPr>
              <p:cNvSpPr txBox="1"/>
              <p:nvPr/>
            </p:nvSpPr>
            <p:spPr>
              <a:xfrm>
                <a:off x="2333272" y="188230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366477-0B77-4AEE-A5EC-E9FBBD61D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272" y="1882308"/>
                <a:ext cx="370676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E189E8F-66B2-445D-80E1-B392F6631C44}"/>
              </a:ext>
            </a:extLst>
          </p:cNvPr>
          <p:cNvCxnSpPr>
            <a:cxnSpLocks/>
          </p:cNvCxnSpPr>
          <p:nvPr/>
        </p:nvCxnSpPr>
        <p:spPr>
          <a:xfrm flipV="1">
            <a:off x="707390" y="3528060"/>
            <a:ext cx="694690" cy="127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3F5E1E-656B-4DF4-8D8A-4DF273B274C4}"/>
              </a:ext>
            </a:extLst>
          </p:cNvPr>
          <p:cNvCxnSpPr>
            <a:cxnSpLocks/>
          </p:cNvCxnSpPr>
          <p:nvPr/>
        </p:nvCxnSpPr>
        <p:spPr>
          <a:xfrm flipH="1" flipV="1">
            <a:off x="2005330" y="2142490"/>
            <a:ext cx="229046" cy="48746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F7DE301-1DF8-42B2-B3EE-078EE908CBCC}"/>
                  </a:ext>
                </a:extLst>
              </p:cNvPr>
              <p:cNvSpPr txBox="1"/>
              <p:nvPr/>
            </p:nvSpPr>
            <p:spPr>
              <a:xfrm>
                <a:off x="1732929" y="1901957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F7DE301-1DF8-42B2-B3EE-078EE908C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929" y="1901957"/>
                <a:ext cx="370676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BC9D46-4C36-4055-A0BD-052C5C444AE9}"/>
              </a:ext>
            </a:extLst>
          </p:cNvPr>
          <p:cNvCxnSpPr>
            <a:cxnSpLocks/>
          </p:cNvCxnSpPr>
          <p:nvPr/>
        </p:nvCxnSpPr>
        <p:spPr>
          <a:xfrm>
            <a:off x="2284139" y="2774236"/>
            <a:ext cx="1861" cy="8135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CB923F7-6560-4B06-89FC-78319B0F2A1D}"/>
              </a:ext>
            </a:extLst>
          </p:cNvPr>
          <p:cNvSpPr/>
          <p:nvPr/>
        </p:nvSpPr>
        <p:spPr>
          <a:xfrm rot="20412685">
            <a:off x="2475115" y="2449910"/>
            <a:ext cx="38100" cy="190500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F23ADF-1394-408F-B097-F2A6F8EA056E}"/>
                  </a:ext>
                </a:extLst>
              </p:cNvPr>
              <p:cNvSpPr txBox="1"/>
              <p:nvPr/>
            </p:nvSpPr>
            <p:spPr>
              <a:xfrm>
                <a:off x="1049700" y="3267597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F23ADF-1394-408F-B097-F2A6F8EA0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700" y="3267597"/>
                <a:ext cx="502919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BE74D6C-4DAF-4D29-8F48-6F5A207DF676}"/>
              </a:ext>
            </a:extLst>
          </p:cNvPr>
          <p:cNvSpPr/>
          <p:nvPr/>
        </p:nvSpPr>
        <p:spPr>
          <a:xfrm rot="8820806">
            <a:off x="1083293" y="3308752"/>
            <a:ext cx="78297" cy="220056"/>
          </a:xfrm>
          <a:custGeom>
            <a:avLst/>
            <a:gdLst>
              <a:gd name="connsiteX0" fmla="*/ 0 w 106680"/>
              <a:gd name="connsiteY0" fmla="*/ 236220 h 236220"/>
              <a:gd name="connsiteX1" fmla="*/ 38100 w 106680"/>
              <a:gd name="connsiteY1" fmla="*/ 83820 h 236220"/>
              <a:gd name="connsiteX2" fmla="*/ 106680 w 106680"/>
              <a:gd name="connsiteY2" fmla="*/ 0 h 2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36220">
                <a:moveTo>
                  <a:pt x="0" y="236220"/>
                </a:moveTo>
                <a:cubicBezTo>
                  <a:pt x="10160" y="179705"/>
                  <a:pt x="20320" y="123190"/>
                  <a:pt x="38100" y="83820"/>
                </a:cubicBezTo>
                <a:cubicBezTo>
                  <a:pt x="55880" y="44450"/>
                  <a:pt x="81280" y="22225"/>
                  <a:pt x="10668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95A517-303C-44C1-AEBA-69A48B725D53}"/>
                  </a:ext>
                </a:extLst>
              </p:cNvPr>
              <p:cNvSpPr txBox="1"/>
              <p:nvPr/>
            </p:nvSpPr>
            <p:spPr>
              <a:xfrm>
                <a:off x="1948860" y="3093720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95A517-303C-44C1-AEBA-69A48B725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860" y="3093720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248716-025A-4CEE-BF83-54AB82AACBE1}"/>
              </a:ext>
            </a:extLst>
          </p:cNvPr>
          <p:cNvCxnSpPr>
            <a:cxnSpLocks/>
          </p:cNvCxnSpPr>
          <p:nvPr/>
        </p:nvCxnSpPr>
        <p:spPr>
          <a:xfrm flipV="1">
            <a:off x="662940" y="2194841"/>
            <a:ext cx="2916223" cy="13090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B2441EC-D94F-4914-B42B-5DAF22D400EB}"/>
              </a:ext>
            </a:extLst>
          </p:cNvPr>
          <p:cNvCxnSpPr>
            <a:cxnSpLocks/>
          </p:cNvCxnSpPr>
          <p:nvPr/>
        </p:nvCxnSpPr>
        <p:spPr>
          <a:xfrm flipH="1">
            <a:off x="1577340" y="2743241"/>
            <a:ext cx="638245" cy="2818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FC023BB-98D1-4804-95F5-31E5A2B4F6CE}"/>
                  </a:ext>
                </a:extLst>
              </p:cNvPr>
              <p:cNvSpPr txBox="1"/>
              <p:nvPr/>
            </p:nvSpPr>
            <p:spPr>
              <a:xfrm>
                <a:off x="1220718" y="2897725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FC023BB-98D1-4804-95F5-31E5A2B4F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718" y="2897725"/>
                <a:ext cx="370676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8FD02A7-AED5-48B9-9589-C53A73FD420B}"/>
                  </a:ext>
                </a:extLst>
              </p:cNvPr>
              <p:cNvSpPr txBox="1"/>
              <p:nvPr/>
            </p:nvSpPr>
            <p:spPr>
              <a:xfrm>
                <a:off x="2335485" y="2321859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8FD02A7-AED5-48B9-9589-C53A73FD4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485" y="2321859"/>
                <a:ext cx="502919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9CAB0B74-815A-4B49-A1A4-72178CE9879C}"/>
              </a:ext>
            </a:extLst>
          </p:cNvPr>
          <p:cNvSpPr txBox="1"/>
          <p:nvPr/>
        </p:nvSpPr>
        <p:spPr>
          <a:xfrm>
            <a:off x="883921" y="4034780"/>
            <a:ext cx="1499178" cy="938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Recall that I recommend using dotted labelled arrow for the components of forces in diagrams.</a:t>
            </a:r>
          </a:p>
        </p:txBody>
      </p:sp>
    </p:spTree>
    <p:extLst>
      <p:ext uri="{BB962C8B-B14F-4D97-AF65-F5344CB8AC3E}">
        <p14:creationId xmlns:p14="http://schemas.microsoft.com/office/powerpoint/2010/main" val="4054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7F30F5F-DA34-4883-A518-0CD570F179C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C2745CC2-7454-461C-AEBD-0466B537A73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5D1376F-C094-49A2-8244-F6D251B0B9B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C0324-599C-462F-B691-FFBCA0C43C6E}"/>
                  </a:ext>
                </a:extLst>
              </p:cNvPr>
              <p:cNvSpPr txBox="1"/>
              <p:nvPr/>
            </p:nvSpPr>
            <p:spPr>
              <a:xfrm>
                <a:off x="456286" y="773013"/>
                <a:ext cx="8004145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and the size of the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C0324-599C-462F-B691-FFBCA0C43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86" y="773013"/>
                <a:ext cx="8004145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4557BD01-C8DA-4B03-B006-2C2658C26436}"/>
              </a:ext>
            </a:extLst>
          </p:cNvPr>
          <p:cNvSpPr/>
          <p:nvPr/>
        </p:nvSpPr>
        <p:spPr>
          <a:xfrm>
            <a:off x="2205433" y="2620328"/>
            <a:ext cx="147285" cy="1462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449F209-5061-4C47-935F-CC1CAA3D6B2B}"/>
              </a:ext>
            </a:extLst>
          </p:cNvPr>
          <p:cNvCxnSpPr>
            <a:cxnSpLocks/>
          </p:cNvCxnSpPr>
          <p:nvPr/>
        </p:nvCxnSpPr>
        <p:spPr>
          <a:xfrm>
            <a:off x="1289050" y="2324100"/>
            <a:ext cx="908050" cy="3619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764DB5-2F99-44C1-A948-832FD15D46B9}"/>
                  </a:ext>
                </a:extLst>
              </p:cNvPr>
              <p:cNvSpPr txBox="1"/>
              <p:nvPr/>
            </p:nvSpPr>
            <p:spPr>
              <a:xfrm>
                <a:off x="1480785" y="220615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764DB5-2F99-44C1-A948-832FD15D4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785" y="2206158"/>
                <a:ext cx="370676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D2C9420-BF13-45B4-B85E-6DD887DDEEFB}"/>
              </a:ext>
            </a:extLst>
          </p:cNvPr>
          <p:cNvCxnSpPr>
            <a:cxnSpLocks/>
          </p:cNvCxnSpPr>
          <p:nvPr/>
        </p:nvCxnSpPr>
        <p:spPr>
          <a:xfrm flipV="1">
            <a:off x="707390" y="3528060"/>
            <a:ext cx="694690" cy="127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714317-9B74-4619-AD53-D5E2932F6B9D}"/>
              </a:ext>
            </a:extLst>
          </p:cNvPr>
          <p:cNvCxnSpPr>
            <a:cxnSpLocks/>
          </p:cNvCxnSpPr>
          <p:nvPr/>
        </p:nvCxnSpPr>
        <p:spPr>
          <a:xfrm flipH="1" flipV="1">
            <a:off x="2005330" y="2142490"/>
            <a:ext cx="229046" cy="48746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7208394-9F4F-4F6A-99E1-D78D6B45CADF}"/>
                  </a:ext>
                </a:extLst>
              </p:cNvPr>
              <p:cNvSpPr txBox="1"/>
              <p:nvPr/>
            </p:nvSpPr>
            <p:spPr>
              <a:xfrm>
                <a:off x="1732929" y="1901957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14 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7208394-9F4F-4F6A-99E1-D78D6B45C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929" y="1901957"/>
                <a:ext cx="370676" cy="261610"/>
              </a:xfrm>
              <a:prstGeom prst="rect">
                <a:avLst/>
              </a:prstGeom>
              <a:blipFill>
                <a:blip r:embed="rId4"/>
                <a:stretch>
                  <a:fillRect r="-16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4B6019C-0500-4A7D-8C4D-C15FA3ABE046}"/>
              </a:ext>
            </a:extLst>
          </p:cNvPr>
          <p:cNvCxnSpPr>
            <a:cxnSpLocks/>
          </p:cNvCxnSpPr>
          <p:nvPr/>
        </p:nvCxnSpPr>
        <p:spPr>
          <a:xfrm>
            <a:off x="2284139" y="2774236"/>
            <a:ext cx="1861" cy="8135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083D7C-75EC-400F-AD8F-FC30226E2A04}"/>
              </a:ext>
            </a:extLst>
          </p:cNvPr>
          <p:cNvSpPr/>
          <p:nvPr/>
        </p:nvSpPr>
        <p:spPr>
          <a:xfrm rot="11320860">
            <a:off x="1972672" y="2620565"/>
            <a:ext cx="38100" cy="190500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1DF6D5-403E-4864-937E-E36B7AD2529F}"/>
                  </a:ext>
                </a:extLst>
              </p:cNvPr>
              <p:cNvSpPr txBox="1"/>
              <p:nvPr/>
            </p:nvSpPr>
            <p:spPr>
              <a:xfrm>
                <a:off x="1049700" y="3267597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1DF6D5-403E-4864-937E-E36B7AD25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700" y="3267597"/>
                <a:ext cx="502919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B4FF8-BEAE-4E37-A912-A2374D0B8315}"/>
              </a:ext>
            </a:extLst>
          </p:cNvPr>
          <p:cNvSpPr/>
          <p:nvPr/>
        </p:nvSpPr>
        <p:spPr>
          <a:xfrm rot="8820806">
            <a:off x="1083293" y="3308752"/>
            <a:ext cx="78297" cy="220056"/>
          </a:xfrm>
          <a:custGeom>
            <a:avLst/>
            <a:gdLst>
              <a:gd name="connsiteX0" fmla="*/ 0 w 106680"/>
              <a:gd name="connsiteY0" fmla="*/ 236220 h 236220"/>
              <a:gd name="connsiteX1" fmla="*/ 38100 w 106680"/>
              <a:gd name="connsiteY1" fmla="*/ 83820 h 236220"/>
              <a:gd name="connsiteX2" fmla="*/ 106680 w 106680"/>
              <a:gd name="connsiteY2" fmla="*/ 0 h 2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36220">
                <a:moveTo>
                  <a:pt x="0" y="236220"/>
                </a:moveTo>
                <a:cubicBezTo>
                  <a:pt x="10160" y="179705"/>
                  <a:pt x="20320" y="123190"/>
                  <a:pt x="38100" y="83820"/>
                </a:cubicBezTo>
                <a:cubicBezTo>
                  <a:pt x="55880" y="44450"/>
                  <a:pt x="81280" y="22225"/>
                  <a:pt x="10668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694E7B0-A641-41B0-A66F-02FE6DCC320A}"/>
                  </a:ext>
                </a:extLst>
              </p:cNvPr>
              <p:cNvSpPr txBox="1"/>
              <p:nvPr/>
            </p:nvSpPr>
            <p:spPr>
              <a:xfrm>
                <a:off x="1948860" y="3093720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694E7B0-A641-41B0-A66F-02FE6DCC3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860" y="3093720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04CD730-AAC3-426A-A085-C8B6D1155873}"/>
              </a:ext>
            </a:extLst>
          </p:cNvPr>
          <p:cNvCxnSpPr>
            <a:cxnSpLocks/>
          </p:cNvCxnSpPr>
          <p:nvPr/>
        </p:nvCxnSpPr>
        <p:spPr>
          <a:xfrm flipV="1">
            <a:off x="662940" y="2194841"/>
            <a:ext cx="2916223" cy="13090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7558A5-CC0A-4983-8584-9889C8509BE1}"/>
              </a:ext>
            </a:extLst>
          </p:cNvPr>
          <p:cNvCxnSpPr>
            <a:cxnSpLocks/>
          </p:cNvCxnSpPr>
          <p:nvPr/>
        </p:nvCxnSpPr>
        <p:spPr>
          <a:xfrm flipH="1">
            <a:off x="1147763" y="2743241"/>
            <a:ext cx="1067823" cy="47620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4DEC00-6358-49B5-B6A6-7628E839D1BD}"/>
                  </a:ext>
                </a:extLst>
              </p:cNvPr>
              <p:cNvSpPr txBox="1"/>
              <p:nvPr/>
            </p:nvSpPr>
            <p:spPr>
              <a:xfrm>
                <a:off x="1001643" y="2907250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4DEC00-6358-49B5-B6A6-7628E839D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643" y="2907250"/>
                <a:ext cx="370676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7D15AB-A1A9-4925-A1BB-33A25853EDF1}"/>
                  </a:ext>
                </a:extLst>
              </p:cNvPr>
              <p:cNvSpPr txBox="1"/>
              <p:nvPr/>
            </p:nvSpPr>
            <p:spPr>
              <a:xfrm>
                <a:off x="1637779" y="2566334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7D15AB-A1A9-4925-A1BB-33A25853E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79" y="2566334"/>
                <a:ext cx="502919" cy="261610"/>
              </a:xfrm>
              <a:prstGeom prst="rect">
                <a:avLst/>
              </a:prstGeom>
              <a:blipFill>
                <a:blip r:embed="rId8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with Statics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E3F2F31-594C-438D-A17F-AD7F0419E420}"/>
              </a:ext>
            </a:extLst>
          </p:cNvPr>
          <p:cNvSpPr txBox="1"/>
          <p:nvPr/>
        </p:nvSpPr>
        <p:spPr>
          <a:xfrm>
            <a:off x="252661" y="731937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apply this to problems involving tension, weight and pulleys.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37FB08-9EE7-4030-A83E-23B4171A7935}"/>
                  </a:ext>
                </a:extLst>
              </p:cNvPr>
              <p:cNvSpPr txBox="1"/>
              <p:nvPr/>
            </p:nvSpPr>
            <p:spPr>
              <a:xfrm>
                <a:off x="418779" y="1243604"/>
                <a:ext cx="5161334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smooth bead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 is threaded on a light inextensible string. The ends of the string are attached to two fixed points,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, on the same horizontal level. The bead is held in equilibrium by a horizontal force of magnitude 8 N acting parallel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𝑍𝑋</m:t>
                    </m:r>
                  </m:oMath>
                </a14:m>
                <a:r>
                  <a:rPr lang="en-GB" sz="1600" dirty="0"/>
                  <a:t>. The bead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 is vertically below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𝑋𝑍𝑌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=30°</m:t>
                    </m:r>
                  </m:oMath>
                </a14:m>
                <a:r>
                  <a:rPr lang="en-GB" sz="1600" dirty="0"/>
                  <a:t> as shown in the diagram.</a:t>
                </a:r>
              </a:p>
              <a:p>
                <a:r>
                  <a:rPr lang="en-GB" sz="1600" dirty="0"/>
                  <a:t>Find the tension in the string and the weight of the bead.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37FB08-9EE7-4030-A83E-23B4171A7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79" y="1243604"/>
                <a:ext cx="5161334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9092EDF7-8D4B-4AC3-ACC4-31EF933A92EF}"/>
              </a:ext>
            </a:extLst>
          </p:cNvPr>
          <p:cNvSpPr/>
          <p:nvPr/>
        </p:nvSpPr>
        <p:spPr>
          <a:xfrm>
            <a:off x="7086405" y="2450974"/>
            <a:ext cx="147285" cy="1462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C19245-B55E-41BB-8207-51FB46C3637F}"/>
              </a:ext>
            </a:extLst>
          </p:cNvPr>
          <p:cNvCxnSpPr>
            <a:cxnSpLocks/>
          </p:cNvCxnSpPr>
          <p:nvPr/>
        </p:nvCxnSpPr>
        <p:spPr>
          <a:xfrm>
            <a:off x="7185660" y="1775460"/>
            <a:ext cx="1341120" cy="76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77D5EBC-408F-4395-AF49-0E640E4BC559}"/>
              </a:ext>
            </a:extLst>
          </p:cNvPr>
          <p:cNvSpPr/>
          <p:nvPr/>
        </p:nvSpPr>
        <p:spPr>
          <a:xfrm rot="10536944">
            <a:off x="7999082" y="1772535"/>
            <a:ext cx="81788" cy="255980"/>
          </a:xfrm>
          <a:custGeom>
            <a:avLst/>
            <a:gdLst>
              <a:gd name="connsiteX0" fmla="*/ 38100 w 38100"/>
              <a:gd name="connsiteY0" fmla="*/ 190500 h 190500"/>
              <a:gd name="connsiteX1" fmla="*/ 30480 w 38100"/>
              <a:gd name="connsiteY1" fmla="*/ 76200 h 190500"/>
              <a:gd name="connsiteX2" fmla="*/ 0 w 38100"/>
              <a:gd name="connsiteY2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190500">
                <a:moveTo>
                  <a:pt x="38100" y="190500"/>
                </a:moveTo>
                <a:cubicBezTo>
                  <a:pt x="37465" y="149225"/>
                  <a:pt x="36830" y="107950"/>
                  <a:pt x="30480" y="76200"/>
                </a:cubicBezTo>
                <a:cubicBezTo>
                  <a:pt x="24130" y="44450"/>
                  <a:pt x="12065" y="22225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1FD38B3-8AFF-4872-B77F-AC1E63AEE431}"/>
                  </a:ext>
                </a:extLst>
              </p:cNvPr>
              <p:cNvSpPr txBox="1"/>
              <p:nvPr/>
            </p:nvSpPr>
            <p:spPr>
              <a:xfrm>
                <a:off x="7924572" y="1738708"/>
                <a:ext cx="50291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1FD38B3-8AFF-4872-B77F-AC1E63AEE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572" y="1738708"/>
                <a:ext cx="502919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3DF450-5127-44E6-95E7-90BC04BDE152}"/>
                  </a:ext>
                </a:extLst>
              </p:cNvPr>
              <p:cNvSpPr txBox="1"/>
              <p:nvPr/>
            </p:nvSpPr>
            <p:spPr>
              <a:xfrm>
                <a:off x="6113552" y="2368106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GB" sz="11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3DF450-5127-44E6-95E7-90BC04BDE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552" y="2368106"/>
                <a:ext cx="370676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E0D3ED-BCC3-400D-89F9-4995583489CF}"/>
              </a:ext>
            </a:extLst>
          </p:cNvPr>
          <p:cNvCxnSpPr>
            <a:cxnSpLocks/>
          </p:cNvCxnSpPr>
          <p:nvPr/>
        </p:nvCxnSpPr>
        <p:spPr>
          <a:xfrm flipV="1">
            <a:off x="7189832" y="1790700"/>
            <a:ext cx="1336948" cy="7132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51D17FF-87EF-41BD-9244-FECBADCEB38D}"/>
              </a:ext>
            </a:extLst>
          </p:cNvPr>
          <p:cNvCxnSpPr>
            <a:cxnSpLocks/>
          </p:cNvCxnSpPr>
          <p:nvPr/>
        </p:nvCxnSpPr>
        <p:spPr>
          <a:xfrm flipH="1">
            <a:off x="6446520" y="2528167"/>
            <a:ext cx="657659" cy="16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336A9F7-887E-408A-89B7-424D37C48C15}"/>
              </a:ext>
            </a:extLst>
          </p:cNvPr>
          <p:cNvCxnSpPr>
            <a:cxnSpLocks/>
          </p:cNvCxnSpPr>
          <p:nvPr/>
        </p:nvCxnSpPr>
        <p:spPr>
          <a:xfrm flipV="1">
            <a:off x="7160047" y="1775460"/>
            <a:ext cx="17993" cy="7122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B07A699-2616-4951-84FD-6B9B76F7B72A}"/>
              </a:ext>
            </a:extLst>
          </p:cNvPr>
          <p:cNvCxnSpPr>
            <a:cxnSpLocks/>
          </p:cNvCxnSpPr>
          <p:nvPr/>
        </p:nvCxnSpPr>
        <p:spPr>
          <a:xfrm flipV="1">
            <a:off x="7363460" y="1774190"/>
            <a:ext cx="0" cy="17780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A225076-CFCB-4803-92C4-2C0612E667B6}"/>
              </a:ext>
            </a:extLst>
          </p:cNvPr>
          <p:cNvCxnSpPr>
            <a:cxnSpLocks/>
          </p:cNvCxnSpPr>
          <p:nvPr/>
        </p:nvCxnSpPr>
        <p:spPr>
          <a:xfrm flipH="1">
            <a:off x="7190423" y="1951990"/>
            <a:ext cx="173038" cy="1588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734CD8-8243-41E0-A3DC-121892153961}"/>
                  </a:ext>
                </a:extLst>
              </p:cNvPr>
              <p:cNvSpPr txBox="1"/>
              <p:nvPr/>
            </p:nvSpPr>
            <p:spPr>
              <a:xfrm>
                <a:off x="7003531" y="1498668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734CD8-8243-41E0-A3DC-121892153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531" y="1498668"/>
                <a:ext cx="370676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BB85C9C-42A6-4AF8-9D5C-1C6E76EC79CA}"/>
                  </a:ext>
                </a:extLst>
              </p:cNvPr>
              <p:cNvSpPr txBox="1"/>
              <p:nvPr/>
            </p:nvSpPr>
            <p:spPr>
              <a:xfrm>
                <a:off x="8290881" y="1529090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BB85C9C-42A6-4AF8-9D5C-1C6E76EC7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881" y="1529090"/>
                <a:ext cx="370676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18B909D-DE9A-49B9-BC58-FAC5208FEECD}"/>
                  </a:ext>
                </a:extLst>
              </p:cNvPr>
              <p:cNvSpPr txBox="1"/>
              <p:nvPr/>
            </p:nvSpPr>
            <p:spPr>
              <a:xfrm>
                <a:off x="6974709" y="2621472"/>
                <a:ext cx="3706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18B909D-DE9A-49B9-BC58-FAC5208FE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709" y="2621472"/>
                <a:ext cx="370676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>
            <a:off x="280274" y="3645024"/>
            <a:ext cx="2471951" cy="1665856"/>
            <a:chOff x="842197" y="3694440"/>
            <a:chExt cx="2471951" cy="1665856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2C34F7-D0DE-4CC4-B75B-8DFE370F44AB}"/>
                </a:ext>
              </a:extLst>
            </p:cNvPr>
            <p:cNvSpPr/>
            <p:nvPr/>
          </p:nvSpPr>
          <p:spPr>
            <a:xfrm>
              <a:off x="1815050" y="4458789"/>
              <a:ext cx="147285" cy="14628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F4CBACC-5AC0-436F-9AB4-AAF91026EE89}"/>
                </a:ext>
              </a:extLst>
            </p:cNvPr>
            <p:cNvCxnSpPr>
              <a:cxnSpLocks/>
            </p:cNvCxnSpPr>
            <p:nvPr/>
          </p:nvCxnSpPr>
          <p:spPr>
            <a:xfrm>
              <a:off x="1973028" y="4555062"/>
              <a:ext cx="1341120" cy="762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: Shape 40">
              <a:extLst>
                <a:ext uri="{FF2B5EF4-FFF2-40B4-BE49-F238E27FC236}">
                  <a16:creationId xmlns:a16="http://schemas.microsoft.com/office/drawing/2014/main" id="{78A3A284-9BE4-449B-8243-1BBE71E7053D}"/>
                </a:ext>
              </a:extLst>
            </p:cNvPr>
            <p:cNvSpPr/>
            <p:nvPr/>
          </p:nvSpPr>
          <p:spPr>
            <a:xfrm>
              <a:off x="2317261" y="4302600"/>
              <a:ext cx="81788" cy="255980"/>
            </a:xfrm>
            <a:custGeom>
              <a:avLst/>
              <a:gdLst>
                <a:gd name="connsiteX0" fmla="*/ 38100 w 38100"/>
                <a:gd name="connsiteY0" fmla="*/ 190500 h 190500"/>
                <a:gd name="connsiteX1" fmla="*/ 30480 w 38100"/>
                <a:gd name="connsiteY1" fmla="*/ 76200 h 190500"/>
                <a:gd name="connsiteX2" fmla="*/ 0 w 38100"/>
                <a:gd name="connsiteY2" fmla="*/ 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" h="190500">
                  <a:moveTo>
                    <a:pt x="38100" y="190500"/>
                  </a:moveTo>
                  <a:cubicBezTo>
                    <a:pt x="37465" y="149225"/>
                    <a:pt x="36830" y="107950"/>
                    <a:pt x="30480" y="76200"/>
                  </a:cubicBezTo>
                  <a:cubicBezTo>
                    <a:pt x="24130" y="44450"/>
                    <a:pt x="12065" y="22225"/>
                    <a:pt x="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F424772-3678-4E41-8171-71125AB5CCC9}"/>
                    </a:ext>
                  </a:extLst>
                </p:cNvPr>
                <p:cNvSpPr txBox="1"/>
                <p:nvPr/>
              </p:nvSpPr>
              <p:spPr>
                <a:xfrm>
                  <a:off x="1986467" y="4324373"/>
                  <a:ext cx="50291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30°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F424772-3678-4E41-8171-71125AB5CC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6467" y="4324373"/>
                  <a:ext cx="502919" cy="2616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05A2655D-C563-4F2D-8ACE-319129C40380}"/>
                    </a:ext>
                  </a:extLst>
                </p:cNvPr>
                <p:cNvSpPr txBox="1"/>
                <p:nvPr/>
              </p:nvSpPr>
              <p:spPr>
                <a:xfrm>
                  <a:off x="842197" y="4375921"/>
                  <a:ext cx="37067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28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05A2655D-C563-4F2D-8ACE-319129C403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197" y="4375921"/>
                  <a:ext cx="370676" cy="2616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55F370BC-A730-4F56-9094-C24CED7E7F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5165" y="4535982"/>
              <a:ext cx="657659" cy="167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0A974FCA-A57C-48F4-BF29-F0841109C7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36751" y="3956050"/>
              <a:ext cx="1231899" cy="51435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338C546-6EF1-4CCB-A2EF-D4B3466703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94665" y="3939540"/>
              <a:ext cx="2715" cy="52818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0B88268-6F42-423E-AC21-028EABEC9CE8}"/>
                    </a:ext>
                  </a:extLst>
                </p:cNvPr>
                <p:cNvSpPr txBox="1"/>
                <p:nvPr/>
              </p:nvSpPr>
              <p:spPr>
                <a:xfrm>
                  <a:off x="1751413" y="3694440"/>
                  <a:ext cx="37067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28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0B88268-6F42-423E-AC21-028EABEC9C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1413" y="3694440"/>
                  <a:ext cx="370676" cy="2616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D8335E8A-9F09-4485-8C71-C7616AE00723}"/>
                </a:ext>
              </a:extLst>
            </p:cNvPr>
            <p:cNvCxnSpPr>
              <a:cxnSpLocks/>
            </p:cNvCxnSpPr>
            <p:nvPr/>
          </p:nvCxnSpPr>
          <p:spPr>
            <a:xfrm>
              <a:off x="1882140" y="4610100"/>
              <a:ext cx="0" cy="49530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8317D5D7-2CCD-494A-8A5F-B121C538037E}"/>
                    </a:ext>
                  </a:extLst>
                </p:cNvPr>
                <p:cNvSpPr txBox="1"/>
                <p:nvPr/>
              </p:nvSpPr>
              <p:spPr>
                <a:xfrm>
                  <a:off x="1703354" y="5098686"/>
                  <a:ext cx="37067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28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8317D5D7-2CCD-494A-8A5F-B121C53803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3354" y="5098686"/>
                  <a:ext cx="370676" cy="261610"/>
                </a:xfrm>
                <a:prstGeom prst="rect">
                  <a:avLst/>
                </a:prstGeom>
                <a:blipFill>
                  <a:blip r:embed="rId11"/>
                  <a:stretch>
                    <a:fillRect r="-1147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7EF8CDD7-A633-4398-B338-DCB32EFCFCD5}"/>
                    </a:ext>
                  </a:extLst>
                </p:cNvPr>
                <p:cNvSpPr txBox="1"/>
                <p:nvPr/>
              </p:nvSpPr>
              <p:spPr>
                <a:xfrm>
                  <a:off x="2358155" y="3931958"/>
                  <a:ext cx="37067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1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28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7EF8CDD7-A633-4398-B338-DCB32EFCFC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8155" y="3931958"/>
                  <a:ext cx="370676" cy="2616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172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9EF818-7C64-413C-B592-0561A48FAA9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B77A835-BBF8-42FE-977D-46E81DA90B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3A74D8B-4B21-4BA6-9010-4F1A3A65D19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AFAA1B-3178-40A5-BD63-985711D1E8F9}"/>
                  </a:ext>
                </a:extLst>
              </p:cNvPr>
              <p:cNvSpPr txBox="1"/>
              <p:nvPr/>
            </p:nvSpPr>
            <p:spPr>
              <a:xfrm>
                <a:off x="256854" y="729254"/>
                <a:ext cx="6691410" cy="215443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mass of 3kg rests on the surface of a smooth plane which is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GB" sz="1400" dirty="0"/>
                  <a:t> to the horizontal. The mass is attached to a cable which passes up the plane along the line of greatest slope and then passes over a smooth pulley at the top of the plane. The cable carries a mass of 1kg freely suspended at the other end. The masses are modelled as particles, and the cable as a light inextensible string. There is a force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N acting horizontally on the 3kg mass and the system is in equilibrium.</a:t>
                </a:r>
              </a:p>
              <a:p>
                <a:endParaRPr lang="en-GB" sz="600" dirty="0"/>
              </a:p>
              <a:p>
                <a:r>
                  <a:rPr lang="en-GB" sz="1400" dirty="0"/>
                  <a:t>Calculate (a) the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  (b) the normal reaction between the mass and the plane    (c) State how you have used the assumption that the pulley is smooth in your calculations.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AFAA1B-3178-40A5-BD63-985711D1E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54" y="729254"/>
                <a:ext cx="6691410" cy="21544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6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D0F77C2-743D-4A41-BC34-DBC4A8C53AEF}"/>
              </a:ext>
            </a:extLst>
          </p:cNvPr>
          <p:cNvSpPr txBox="1"/>
          <p:nvPr/>
        </p:nvSpPr>
        <p:spPr>
          <a:xfrm>
            <a:off x="251520" y="817539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6129B03-548A-4FC4-B875-055ACCBFC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05921"/>
            <a:ext cx="5376054" cy="354052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495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BCDC66-9C58-42A5-AE56-8C93E777CD12}"/>
                  </a:ext>
                </a:extLst>
              </p:cNvPr>
              <p:cNvSpPr txBox="1"/>
              <p:nvPr/>
            </p:nvSpPr>
            <p:spPr>
              <a:xfrm>
                <a:off x="323528" y="764704"/>
                <a:ext cx="81369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Earlier in the module we saw that the frictional force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if the object on the plane is moving. Were the object is not moving, we saw that the </a:t>
                </a:r>
                <a:r>
                  <a:rPr lang="en-GB" sz="1600" b="1" dirty="0"/>
                  <a:t>force of friction acts in a direction opposite </a:t>
                </a:r>
                <a:r>
                  <a:rPr lang="en-GB" sz="1600" dirty="0"/>
                  <a:t>to that which it would be moving if the frictional force wasn’t there.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BCDC66-9C58-42A5-AE56-8C93E777C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64704"/>
                <a:ext cx="8136904" cy="830997"/>
              </a:xfrm>
              <a:prstGeom prst="rect">
                <a:avLst/>
              </a:prstGeom>
              <a:blipFill>
                <a:blip r:embed="rId2"/>
                <a:stretch>
                  <a:fillRect l="-375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17091E-9D4F-43A6-9670-991E8D526DF8}"/>
                  </a:ext>
                </a:extLst>
              </p:cNvPr>
              <p:cNvSpPr txBox="1"/>
              <p:nvPr/>
            </p:nvSpPr>
            <p:spPr>
              <a:xfrm>
                <a:off x="395536" y="2007499"/>
                <a:ext cx="6691410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box of mass 10kg rests in limiting equilibrium on a rough plane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20°</m:t>
                    </m:r>
                  </m:oMath>
                </a14:m>
                <a:r>
                  <a:rPr lang="en-GB" sz="1400" dirty="0"/>
                  <a:t> above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coefficient of friction between the box and the plane.</a:t>
                </a:r>
              </a:p>
              <a:p>
                <a:r>
                  <a:rPr lang="en-GB" sz="1400" dirty="0"/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N is applied to the box. Given that the box remains in equilibrium,</a:t>
                </a:r>
              </a:p>
              <a:p>
                <a:r>
                  <a:rPr lang="en-GB" sz="1400" dirty="0"/>
                  <a:t>(b)   find the maximum possible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17091E-9D4F-43A6-9670-991E8D526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07499"/>
                <a:ext cx="6691410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01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E3E5E7-6C96-4DC4-806D-74A297279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86871"/>
            <a:ext cx="5400600" cy="38341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94DCE4D2-7B16-4D6C-B070-69DE6B102BE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AD478C41-D573-4D1A-961A-4FD1C36F3BD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5657146-3C4F-4EDC-9B62-0F86903B82E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1927208-BB18-4D12-8A65-38A52AC14859}"/>
              </a:ext>
            </a:extLst>
          </p:cNvPr>
          <p:cNvSpPr txBox="1"/>
          <p:nvPr/>
        </p:nvSpPr>
        <p:spPr>
          <a:xfrm>
            <a:off x="251520" y="817539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Jan 2006 Q5</a:t>
            </a:r>
          </a:p>
        </p:txBody>
      </p:sp>
    </p:spTree>
    <p:extLst>
      <p:ext uri="{BB962C8B-B14F-4D97-AF65-F5344CB8AC3E}">
        <p14:creationId xmlns:p14="http://schemas.microsoft.com/office/powerpoint/2010/main" val="168479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25977</TotalTime>
  <Words>1251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Office Theme</vt:lpstr>
      <vt:lpstr>MechYr2 Chapter 7 :: Applications of Forces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952</cp:revision>
  <cp:lastPrinted>2019-02-04T12:03:16Z</cp:lastPrinted>
  <dcterms:created xsi:type="dcterms:W3CDTF">2013-02-28T07:36:55Z</dcterms:created>
  <dcterms:modified xsi:type="dcterms:W3CDTF">2019-02-04T12:03:20Z</dcterms:modified>
</cp:coreProperties>
</file>