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481" r:id="rId2"/>
    <p:sldId id="569" r:id="rId3"/>
    <p:sldId id="570" r:id="rId4"/>
    <p:sldId id="571" r:id="rId5"/>
    <p:sldId id="572" r:id="rId6"/>
    <p:sldId id="573" r:id="rId7"/>
    <p:sldId id="574" r:id="rId8"/>
    <p:sldId id="577" r:id="rId9"/>
    <p:sldId id="575" r:id="rId10"/>
    <p:sldId id="578" r:id="rId11"/>
    <p:sldId id="580" r:id="rId12"/>
    <p:sldId id="582" r:id="rId13"/>
    <p:sldId id="583" r:id="rId14"/>
    <p:sldId id="584" r:id="rId1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ie Frost" initials="JF" lastIdx="0" clrIdx="0">
    <p:extLst>
      <p:ext uri="{19B8F6BF-5375-455C-9EA6-DF929625EA0E}">
        <p15:presenceInfo xmlns:p15="http://schemas.microsoft.com/office/powerpoint/2012/main" userId="13ffd922e6d1d98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90" autoAdjust="0"/>
    <p:restoredTop sz="88534" autoAdjust="0"/>
  </p:normalViewPr>
  <p:slideViewPr>
    <p:cSldViewPr>
      <p:cViewPr varScale="1">
        <p:scale>
          <a:sx n="108" d="100"/>
          <a:sy n="108" d="100"/>
        </p:scale>
        <p:origin x="150" y="11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87F4A-DD11-41AF-8B76-F2E5B6202836}" type="datetimeFigureOut">
              <a:rPr lang="en-GB" smtClean="0"/>
              <a:pPr/>
              <a:t>13/05/2019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F2399-CD51-4C4C-BC34-03B9F40F9C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45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61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39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21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171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52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172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13/05/2019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052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13/05/2019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91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13/05/2019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3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12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49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FE4D-3339-4F90-AB07-DAB31D79E32A}" type="datetimeFigureOut">
              <a:rPr lang="en-GB" smtClean="0"/>
              <a:pPr/>
              <a:t>13/05/2019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74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9.png"/><Relationship Id="rId4" Type="http://schemas.openxmlformats.org/officeDocument/2006/relationships/image" Target="../media/image6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openxmlformats.org/officeDocument/2006/relationships/image" Target="../media/image18.png"/><Relationship Id="rId12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10" Type="http://schemas.openxmlformats.org/officeDocument/2006/relationships/image" Target="../media/image61.png"/><Relationship Id="rId4" Type="http://schemas.openxmlformats.org/officeDocument/2006/relationships/image" Target="../media/image55.png"/><Relationship Id="rId9" Type="http://schemas.openxmlformats.org/officeDocument/2006/relationships/image" Target="../media/image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92D050"/>
                </a:solidFill>
              </a:rPr>
              <a:t>MechYr2 Chapter 8 :: </a:t>
            </a:r>
            <a:r>
              <a:rPr lang="en-GB" dirty="0"/>
              <a:t>Further Kinematics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E:\TiffinSchoolLogoSmall.png">
            <a:extLst>
              <a:ext uri="{FF2B5EF4-FFF2-40B4-BE49-F238E27FC236}">
                <a16:creationId xmlns:a16="http://schemas.microsoft.com/office/drawing/2014/main" id="{1C31B10D-5273-426E-8D4F-C85A66BD34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12" y="111910"/>
            <a:ext cx="1008112" cy="1013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017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4CE0A8DC-0051-49C3-AD6D-2F9218FEFF22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4" name="TextBox 32">
              <a:extLst>
                <a:ext uri="{FF2B5EF4-FFF2-40B4-BE49-F238E27FC236}">
                  <a16:creationId xmlns:a16="http://schemas.microsoft.com/office/drawing/2014/main" id="{FD1EAC13-7393-4F80-BF73-1F41A97996B9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Test Your Understanding</a:t>
              </a:r>
              <a:endParaRPr lang="en-GB" sz="3200" dirty="0"/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DF183FFA-5727-4C09-BA10-F69F7A2D92FA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EA6628C-190C-4E24-B319-58DFDDBFB943}"/>
                  </a:ext>
                </a:extLst>
              </p:cNvPr>
              <p:cNvSpPr txBox="1"/>
              <p:nvPr/>
            </p:nvSpPr>
            <p:spPr>
              <a:xfrm>
                <a:off x="323528" y="908720"/>
                <a:ext cx="6052863" cy="1817229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[Textbook] A particle of mass 6kg is moving on the positive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/>
                  <a:t>-axis. 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/>
                  <a:t> seconds the displacement,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/>
                  <a:t>, of the particle from the origin is given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400" b="0" i="0" smtClean="0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,   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GB" sz="1400" dirty="0"/>
              </a:p>
              <a:p>
                <a:r>
                  <a:rPr lang="en-GB" sz="1400" dirty="0"/>
                  <a:t>(a) Find the velocity of the particle when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=1.5</m:t>
                    </m:r>
                  </m:oMath>
                </a14:m>
                <a:r>
                  <a:rPr lang="en-GB" sz="1400" dirty="0"/>
                  <a:t>.</a:t>
                </a:r>
              </a:p>
              <a:p>
                <a:r>
                  <a:rPr lang="en-GB" sz="1400" dirty="0"/>
                  <a:t>Given that the particle is acted on by a single force of variable magnitude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GB" sz="1400" dirty="0"/>
                  <a:t> N which acts in the direction of the positive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/>
                  <a:t>-axis,</a:t>
                </a:r>
              </a:p>
              <a:p>
                <a:r>
                  <a:rPr lang="en-GB" sz="1400" dirty="0"/>
                  <a:t>(b) Find the value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GB" sz="1400" dirty="0"/>
                  <a:t> when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EA6628C-190C-4E24-B319-58DFDDBFB9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908720"/>
                <a:ext cx="6052863" cy="181722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24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96256C2-7464-4F00-9998-A8F95A5D03CF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71F81AA1-0AE5-46BE-ADF7-10FF195DB9AC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Differentiating Vectors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BC4D9BBC-4675-453A-94C8-BA7278A7E8EA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1917AEA-453F-4E6C-9918-535E889DD320}"/>
                  </a:ext>
                </a:extLst>
              </p:cNvPr>
              <p:cNvSpPr txBox="1"/>
              <p:nvPr/>
            </p:nvSpPr>
            <p:spPr>
              <a:xfrm>
                <a:off x="467543" y="980728"/>
                <a:ext cx="7066731" cy="589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Suppose that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func>
                                <m:func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func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/>
                  <a:t>. What would be the acceleration</a:t>
                </a:r>
                <a:r>
                  <a:rPr lang="en-GB" dirty="0" smtClean="0"/>
                  <a:t>?</a:t>
                </a:r>
                <a:endParaRPr lang="en-GB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1917AEA-453F-4E6C-9918-535E889DD3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3" y="980728"/>
                <a:ext cx="7066731" cy="589649"/>
              </a:xfrm>
              <a:prstGeom prst="rect">
                <a:avLst/>
              </a:prstGeom>
              <a:blipFill>
                <a:blip r:embed="rId2"/>
                <a:stretch>
                  <a:fillRect l="-7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CE73459-A016-4178-98E5-BE39892B3A87}"/>
                  </a:ext>
                </a:extLst>
              </p:cNvPr>
              <p:cNvSpPr txBox="1"/>
              <p:nvPr/>
            </p:nvSpPr>
            <p:spPr>
              <a:xfrm>
                <a:off x="405495" y="2514439"/>
                <a:ext cx="4957080" cy="923138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Wingdings" panose="05000000000000000000" pitchFamily="2" charset="2"/>
                  </a:rPr>
                  <a:t>!</a:t>
                </a:r>
                <a:r>
                  <a:rPr lang="en-GB" dirty="0"/>
                  <a:t> If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dirty="0"/>
                  <a:t> then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̇"/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</m:acc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̇"/>
                        <m:ctrlPr>
                          <a:rPr lang="en-GB" b="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̇"/>
                        <m:ctrlPr>
                          <a:rPr lang="en-GB" b="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b="1" dirty="0"/>
                  <a:t/>
                </a:r>
                <a:br>
                  <a:rPr lang="en-GB" b="1" dirty="0"/>
                </a:br>
                <a:r>
                  <a:rPr lang="en-GB" dirty="0"/>
                  <a:t>                            and 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̈"/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</m:acc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̈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GB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̈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GB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endParaRPr lang="en-GB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CE73459-A016-4178-98E5-BE39892B3A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495" y="2514439"/>
                <a:ext cx="4957080" cy="923138"/>
              </a:xfrm>
              <a:prstGeom prst="rect">
                <a:avLst/>
              </a:prstGeom>
              <a:blipFill>
                <a:blip r:embed="rId3"/>
                <a:stretch>
                  <a:fillRect l="-857" b="-19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B9B7F3D-82A3-42E2-BD01-F451816C6068}"/>
                  </a:ext>
                </a:extLst>
              </p:cNvPr>
              <p:cNvSpPr txBox="1"/>
              <p:nvPr/>
            </p:nvSpPr>
            <p:spPr>
              <a:xfrm>
                <a:off x="5594970" y="2697857"/>
                <a:ext cx="3240360" cy="7276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b="1" dirty="0"/>
                  <a:t>Notational note</a:t>
                </a:r>
                <a:r>
                  <a:rPr lang="en-GB" sz="1200" dirty="0"/>
                  <a:t>: Dot notation is a short-hand for differentiation </a:t>
                </a:r>
                <a:r>
                  <a:rPr lang="en-GB" sz="1200" u="sng" dirty="0"/>
                  <a:t>with respect to time</a:t>
                </a:r>
                <a:r>
                  <a:rPr lang="en-GB" sz="1200" dirty="0"/>
                  <a:t>: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GB" sz="12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GB" sz="12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2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200" b="0" i="1" dirty="0" smtClean="0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GB" sz="1200" b="0" i="1" dirty="0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endParaRPr lang="en-GB" sz="1200" dirty="0"/>
              </a:p>
              <a:p>
                <a:r>
                  <a:rPr lang="en-GB" sz="1200" dirty="0"/>
                  <a:t>Its use is common in Physics.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B9B7F3D-82A3-42E2-BD01-F451816C60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4970" y="2697857"/>
                <a:ext cx="3240360" cy="727635"/>
              </a:xfrm>
              <a:prstGeom prst="rect">
                <a:avLst/>
              </a:prstGeom>
              <a:blipFill>
                <a:blip r:embed="rId4"/>
                <a:stretch>
                  <a:fillRect l="-188" t="-840" r="-377" b="-67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0D95332-745A-4A92-B7F6-B75CCD94C62B}"/>
                  </a:ext>
                </a:extLst>
              </p:cNvPr>
              <p:cNvSpPr txBox="1"/>
              <p:nvPr/>
            </p:nvSpPr>
            <p:spPr>
              <a:xfrm>
                <a:off x="222920" y="3856206"/>
                <a:ext cx="4488511" cy="1912383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[Textbook] A particle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/>
                  <a:t> of mass 0.8kg is acted on by a single force </a:t>
                </a:r>
                <a14:m>
                  <m:oMath xmlns:m="http://schemas.openxmlformats.org/officeDocument/2006/math">
                    <m:r>
                      <a:rPr lang="en-GB" sz="1400" b="1" i="0" smtClean="0">
                        <a:latin typeface="Cambria Math" panose="02040503050406030204" pitchFamily="18" charset="0"/>
                      </a:rPr>
                      <m:t>𝐅</m:t>
                    </m:r>
                  </m:oMath>
                </a14:m>
                <a:r>
                  <a:rPr lang="en-GB" sz="1400" dirty="0"/>
                  <a:t> N. Relative to a fixed origin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/>
                  <a:t>, the position vector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/>
                  <a:t> 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/>
                  <a:t> seconds is </a:t>
                </a:r>
                <a14:m>
                  <m:oMath xmlns:m="http://schemas.openxmlformats.org/officeDocument/2006/math"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𝒓</m:t>
                    </m:r>
                  </m:oMath>
                </a14:m>
                <a:r>
                  <a:rPr lang="en-GB" sz="1400" dirty="0"/>
                  <a:t> metres, where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+50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GB" sz="1400" dirty="0"/>
              </a:p>
              <a:p>
                <a:r>
                  <a:rPr lang="en-GB" sz="1400" dirty="0"/>
                  <a:t>Find: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/>
                  <a:t>the speed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/>
                  <a:t> when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GB" sz="1400" dirty="0"/>
              </a:p>
              <a:p>
                <a:pPr marL="342900" indent="-342900">
                  <a:buAutoNum type="alphaLcParenBoth"/>
                </a:pPr>
                <a:r>
                  <a:rPr lang="en-GB" sz="1400" dirty="0"/>
                  <a:t>the acceleration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/>
                  <a:t> as a vector when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1400" dirty="0"/>
              </a:p>
              <a:p>
                <a:pPr marL="342900" indent="-342900">
                  <a:buAutoNum type="alphaLcParenBoth"/>
                </a:pPr>
                <a:r>
                  <a:rPr lang="en-GB" sz="1400" b="0" dirty="0"/>
                  <a:t> </a:t>
                </a:r>
                <a14:m>
                  <m:oMath xmlns:m="http://schemas.openxmlformats.org/officeDocument/2006/math">
                    <m:r>
                      <a:rPr lang="en-GB" sz="1400" b="1" i="0" smtClean="0">
                        <a:latin typeface="Cambria Math" panose="02040503050406030204" pitchFamily="18" charset="0"/>
                      </a:rPr>
                      <m:t>𝐅</m:t>
                    </m:r>
                  </m:oMath>
                </a14:m>
                <a:r>
                  <a:rPr lang="en-GB" sz="1400" dirty="0"/>
                  <a:t> when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400" dirty="0"/>
                  <a:t>.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0D95332-745A-4A92-B7F6-B75CCD94C6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920" y="3856206"/>
                <a:ext cx="4488511" cy="19123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239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6E39E3F-9848-417F-B9CD-AB8841CD7490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8F51FF1C-B928-4286-A974-B7695216488E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Integrating Vectors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F5ED57BD-9C0D-43DA-8D10-79F1FDB7FC9A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634B4A1-F18E-4E99-AB57-AD47439BDFF5}"/>
                  </a:ext>
                </a:extLst>
              </p:cNvPr>
              <p:cNvSpPr txBox="1"/>
              <p:nvPr/>
            </p:nvSpPr>
            <p:spPr>
              <a:xfrm>
                <a:off x="395536" y="908720"/>
                <a:ext cx="763284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We can similarly integrate the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dirty="0"/>
                  <a:t> components to get from acceleration to velocity and velocity to displacement.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634B4A1-F18E-4E99-AB57-AD47439BDF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908720"/>
                <a:ext cx="7632848" cy="646331"/>
              </a:xfrm>
              <a:prstGeom prst="rect">
                <a:avLst/>
              </a:prstGeom>
              <a:blipFill>
                <a:blip r:embed="rId2"/>
                <a:stretch>
                  <a:fillRect l="-719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A0DB1FC-BD0A-425F-9CC1-4C54A80C2BD0}"/>
                  </a:ext>
                </a:extLst>
              </p:cNvPr>
              <p:cNvSpPr txBox="1"/>
              <p:nvPr/>
            </p:nvSpPr>
            <p:spPr>
              <a:xfrm>
                <a:off x="395536" y="1683050"/>
                <a:ext cx="7828541" cy="1292020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[Textbook] A particle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/>
                  <a:t> is moving in a plane. At time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/>
                  <a:t> seconds, its velocity </a:t>
                </a:r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r>
                  <a:rPr lang="en-GB" sz="1600" dirty="0"/>
                  <a:t> ms</a:t>
                </a:r>
                <a:r>
                  <a:rPr lang="en-GB" sz="1600" baseline="30000" dirty="0"/>
                  <a:t>-1</a:t>
                </a:r>
                <a:r>
                  <a:rPr lang="en-GB" sz="1600" dirty="0"/>
                  <a:t> is given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GB" sz="1600" dirty="0"/>
              </a:p>
              <a:p>
                <a:r>
                  <a:rPr lang="en-GB" sz="1600" dirty="0"/>
                  <a:t>When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/>
                  <a:t>, the position vector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/>
                  <a:t> with respect to a fixed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600" dirty="0"/>
                  <a:t>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(2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/>
                  <a:t> m. Find the position vector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/>
                  <a:t> at time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/>
                  <a:t> seconds.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A0DB1FC-BD0A-425F-9CC1-4C54A80C2B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683050"/>
                <a:ext cx="7828541" cy="12920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8449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56838B5-2F41-4939-A566-1877088FCA2F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0F96D68E-7C43-493A-B007-8D7A16B6B717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Further Example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19722636-6467-4DB4-A502-C784CA8E76E8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32AF4A2-6BB3-44F0-A815-83D76CECFE19}"/>
                  </a:ext>
                </a:extLst>
              </p:cNvPr>
              <p:cNvSpPr txBox="1"/>
              <p:nvPr/>
            </p:nvSpPr>
            <p:spPr>
              <a:xfrm>
                <a:off x="424111" y="873425"/>
                <a:ext cx="7828541" cy="1323439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[Textbook] A particle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/>
                  <a:t> is moving in a plane so that, at time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/>
                  <a:t> seconds, its acceleration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(4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/>
                  <a:t> ms</a:t>
                </a:r>
                <a:r>
                  <a:rPr lang="en-GB" sz="1600" baseline="30000" dirty="0"/>
                  <a:t>-2</a:t>
                </a:r>
                <a:r>
                  <a:rPr lang="en-GB" sz="1600" dirty="0"/>
                  <a:t>. When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600" dirty="0"/>
                  <a:t>, the velocity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/>
                  <a:t>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600" dirty="0"/>
                  <a:t> ms</a:t>
                </a:r>
                <a:r>
                  <a:rPr lang="en-GB" sz="1600" baseline="30000" dirty="0"/>
                  <a:t>-1</a:t>
                </a:r>
                <a:r>
                  <a:rPr lang="en-GB" sz="1600" dirty="0"/>
                  <a:t> and the position vector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/>
                  <a:t>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(20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/>
                  <a:t> m with respect to a fixed origin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600" dirty="0"/>
                  <a:t>. Find: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/>
                  <a:t>the angle between the direction of motion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/>
                  <a:t> and </a:t>
                </a:r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600" dirty="0"/>
                  <a:t> when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1600" dirty="0"/>
              </a:p>
              <a:p>
                <a:pPr marL="342900" indent="-342900">
                  <a:buAutoNum type="alphaLcParenBoth"/>
                </a:pPr>
                <a:r>
                  <a:rPr lang="en-GB" sz="1600" dirty="0"/>
                  <a:t>the distance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/>
                  <a:t> from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600" dirty="0"/>
                  <a:t> when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/>
                  <a:t>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32AF4A2-6BB3-44F0-A815-83D76CECFE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111" y="873425"/>
                <a:ext cx="7828541" cy="132343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540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7983811-C96B-4819-8F33-46BE9E2A47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50" y="1186871"/>
            <a:ext cx="5724525" cy="328612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7F73843A-E117-4901-9763-AE8240B8E77D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5" name="TextBox 32">
              <a:extLst>
                <a:ext uri="{FF2B5EF4-FFF2-40B4-BE49-F238E27FC236}">
                  <a16:creationId xmlns:a16="http://schemas.microsoft.com/office/drawing/2014/main" id="{14558D27-EB18-42D3-8174-315A635EE7BD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Test Your Understanding</a:t>
              </a:r>
              <a:endParaRPr lang="en-GB" sz="3200" dirty="0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628CF592-1823-426B-953B-FAAF2EEECEBA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88B50DDF-669A-456C-BB31-CF8CA1E4117D}"/>
              </a:ext>
            </a:extLst>
          </p:cNvPr>
          <p:cNvSpPr txBox="1"/>
          <p:nvPr/>
        </p:nvSpPr>
        <p:spPr>
          <a:xfrm>
            <a:off x="251520" y="789343"/>
            <a:ext cx="338437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Edexcel M2(Old) Jan 2013 Q4</a:t>
            </a:r>
          </a:p>
        </p:txBody>
      </p:sp>
    </p:spTree>
    <p:extLst>
      <p:ext uri="{BB962C8B-B14F-4D97-AF65-F5344CB8AC3E}">
        <p14:creationId xmlns:p14="http://schemas.microsoft.com/office/powerpoint/2010/main" val="168438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2196CB7-5003-49E6-8AA3-914506922011}"/>
              </a:ext>
            </a:extLst>
          </p:cNvPr>
          <p:cNvCxnSpPr>
            <a:cxnSpLocks/>
          </p:cNvCxnSpPr>
          <p:nvPr/>
        </p:nvCxnSpPr>
        <p:spPr>
          <a:xfrm flipV="1">
            <a:off x="3047236" y="1226820"/>
            <a:ext cx="3262124" cy="1556278"/>
          </a:xfrm>
          <a:prstGeom prst="straightConnector1">
            <a:avLst/>
          </a:prstGeom>
          <a:ln w="76200">
            <a:prstDash val="sysDot"/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5E53DBF-DC8F-4A19-83A1-1FE8F110875C}"/>
              </a:ext>
            </a:extLst>
          </p:cNvPr>
          <p:cNvCxnSpPr/>
          <p:nvPr/>
        </p:nvCxnSpPr>
        <p:spPr>
          <a:xfrm flipV="1">
            <a:off x="3059832" y="2204864"/>
            <a:ext cx="1224136" cy="57606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1" name="Picture 2">
            <a:extLst>
              <a:ext uri="{FF2B5EF4-FFF2-40B4-BE49-F238E27FC236}">
                <a16:creationId xmlns:a16="http://schemas.microsoft.com/office/drawing/2014/main" id="{E2778CE7-1D89-4D25-8E30-E28B237C95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5290" y="2494965"/>
            <a:ext cx="412303" cy="599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95084B09-86C3-4B1C-BD22-506543EC7059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DF5F1719-A3E2-43A7-8568-9B8851BEB496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>
                  <a:latin typeface="+mj-lt"/>
                </a:rPr>
                <a:t>Lesson 1: Vector </a:t>
              </a:r>
              <a:r>
                <a:rPr lang="en-GB" sz="3200" dirty="0">
                  <a:latin typeface="+mj-lt"/>
                </a:rPr>
                <a:t>motion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BCB6F3A3-4786-4873-99C4-0B1E6B727A7D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1D9DAFD-4074-49E2-9599-B520C2919D2D}"/>
                  </a:ext>
                </a:extLst>
              </p:cNvPr>
              <p:cNvSpPr txBox="1"/>
              <p:nvPr/>
            </p:nvSpPr>
            <p:spPr>
              <a:xfrm>
                <a:off x="2555776" y="3092024"/>
                <a:ext cx="1080120" cy="5524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1D9DAFD-4074-49E2-9599-B520C2919D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3092024"/>
                <a:ext cx="1080120" cy="55245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976094A-4431-46A2-B547-F9B6C21635DB}"/>
                  </a:ext>
                </a:extLst>
              </p:cNvPr>
              <p:cNvSpPr txBox="1"/>
              <p:nvPr/>
            </p:nvSpPr>
            <p:spPr>
              <a:xfrm rot="20204967">
                <a:off x="3144416" y="2479542"/>
                <a:ext cx="1080120" cy="4501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976094A-4431-46A2-B547-F9B6C21635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04967">
                <a:off x="3144416" y="2479542"/>
                <a:ext cx="1080120" cy="4501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45FB903-BF4E-4AA5-91A3-8768BC5EF6FC}"/>
                  </a:ext>
                </a:extLst>
              </p:cNvPr>
              <p:cNvSpPr txBox="1"/>
              <p:nvPr/>
            </p:nvSpPr>
            <p:spPr>
              <a:xfrm>
                <a:off x="3743908" y="2642476"/>
                <a:ext cx="1080120" cy="5524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45FB903-BF4E-4AA5-91A3-8768BC5EF6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3908" y="2642476"/>
                <a:ext cx="1080120" cy="55245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61616BD-4ADB-4706-A1F9-54AE335A8600}"/>
                  </a:ext>
                </a:extLst>
              </p:cNvPr>
              <p:cNvSpPr txBox="1"/>
              <p:nvPr/>
            </p:nvSpPr>
            <p:spPr>
              <a:xfrm>
                <a:off x="4966712" y="2090017"/>
                <a:ext cx="1080120" cy="5524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61616BD-4ADB-4706-A1F9-54AE335A86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6712" y="2090017"/>
                <a:ext cx="1080120" cy="55245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F02EA49-DE19-4EB6-A489-DEA4EE3691C4}"/>
                  </a:ext>
                </a:extLst>
              </p:cNvPr>
              <p:cNvSpPr txBox="1"/>
              <p:nvPr/>
            </p:nvSpPr>
            <p:spPr>
              <a:xfrm>
                <a:off x="2371168" y="2265065"/>
                <a:ext cx="67683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F02EA49-DE19-4EB6-A489-DEA4EE3691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1168" y="2265065"/>
                <a:ext cx="676832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A8767DF-D882-461D-BF1A-EC0435387E34}"/>
                  </a:ext>
                </a:extLst>
              </p:cNvPr>
              <p:cNvSpPr txBox="1"/>
              <p:nvPr/>
            </p:nvSpPr>
            <p:spPr>
              <a:xfrm>
                <a:off x="3475224" y="1573409"/>
                <a:ext cx="67683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A8767DF-D882-461D-BF1A-EC0435387E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5224" y="1573409"/>
                <a:ext cx="676832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730637C-CFF8-43A1-B00D-6E771F496549}"/>
                  </a:ext>
                </a:extLst>
              </p:cNvPr>
              <p:cNvSpPr txBox="1"/>
              <p:nvPr/>
            </p:nvSpPr>
            <p:spPr>
              <a:xfrm>
                <a:off x="4757836" y="1016954"/>
                <a:ext cx="67683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730637C-CFF8-43A1-B00D-6E771F4965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7836" y="1016954"/>
                <a:ext cx="676832" cy="2769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2C35CFC-B036-4D16-A3B6-A4E52B1937DB}"/>
                  </a:ext>
                </a:extLst>
              </p:cNvPr>
              <p:cNvSpPr txBox="1"/>
              <p:nvPr/>
            </p:nvSpPr>
            <p:spPr>
              <a:xfrm>
                <a:off x="145936" y="683509"/>
                <a:ext cx="3655650" cy="1022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Initially, Lewis is at the position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400" dirty="0"/>
                  <a:t>. Each second, he moves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400" dirty="0"/>
                  <a:t>, i.e. his </a:t>
                </a:r>
                <a:r>
                  <a:rPr lang="en-GB" sz="1400" b="1" dirty="0"/>
                  <a:t>velocity</a:t>
                </a:r>
                <a:r>
                  <a:rPr lang="en-GB" sz="1400" dirty="0"/>
                  <a:t>.</a:t>
                </a:r>
              </a:p>
              <a:p>
                <a:r>
                  <a:rPr lang="en-GB" sz="1400" dirty="0"/>
                  <a:t>Where will he be after 1 second?</a:t>
                </a: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2C35CFC-B036-4D16-A3B6-A4E52B1937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936" y="683509"/>
                <a:ext cx="3655650" cy="1022716"/>
              </a:xfrm>
              <a:prstGeom prst="rect">
                <a:avLst/>
              </a:prstGeom>
              <a:blipFill>
                <a:blip r:embed="rId11"/>
                <a:stretch>
                  <a:fillRect l="-500" b="-53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3103546C-269A-4A24-AE9A-FF78B238123E}"/>
              </a:ext>
            </a:extLst>
          </p:cNvPr>
          <p:cNvSpPr txBox="1"/>
          <p:nvPr/>
        </p:nvSpPr>
        <p:spPr>
          <a:xfrm>
            <a:off x="4748188" y="2803244"/>
            <a:ext cx="25964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After </a:t>
            </a:r>
            <a:r>
              <a:rPr lang="en-GB" sz="1400" dirty="0" err="1"/>
              <a:t>after</a:t>
            </a:r>
            <a:r>
              <a:rPr lang="en-GB" sz="1400" dirty="0"/>
              <a:t> 2 seconds?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808BBB80-0724-484C-9945-012D77521E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602" b="92473" l="9375" r="92188">
                        <a14:foregroundMark x1="92188" y1="37634" x2="12500" y2="53763"/>
                        <a14:foregroundMark x1="60938" y1="31183" x2="56250" y2="16129"/>
                        <a14:foregroundMark x1="67188" y1="89247" x2="43750" y2="92473"/>
                        <a14:foregroundMark x1="59375" y1="15054" x2="31250" y2="1828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492896"/>
            <a:ext cx="412303" cy="599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5B8F67C-8BE0-40E9-AA88-62CB83E8F773}"/>
                  </a:ext>
                </a:extLst>
              </p:cNvPr>
              <p:cNvSpPr txBox="1"/>
              <p:nvPr/>
            </p:nvSpPr>
            <p:spPr>
              <a:xfrm>
                <a:off x="918641" y="3775003"/>
                <a:ext cx="67680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So in general, where would Lewis be after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dirty="0"/>
                  <a:t> seconds, in terms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dirty="0" smtClean="0"/>
                  <a:t>?</a:t>
                </a:r>
                <a:endParaRPr lang="en-GB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5B8F67C-8BE0-40E9-AA88-62CB83E8F7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641" y="3775003"/>
                <a:ext cx="6768033" cy="369332"/>
              </a:xfrm>
              <a:prstGeom prst="rect">
                <a:avLst/>
              </a:prstGeom>
              <a:blipFill>
                <a:blip r:embed="rId13"/>
                <a:stretch>
                  <a:fillRect l="-811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5F1DC5E-02C3-4295-A35F-01A3A24FC97F}"/>
                  </a:ext>
                </a:extLst>
              </p:cNvPr>
              <p:cNvSpPr txBox="1"/>
              <p:nvPr/>
            </p:nvSpPr>
            <p:spPr>
              <a:xfrm>
                <a:off x="618576" y="5487169"/>
                <a:ext cx="4507097" cy="92333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Wingdings" panose="05000000000000000000" pitchFamily="2" charset="2"/>
                  </a:rPr>
                  <a:t>!</a:t>
                </a:r>
                <a:r>
                  <a:rPr lang="en-GB" dirty="0"/>
                  <a:t> Position vector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𝒓</m:t>
                    </m:r>
                  </m:oMath>
                </a14:m>
                <a:r>
                  <a:rPr lang="en-GB" dirty="0"/>
                  <a:t> of particle: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dirty="0"/>
              </a:p>
              <a:p>
                <a:r>
                  <a:rPr lang="en-GB" dirty="0"/>
                  <a:t> 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dirty="0"/>
                  <a:t> is initial position and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r>
                  <a:rPr lang="en-GB" dirty="0"/>
                  <a:t> is velocity.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5F1DC5E-02C3-4295-A35F-01A3A24FC9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576" y="5487169"/>
                <a:ext cx="4507097" cy="923330"/>
              </a:xfrm>
              <a:prstGeom prst="rect">
                <a:avLst/>
              </a:prstGeom>
              <a:blipFill>
                <a:blip r:embed="rId14"/>
                <a:stretch>
                  <a:fillRect l="-806" t="-2564"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5479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07407E-6 L 0.12725 -0.083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54" y="-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725 -0.0838 L 0.25729 -0.1671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93" y="-4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6" grpId="0"/>
      <p:bldP spid="17" grpId="0"/>
      <p:bldP spid="19" grpId="0"/>
      <p:bldP spid="20" grpId="0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2EB9AF4D-D93B-44F0-9944-36A74A48C174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4" name="TextBox 32">
              <a:extLst>
                <a:ext uri="{FF2B5EF4-FFF2-40B4-BE49-F238E27FC236}">
                  <a16:creationId xmlns:a16="http://schemas.microsoft.com/office/drawing/2014/main" id="{1761D860-ADC6-4D5D-99C4-D3BA2AF71770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Example</a:t>
              </a:r>
              <a:endParaRPr lang="en-GB" sz="3200" dirty="0"/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0AEE9C92-FC59-463E-8181-0BF662FE4473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2FF8E14-AAB1-4397-A8B5-CDFFC9AC0041}"/>
                  </a:ext>
                </a:extLst>
              </p:cNvPr>
              <p:cNvSpPr txBox="1"/>
              <p:nvPr/>
            </p:nvSpPr>
            <p:spPr>
              <a:xfrm>
                <a:off x="395536" y="836712"/>
                <a:ext cx="7339277" cy="1077218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[Textbook] A particle starts from the position vector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(3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+7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/>
                  <a:t> m and moves with constant velocity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(2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/>
                  <a:t> ms</a:t>
                </a:r>
                <a:r>
                  <a:rPr lang="en-GB" sz="1600" baseline="30000" dirty="0"/>
                  <a:t>-1</a:t>
                </a:r>
                <a:r>
                  <a:rPr lang="en-GB" sz="1600" dirty="0"/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/>
                  <a:t>Find the position vector of the particle 4 seconds later.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/>
                  <a:t>Find the time at which the particle is due east of the origin.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2FF8E14-AAB1-4397-A8B5-CDFFC9AC00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836712"/>
                <a:ext cx="7339277" cy="107721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12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1D3BE0E-9959-45C9-9CBA-81F8C735D961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32">
                  <a:extLst>
                    <a:ext uri="{FF2B5EF4-FFF2-40B4-BE49-F238E27FC236}">
                      <a16:creationId xmlns:a16="http://schemas.microsoft.com/office/drawing/2014/main" id="{E0A0FB82-5A51-4DE5-ADCA-74CFED6FF193}"/>
                    </a:ext>
                  </a:extLst>
                </p:cNvPr>
                <p:cNvSpPr txBox="1"/>
                <p:nvPr/>
              </p:nvSpPr>
              <p:spPr>
                <a:xfrm>
                  <a:off x="0" y="13335"/>
                  <a:ext cx="9144000" cy="599127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wrap="square" lIns="324000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14:m>
                    <m:oMath xmlns:m="http://schemas.openxmlformats.org/officeDocument/2006/math">
                      <m:r>
                        <a:rPr lang="en-GB" sz="3200" i="1" dirty="0" smtClean="0">
                          <a:latin typeface="Cambria Math" panose="02040503050406030204" pitchFamily="18" charset="0"/>
                        </a:rPr>
                        <m:t>𝑠𝑢𝑣𝑎𝑡</m:t>
                      </m:r>
                    </m:oMath>
                  </a14:m>
                  <a:r>
                    <a:rPr lang="en-GB" sz="3200" dirty="0">
                      <a:latin typeface="+mj-lt"/>
                    </a:rPr>
                    <a:t>… but with vectors!</a:t>
                  </a:r>
                  <a:endParaRPr lang="en-GB" sz="3200" dirty="0"/>
                </a:p>
              </p:txBody>
            </p:sp>
          </mc:Choice>
          <mc:Fallback xmlns="">
            <p:sp>
              <p:nvSpPr>
                <p:cNvPr id="3" name="TextBox 32">
                  <a:extLst>
                    <a:ext uri="{FF2B5EF4-FFF2-40B4-BE49-F238E27FC236}">
                      <a16:creationId xmlns:a16="http://schemas.microsoft.com/office/drawing/2014/main" id="{E0A0FB82-5A51-4DE5-ADCA-74CFED6FF19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0" y="13335"/>
                  <a:ext cx="9144000" cy="599127"/>
                </a:xfrm>
                <a:prstGeom prst="rect">
                  <a:avLst/>
                </a:prstGeom>
                <a:blipFill>
                  <a:blip r:embed="rId2"/>
                  <a:stretch>
                    <a:fillRect t="-12245" b="-31633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16E4F6DE-6A85-4923-B478-D4BAB44D746A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43DE6AC-2FC6-4360-B811-C0407F8B4D86}"/>
                  </a:ext>
                </a:extLst>
              </p:cNvPr>
              <p:cNvSpPr txBox="1"/>
              <p:nvPr/>
            </p:nvSpPr>
            <p:spPr>
              <a:xfrm>
                <a:off x="539552" y="908720"/>
                <a:ext cx="4584898" cy="24422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0" dirty="0"/>
                  <a:t>Some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𝑠𝑢𝑣𝑎𝑡</m:t>
                    </m:r>
                  </m:oMath>
                </a14:m>
                <a:r>
                  <a:rPr lang="en-GB" dirty="0"/>
                  <a:t> equations work with vectors. By convention, we use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𝒓</m:t>
                    </m:r>
                  </m:oMath>
                </a14:m>
                <a:r>
                  <a:rPr lang="en-GB" dirty="0"/>
                  <a:t> instead of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GB" dirty="0"/>
                  <a:t> for displacement in 2D/3D (as we did in the previous exercise). In 2D, which of the quantities are vectors and which are scalars?</a:t>
                </a:r>
              </a:p>
              <a:p>
                <a:endParaRPr lang="en-GB" sz="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𝒂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r>
                  <a:rPr lang="en-GB" b="0" dirty="0"/>
                  <a:t/>
                </a:r>
                <a:br>
                  <a:rPr lang="en-GB" b="0" dirty="0"/>
                </a:br>
                <a:endParaRPr lang="en-GB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43DE6AC-2FC6-4360-B811-C0407F8B4D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908720"/>
                <a:ext cx="4584898" cy="2442272"/>
              </a:xfrm>
              <a:prstGeom prst="rect">
                <a:avLst/>
              </a:prstGeom>
              <a:blipFill>
                <a:blip r:embed="rId3"/>
                <a:stretch>
                  <a:fillRect l="-1197" t="-12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04D59A4-6ACB-477E-9AA0-CB93B910218B}"/>
                  </a:ext>
                </a:extLst>
              </p:cNvPr>
              <p:cNvSpPr txBox="1"/>
              <p:nvPr/>
            </p:nvSpPr>
            <p:spPr>
              <a:xfrm>
                <a:off x="5728320" y="959376"/>
                <a:ext cx="2952328" cy="24006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/>
                  <a:t> </a:t>
                </a:r>
                <a:r>
                  <a:rPr lang="en-GB" b="1" dirty="0"/>
                  <a:t>vector </a:t>
                </a:r>
              </a:p>
              <a:p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/>
                  <a:t> </a:t>
                </a:r>
                <a:r>
                  <a:rPr lang="en-GB" b="1" dirty="0"/>
                  <a:t>vector</a:t>
                </a:r>
                <a:r>
                  <a:rPr lang="en-GB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/>
                  <a:t> </a:t>
                </a:r>
                <a:r>
                  <a:rPr lang="en-GB" b="1" dirty="0"/>
                  <a:t>vector </a:t>
                </a:r>
              </a:p>
              <a:p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/>
                  <a:t> </a:t>
                </a:r>
                <a:r>
                  <a:rPr lang="en-GB" b="1" dirty="0"/>
                  <a:t>vector</a:t>
                </a:r>
                <a:r>
                  <a:rPr lang="en-GB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/>
                  <a:t> </a:t>
                </a:r>
                <a:r>
                  <a:rPr lang="en-GB" b="1" dirty="0"/>
                  <a:t>scalar </a:t>
                </a:r>
              </a:p>
              <a:p>
                <a:endParaRPr lang="en-GB" dirty="0"/>
              </a:p>
              <a:p>
                <a:r>
                  <a:rPr lang="en-GB" sz="1400" dirty="0"/>
                  <a:t>Note that as </a:t>
                </a:r>
                <a14:m>
                  <m:oMath xmlns:m="http://schemas.openxmlformats.org/officeDocument/2006/math"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𝒖</m:t>
                    </m:r>
                  </m:oMath>
                </a14:m>
                <a:r>
                  <a:rPr lang="en-GB" sz="1400" dirty="0"/>
                  <a:t> and </a:t>
                </a:r>
                <a14:m>
                  <m:oMath xmlns:m="http://schemas.openxmlformats.org/officeDocument/2006/math"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r>
                  <a:rPr lang="en-GB" sz="1400" dirty="0"/>
                  <a:t> are vectors, we can’t for example use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𝑎𝑠</m:t>
                    </m:r>
                  </m:oMath>
                </a14:m>
                <a:r>
                  <a:rPr lang="en-GB" sz="1400" dirty="0"/>
                  <a:t>, as you can’t square a vector.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04D59A4-6ACB-477E-9AA0-CB93B91021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8320" y="959376"/>
                <a:ext cx="2952328" cy="2400657"/>
              </a:xfrm>
              <a:prstGeom prst="rect">
                <a:avLst/>
              </a:prstGeom>
              <a:blipFill>
                <a:blip r:embed="rId4"/>
                <a:stretch>
                  <a:fillRect l="-620" t="-1269" r="-826" b="-17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25A7D540-9E0C-4FE5-BC46-5B874AAEDFE5}"/>
              </a:ext>
            </a:extLst>
          </p:cNvPr>
          <p:cNvSpPr/>
          <p:nvPr/>
        </p:nvSpPr>
        <p:spPr>
          <a:xfrm>
            <a:off x="6211496" y="1308368"/>
            <a:ext cx="1012264" cy="26135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EB48124-9964-4FCC-B695-BAC82A458B4C}"/>
              </a:ext>
            </a:extLst>
          </p:cNvPr>
          <p:cNvSpPr/>
          <p:nvPr/>
        </p:nvSpPr>
        <p:spPr>
          <a:xfrm>
            <a:off x="6211496" y="1569720"/>
            <a:ext cx="1012264" cy="26135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8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5516503-3709-4100-8B3D-0E2190E8833D}"/>
              </a:ext>
            </a:extLst>
          </p:cNvPr>
          <p:cNvSpPr/>
          <p:nvPr/>
        </p:nvSpPr>
        <p:spPr>
          <a:xfrm>
            <a:off x="6211496" y="1831072"/>
            <a:ext cx="1012264" cy="26135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8DB7D8D-86C3-4E31-83B4-243274755582}"/>
              </a:ext>
            </a:extLst>
          </p:cNvPr>
          <p:cNvSpPr/>
          <p:nvPr/>
        </p:nvSpPr>
        <p:spPr>
          <a:xfrm>
            <a:off x="6211496" y="2092424"/>
            <a:ext cx="1012264" cy="26135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EEB6634-D7C3-4F4D-A265-B9AE0D1E6745}"/>
                  </a:ext>
                </a:extLst>
              </p:cNvPr>
              <p:cNvSpPr txBox="1"/>
              <p:nvPr/>
            </p:nvSpPr>
            <p:spPr>
              <a:xfrm>
                <a:off x="539552" y="3541964"/>
                <a:ext cx="7339277" cy="830997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[Textbook] A particle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/>
                  <a:t> has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GB" sz="16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6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</m:oMath>
                </a14:m>
                <a:r>
                  <a:rPr lang="en-GB" sz="1600" dirty="0"/>
                  <a:t> ms</a:t>
                </a:r>
                <a:r>
                  <a:rPr lang="en-GB" sz="1600" baseline="30000" dirty="0"/>
                  <a:t>-1</a:t>
                </a:r>
                <a:r>
                  <a:rPr lang="en-GB" sz="1600" dirty="0"/>
                  <a:t>. The particle moves with constant acceleration </a:t>
                </a:r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GB" sz="16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</m:oMath>
                </a14:m>
                <a:r>
                  <a:rPr lang="en-GB" sz="1600" dirty="0"/>
                  <a:t> ms</a:t>
                </a:r>
                <a:r>
                  <a:rPr lang="en-GB" sz="1600" baseline="30000" dirty="0"/>
                  <a:t>-2</a:t>
                </a:r>
                <a:r>
                  <a:rPr lang="en-GB" sz="1600" dirty="0"/>
                  <a:t>. Find (a) the speed of the particle and (b) the bearing on which it is travelling at time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600" dirty="0"/>
                  <a:t> seconds.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EEB6634-D7C3-4F4D-A265-B9AE0D1E67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541964"/>
                <a:ext cx="7339277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483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725A07B-00E2-4754-91EA-DD258DA66E89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25347B00-254D-4514-8404-85B7DF29F306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Further Example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588245CF-3C01-4276-8A72-D32D30C72CDB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2B11243-BFEC-4F00-8C48-A4DC89D35333}"/>
                  </a:ext>
                </a:extLst>
              </p:cNvPr>
              <p:cNvSpPr txBox="1"/>
              <p:nvPr/>
            </p:nvSpPr>
            <p:spPr>
              <a:xfrm>
                <a:off x="398305" y="836712"/>
                <a:ext cx="8206143" cy="2246769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[Textbook] An ice skater is skating on a large flat ice rink. 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/>
                  <a:t> the skater is at a fixed point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/>
                  <a:t> and is travelling with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2.4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−0.6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</m:oMath>
                </a14:m>
                <a:r>
                  <a:rPr lang="en-GB" sz="1400" dirty="0"/>
                  <a:t> ms</a:t>
                </a:r>
                <a:r>
                  <a:rPr lang="en-GB" sz="1400" baseline="30000" dirty="0"/>
                  <a:t>-1</a:t>
                </a:r>
                <a:r>
                  <a:rPr lang="en-GB" sz="1400" dirty="0"/>
                  <a:t>.</a:t>
                </a:r>
              </a:p>
              <a:p>
                <a:r>
                  <a:rPr lang="en-GB" sz="1400" dirty="0"/>
                  <a:t>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=20</m:t>
                    </m:r>
                  </m:oMath>
                </a14:m>
                <a:r>
                  <a:rPr lang="en-GB" sz="1400" dirty="0"/>
                  <a:t> s the skater is travelling with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−5.6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+3.4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</m:oMath>
                </a14:m>
                <a:r>
                  <a:rPr lang="en-GB" sz="1400" dirty="0"/>
                  <a:t> ms</a:t>
                </a:r>
                <a:r>
                  <a:rPr lang="en-GB" sz="1400" baseline="30000" dirty="0"/>
                  <a:t>-1</a:t>
                </a:r>
                <a:r>
                  <a:rPr lang="en-GB" sz="1400" dirty="0"/>
                  <a:t>.</a:t>
                </a:r>
              </a:p>
              <a:p>
                <a:r>
                  <a:rPr lang="en-GB" sz="1400" dirty="0"/>
                  <a:t>Relative to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/>
                  <a:t>, the skater has position vector </a:t>
                </a:r>
                <a14:m>
                  <m:oMath xmlns:m="http://schemas.openxmlformats.org/officeDocument/2006/math"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GB" sz="1400" dirty="0"/>
                  <a:t> 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/>
                  <a:t> seconds.</a:t>
                </a:r>
              </a:p>
              <a:p>
                <a:r>
                  <a:rPr lang="en-GB" sz="1400" dirty="0"/>
                  <a:t>Modelling the ice skater as a particle with constant acceleration, find: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/>
                  <a:t>The acceleration of the ice skater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/>
                  <a:t>An expression for </a:t>
                </a:r>
                <a14:m>
                  <m:oMath xmlns:m="http://schemas.openxmlformats.org/officeDocument/2006/math"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GB" sz="1400" dirty="0"/>
                  <a:t> in terms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GB" sz="1400" dirty="0"/>
              </a:p>
              <a:p>
                <a:pPr marL="342900" indent="-342900">
                  <a:buAutoNum type="alphaLcParenBoth"/>
                </a:pPr>
                <a:r>
                  <a:rPr lang="en-GB" sz="1400" dirty="0"/>
                  <a:t>The time at which the skater is directly north-east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/>
                  <a:t>.</a:t>
                </a:r>
              </a:p>
              <a:p>
                <a:r>
                  <a:rPr lang="en-GB" sz="1400" dirty="0"/>
                  <a:t>A second skater travels so that she has position vector</a:t>
                </a:r>
                <a:r>
                  <a:rPr lang="en-GB" sz="1400" b="1" dirty="0"/>
                  <a:t> </a:t>
                </a:r>
                <a14:m>
                  <m:oMath xmlns:m="http://schemas.openxmlformats.org/officeDocument/2006/math"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1.1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</m:e>
                    </m:d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400" dirty="0"/>
                  <a:t> m relative to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/>
                  <a:t> 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/>
                  <a:t>.</a:t>
                </a:r>
              </a:p>
              <a:p>
                <a:r>
                  <a:rPr lang="en-GB" sz="1400" dirty="0"/>
                  <a:t>(d) Show that the two skaters will meet.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2B11243-BFEC-4F00-8C48-A4DC89D353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305" y="836712"/>
                <a:ext cx="8206143" cy="224676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7BF3338-7037-4746-B404-47D3E2935435}"/>
                  </a:ext>
                </a:extLst>
              </p:cNvPr>
              <p:cNvSpPr txBox="1"/>
              <p:nvPr/>
            </p:nvSpPr>
            <p:spPr>
              <a:xfrm>
                <a:off x="8551525" y="3180968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𝒔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7BF3338-7037-4746-B404-47D3E29354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1525" y="3180968"/>
                <a:ext cx="288032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957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7BD9E40-CE3B-47FB-AC66-B0F27BCA9622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11DB3D25-9314-4794-85F8-F9D2B81DDCAC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Test Your Understanding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4462EABC-3482-4E7B-A66E-29ED8B6E2C0C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C776EA91-D4CA-4622-96E4-7A8B4FB95B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335407"/>
            <a:ext cx="6267450" cy="271462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379B46F-09A3-42A6-A2B5-3DD2C10B95DF}"/>
              </a:ext>
            </a:extLst>
          </p:cNvPr>
          <p:cNvSpPr txBox="1"/>
          <p:nvPr/>
        </p:nvSpPr>
        <p:spPr>
          <a:xfrm>
            <a:off x="323528" y="966075"/>
            <a:ext cx="338437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Edexcel M1(Old) May 2013(R) Q6</a:t>
            </a:r>
          </a:p>
        </p:txBody>
      </p:sp>
    </p:spTree>
    <p:extLst>
      <p:ext uri="{BB962C8B-B14F-4D97-AF65-F5344CB8AC3E}">
        <p14:creationId xmlns:p14="http://schemas.microsoft.com/office/powerpoint/2010/main" val="394142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3769043-5A17-4386-8306-93F2D5756BFF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19A7969D-6002-41AD-8952-E509A64EB1B4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Vector methods for projectiles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4F889542-6B6B-4C88-A463-34482760D43D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0D78F905-CC49-433B-950A-616016698367}"/>
              </a:ext>
            </a:extLst>
          </p:cNvPr>
          <p:cNvSpPr txBox="1"/>
          <p:nvPr/>
        </p:nvSpPr>
        <p:spPr>
          <a:xfrm>
            <a:off x="343718" y="765845"/>
            <a:ext cx="78096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Previously we considered the initial speed of the projectile and the angle of projection. But we could also </a:t>
            </a:r>
            <a:r>
              <a:rPr lang="en-GB" b="1" dirty="0"/>
              <a:t>use a velocity vector to represent the initial projection</a:t>
            </a:r>
            <a:r>
              <a:rPr lang="en-GB" dirty="0"/>
              <a:t> (vectors have both direction and magnitude) and subsequent motion.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5A5FED7-4EAA-4DD4-93EF-11782CAADDA3}"/>
                  </a:ext>
                </a:extLst>
              </p:cNvPr>
              <p:cNvSpPr txBox="1"/>
              <p:nvPr/>
            </p:nvSpPr>
            <p:spPr>
              <a:xfrm>
                <a:off x="368099" y="1868438"/>
                <a:ext cx="4488511" cy="4616648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[Textbook] A ball is struck by a racket from a point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/>
                  <a:t> which has position vector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20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GB" sz="1400" dirty="0"/>
                  <a:t> m relative to a fixed origin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/>
                  <a:t>. Immediately after being struck, the ball has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+8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</m:oMath>
                </a14:m>
                <a:r>
                  <a:rPr lang="en-GB" sz="1400" dirty="0"/>
                  <a:t> ms</a:t>
                </a:r>
                <a:r>
                  <a:rPr lang="en-GB" sz="1400" baseline="30000" dirty="0"/>
                  <a:t>-1</a:t>
                </a:r>
                <a:r>
                  <a:rPr lang="en-GB" sz="1400" dirty="0"/>
                  <a:t>, where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1400" dirty="0"/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GB" sz="1400" dirty="0"/>
                  <a:t> are unit vectors horizontally and vertically respectively. After being struck, the ball travels freely under gravity until it strikes the ground at point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/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/>
                  <a:t>Find the speed of the ball 1.5 seconds after being struck.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/>
                  <a:t>Find an expression for the position vector,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400" dirty="0"/>
                  <a:t>, of the ball relative to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/>
                  <a:t> 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/>
                  <a:t> seconds.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/>
                  <a:t>Hence determine the distance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𝑂𝐵</m:t>
                    </m:r>
                  </m:oMath>
                </a14:m>
                <a:r>
                  <a:rPr lang="en-GB" sz="1400" dirty="0"/>
                  <a:t>.</a:t>
                </a:r>
              </a:p>
              <a:p>
                <a:pPr marL="342900" indent="-342900">
                  <a:buAutoNum type="alphaLcParenBoth"/>
                </a:pPr>
                <a:endParaRPr lang="en-GB" sz="1400" dirty="0"/>
              </a:p>
              <a:p>
                <a:pPr marL="342900" indent="-342900">
                  <a:buAutoNum type="alphaLcParenBoth"/>
                </a:pPr>
                <a:endParaRPr lang="en-GB" sz="1400" dirty="0"/>
              </a:p>
              <a:p>
                <a:pPr marL="342900" indent="-342900">
                  <a:buAutoNum type="alphaLcParenBoth"/>
                </a:pPr>
                <a:endParaRPr lang="en-GB" sz="1400" dirty="0"/>
              </a:p>
              <a:p>
                <a:pPr marL="342900" indent="-342900">
                  <a:buAutoNum type="alphaLcParenBoth"/>
                </a:pPr>
                <a:endParaRPr lang="en-GB" sz="1400" dirty="0"/>
              </a:p>
              <a:p>
                <a:pPr marL="342900" indent="-342900">
                  <a:buAutoNum type="alphaLcParenBoth"/>
                </a:pPr>
                <a:endParaRPr lang="en-GB" sz="1400" dirty="0"/>
              </a:p>
              <a:p>
                <a:pPr marL="342900" indent="-342900">
                  <a:buAutoNum type="alphaLcParenBoth"/>
                </a:pPr>
                <a:endParaRPr lang="en-GB" sz="1400" dirty="0"/>
              </a:p>
              <a:p>
                <a:pPr marL="342900" indent="-342900">
                  <a:buAutoNum type="alphaLcParenBoth"/>
                </a:pPr>
                <a:endParaRPr lang="en-GB" sz="1400" dirty="0"/>
              </a:p>
              <a:p>
                <a:pPr marL="342900" indent="-342900">
                  <a:buAutoNum type="alphaLcParenBoth"/>
                </a:pPr>
                <a:endParaRPr lang="en-GB" sz="1400" dirty="0"/>
              </a:p>
              <a:p>
                <a:endParaRPr lang="en-GB" sz="1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5A5FED7-4EAA-4DD4-93EF-11782CAADD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099" y="1868438"/>
                <a:ext cx="4488511" cy="461664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FEFC922-C16F-48E9-B66F-471B4365C1D7}"/>
              </a:ext>
            </a:extLst>
          </p:cNvPr>
          <p:cNvSpPr/>
          <p:nvPr/>
        </p:nvSpPr>
        <p:spPr>
          <a:xfrm>
            <a:off x="1475656" y="4797152"/>
            <a:ext cx="1952625" cy="1410005"/>
          </a:xfrm>
          <a:custGeom>
            <a:avLst/>
            <a:gdLst>
              <a:gd name="connsiteX0" fmla="*/ 0 w 1952625"/>
              <a:gd name="connsiteY0" fmla="*/ 585370 h 1442620"/>
              <a:gd name="connsiteX1" fmla="*/ 647700 w 1952625"/>
              <a:gd name="connsiteY1" fmla="*/ 32920 h 1442620"/>
              <a:gd name="connsiteX2" fmla="*/ 1952625 w 1952625"/>
              <a:gd name="connsiteY2" fmla="*/ 1442620 h 1442620"/>
              <a:gd name="connsiteX0" fmla="*/ 0 w 1952625"/>
              <a:gd name="connsiteY0" fmla="*/ 552755 h 1410005"/>
              <a:gd name="connsiteX1" fmla="*/ 647700 w 1952625"/>
              <a:gd name="connsiteY1" fmla="*/ 305 h 1410005"/>
              <a:gd name="connsiteX2" fmla="*/ 1952625 w 1952625"/>
              <a:gd name="connsiteY2" fmla="*/ 1410005 h 1410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52625" h="1410005">
                <a:moveTo>
                  <a:pt x="0" y="552755"/>
                </a:moveTo>
                <a:cubicBezTo>
                  <a:pt x="161131" y="205092"/>
                  <a:pt x="274638" y="-9220"/>
                  <a:pt x="647700" y="305"/>
                </a:cubicBezTo>
                <a:cubicBezTo>
                  <a:pt x="1020762" y="9830"/>
                  <a:pt x="1462881" y="776592"/>
                  <a:pt x="1952625" y="141000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304C42E-1E7F-4509-875F-1D61A94F7D05}"/>
              </a:ext>
            </a:extLst>
          </p:cNvPr>
          <p:cNvCxnSpPr/>
          <p:nvPr/>
        </p:nvCxnSpPr>
        <p:spPr>
          <a:xfrm>
            <a:off x="1475656" y="6222454"/>
            <a:ext cx="22322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544DB4D-16A1-4C5F-9072-37274E178D21}"/>
              </a:ext>
            </a:extLst>
          </p:cNvPr>
          <p:cNvCxnSpPr>
            <a:cxnSpLocks/>
          </p:cNvCxnSpPr>
          <p:nvPr/>
        </p:nvCxnSpPr>
        <p:spPr>
          <a:xfrm flipV="1">
            <a:off x="1475656" y="4781855"/>
            <a:ext cx="0" cy="14405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F76844E-8034-4002-9C59-3EB0EF04BD77}"/>
                  </a:ext>
                </a:extLst>
              </p:cNvPr>
              <p:cNvSpPr txBox="1"/>
              <p:nvPr/>
            </p:nvSpPr>
            <p:spPr>
              <a:xfrm>
                <a:off x="1132384" y="5210150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F76844E-8034-4002-9C59-3EB0EF04BD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2384" y="5210150"/>
                <a:ext cx="432048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7F23894-ACA8-4AD6-86B9-7D3F342EE8B4}"/>
                  </a:ext>
                </a:extLst>
              </p:cNvPr>
              <p:cNvSpPr txBox="1"/>
              <p:nvPr/>
            </p:nvSpPr>
            <p:spPr>
              <a:xfrm>
                <a:off x="1109562" y="6068657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7F23894-ACA8-4AD6-86B9-7D3F342EE8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9562" y="6068657"/>
                <a:ext cx="432048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8C7C6CD-6959-466B-962C-6DF503370324}"/>
                  </a:ext>
                </a:extLst>
              </p:cNvPr>
              <p:cNvSpPr txBox="1"/>
              <p:nvPr/>
            </p:nvSpPr>
            <p:spPr>
              <a:xfrm>
                <a:off x="932595" y="5644855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20</m:t>
                      </m:r>
                      <m:r>
                        <m:rPr>
                          <m:sty m:val="p"/>
                        </m:rPr>
                        <a:rPr lang="en-GB" sz="1200" b="0" i="0" smtClean="0">
                          <a:latin typeface="Cambria Math" panose="02040503050406030204" pitchFamily="18" charset="0"/>
                        </a:rPr>
                        <m:t>m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8C7C6CD-6959-466B-962C-6DF5033703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595" y="5644855"/>
                <a:ext cx="432048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959ABE2-B7C5-42B3-A965-9E8CF5B48DEA}"/>
              </a:ext>
            </a:extLst>
          </p:cNvPr>
          <p:cNvCxnSpPr>
            <a:cxnSpLocks/>
          </p:cNvCxnSpPr>
          <p:nvPr/>
        </p:nvCxnSpPr>
        <p:spPr>
          <a:xfrm>
            <a:off x="1390650" y="5486400"/>
            <a:ext cx="1" cy="66675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EC8B9E2-8E41-4749-9F01-ED1F4D7ADF48}"/>
              </a:ext>
            </a:extLst>
          </p:cNvPr>
          <p:cNvCxnSpPr>
            <a:cxnSpLocks/>
          </p:cNvCxnSpPr>
          <p:nvPr/>
        </p:nvCxnSpPr>
        <p:spPr>
          <a:xfrm flipV="1">
            <a:off x="1477802" y="4677261"/>
            <a:ext cx="321518" cy="66235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193A369-BF43-4678-88B1-AD939FE83C88}"/>
                  </a:ext>
                </a:extLst>
              </p:cNvPr>
              <p:cNvSpPr txBox="1"/>
              <p:nvPr/>
            </p:nvSpPr>
            <p:spPr>
              <a:xfrm>
                <a:off x="3212257" y="6198559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193A369-BF43-4678-88B1-AD939FE83C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2257" y="6198559"/>
                <a:ext cx="432048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6E38C28-59C6-4744-ADE2-BDC22874259F}"/>
                  </a:ext>
                </a:extLst>
              </p:cNvPr>
              <p:cNvSpPr txBox="1"/>
              <p:nvPr/>
            </p:nvSpPr>
            <p:spPr>
              <a:xfrm>
                <a:off x="1697782" y="4501877"/>
                <a:ext cx="129115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+8</m:t>
                          </m:r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200" b="0" i="0" smtClean="0">
                          <a:latin typeface="Cambria Math" panose="02040503050406030204" pitchFamily="18" charset="0"/>
                        </a:rPr>
                        <m:t>m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GB" sz="1200" b="0" i="0" smtClean="0"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6E38C28-59C6-4744-ADE2-BDC2287425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7782" y="4501877"/>
                <a:ext cx="1291158" cy="276999"/>
              </a:xfrm>
              <a:prstGeom prst="rect">
                <a:avLst/>
              </a:prstGeom>
              <a:blipFill>
                <a:blip r:embed="rId7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536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397FD17-ED42-4E2C-97A5-0EAE4E180F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196821"/>
            <a:ext cx="5367685" cy="478100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6E1E6F2A-9350-42FA-8F1D-1159DEC269CF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4" name="TextBox 32">
              <a:extLst>
                <a:ext uri="{FF2B5EF4-FFF2-40B4-BE49-F238E27FC236}">
                  <a16:creationId xmlns:a16="http://schemas.microsoft.com/office/drawing/2014/main" id="{BBBA2A72-BFEF-48FD-BB8D-F885E633F15F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Test Your Understanding</a:t>
              </a:r>
              <a:endParaRPr lang="en-GB" sz="3200" dirty="0"/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647364FE-C1C4-4E06-9CC3-CEBD56A9CD9C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B134F10B-0663-47E1-A25E-3D8855A6DC6D}"/>
              </a:ext>
            </a:extLst>
          </p:cNvPr>
          <p:cNvSpPr txBox="1"/>
          <p:nvPr/>
        </p:nvSpPr>
        <p:spPr>
          <a:xfrm>
            <a:off x="251520" y="789343"/>
            <a:ext cx="338437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Edexcel M2(Old) Jan 2012 Q7</a:t>
            </a:r>
          </a:p>
        </p:txBody>
      </p:sp>
    </p:spTree>
    <p:extLst>
      <p:ext uri="{BB962C8B-B14F-4D97-AF65-F5344CB8AC3E}">
        <p14:creationId xmlns:p14="http://schemas.microsoft.com/office/powerpoint/2010/main" val="373809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1BD561D-0245-4CB7-96BA-F1226E1FE76F}"/>
              </a:ext>
            </a:extLst>
          </p:cNvPr>
          <p:cNvSpPr/>
          <p:nvPr/>
        </p:nvSpPr>
        <p:spPr>
          <a:xfrm>
            <a:off x="1424720" y="1346015"/>
            <a:ext cx="110465" cy="491174"/>
          </a:xfrm>
          <a:custGeom>
            <a:avLst/>
            <a:gdLst>
              <a:gd name="connsiteX0" fmla="*/ 0 w 109690"/>
              <a:gd name="connsiteY0" fmla="*/ 0 h 381000"/>
              <a:gd name="connsiteX1" fmla="*/ 109538 w 109690"/>
              <a:gd name="connsiteY1" fmla="*/ 185738 h 381000"/>
              <a:gd name="connsiteX2" fmla="*/ 19050 w 109690"/>
              <a:gd name="connsiteY2" fmla="*/ 38100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690" h="381000">
                <a:moveTo>
                  <a:pt x="0" y="0"/>
                </a:moveTo>
                <a:cubicBezTo>
                  <a:pt x="53181" y="61119"/>
                  <a:pt x="106363" y="122238"/>
                  <a:pt x="109538" y="185738"/>
                </a:cubicBezTo>
                <a:cubicBezTo>
                  <a:pt x="112713" y="249238"/>
                  <a:pt x="65881" y="315119"/>
                  <a:pt x="19050" y="381000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F3C07027-FDC2-45D9-B4A1-E5CD62EC4EA8}"/>
              </a:ext>
            </a:extLst>
          </p:cNvPr>
          <p:cNvSpPr/>
          <p:nvPr/>
        </p:nvSpPr>
        <p:spPr>
          <a:xfrm>
            <a:off x="1449887" y="1932877"/>
            <a:ext cx="127243" cy="483152"/>
          </a:xfrm>
          <a:custGeom>
            <a:avLst/>
            <a:gdLst>
              <a:gd name="connsiteX0" fmla="*/ 0 w 109690"/>
              <a:gd name="connsiteY0" fmla="*/ 0 h 381000"/>
              <a:gd name="connsiteX1" fmla="*/ 109538 w 109690"/>
              <a:gd name="connsiteY1" fmla="*/ 185738 h 381000"/>
              <a:gd name="connsiteX2" fmla="*/ 19050 w 109690"/>
              <a:gd name="connsiteY2" fmla="*/ 38100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690" h="381000">
                <a:moveTo>
                  <a:pt x="0" y="0"/>
                </a:moveTo>
                <a:cubicBezTo>
                  <a:pt x="53181" y="61119"/>
                  <a:pt x="106363" y="122238"/>
                  <a:pt x="109538" y="185738"/>
                </a:cubicBezTo>
                <a:cubicBezTo>
                  <a:pt x="112713" y="249238"/>
                  <a:pt x="65881" y="315119"/>
                  <a:pt x="19050" y="381000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60BBCC67-1857-4E1E-AF01-E71BDB159EA9}"/>
              </a:ext>
            </a:extLst>
          </p:cNvPr>
          <p:cNvSpPr/>
          <p:nvPr/>
        </p:nvSpPr>
        <p:spPr>
          <a:xfrm rot="10800000">
            <a:off x="1048624" y="1947236"/>
            <a:ext cx="154485" cy="493960"/>
          </a:xfrm>
          <a:custGeom>
            <a:avLst/>
            <a:gdLst>
              <a:gd name="connsiteX0" fmla="*/ 0 w 109690"/>
              <a:gd name="connsiteY0" fmla="*/ 0 h 381000"/>
              <a:gd name="connsiteX1" fmla="*/ 109538 w 109690"/>
              <a:gd name="connsiteY1" fmla="*/ 185738 h 381000"/>
              <a:gd name="connsiteX2" fmla="*/ 19050 w 109690"/>
              <a:gd name="connsiteY2" fmla="*/ 38100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690" h="381000">
                <a:moveTo>
                  <a:pt x="0" y="0"/>
                </a:moveTo>
                <a:cubicBezTo>
                  <a:pt x="53181" y="61119"/>
                  <a:pt x="106363" y="122238"/>
                  <a:pt x="109538" y="185738"/>
                </a:cubicBezTo>
                <a:cubicBezTo>
                  <a:pt x="112713" y="249238"/>
                  <a:pt x="65881" y="315119"/>
                  <a:pt x="19050" y="381000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09EC7B7-38BC-47E3-B9FB-AF9AB15E56B3}"/>
              </a:ext>
            </a:extLst>
          </p:cNvPr>
          <p:cNvSpPr/>
          <p:nvPr/>
        </p:nvSpPr>
        <p:spPr>
          <a:xfrm rot="10800000">
            <a:off x="1040235" y="1322733"/>
            <a:ext cx="134759" cy="531234"/>
          </a:xfrm>
          <a:custGeom>
            <a:avLst/>
            <a:gdLst>
              <a:gd name="connsiteX0" fmla="*/ 0 w 109690"/>
              <a:gd name="connsiteY0" fmla="*/ 0 h 381000"/>
              <a:gd name="connsiteX1" fmla="*/ 109538 w 109690"/>
              <a:gd name="connsiteY1" fmla="*/ 185738 h 381000"/>
              <a:gd name="connsiteX2" fmla="*/ 19050 w 109690"/>
              <a:gd name="connsiteY2" fmla="*/ 38100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690" h="381000">
                <a:moveTo>
                  <a:pt x="0" y="0"/>
                </a:moveTo>
                <a:cubicBezTo>
                  <a:pt x="53181" y="61119"/>
                  <a:pt x="106363" y="122238"/>
                  <a:pt x="109538" y="185738"/>
                </a:cubicBezTo>
                <a:cubicBezTo>
                  <a:pt x="112713" y="249238"/>
                  <a:pt x="65881" y="315119"/>
                  <a:pt x="19050" y="381000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8AD6D4E-1F76-427F-9EFE-E869878EEFB0}"/>
                  </a:ext>
                </a:extLst>
              </p:cNvPr>
              <p:cNvSpPr txBox="1"/>
              <p:nvPr/>
            </p:nvSpPr>
            <p:spPr>
              <a:xfrm>
                <a:off x="1587236" y="1313799"/>
                <a:ext cx="322308" cy="442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8AD6D4E-1F76-427F-9EFE-E869878EEF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7236" y="1313799"/>
                <a:ext cx="322308" cy="442942"/>
              </a:xfrm>
              <a:prstGeom prst="rect">
                <a:avLst/>
              </a:prstGeom>
              <a:blipFill>
                <a:blip r:embed="rId2"/>
                <a:stretch>
                  <a:fillRect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A5041E1-11F6-438F-8E2F-275DFD4F8615}"/>
                  </a:ext>
                </a:extLst>
              </p:cNvPr>
              <p:cNvSpPr txBox="1"/>
              <p:nvPr/>
            </p:nvSpPr>
            <p:spPr>
              <a:xfrm>
                <a:off x="1681261" y="1995602"/>
                <a:ext cx="322308" cy="442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A5041E1-11F6-438F-8E2F-275DFD4F86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1261" y="1995602"/>
                <a:ext cx="322308" cy="442942"/>
              </a:xfrm>
              <a:prstGeom prst="rect">
                <a:avLst/>
              </a:prstGeom>
              <a:blipFill>
                <a:blip r:embed="rId3"/>
                <a:stretch>
                  <a:fillRect b="-13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1296B36-8E1F-4EA1-88C9-CEABE7BABFA6}"/>
                  </a:ext>
                </a:extLst>
              </p:cNvPr>
              <p:cNvSpPr txBox="1"/>
              <p:nvPr/>
            </p:nvSpPr>
            <p:spPr>
              <a:xfrm>
                <a:off x="477007" y="2023170"/>
                <a:ext cx="322308" cy="2840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∫</m:t>
                      </m:r>
                      <m:r>
                        <a:rPr lang="en-GB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1296B36-8E1F-4EA1-88C9-CEABE7BABF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007" y="2023170"/>
                <a:ext cx="322308" cy="284052"/>
              </a:xfrm>
              <a:prstGeom prst="rect">
                <a:avLst/>
              </a:prstGeom>
              <a:blipFill>
                <a:blip r:embed="rId4"/>
                <a:stretch>
                  <a:fillRect r="-67925" b="-10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66016AD-65F9-4009-BE5A-E57DE23EAEC2}"/>
                  </a:ext>
                </a:extLst>
              </p:cNvPr>
              <p:cNvSpPr txBox="1"/>
              <p:nvPr/>
            </p:nvSpPr>
            <p:spPr>
              <a:xfrm>
                <a:off x="481551" y="1436335"/>
                <a:ext cx="322308" cy="2840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∫</m:t>
                      </m:r>
                      <m:r>
                        <a:rPr lang="en-GB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GB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66016AD-65F9-4009-BE5A-E57DE23EAE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551" y="1436335"/>
                <a:ext cx="322308" cy="284052"/>
              </a:xfrm>
              <a:prstGeom prst="rect">
                <a:avLst/>
              </a:prstGeom>
              <a:blipFill>
                <a:blip r:embed="rId5"/>
                <a:stretch>
                  <a:fillRect r="-66038" b="-10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>
            <a:extLst>
              <a:ext uri="{FF2B5EF4-FFF2-40B4-BE49-F238E27FC236}">
                <a16:creationId xmlns:a16="http://schemas.microsoft.com/office/drawing/2014/main" id="{357AEA60-0ECE-4EDE-ABED-12CB2A271811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12" name="TextBox 32">
              <a:extLst>
                <a:ext uri="{FF2B5EF4-FFF2-40B4-BE49-F238E27FC236}">
                  <a16:creationId xmlns:a16="http://schemas.microsoft.com/office/drawing/2014/main" id="{86369965-B473-4141-8F60-058EBB809150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Variable Acceleration in One Dimension</a:t>
              </a:r>
              <a:endParaRPr lang="en-GB" sz="3200" dirty="0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3451440-B33F-466C-A6FD-B726C7C766B0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35DAAB6-730D-41F6-9716-97D278DA01CD}"/>
                  </a:ext>
                </a:extLst>
              </p:cNvPr>
              <p:cNvSpPr txBox="1"/>
              <p:nvPr/>
            </p:nvSpPr>
            <p:spPr>
              <a:xfrm>
                <a:off x="1116271" y="1018523"/>
                <a:ext cx="3451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35DAAB6-730D-41F6-9716-97D278DA01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6271" y="1018523"/>
                <a:ext cx="34513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798CC00-C0F5-4800-BFC9-CF31C9997251}"/>
                  </a:ext>
                </a:extLst>
              </p:cNvPr>
              <p:cNvSpPr txBox="1"/>
              <p:nvPr/>
            </p:nvSpPr>
            <p:spPr>
              <a:xfrm>
                <a:off x="1134675" y="1689697"/>
                <a:ext cx="3451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798CC00-C0F5-4800-BFC9-CF31C99972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4675" y="1689697"/>
                <a:ext cx="34513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CBCFFD1-2B40-428A-9282-1F3BF2FF8DA2}"/>
                  </a:ext>
                </a:extLst>
              </p:cNvPr>
              <p:cNvSpPr txBox="1"/>
              <p:nvPr/>
            </p:nvSpPr>
            <p:spPr>
              <a:xfrm>
                <a:off x="1150807" y="2275354"/>
                <a:ext cx="3451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CBCFFD1-2B40-428A-9282-1F3BF2FF8D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0807" y="2275354"/>
                <a:ext cx="34513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89D9870-F46C-4DF7-A3EE-ACD0DDBFD712}"/>
                  </a:ext>
                </a:extLst>
              </p:cNvPr>
              <p:cNvSpPr txBox="1"/>
              <p:nvPr/>
            </p:nvSpPr>
            <p:spPr>
              <a:xfrm>
                <a:off x="2676088" y="869582"/>
                <a:ext cx="5996875" cy="2159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In Mechanics Yr1 we saw that velocity was the rate of change of displacement, and thus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𝑑𝑠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GB" dirty="0"/>
                  <a:t>. Similarly acceleration is the rate of change of velocity, and thus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𝑑𝑣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endParaRPr lang="en-GB" dirty="0"/>
              </a:p>
              <a:p>
                <a:endParaRPr lang="en-GB" sz="1050" dirty="0"/>
              </a:p>
              <a:p>
                <a:r>
                  <a:rPr lang="en-GB" dirty="0"/>
                  <a:t>Let’s stick to one-dimension for the moment, but you may need to </a:t>
                </a:r>
                <a:r>
                  <a:rPr lang="en-GB" b="1" dirty="0"/>
                  <a:t>differentiate more complex functions of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GB" b="1" dirty="0"/>
                  <a:t> that use Pure Year 2 techniques</a:t>
                </a:r>
                <a:r>
                  <a:rPr lang="en-GB" dirty="0"/>
                  <a:t>.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89D9870-F46C-4DF7-A3EE-ACD0DDBFD7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6088" y="869582"/>
                <a:ext cx="5996875" cy="2159822"/>
              </a:xfrm>
              <a:prstGeom prst="rect">
                <a:avLst/>
              </a:prstGeom>
              <a:blipFill>
                <a:blip r:embed="rId9"/>
                <a:stretch>
                  <a:fillRect l="-915" t="-1695" r="-203" b="-36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1AC7B2A-4E6A-402E-A062-3AF52494CCEB}"/>
                  </a:ext>
                </a:extLst>
              </p:cNvPr>
              <p:cNvSpPr txBox="1"/>
              <p:nvPr/>
            </p:nvSpPr>
            <p:spPr>
              <a:xfrm>
                <a:off x="323529" y="3396531"/>
                <a:ext cx="4343722" cy="1690335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[Textbook] A particle is moving in a straight line with acceleration 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/>
                  <a:t> seconds given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GB" sz="1400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1400" b="0" i="0" smtClean="0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,    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≥0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  <a:p>
                <a:r>
                  <a:rPr lang="en-GB" sz="1400" dirty="0"/>
                  <a:t>The velocity of the particle 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/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den>
                    </m:f>
                  </m:oMath>
                </a14:m>
                <a:r>
                  <a:rPr lang="en-GB" sz="1400" dirty="0"/>
                  <a:t> ms</a:t>
                </a:r>
                <a:r>
                  <a:rPr lang="en-GB" sz="1400" baseline="30000" dirty="0"/>
                  <a:t>-1</a:t>
                </a:r>
                <a:r>
                  <a:rPr lang="en-GB" sz="1400" dirty="0"/>
                  <a:t>. Find: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/>
                  <a:t>an expression for the velocity 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/>
                  <a:t> seconds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/>
                  <a:t>the maximum speed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/>
                  <a:t>the distance travelled in the first 3 seconds.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1AC7B2A-4E6A-402E-A062-3AF52494CC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9" y="3396531"/>
                <a:ext cx="4343722" cy="169033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928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26570</TotalTime>
  <Words>688</Words>
  <Application>Microsoft Office PowerPoint</Application>
  <PresentationFormat>On-screen Show (4:3)</PresentationFormat>
  <Paragraphs>110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Cambria Math</vt:lpstr>
      <vt:lpstr>Wingdings</vt:lpstr>
      <vt:lpstr>Office Theme</vt:lpstr>
      <vt:lpstr>MechYr2 Chapter 8 :: Further Kinematics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Frost J</dc:creator>
  <cp:lastModifiedBy>Stef Smith</cp:lastModifiedBy>
  <cp:revision>988</cp:revision>
  <cp:lastPrinted>2019-05-13T15:19:10Z</cp:lastPrinted>
  <dcterms:created xsi:type="dcterms:W3CDTF">2013-02-28T07:36:55Z</dcterms:created>
  <dcterms:modified xsi:type="dcterms:W3CDTF">2019-05-13T15:25:02Z</dcterms:modified>
</cp:coreProperties>
</file>