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1" r:id="rId2"/>
    <p:sldId id="569" r:id="rId3"/>
    <p:sldId id="570" r:id="rId4"/>
    <p:sldId id="571" r:id="rId5"/>
    <p:sldId id="572" r:id="rId6"/>
    <p:sldId id="573" r:id="rId7"/>
    <p:sldId id="574" r:id="rId8"/>
    <p:sldId id="577" r:id="rId9"/>
    <p:sldId id="575" r:id="rId10"/>
    <p:sldId id="578" r:id="rId11"/>
    <p:sldId id="580" r:id="rId12"/>
    <p:sldId id="582" r:id="rId13"/>
    <p:sldId id="583" r:id="rId14"/>
    <p:sldId id="584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108" d="100"/>
          <a:sy n="108" d="100"/>
        </p:scale>
        <p:origin x="150" y="11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18.png"/><Relationship Id="rId12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MechYr2 Chapter 8 :: </a:t>
            </a:r>
            <a:r>
              <a:rPr lang="en-GB" dirty="0"/>
              <a:t>Further Kinematics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TiffinSchoolLogoSmall.png">
            <a:extLst>
              <a:ext uri="{FF2B5EF4-FFF2-40B4-BE49-F238E27FC236}">
                <a16:creationId xmlns:a16="http://schemas.microsoft.com/office/drawing/2014/main" id="{1C31B10D-5273-426E-8D4F-C85A66BD3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CE0A8DC-0051-49C3-AD6D-2F9218FEFF2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D1EAC13-7393-4F80-BF73-1F41A9799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F183FFA-5727-4C09-BA10-F69F7A2D92F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6052863" cy="18172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particle of mass 6kg is moving on the positive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-axis.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 the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/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-axis,</a:t>
                </a:r>
              </a:p>
              <a:p>
                <a:r>
                  <a:rPr lang="en-GB" sz="1400" dirty="0"/>
                  <a:t>(b) 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/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6052863" cy="1817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96256C2-7464-4F00-9998-A8F95A5D03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1F81AA1-0AE5-46BE-ADF7-10FF195DB9A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4D9BBC-4675-453A-94C8-BA7278A7E8E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917AEA-453F-4E6C-9918-535E889DD320}"/>
                  </a:ext>
                </a:extLst>
              </p:cNvPr>
              <p:cNvSpPr txBox="1"/>
              <p:nvPr/>
            </p:nvSpPr>
            <p:spPr>
              <a:xfrm>
                <a:off x="467543" y="980728"/>
                <a:ext cx="7066731" cy="589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Suppose that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. What would be the acceleration</a:t>
                </a:r>
                <a:r>
                  <a:rPr lang="en-GB" dirty="0" smtClean="0"/>
                  <a:t>?</a:t>
                </a:r>
                <a:endParaRPr lang="en-GB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917AEA-453F-4E6C-9918-535E889DD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980728"/>
                <a:ext cx="7066731" cy="589649"/>
              </a:xfrm>
              <a:prstGeom prst="rect">
                <a:avLst/>
              </a:prstGeom>
              <a:blipFill>
                <a:blip r:embed="rId2"/>
                <a:stretch>
                  <a:fillRect l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CE73459-A016-4178-98E5-BE39892B3A87}"/>
                  </a:ext>
                </a:extLst>
              </p:cNvPr>
              <p:cNvSpPr txBox="1"/>
              <p:nvPr/>
            </p:nvSpPr>
            <p:spPr>
              <a:xfrm>
                <a:off x="405495" y="2514439"/>
                <a:ext cx="4957080" cy="92313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</m:acc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̇"/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/>
                  <a:t/>
                </a:r>
                <a:br>
                  <a:rPr lang="en-GB" b="1" dirty="0"/>
                </a:br>
                <a:r>
                  <a:rPr lang="en-GB" dirty="0"/>
                  <a:t>                            and 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̈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̈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̈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CE73459-A016-4178-98E5-BE39892B3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5" y="2514439"/>
                <a:ext cx="4957080" cy="923138"/>
              </a:xfrm>
              <a:prstGeom prst="rect">
                <a:avLst/>
              </a:prstGeom>
              <a:blipFill>
                <a:blip r:embed="rId3"/>
                <a:stretch>
                  <a:fillRect l="-857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9B7F3D-82A3-42E2-BD01-F451816C6068}"/>
                  </a:ext>
                </a:extLst>
              </p:cNvPr>
              <p:cNvSpPr txBox="1"/>
              <p:nvPr/>
            </p:nvSpPr>
            <p:spPr>
              <a:xfrm>
                <a:off x="5594970" y="2697857"/>
                <a:ext cx="3240360" cy="727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Notational note</a:t>
                </a:r>
                <a:r>
                  <a:rPr lang="en-GB" sz="1200" dirty="0"/>
                  <a:t>: Dot notation is a short-hand for differentiation </a:t>
                </a:r>
                <a:r>
                  <a:rPr lang="en-GB" sz="1200" u="sng" dirty="0"/>
                  <a:t>with respect to time</a:t>
                </a:r>
                <a:r>
                  <a:rPr lang="en-GB" sz="1200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1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200" b="0" i="1" dirty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200" dirty="0"/>
              </a:p>
              <a:p>
                <a:r>
                  <a:rPr lang="en-GB" sz="1200" dirty="0"/>
                  <a:t>Its use is common in Physics.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9B7F3D-82A3-42E2-BD01-F451816C60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70" y="2697857"/>
                <a:ext cx="3240360" cy="727635"/>
              </a:xfrm>
              <a:prstGeom prst="rect">
                <a:avLst/>
              </a:prstGeom>
              <a:blipFill>
                <a:blip r:embed="rId4"/>
                <a:stretch>
                  <a:fillRect l="-188" t="-840" r="-377" b="-67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0D95332-745A-4A92-B7F6-B75CCD94C62B}"/>
                  </a:ext>
                </a:extLst>
              </p:cNvPr>
              <p:cNvSpPr txBox="1"/>
              <p:nvPr/>
            </p:nvSpPr>
            <p:spPr>
              <a:xfrm>
                <a:off x="222920" y="3856206"/>
                <a:ext cx="4488511" cy="191238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of mass 0.8kg is acted on by a single force </a:t>
                </a:r>
                <a14:m>
                  <m:oMath xmlns:m="http://schemas.openxmlformats.org/officeDocument/2006/math"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/>
                  <a:t> N.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 is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/>
                  <a:t> metres,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+50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acceleration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as a vector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b="0" dirty="0"/>
                  <a:t> </a:t>
                </a:r>
                <a14:m>
                  <m:oMath xmlns:m="http://schemas.openxmlformats.org/officeDocument/2006/math"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/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0D95332-745A-4A92-B7F6-B75CCD94C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20" y="3856206"/>
                <a:ext cx="4488511" cy="19123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39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E39E3F-9848-417F-B9CD-AB8841CD749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F51FF1C-B928-4286-A974-B769521648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Integrating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ED57BD-9C0D-43DA-8D10-79F1FDB7FC9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/>
              <p:nvPr/>
            </p:nvSpPr>
            <p:spPr>
              <a:xfrm>
                <a:off x="395536" y="908720"/>
                <a:ext cx="76328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can similarly integrate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/>
                  <a:t> components to get from acceleration to velocity and velocity to displacement.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34B4A1-F18E-4E99-AB57-AD47439B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7632848" cy="646331"/>
              </a:xfrm>
              <a:prstGeom prst="rect">
                <a:avLst/>
              </a:prstGeom>
              <a:blipFill>
                <a:blip r:embed="rId2"/>
                <a:stretch>
                  <a:fillRect l="-71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DB1FC-BD0A-425F-9CC1-4C54A80C2BD0}"/>
                  </a:ext>
                </a:extLst>
              </p:cNvPr>
              <p:cNvSpPr txBox="1"/>
              <p:nvPr/>
            </p:nvSpPr>
            <p:spPr>
              <a:xfrm>
                <a:off x="395536" y="1683050"/>
                <a:ext cx="7828541" cy="12920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seconds, its velocity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-1</a:t>
                </a:r>
                <a:r>
                  <a:rPr lang="en-GB" sz="1600" dirty="0"/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, the position vector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with respect to a fixed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m. Find the position vector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seconds.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DB1FC-BD0A-425F-9CC1-4C54A80C2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683050"/>
                <a:ext cx="7828541" cy="12920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44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56838B5-2F41-4939-A566-1877088FCA2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F96D68E-7C43-493A-B007-8D7A16B6B7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722636-6467-4DB4-A502-C784CA8E76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/>
              <p:nvPr/>
            </p:nvSpPr>
            <p:spPr>
              <a:xfrm>
                <a:off x="424111" y="873425"/>
                <a:ext cx="7828541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seconds, its acceleration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-2</a:t>
                </a:r>
                <a:r>
                  <a:rPr lang="en-GB" sz="1600" dirty="0"/>
                  <a:t>.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/>
                  <a:t>, the velocity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-1</a:t>
                </a:r>
                <a:r>
                  <a:rPr lang="en-GB" sz="1600" dirty="0"/>
                  <a:t> and the position vector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/>
                  <a:t>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the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2AF4A2-6BB3-44F0-A815-83D76CECF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11" y="873425"/>
                <a:ext cx="7828541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4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983811-C96B-4819-8F33-46BE9E2A4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50" y="1186871"/>
            <a:ext cx="5724525" cy="32861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7F73843A-E117-4901-9763-AE8240B8E77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14558D27-EB18-42D3-8174-315A635EE7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28CF592-1823-426B-953B-FAAF2EEECE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8B50DDF-669A-456C-BB31-CF8CA1E4117D}"/>
              </a:ext>
            </a:extLst>
          </p:cNvPr>
          <p:cNvSpPr txBox="1"/>
          <p:nvPr/>
        </p:nvSpPr>
        <p:spPr>
          <a:xfrm>
            <a:off x="251520" y="789343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M2(Old) Jan 2013 Q4</a:t>
            </a:r>
          </a:p>
        </p:txBody>
      </p:sp>
    </p:spTree>
    <p:extLst>
      <p:ext uri="{BB962C8B-B14F-4D97-AF65-F5344CB8AC3E}">
        <p14:creationId xmlns:p14="http://schemas.microsoft.com/office/powerpoint/2010/main" val="16843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196CB7-5003-49E6-8AA3-914506922011}"/>
              </a:ext>
            </a:extLst>
          </p:cNvPr>
          <p:cNvCxnSpPr>
            <a:cxnSpLocks/>
          </p:cNvCxnSpPr>
          <p:nvPr/>
        </p:nvCxnSpPr>
        <p:spPr>
          <a:xfrm flipV="1">
            <a:off x="3047236" y="1226820"/>
            <a:ext cx="3262124" cy="1556278"/>
          </a:xfrm>
          <a:prstGeom prst="straightConnector1">
            <a:avLst/>
          </a:prstGeom>
          <a:ln w="76200">
            <a:prstDash val="sysDot"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5E53DBF-DC8F-4A19-83A1-1FE8F110875C}"/>
              </a:ext>
            </a:extLst>
          </p:cNvPr>
          <p:cNvCxnSpPr/>
          <p:nvPr/>
        </p:nvCxnSpPr>
        <p:spPr>
          <a:xfrm flipV="1">
            <a:off x="3059832" y="2204864"/>
            <a:ext cx="1224136" cy="5760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Picture 2">
            <a:extLst>
              <a:ext uri="{FF2B5EF4-FFF2-40B4-BE49-F238E27FC236}">
                <a16:creationId xmlns:a16="http://schemas.microsoft.com/office/drawing/2014/main" id="{E2778CE7-1D89-4D25-8E30-E28B237C9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290" y="2494965"/>
            <a:ext cx="412303" cy="59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F5F1719-A3E2-43A7-8568-9B8851BEB4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1: Vector </a:t>
              </a:r>
              <a:r>
                <a:rPr lang="en-GB" sz="3200" dirty="0">
                  <a:latin typeface="+mj-lt"/>
                </a:rPr>
                <a:t>motion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D9DAFD-4074-49E2-9599-B520C2919D2D}"/>
                  </a:ext>
                </a:extLst>
              </p:cNvPr>
              <p:cNvSpPr txBox="1"/>
              <p:nvPr/>
            </p:nvSpPr>
            <p:spPr>
              <a:xfrm>
                <a:off x="2555776" y="3092024"/>
                <a:ext cx="1080120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D9DAFD-4074-49E2-9599-B520C2919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092024"/>
                <a:ext cx="1080120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76094A-4431-46A2-B547-F9B6C21635DB}"/>
                  </a:ext>
                </a:extLst>
              </p:cNvPr>
              <p:cNvSpPr txBox="1"/>
              <p:nvPr/>
            </p:nvSpPr>
            <p:spPr>
              <a:xfrm rot="20204967">
                <a:off x="3144416" y="2479542"/>
                <a:ext cx="1080120" cy="450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76094A-4431-46A2-B547-F9B6C2163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204967">
                <a:off x="3144416" y="2479542"/>
                <a:ext cx="1080120" cy="4501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5FB903-BF4E-4AA5-91A3-8768BC5EF6FC}"/>
                  </a:ext>
                </a:extLst>
              </p:cNvPr>
              <p:cNvSpPr txBox="1"/>
              <p:nvPr/>
            </p:nvSpPr>
            <p:spPr>
              <a:xfrm>
                <a:off x="3743908" y="2642476"/>
                <a:ext cx="1080120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5FB903-BF4E-4AA5-91A3-8768BC5EF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2642476"/>
                <a:ext cx="1080120" cy="5524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1616BD-4ADB-4706-A1F9-54AE335A8600}"/>
                  </a:ext>
                </a:extLst>
              </p:cNvPr>
              <p:cNvSpPr txBox="1"/>
              <p:nvPr/>
            </p:nvSpPr>
            <p:spPr>
              <a:xfrm>
                <a:off x="4966712" y="2090017"/>
                <a:ext cx="1080120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1616BD-4ADB-4706-A1F9-54AE335A8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712" y="2090017"/>
                <a:ext cx="1080120" cy="5524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02EA49-DE19-4EB6-A489-DEA4EE3691C4}"/>
                  </a:ext>
                </a:extLst>
              </p:cNvPr>
              <p:cNvSpPr txBox="1"/>
              <p:nvPr/>
            </p:nvSpPr>
            <p:spPr>
              <a:xfrm>
                <a:off x="2371168" y="2265065"/>
                <a:ext cx="676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02EA49-DE19-4EB6-A489-DEA4EE369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168" y="2265065"/>
                <a:ext cx="676832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A8767DF-D882-461D-BF1A-EC0435387E34}"/>
                  </a:ext>
                </a:extLst>
              </p:cNvPr>
              <p:cNvSpPr txBox="1"/>
              <p:nvPr/>
            </p:nvSpPr>
            <p:spPr>
              <a:xfrm>
                <a:off x="3475224" y="1573409"/>
                <a:ext cx="676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A8767DF-D882-461D-BF1A-EC0435387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224" y="1573409"/>
                <a:ext cx="67683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30637C-CFF8-43A1-B00D-6E771F496549}"/>
                  </a:ext>
                </a:extLst>
              </p:cNvPr>
              <p:cNvSpPr txBox="1"/>
              <p:nvPr/>
            </p:nvSpPr>
            <p:spPr>
              <a:xfrm>
                <a:off x="4757836" y="1016954"/>
                <a:ext cx="676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30637C-CFF8-43A1-B00D-6E771F496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836" y="1016954"/>
                <a:ext cx="676832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/>
              <p:nvPr/>
            </p:nvSpPr>
            <p:spPr>
              <a:xfrm>
                <a:off x="145936" y="683509"/>
                <a:ext cx="3655650" cy="102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Initially, Lewis is at the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/>
                  <a:t>. Each second, he moves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/>
                  <a:t>, i.e. his </a:t>
                </a:r>
                <a:r>
                  <a:rPr lang="en-GB" sz="1400" b="1" dirty="0"/>
                  <a:t>velocity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Where will he be after 1 second?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36" y="683509"/>
                <a:ext cx="3655650" cy="1022716"/>
              </a:xfrm>
              <a:prstGeom prst="rect">
                <a:avLst/>
              </a:prstGeom>
              <a:blipFill>
                <a:blip r:embed="rId11"/>
                <a:stretch>
                  <a:fillRect l="-500"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3103546C-269A-4A24-AE9A-FF78B238123E}"/>
              </a:ext>
            </a:extLst>
          </p:cNvPr>
          <p:cNvSpPr txBox="1"/>
          <p:nvPr/>
        </p:nvSpPr>
        <p:spPr>
          <a:xfrm>
            <a:off x="4748188" y="2803244"/>
            <a:ext cx="2596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After </a:t>
            </a:r>
            <a:r>
              <a:rPr lang="en-GB" sz="1400" dirty="0" err="1"/>
              <a:t>after</a:t>
            </a:r>
            <a:r>
              <a:rPr lang="en-GB" sz="1400" dirty="0"/>
              <a:t> 2 seconds?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8BBB80-0724-484C-9945-012D77521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02" b="92473" l="9375" r="92188">
                        <a14:foregroundMark x1="92188" y1="37634" x2="12500" y2="53763"/>
                        <a14:foregroundMark x1="60938" y1="31183" x2="56250" y2="16129"/>
                        <a14:foregroundMark x1="67188" y1="89247" x2="43750" y2="92473"/>
                        <a14:foregroundMark x1="59375" y1="15054" x2="31250" y2="1828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412303" cy="59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5B8F67C-8BE0-40E9-AA88-62CB83E8F773}"/>
                  </a:ext>
                </a:extLst>
              </p:cNvPr>
              <p:cNvSpPr txBox="1"/>
              <p:nvPr/>
            </p:nvSpPr>
            <p:spPr>
              <a:xfrm>
                <a:off x="918641" y="3775003"/>
                <a:ext cx="67680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 in general, where would Lewis be after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seconds,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 smtClean="0"/>
                  <a:t>?</a:t>
                </a:r>
                <a:endParaRPr lang="en-GB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5B8F67C-8BE0-40E9-AA88-62CB83E8F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41" y="3775003"/>
                <a:ext cx="6768033" cy="369332"/>
              </a:xfrm>
              <a:prstGeom prst="rect">
                <a:avLst/>
              </a:prstGeom>
              <a:blipFill>
                <a:blip r:embed="rId13"/>
                <a:stretch>
                  <a:fillRect l="-81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/>
              <p:nvPr/>
            </p:nvSpPr>
            <p:spPr>
              <a:xfrm>
                <a:off x="618576" y="5487169"/>
                <a:ext cx="4507097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Position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dirty="0"/>
                  <a:t> of particle: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/>
                  <a:t> is initial position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dirty="0"/>
                  <a:t> is velocity.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76" y="5487169"/>
                <a:ext cx="4507097" cy="923330"/>
              </a:xfrm>
              <a:prstGeom prst="rect">
                <a:avLst/>
              </a:prstGeom>
              <a:blipFill>
                <a:blip r:embed="rId14"/>
                <a:stretch>
                  <a:fillRect l="-806" t="-2564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47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2725 -0.08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54" y="-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25 -0.0838 L 0.25729 -0.1671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17" grpId="0"/>
      <p:bldP spid="19" grpId="0"/>
      <p:bldP spid="20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EB9AF4D-D93B-44F0-9944-36A74A48C17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1761D860-ADC6-4D5D-99C4-D3BA2AF7177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AEE9C92-FC59-463E-8181-0BF662FE447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FF8E14-AAB1-4397-A8B5-CDFFC9AC0041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7339277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starts from the position vector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-1</a:t>
                </a:r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the position vector of the particle 4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the time at which the particle is due east of the origin.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FF8E14-AAB1-4397-A8B5-CDFFC9AC0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7339277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1D3BE0E-9959-45C9-9CBA-81F8C735D9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0A0FB82-5A51-4DE5-ADCA-74CFED6FF193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>
                      <a:latin typeface="+mj-lt"/>
                    </a:rPr>
                    <a:t>… but with vectors!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0A0FB82-5A51-4DE5-ADCA-74CFED6FF1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6E4F6DE-6A85-4923-B478-D4BAB44D746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3DE6AC-2FC6-4360-B811-C0407F8B4D86}"/>
                  </a:ext>
                </a:extLst>
              </p:cNvPr>
              <p:cNvSpPr txBox="1"/>
              <p:nvPr/>
            </p:nvSpPr>
            <p:spPr>
              <a:xfrm>
                <a:off x="539552" y="908720"/>
                <a:ext cx="4584898" cy="2442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Some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𝑠𝑢𝑣𝑎𝑡</m:t>
                    </m:r>
                  </m:oMath>
                </a14:m>
                <a:r>
                  <a:rPr lang="en-GB" dirty="0"/>
                  <a:t> equations work with vectors. By convention, we use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dirty="0"/>
                  <a:t> instead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dirty="0"/>
                  <a:t> for displacement in 2D/3D (as we did in the previous exercise). In 2D, which of the quantities are vectors and which are scalars?</a:t>
                </a:r>
              </a:p>
              <a:p>
                <a:endParaRPr lang="en-GB" sz="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b="0" dirty="0"/>
                  <a:t/>
                </a:r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3DE6AC-2FC6-4360-B811-C0407F8B4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4584898" cy="2442272"/>
              </a:xfrm>
              <a:prstGeom prst="rect">
                <a:avLst/>
              </a:prstGeom>
              <a:blipFill>
                <a:blip r:embed="rId3"/>
                <a:stretch>
                  <a:fillRect l="-1197" t="-1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4D59A4-6ACB-477E-9AA0-CB93B910218B}"/>
                  </a:ext>
                </a:extLst>
              </p:cNvPr>
              <p:cNvSpPr txBox="1"/>
              <p:nvPr/>
            </p:nvSpPr>
            <p:spPr>
              <a:xfrm>
                <a:off x="5728320" y="959376"/>
                <a:ext cx="2952328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vector </a:t>
                </a: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vector</a:t>
                </a:r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vector </a:t>
                </a: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vector</a:t>
                </a:r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scalar </a:t>
                </a:r>
              </a:p>
              <a:p>
                <a:endParaRPr lang="en-GB" dirty="0"/>
              </a:p>
              <a:p>
                <a:r>
                  <a:rPr lang="en-GB" sz="1400" dirty="0"/>
                  <a:t>Note that as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/>
                  <a:t> are vectors, we can’t for example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𝑎𝑠</m:t>
                    </m:r>
                  </m:oMath>
                </a14:m>
                <a:r>
                  <a:rPr lang="en-GB" sz="1400" dirty="0"/>
                  <a:t>, as you can’t square a vector.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4D59A4-6ACB-477E-9AA0-CB93B9102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320" y="959376"/>
                <a:ext cx="2952328" cy="2400657"/>
              </a:xfrm>
              <a:prstGeom prst="rect">
                <a:avLst/>
              </a:prstGeom>
              <a:blipFill>
                <a:blip r:embed="rId4"/>
                <a:stretch>
                  <a:fillRect l="-620" t="-1269" r="-826" b="-1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25A7D540-9E0C-4FE5-BC46-5B874AAEDFE5}"/>
              </a:ext>
            </a:extLst>
          </p:cNvPr>
          <p:cNvSpPr/>
          <p:nvPr/>
        </p:nvSpPr>
        <p:spPr>
          <a:xfrm>
            <a:off x="6211496" y="1308368"/>
            <a:ext cx="1012264" cy="2613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B48124-9964-4FCC-B695-BAC82A458B4C}"/>
              </a:ext>
            </a:extLst>
          </p:cNvPr>
          <p:cNvSpPr/>
          <p:nvPr/>
        </p:nvSpPr>
        <p:spPr>
          <a:xfrm>
            <a:off x="6211496" y="1569720"/>
            <a:ext cx="1012264" cy="2613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516503-3709-4100-8B3D-0E2190E8833D}"/>
              </a:ext>
            </a:extLst>
          </p:cNvPr>
          <p:cNvSpPr/>
          <p:nvPr/>
        </p:nvSpPr>
        <p:spPr>
          <a:xfrm>
            <a:off x="6211496" y="1831072"/>
            <a:ext cx="1012264" cy="2613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DB7D8D-86C3-4E31-83B4-243274755582}"/>
              </a:ext>
            </a:extLst>
          </p:cNvPr>
          <p:cNvSpPr/>
          <p:nvPr/>
        </p:nvSpPr>
        <p:spPr>
          <a:xfrm>
            <a:off x="6211496" y="2092424"/>
            <a:ext cx="1012264" cy="2613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EB6634-D7C3-4F4D-A265-B9AE0D1E6745}"/>
                  </a:ext>
                </a:extLst>
              </p:cNvPr>
              <p:cNvSpPr txBox="1"/>
              <p:nvPr/>
            </p:nvSpPr>
            <p:spPr>
              <a:xfrm>
                <a:off x="539552" y="3541964"/>
                <a:ext cx="7339277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-1</a:t>
                </a:r>
                <a:r>
                  <a:rPr lang="en-GB" sz="1600" dirty="0"/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600" dirty="0"/>
                  <a:t> ms</a:t>
                </a:r>
                <a:r>
                  <a:rPr lang="en-GB" sz="1600" baseline="30000" dirty="0"/>
                  <a:t>-2</a:t>
                </a:r>
                <a:r>
                  <a:rPr lang="en-GB" sz="1600" dirty="0"/>
                  <a:t>. Find (a) the speed of the particle and (b) the bearing on which it is travelling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/>
                  <a:t> seconds.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EB6634-D7C3-4F4D-A265-B9AE0D1E6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541964"/>
                <a:ext cx="733927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483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25A07B-00E2-4754-91EA-DD258DA66E8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347B00-254D-4514-8404-85B7DF29F30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8245CF-3C01-4276-8A72-D32D30C72CD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/>
              <p:nvPr/>
            </p:nvSpPr>
            <p:spPr>
              <a:xfrm>
                <a:off x="398305" y="836712"/>
                <a:ext cx="8206143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/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  <a:p>
                <a:r>
                  <a:rPr lang="en-GB" sz="1400" dirty="0"/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 second skater travels so that she has position vector</a:t>
                </a:r>
                <a:r>
                  <a:rPr lang="en-GB" sz="1400" b="1" dirty="0"/>
                  <a:t>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/>
                  <a:t> m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(d) Show that the two skaters will meet.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05" y="836712"/>
                <a:ext cx="8206143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BF3338-7037-4746-B404-47D3E2935435}"/>
                  </a:ext>
                </a:extLst>
              </p:cNvPr>
              <p:cNvSpPr txBox="1"/>
              <p:nvPr/>
            </p:nvSpPr>
            <p:spPr>
              <a:xfrm>
                <a:off x="8551525" y="318096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BF3338-7037-4746-B404-47D3E2935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1525" y="3180968"/>
                <a:ext cx="2880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5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7BD9E40-CE3B-47FB-AC66-B0F27BCA962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1DB3D25-9314-4794-85F8-F9D2B81DDCA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2EABC-3482-4E7B-A66E-29ED8B6E2C0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776EA91-D4CA-4622-96E4-7A8B4FB95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35407"/>
            <a:ext cx="6267450" cy="27146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79B46F-09A3-42A6-A2B5-3DD2C10B95DF}"/>
              </a:ext>
            </a:extLst>
          </p:cNvPr>
          <p:cNvSpPr txBox="1"/>
          <p:nvPr/>
        </p:nvSpPr>
        <p:spPr>
          <a:xfrm>
            <a:off x="323528" y="966075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Q6</a:t>
            </a:r>
          </a:p>
        </p:txBody>
      </p:sp>
    </p:spTree>
    <p:extLst>
      <p:ext uri="{BB962C8B-B14F-4D97-AF65-F5344CB8AC3E}">
        <p14:creationId xmlns:p14="http://schemas.microsoft.com/office/powerpoint/2010/main" val="39414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769043-5A17-4386-8306-93F2D5756B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A7969D-6002-41AD-8952-E509A64EB1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methods for projectiles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889542-6B6B-4C88-A463-34482760D4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D78F905-CC49-433B-950A-616016698367}"/>
              </a:ext>
            </a:extLst>
          </p:cNvPr>
          <p:cNvSpPr txBox="1"/>
          <p:nvPr/>
        </p:nvSpPr>
        <p:spPr>
          <a:xfrm>
            <a:off x="343718" y="765845"/>
            <a:ext cx="7809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Previously we considered the initial speed of the projectile and the angle of projection. But we could also </a:t>
            </a:r>
            <a:r>
              <a:rPr lang="en-GB" b="1" dirty="0"/>
              <a:t>use a velocity vector to represent the initial projection</a:t>
            </a:r>
            <a:r>
              <a:rPr lang="en-GB" dirty="0"/>
              <a:t> (vectors have both direction and magnitude) and subsequent motion.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/>
              <p:nvPr/>
            </p:nvSpPr>
            <p:spPr>
              <a:xfrm>
                <a:off x="368099" y="1868438"/>
                <a:ext cx="4488511" cy="461664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ball is struck by a racket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/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Hence determine 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pPr marL="342900" indent="-342900">
                  <a:buAutoNum type="alphaLcParenBoth"/>
                </a:pPr>
                <a:endParaRPr lang="en-GB" sz="14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99" y="1868438"/>
                <a:ext cx="4488511" cy="46166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FEFC922-C16F-48E9-B66F-471B4365C1D7}"/>
              </a:ext>
            </a:extLst>
          </p:cNvPr>
          <p:cNvSpPr/>
          <p:nvPr/>
        </p:nvSpPr>
        <p:spPr>
          <a:xfrm>
            <a:off x="1475656" y="4797152"/>
            <a:ext cx="1952625" cy="1410005"/>
          </a:xfrm>
          <a:custGeom>
            <a:avLst/>
            <a:gdLst>
              <a:gd name="connsiteX0" fmla="*/ 0 w 1952625"/>
              <a:gd name="connsiteY0" fmla="*/ 585370 h 1442620"/>
              <a:gd name="connsiteX1" fmla="*/ 647700 w 1952625"/>
              <a:gd name="connsiteY1" fmla="*/ 32920 h 1442620"/>
              <a:gd name="connsiteX2" fmla="*/ 1952625 w 1952625"/>
              <a:gd name="connsiteY2" fmla="*/ 1442620 h 1442620"/>
              <a:gd name="connsiteX0" fmla="*/ 0 w 1952625"/>
              <a:gd name="connsiteY0" fmla="*/ 552755 h 1410005"/>
              <a:gd name="connsiteX1" fmla="*/ 647700 w 1952625"/>
              <a:gd name="connsiteY1" fmla="*/ 305 h 1410005"/>
              <a:gd name="connsiteX2" fmla="*/ 1952625 w 1952625"/>
              <a:gd name="connsiteY2" fmla="*/ 1410005 h 141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2625" h="1410005">
                <a:moveTo>
                  <a:pt x="0" y="552755"/>
                </a:moveTo>
                <a:cubicBezTo>
                  <a:pt x="161131" y="205092"/>
                  <a:pt x="274638" y="-9220"/>
                  <a:pt x="647700" y="305"/>
                </a:cubicBezTo>
                <a:cubicBezTo>
                  <a:pt x="1020762" y="9830"/>
                  <a:pt x="1462881" y="776592"/>
                  <a:pt x="1952625" y="14100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304C42E-1E7F-4509-875F-1D61A94F7D05}"/>
              </a:ext>
            </a:extLst>
          </p:cNvPr>
          <p:cNvCxnSpPr/>
          <p:nvPr/>
        </p:nvCxnSpPr>
        <p:spPr>
          <a:xfrm>
            <a:off x="1475656" y="6222454"/>
            <a:ext cx="22322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44DB4D-16A1-4C5F-9072-37274E178D21}"/>
              </a:ext>
            </a:extLst>
          </p:cNvPr>
          <p:cNvCxnSpPr>
            <a:cxnSpLocks/>
          </p:cNvCxnSpPr>
          <p:nvPr/>
        </p:nvCxnSpPr>
        <p:spPr>
          <a:xfrm flipV="1">
            <a:off x="1475656" y="4781855"/>
            <a:ext cx="0" cy="1440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76844E-8034-4002-9C59-3EB0EF04BD77}"/>
                  </a:ext>
                </a:extLst>
              </p:cNvPr>
              <p:cNvSpPr txBox="1"/>
              <p:nvPr/>
            </p:nvSpPr>
            <p:spPr>
              <a:xfrm>
                <a:off x="1132384" y="5210150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76844E-8034-4002-9C59-3EB0EF04B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384" y="5210150"/>
                <a:ext cx="432048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F23894-ACA8-4AD6-86B9-7D3F342EE8B4}"/>
                  </a:ext>
                </a:extLst>
              </p:cNvPr>
              <p:cNvSpPr txBox="1"/>
              <p:nvPr/>
            </p:nvSpPr>
            <p:spPr>
              <a:xfrm>
                <a:off x="1109562" y="6068657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F23894-ACA8-4AD6-86B9-7D3F342EE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562" y="6068657"/>
                <a:ext cx="432048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C7C6CD-6959-466B-962C-6DF503370324}"/>
                  </a:ext>
                </a:extLst>
              </p:cNvPr>
              <p:cNvSpPr txBox="1"/>
              <p:nvPr/>
            </p:nvSpPr>
            <p:spPr>
              <a:xfrm>
                <a:off x="932595" y="5644855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m:rPr>
                          <m:sty m:val="p"/>
                        </m:rPr>
                        <a:rPr lang="en-GB" sz="12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C7C6CD-6959-466B-962C-6DF503370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95" y="5644855"/>
                <a:ext cx="4320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59ABE2-B7C5-42B3-A965-9E8CF5B48DEA}"/>
              </a:ext>
            </a:extLst>
          </p:cNvPr>
          <p:cNvCxnSpPr>
            <a:cxnSpLocks/>
          </p:cNvCxnSpPr>
          <p:nvPr/>
        </p:nvCxnSpPr>
        <p:spPr>
          <a:xfrm>
            <a:off x="1390650" y="5486400"/>
            <a:ext cx="1" cy="666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EC8B9E2-8E41-4749-9F01-ED1F4D7ADF48}"/>
              </a:ext>
            </a:extLst>
          </p:cNvPr>
          <p:cNvCxnSpPr>
            <a:cxnSpLocks/>
          </p:cNvCxnSpPr>
          <p:nvPr/>
        </p:nvCxnSpPr>
        <p:spPr>
          <a:xfrm flipV="1">
            <a:off x="1477802" y="4677261"/>
            <a:ext cx="321518" cy="66235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193A369-BF43-4678-88B1-AD939FE83C88}"/>
                  </a:ext>
                </a:extLst>
              </p:cNvPr>
              <p:cNvSpPr txBox="1"/>
              <p:nvPr/>
            </p:nvSpPr>
            <p:spPr>
              <a:xfrm>
                <a:off x="3212257" y="6198559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193A369-BF43-4678-88B1-AD939FE83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257" y="6198559"/>
                <a:ext cx="43204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6E38C28-59C6-4744-ADE2-BDC22874259F}"/>
                  </a:ext>
                </a:extLst>
              </p:cNvPr>
              <p:cNvSpPr txBox="1"/>
              <p:nvPr/>
            </p:nvSpPr>
            <p:spPr>
              <a:xfrm>
                <a:off x="1697782" y="4501877"/>
                <a:ext cx="12911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 b="0" i="0" smtClean="0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6E38C28-59C6-4744-ADE2-BDC228742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782" y="4501877"/>
                <a:ext cx="1291158" cy="276999"/>
              </a:xfrm>
              <a:prstGeom prst="rect">
                <a:avLst/>
              </a:prstGeom>
              <a:blipFill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3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97FD17-ED42-4E2C-97A5-0EAE4E180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821"/>
            <a:ext cx="5367685" cy="478100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E1E6F2A-9350-42FA-8F1D-1159DEC269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BBBA2A72-BFEF-48FD-BB8D-F885E633F15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47364FE-C1C4-4E06-9CC3-CEBD56A9C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34F10B-0663-47E1-A25E-3D8855A6DC6D}"/>
              </a:ext>
            </a:extLst>
          </p:cNvPr>
          <p:cNvSpPr txBox="1"/>
          <p:nvPr/>
        </p:nvSpPr>
        <p:spPr>
          <a:xfrm>
            <a:off x="251520" y="789343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M2(Old) Jan 2012 Q7</a:t>
            </a:r>
          </a:p>
        </p:txBody>
      </p:sp>
    </p:spTree>
    <p:extLst>
      <p:ext uri="{BB962C8B-B14F-4D97-AF65-F5344CB8AC3E}">
        <p14:creationId xmlns:p14="http://schemas.microsoft.com/office/powerpoint/2010/main" val="373809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BD561D-0245-4CB7-96BA-F1226E1FE76F}"/>
              </a:ext>
            </a:extLst>
          </p:cNvPr>
          <p:cNvSpPr/>
          <p:nvPr/>
        </p:nvSpPr>
        <p:spPr>
          <a:xfrm>
            <a:off x="1424720" y="1346015"/>
            <a:ext cx="110465" cy="491174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3C07027-FDC2-45D9-B4A1-E5CD62EC4EA8}"/>
              </a:ext>
            </a:extLst>
          </p:cNvPr>
          <p:cNvSpPr/>
          <p:nvPr/>
        </p:nvSpPr>
        <p:spPr>
          <a:xfrm>
            <a:off x="1449887" y="1932877"/>
            <a:ext cx="127243" cy="483152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BBCC67-1857-4E1E-AF01-E71BDB159EA9}"/>
              </a:ext>
            </a:extLst>
          </p:cNvPr>
          <p:cNvSpPr/>
          <p:nvPr/>
        </p:nvSpPr>
        <p:spPr>
          <a:xfrm rot="10800000">
            <a:off x="1048624" y="1947236"/>
            <a:ext cx="154485" cy="493960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9EC7B7-38BC-47E3-B9FB-AF9AB15E56B3}"/>
              </a:ext>
            </a:extLst>
          </p:cNvPr>
          <p:cNvSpPr/>
          <p:nvPr/>
        </p:nvSpPr>
        <p:spPr>
          <a:xfrm rot="10800000">
            <a:off x="1040235" y="1322733"/>
            <a:ext cx="134759" cy="531234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D6D4E-1F76-427F-9EFE-E869878EEFB0}"/>
                  </a:ext>
                </a:extLst>
              </p:cNvPr>
              <p:cNvSpPr txBox="1"/>
              <p:nvPr/>
            </p:nvSpPr>
            <p:spPr>
              <a:xfrm>
                <a:off x="1587236" y="1313799"/>
                <a:ext cx="322308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D6D4E-1F76-427F-9EFE-E869878EE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236" y="1313799"/>
                <a:ext cx="322308" cy="442942"/>
              </a:xfrm>
              <a:prstGeom prst="rect">
                <a:avLst/>
              </a:prstGeom>
              <a:blipFill>
                <a:blip r:embed="rId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5041E1-11F6-438F-8E2F-275DFD4F8615}"/>
                  </a:ext>
                </a:extLst>
              </p:cNvPr>
              <p:cNvSpPr txBox="1"/>
              <p:nvPr/>
            </p:nvSpPr>
            <p:spPr>
              <a:xfrm>
                <a:off x="1681261" y="1995602"/>
                <a:ext cx="322308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5041E1-11F6-438F-8E2F-275DFD4F8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261" y="1995602"/>
                <a:ext cx="322308" cy="442942"/>
              </a:xfrm>
              <a:prstGeom prst="rect">
                <a:avLst/>
              </a:prstGeom>
              <a:blipFill>
                <a:blip r:embed="rId3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296B36-8E1F-4EA1-88C9-CEABE7BABFA6}"/>
                  </a:ext>
                </a:extLst>
              </p:cNvPr>
              <p:cNvSpPr txBox="1"/>
              <p:nvPr/>
            </p:nvSpPr>
            <p:spPr>
              <a:xfrm>
                <a:off x="477007" y="2023170"/>
                <a:ext cx="322308" cy="284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296B36-8E1F-4EA1-88C9-CEABE7BAB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07" y="2023170"/>
                <a:ext cx="322308" cy="284052"/>
              </a:xfrm>
              <a:prstGeom prst="rect">
                <a:avLst/>
              </a:prstGeom>
              <a:blipFill>
                <a:blip r:embed="rId4"/>
                <a:stretch>
                  <a:fillRect r="-6792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6016AD-65F9-4009-BE5A-E57DE23EAEC2}"/>
                  </a:ext>
                </a:extLst>
              </p:cNvPr>
              <p:cNvSpPr txBox="1"/>
              <p:nvPr/>
            </p:nvSpPr>
            <p:spPr>
              <a:xfrm>
                <a:off x="481551" y="1436335"/>
                <a:ext cx="322308" cy="284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6016AD-65F9-4009-BE5A-E57DE23EA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51" y="1436335"/>
                <a:ext cx="322308" cy="284052"/>
              </a:xfrm>
              <a:prstGeom prst="rect">
                <a:avLst/>
              </a:prstGeom>
              <a:blipFill>
                <a:blip r:embed="rId5"/>
                <a:stretch>
                  <a:fillRect r="-66038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AEA60-0ECE-4EDE-ABED-12CB2A2718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86369965-B473-4141-8F60-058EBB8091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Variable Acceleration in One Dimension</a:t>
              </a:r>
              <a:endParaRPr lang="en-GB" sz="3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451440-B33F-466C-A6FD-B726C7C766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35DAAB6-730D-41F6-9716-97D278DA01CD}"/>
                  </a:ext>
                </a:extLst>
              </p:cNvPr>
              <p:cNvSpPr txBox="1"/>
              <p:nvPr/>
            </p:nvSpPr>
            <p:spPr>
              <a:xfrm>
                <a:off x="1116271" y="1018523"/>
                <a:ext cx="3451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35DAAB6-730D-41F6-9716-97D278DA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271" y="1018523"/>
                <a:ext cx="34513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798CC00-C0F5-4800-BFC9-CF31C9997251}"/>
                  </a:ext>
                </a:extLst>
              </p:cNvPr>
              <p:cNvSpPr txBox="1"/>
              <p:nvPr/>
            </p:nvSpPr>
            <p:spPr>
              <a:xfrm>
                <a:off x="1134675" y="1689697"/>
                <a:ext cx="3451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798CC00-C0F5-4800-BFC9-CF31C9997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675" y="1689697"/>
                <a:ext cx="3451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CBCFFD1-2B40-428A-9282-1F3BF2FF8DA2}"/>
                  </a:ext>
                </a:extLst>
              </p:cNvPr>
              <p:cNvSpPr txBox="1"/>
              <p:nvPr/>
            </p:nvSpPr>
            <p:spPr>
              <a:xfrm>
                <a:off x="1150807" y="2275354"/>
                <a:ext cx="3451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CBCFFD1-2B40-428A-9282-1F3BF2FF8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07" y="2275354"/>
                <a:ext cx="3451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9D9870-F46C-4DF7-A3EE-ACD0DDBFD712}"/>
                  </a:ext>
                </a:extLst>
              </p:cNvPr>
              <p:cNvSpPr txBox="1"/>
              <p:nvPr/>
            </p:nvSpPr>
            <p:spPr>
              <a:xfrm>
                <a:off x="2676088" y="869582"/>
                <a:ext cx="5996875" cy="2159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 Mechanics Yr1 we saw that velocity was the rate of change of displacement, and thus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dirty="0"/>
                  <a:t>. Similarly acceleration is the rate of change of velocity, and thus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sz="1050" dirty="0"/>
              </a:p>
              <a:p>
                <a:r>
                  <a:rPr lang="en-GB" dirty="0"/>
                  <a:t>Let’s stick to one-dimension for the moment, but you may need to </a:t>
                </a:r>
                <a:r>
                  <a:rPr lang="en-GB" b="1" dirty="0"/>
                  <a:t>differentiate more complex functions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b="1" dirty="0"/>
                  <a:t> that use Pure Year 2 techniques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9D9870-F46C-4DF7-A3EE-ACD0DDBFD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088" y="869582"/>
                <a:ext cx="5996875" cy="2159822"/>
              </a:xfrm>
              <a:prstGeom prst="rect">
                <a:avLst/>
              </a:prstGeom>
              <a:blipFill>
                <a:blip r:embed="rId9"/>
                <a:stretch>
                  <a:fillRect l="-915" t="-1695" r="-203" b="-36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/>
              <p:nvPr/>
            </p:nvSpPr>
            <p:spPr>
              <a:xfrm>
                <a:off x="323529" y="3396531"/>
                <a:ext cx="4343722" cy="169033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3396531"/>
                <a:ext cx="4343722" cy="16903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2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26570</TotalTime>
  <Words>688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Office Theme</vt:lpstr>
      <vt:lpstr>MechYr2 Chapter 8 :: Further Kinematics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988</cp:revision>
  <cp:lastPrinted>2019-05-13T15:19:10Z</cp:lastPrinted>
  <dcterms:created xsi:type="dcterms:W3CDTF">2013-02-28T07:36:55Z</dcterms:created>
  <dcterms:modified xsi:type="dcterms:W3CDTF">2019-05-13T15:25:02Z</dcterms:modified>
</cp:coreProperties>
</file>