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0"/>
  </p:notesMasterIdLst>
  <p:sldIdLst>
    <p:sldId id="256" r:id="rId2"/>
    <p:sldId id="322" r:id="rId3"/>
    <p:sldId id="326" r:id="rId4"/>
    <p:sldId id="327" r:id="rId5"/>
    <p:sldId id="265" r:id="rId6"/>
    <p:sldId id="357" r:id="rId7"/>
    <p:sldId id="268" r:id="rId8"/>
    <p:sldId id="332" r:id="rId9"/>
    <p:sldId id="258" r:id="rId10"/>
    <p:sldId id="343" r:id="rId11"/>
    <p:sldId id="354" r:id="rId12"/>
    <p:sldId id="350" r:id="rId13"/>
    <p:sldId id="351" r:id="rId14"/>
    <p:sldId id="353" r:id="rId15"/>
    <p:sldId id="347" r:id="rId16"/>
    <p:sldId id="342" r:id="rId17"/>
    <p:sldId id="346" r:id="rId18"/>
    <p:sldId id="3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p:restoredTop sz="94674"/>
  </p:normalViewPr>
  <p:slideViewPr>
    <p:cSldViewPr snapToGrid="0" snapToObjects="1">
      <p:cViewPr varScale="1">
        <p:scale>
          <a:sx n="94" d="100"/>
          <a:sy n="94" d="100"/>
        </p:scale>
        <p:origin x="216" y="92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C090C-E4A8-AC44-A6E3-7DE40737FE78}" type="datetimeFigureOut">
              <a:rPr lang="en-US" smtClean="0"/>
              <a:t>10/29/20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A2D3E-A30C-7C4F-BEE1-7DB197A9E08D}" type="slidenum">
              <a:rPr lang="en-US" smtClean="0"/>
              <a:t>‹#›</a:t>
            </a:fld>
            <a:endParaRPr lang="en-US"/>
          </a:p>
        </p:txBody>
      </p:sp>
    </p:spTree>
    <p:extLst>
      <p:ext uri="{BB962C8B-B14F-4D97-AF65-F5344CB8AC3E}">
        <p14:creationId xmlns:p14="http://schemas.microsoft.com/office/powerpoint/2010/main" val="2298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10/29/20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10/29/20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10/29/20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10/29/20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10/29/20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10/29/20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Tzjn-v99fZ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4Sz1NNvepk" TargetMode="External"/><Relationship Id="rId2" Type="http://schemas.openxmlformats.org/officeDocument/2006/relationships/hyperlink" Target="https://www.youtube.com/watch?v=J-qGCZ4wmx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stream.godalming.ac.uk/View.aspx?ID=1744~4q~qLPeeqU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wFO8FDvLom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BD-3331-6543-AFFB-AD70799E14BD}"/>
              </a:ext>
            </a:extLst>
          </p:cNvPr>
          <p:cNvSpPr>
            <a:spLocks noGrp="1"/>
          </p:cNvSpPr>
          <p:nvPr>
            <p:ph type="ctrTitle"/>
          </p:nvPr>
        </p:nvSpPr>
        <p:spPr/>
        <p:txBody>
          <a:bodyPr/>
          <a:lstStyle/>
          <a:p>
            <a:r>
              <a:rPr lang="en-US" dirty="0"/>
              <a:t>International trade</a:t>
            </a:r>
          </a:p>
        </p:txBody>
      </p:sp>
      <p:sp>
        <p:nvSpPr>
          <p:cNvPr id="3" name="Subtitle 2">
            <a:extLst>
              <a:ext uri="{FF2B5EF4-FFF2-40B4-BE49-F238E27FC236}">
                <a16:creationId xmlns:a16="http://schemas.microsoft.com/office/drawing/2014/main" id="{B6D8EBA9-2380-564A-B71B-AF79177360D3}"/>
              </a:ext>
            </a:extLst>
          </p:cNvPr>
          <p:cNvSpPr>
            <a:spLocks noGrp="1"/>
          </p:cNvSpPr>
          <p:nvPr>
            <p:ph type="subTitle" idx="1"/>
          </p:nvPr>
        </p:nvSpPr>
        <p:spPr/>
        <p:txBody>
          <a:bodyPr/>
          <a:lstStyle/>
          <a:p>
            <a:r>
              <a:rPr lang="en-US" dirty="0"/>
              <a:t>And markets</a:t>
            </a:r>
          </a:p>
        </p:txBody>
      </p:sp>
    </p:spTree>
    <p:extLst>
      <p:ext uri="{BB962C8B-B14F-4D97-AF65-F5344CB8AC3E}">
        <p14:creationId xmlns:p14="http://schemas.microsoft.com/office/powerpoint/2010/main" val="422175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8092FE3-6CF1-FA45-903F-63C9700A75D3}"/>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0"/>
            <a:ext cx="5267325" cy="6894513"/>
          </a:xfrm>
          <a:prstGeom prst="rect">
            <a:avLst/>
          </a:prstGeom>
        </p:spPr>
      </p:pic>
      <p:pic>
        <p:nvPicPr>
          <p:cNvPr id="12" name="Picture 11">
            <a:extLst>
              <a:ext uri="{FF2B5EF4-FFF2-40B4-BE49-F238E27FC236}">
                <a16:creationId xmlns:a16="http://schemas.microsoft.com/office/drawing/2014/main" id="{02664451-0A14-4645-9D5B-0A751E992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360" y="5476494"/>
            <a:ext cx="5713984" cy="1381506"/>
          </a:xfrm>
          <a:prstGeom prst="rect">
            <a:avLst/>
          </a:prstGeom>
        </p:spPr>
      </p:pic>
    </p:spTree>
    <p:extLst>
      <p:ext uri="{BB962C8B-B14F-4D97-AF65-F5344CB8AC3E}">
        <p14:creationId xmlns:p14="http://schemas.microsoft.com/office/powerpoint/2010/main" val="192524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8092FE3-6CF1-FA45-903F-63C9700A75D3}"/>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12032"/>
            <a:ext cx="5267325" cy="6894513"/>
          </a:xfrm>
          <a:prstGeom prst="rect">
            <a:avLst/>
          </a:prstGeom>
        </p:spPr>
      </p:pic>
      <p:pic>
        <p:nvPicPr>
          <p:cNvPr id="12" name="Picture 11">
            <a:extLst>
              <a:ext uri="{FF2B5EF4-FFF2-40B4-BE49-F238E27FC236}">
                <a16:creationId xmlns:a16="http://schemas.microsoft.com/office/drawing/2014/main" id="{02664451-0A14-4645-9D5B-0A751E992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360" y="5476494"/>
            <a:ext cx="5713984" cy="1381506"/>
          </a:xfrm>
          <a:prstGeom prst="rect">
            <a:avLst/>
          </a:prstGeom>
        </p:spPr>
      </p:pic>
      <p:sp>
        <p:nvSpPr>
          <p:cNvPr id="13" name="TextBox 12">
            <a:extLst>
              <a:ext uri="{FF2B5EF4-FFF2-40B4-BE49-F238E27FC236}">
                <a16:creationId xmlns:a16="http://schemas.microsoft.com/office/drawing/2014/main" id="{79949F0A-959F-9A46-90C7-42A6F263010A}"/>
              </a:ext>
            </a:extLst>
          </p:cNvPr>
          <p:cNvSpPr txBox="1"/>
          <p:nvPr/>
        </p:nvSpPr>
        <p:spPr>
          <a:xfrm>
            <a:off x="5674360" y="201168"/>
            <a:ext cx="5920232" cy="5909310"/>
          </a:xfrm>
          <a:prstGeom prst="rect">
            <a:avLst/>
          </a:prstGeom>
          <a:noFill/>
        </p:spPr>
        <p:txBody>
          <a:bodyPr wrap="square" rtlCol="0">
            <a:spAutoFit/>
          </a:bodyPr>
          <a:lstStyle/>
          <a:p>
            <a:r>
              <a:rPr lang="en-US" dirty="0"/>
              <a:t>The poorest 49 countries only account for 0.6% of global trade compared to 37% of the top exporting countries</a:t>
            </a:r>
          </a:p>
          <a:p>
            <a:endParaRPr lang="en-US" dirty="0"/>
          </a:p>
          <a:p>
            <a:r>
              <a:rPr lang="en-US" dirty="0"/>
              <a:t>Differences are exaggerated by type and limited range of exports from LDEs – dominated by primary products - food and timber. Single market economies are vulnerable to price fluctuations.</a:t>
            </a:r>
          </a:p>
          <a:p>
            <a:endParaRPr lang="en-US" dirty="0"/>
          </a:p>
          <a:p>
            <a:r>
              <a:rPr lang="en-US" b="1" dirty="0"/>
              <a:t>World merchandise exports (manufactured consumer goods) have been dominated by North America, Europe and East Asia. China is now the world’s leading exporter.</a:t>
            </a:r>
          </a:p>
          <a:p>
            <a:endParaRPr lang="en-US" dirty="0"/>
          </a:p>
          <a:p>
            <a:r>
              <a:rPr lang="en-US" dirty="0"/>
              <a:t>1993-2013 - trend is that developed economies are seeing a down-turn in merchandise exports.</a:t>
            </a:r>
          </a:p>
          <a:p>
            <a:r>
              <a:rPr lang="en-US" dirty="0"/>
              <a:t>The emerging economies – </a:t>
            </a:r>
            <a:r>
              <a:rPr lang="en-US" b="1" dirty="0"/>
              <a:t>BRICS increasing markedly</a:t>
            </a:r>
          </a:p>
          <a:p>
            <a:endParaRPr lang="en-US" dirty="0"/>
          </a:p>
          <a:p>
            <a:endParaRPr lang="en-US" dirty="0"/>
          </a:p>
          <a:p>
            <a:endParaRPr lang="en-US" dirty="0"/>
          </a:p>
        </p:txBody>
      </p:sp>
    </p:spTree>
    <p:extLst>
      <p:ext uri="{BB962C8B-B14F-4D97-AF65-F5344CB8AC3E}">
        <p14:creationId xmlns:p14="http://schemas.microsoft.com/office/powerpoint/2010/main" val="322399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284E7D-1767-45F8-B85F-A2C04C183A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8577" y="2701290"/>
            <a:ext cx="5678400" cy="3467101"/>
          </a:xfrm>
          <a:prstGeom prst="rect">
            <a:avLst/>
          </a:prstGeom>
        </p:spPr>
      </p:pic>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992124" y="78779"/>
            <a:ext cx="10058400" cy="1609344"/>
          </a:xfrm>
        </p:spPr>
        <p:txBody>
          <a:bodyPr/>
          <a:lstStyle/>
          <a:p>
            <a:r>
              <a:rPr lang="en-US" dirty="0"/>
              <a:t>Trends in volume and patterns</a:t>
            </a:r>
          </a:p>
        </p:txBody>
      </p:sp>
      <p:sp>
        <p:nvSpPr>
          <p:cNvPr id="9" name="Content Placeholder 8">
            <a:extLst>
              <a:ext uri="{FF2B5EF4-FFF2-40B4-BE49-F238E27FC236}">
                <a16:creationId xmlns:a16="http://schemas.microsoft.com/office/drawing/2014/main" id="{52FF75E1-25A6-C04B-88B7-D59162E64FCF}"/>
              </a:ext>
            </a:extLst>
          </p:cNvPr>
          <p:cNvSpPr>
            <a:spLocks noGrp="1"/>
          </p:cNvSpPr>
          <p:nvPr>
            <p:ph idx="1"/>
          </p:nvPr>
        </p:nvSpPr>
        <p:spPr>
          <a:xfrm>
            <a:off x="439616" y="1354015"/>
            <a:ext cx="11517923" cy="1434905"/>
          </a:xfrm>
        </p:spPr>
        <p:txBody>
          <a:bodyPr>
            <a:noAutofit/>
          </a:bodyPr>
          <a:lstStyle/>
          <a:p>
            <a:r>
              <a:rPr lang="en-US" dirty="0"/>
              <a:t>Figures 1 and 2 show two patterns of trade: inter-regional trade (between regions) and intra-regional trade (between countries within regions – in this case continents) from 2000 to 2016. Which regions dominate world trade and why?</a:t>
            </a:r>
          </a:p>
          <a:p>
            <a:r>
              <a:rPr lang="en-US" b="1" dirty="0">
                <a:solidFill>
                  <a:srgbClr val="0070C0"/>
                </a:solidFill>
              </a:rPr>
              <a:t>TASK:  </a:t>
            </a:r>
            <a:r>
              <a:rPr lang="en-US" dirty="0" err="1">
                <a:solidFill>
                  <a:srgbClr val="0070C0"/>
                </a:solidFill>
              </a:rPr>
              <a:t>Analyse</a:t>
            </a:r>
            <a:r>
              <a:rPr lang="en-US" dirty="0">
                <a:solidFill>
                  <a:srgbClr val="0070C0"/>
                </a:solidFill>
              </a:rPr>
              <a:t> the data in Figures 1 and 2 (6 marks).</a:t>
            </a:r>
          </a:p>
        </p:txBody>
      </p:sp>
      <p:pic>
        <p:nvPicPr>
          <p:cNvPr id="3" name="Picture 2">
            <a:extLst>
              <a:ext uri="{FF2B5EF4-FFF2-40B4-BE49-F238E27FC236}">
                <a16:creationId xmlns:a16="http://schemas.microsoft.com/office/drawing/2014/main" id="{CE0B5302-B12B-44B3-A57E-2146946C02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616" y="2788920"/>
            <a:ext cx="5677024" cy="3467100"/>
          </a:xfrm>
          <a:prstGeom prst="rect">
            <a:avLst/>
          </a:prstGeom>
        </p:spPr>
      </p:pic>
      <p:sp>
        <p:nvSpPr>
          <p:cNvPr id="5" name="TextBox 4">
            <a:extLst>
              <a:ext uri="{FF2B5EF4-FFF2-40B4-BE49-F238E27FC236}">
                <a16:creationId xmlns:a16="http://schemas.microsoft.com/office/drawing/2014/main" id="{C36CB090-87F7-40E2-AB9C-9D1A4513F60D}"/>
              </a:ext>
            </a:extLst>
          </p:cNvPr>
          <p:cNvSpPr txBox="1"/>
          <p:nvPr/>
        </p:nvSpPr>
        <p:spPr>
          <a:xfrm>
            <a:off x="553713" y="6387029"/>
            <a:ext cx="10657854" cy="369332"/>
          </a:xfrm>
          <a:prstGeom prst="rect">
            <a:avLst/>
          </a:prstGeom>
          <a:noFill/>
        </p:spPr>
        <p:txBody>
          <a:bodyPr wrap="none" rtlCol="0">
            <a:spAutoFit/>
          </a:bodyPr>
          <a:lstStyle/>
          <a:p>
            <a:r>
              <a:rPr lang="en-GB" dirty="0"/>
              <a:t>Answer the question and then discuss further using the Geography Review Article on the next slide</a:t>
            </a:r>
          </a:p>
        </p:txBody>
      </p:sp>
    </p:spTree>
    <p:extLst>
      <p:ext uri="{BB962C8B-B14F-4D97-AF65-F5344CB8AC3E}">
        <p14:creationId xmlns:p14="http://schemas.microsoft.com/office/powerpoint/2010/main" val="186875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BFFA875-5206-4050-B836-103335784DE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836115" y="786083"/>
            <a:ext cx="8328965" cy="6079537"/>
          </a:xfrm>
          <a:prstGeom prst="rect">
            <a:avLst/>
          </a:prstGeom>
        </p:spPr>
      </p:pic>
      <p:sp>
        <p:nvSpPr>
          <p:cNvPr id="8" name="TextBox 7">
            <a:extLst>
              <a:ext uri="{FF2B5EF4-FFF2-40B4-BE49-F238E27FC236}">
                <a16:creationId xmlns:a16="http://schemas.microsoft.com/office/drawing/2014/main" id="{1F7DB9A5-8393-4B2A-9599-3DFDF33D0956}"/>
              </a:ext>
            </a:extLst>
          </p:cNvPr>
          <p:cNvSpPr txBox="1"/>
          <p:nvPr/>
        </p:nvSpPr>
        <p:spPr>
          <a:xfrm>
            <a:off x="7362748" y="3429000"/>
            <a:ext cx="2257349" cy="261610"/>
          </a:xfrm>
          <a:prstGeom prst="rect">
            <a:avLst/>
          </a:prstGeom>
          <a:noFill/>
        </p:spPr>
        <p:txBody>
          <a:bodyPr wrap="none" rtlCol="0">
            <a:spAutoFit/>
          </a:bodyPr>
          <a:lstStyle/>
          <a:p>
            <a:r>
              <a:rPr lang="en-GB" sz="1100" dirty="0"/>
              <a:t>fuelled anti-globalisation views.</a:t>
            </a:r>
          </a:p>
        </p:txBody>
      </p:sp>
      <p:sp>
        <p:nvSpPr>
          <p:cNvPr id="10" name="Rectangle 9">
            <a:extLst>
              <a:ext uri="{FF2B5EF4-FFF2-40B4-BE49-F238E27FC236}">
                <a16:creationId xmlns:a16="http://schemas.microsoft.com/office/drawing/2014/main" id="{2585B8B7-D3E6-4D17-876B-3A62F4DA67BB}"/>
              </a:ext>
            </a:extLst>
          </p:cNvPr>
          <p:cNvSpPr/>
          <p:nvPr/>
        </p:nvSpPr>
        <p:spPr>
          <a:xfrm>
            <a:off x="1836115" y="685800"/>
            <a:ext cx="2773986" cy="22326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0" y="253990"/>
            <a:ext cx="10058400" cy="1609344"/>
          </a:xfrm>
        </p:spPr>
        <p:txBody>
          <a:bodyPr/>
          <a:lstStyle/>
          <a:p>
            <a:r>
              <a:rPr lang="en-US" dirty="0"/>
              <a:t>Trading patterns</a:t>
            </a:r>
            <a:br>
              <a:rPr lang="en-US" dirty="0"/>
            </a:br>
            <a:r>
              <a:rPr lang="en-US" dirty="0"/>
              <a:t>(explained):</a:t>
            </a:r>
          </a:p>
        </p:txBody>
      </p:sp>
    </p:spTree>
    <p:extLst>
      <p:ext uri="{BB962C8B-B14F-4D97-AF65-F5344CB8AC3E}">
        <p14:creationId xmlns:p14="http://schemas.microsoft.com/office/powerpoint/2010/main" val="246285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p:txBody>
          <a:bodyPr/>
          <a:lstStyle/>
          <a:p>
            <a:r>
              <a:rPr lang="en-US" dirty="0"/>
              <a:t>Trade patterns</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p:txBody>
          <a:bodyPr>
            <a:normAutofit/>
          </a:bodyPr>
          <a:lstStyle/>
          <a:p>
            <a:r>
              <a:rPr lang="en-GB" dirty="0"/>
              <a:t>From the maps and data– international trade patterns are dominated by a few large economic blocs – North America, Europe and East Asia.</a:t>
            </a:r>
          </a:p>
          <a:p>
            <a:endParaRPr lang="en-GB" dirty="0"/>
          </a:p>
          <a:p>
            <a:r>
              <a:rPr lang="en-GB" dirty="0"/>
              <a:t>Emerging economies (such as  China, India, Brazil) are challenging this dominance</a:t>
            </a:r>
          </a:p>
          <a:p>
            <a:pPr lvl="1"/>
            <a:r>
              <a:rPr lang="en-GB" dirty="0"/>
              <a:t>Refer to the task looking at China and India and trade patterns</a:t>
            </a:r>
          </a:p>
          <a:p>
            <a:pPr lvl="1"/>
            <a:endParaRPr lang="en-GB" dirty="0"/>
          </a:p>
          <a:p>
            <a:r>
              <a:rPr lang="en-GB" dirty="0"/>
              <a:t>Value of world merchandise trade increased by more than 7% per year on average between 1980 and 2011, reaching a peak of </a:t>
            </a:r>
            <a:r>
              <a:rPr lang="en-GB" b="1" dirty="0"/>
              <a:t>US$18 trillion in 2013. </a:t>
            </a:r>
          </a:p>
          <a:p>
            <a:endParaRPr lang="en-GB" b="1" dirty="0"/>
          </a:p>
          <a:p>
            <a:r>
              <a:rPr lang="en-GB" dirty="0"/>
              <a:t>Value in world trade of services was </a:t>
            </a:r>
            <a:r>
              <a:rPr lang="en-GB" b="1" dirty="0"/>
              <a:t>US$4.6 trillion in 2013</a:t>
            </a:r>
            <a:endParaRPr lang="en-GB" dirty="0"/>
          </a:p>
          <a:p>
            <a:pPr marL="457200" indent="-457200">
              <a:buFont typeface="+mj-lt"/>
              <a:buAutoNum type="arabicPeriod"/>
            </a:pPr>
            <a:endParaRPr lang="en-GB" dirty="0"/>
          </a:p>
          <a:p>
            <a:pPr marL="0" indent="0">
              <a:buNone/>
            </a:pPr>
            <a:endParaRPr lang="en-US" dirty="0"/>
          </a:p>
        </p:txBody>
      </p:sp>
      <p:sp>
        <p:nvSpPr>
          <p:cNvPr id="4" name="TextBox 3">
            <a:extLst>
              <a:ext uri="{FF2B5EF4-FFF2-40B4-BE49-F238E27FC236}">
                <a16:creationId xmlns:a16="http://schemas.microsoft.com/office/drawing/2014/main" id="{5F2EA69D-5739-A248-93BF-93447601B08F}"/>
              </a:ext>
            </a:extLst>
          </p:cNvPr>
          <p:cNvSpPr txBox="1"/>
          <p:nvPr/>
        </p:nvSpPr>
        <p:spPr>
          <a:xfrm>
            <a:off x="5728309" y="6414392"/>
            <a:ext cx="5754652" cy="369332"/>
          </a:xfrm>
          <a:prstGeom prst="rect">
            <a:avLst/>
          </a:prstGeom>
          <a:noFill/>
        </p:spPr>
        <p:txBody>
          <a:bodyPr wrap="none" rtlCol="0">
            <a:spAutoFit/>
          </a:bodyPr>
          <a:lstStyle/>
          <a:p>
            <a:r>
              <a:rPr lang="en-US" dirty="0">
                <a:solidFill>
                  <a:srgbClr val="0070C0"/>
                </a:solidFill>
              </a:rPr>
              <a:t>Further reading – textbook pages 300-302 in Hodder</a:t>
            </a:r>
          </a:p>
        </p:txBody>
      </p:sp>
    </p:spTree>
    <p:extLst>
      <p:ext uri="{BB962C8B-B14F-4D97-AF65-F5344CB8AC3E}">
        <p14:creationId xmlns:p14="http://schemas.microsoft.com/office/powerpoint/2010/main" val="58692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F6C5-B2E9-4D11-9995-183108A8F8F2}"/>
              </a:ext>
            </a:extLst>
          </p:cNvPr>
          <p:cNvSpPr>
            <a:spLocks noGrp="1"/>
          </p:cNvSpPr>
          <p:nvPr>
            <p:ph type="title"/>
          </p:nvPr>
        </p:nvSpPr>
        <p:spPr>
          <a:xfrm>
            <a:off x="445008" y="12192"/>
            <a:ext cx="10058400" cy="1609344"/>
          </a:xfrm>
        </p:spPr>
        <p:txBody>
          <a:bodyPr/>
          <a:lstStyle/>
          <a:p>
            <a:r>
              <a:rPr lang="en-GB" dirty="0"/>
              <a:t>Trends in foreign investment</a:t>
            </a:r>
          </a:p>
        </p:txBody>
      </p:sp>
      <p:sp>
        <p:nvSpPr>
          <p:cNvPr id="3" name="Content Placeholder 2">
            <a:extLst>
              <a:ext uri="{FF2B5EF4-FFF2-40B4-BE49-F238E27FC236}">
                <a16:creationId xmlns:a16="http://schemas.microsoft.com/office/drawing/2014/main" id="{93910A8B-E3C5-42B4-978C-825FFAD5FC03}"/>
              </a:ext>
            </a:extLst>
          </p:cNvPr>
          <p:cNvSpPr>
            <a:spLocks noGrp="1"/>
          </p:cNvSpPr>
          <p:nvPr>
            <p:ph idx="1"/>
          </p:nvPr>
        </p:nvSpPr>
        <p:spPr>
          <a:xfrm>
            <a:off x="233172" y="1423416"/>
            <a:ext cx="11513820" cy="5158740"/>
          </a:xfrm>
        </p:spPr>
        <p:txBody>
          <a:bodyPr>
            <a:normAutofit fontScale="85000" lnSpcReduction="10000"/>
          </a:bodyPr>
          <a:lstStyle/>
          <a:p>
            <a:r>
              <a:rPr lang="en-GB" sz="3100" dirty="0"/>
              <a:t>What is </a:t>
            </a:r>
            <a:r>
              <a:rPr lang="en-GB" sz="3100" b="1" dirty="0"/>
              <a:t>Foreign Direct Investment</a:t>
            </a:r>
            <a:r>
              <a:rPr lang="en-GB" sz="3100" dirty="0"/>
              <a:t>? </a:t>
            </a:r>
          </a:p>
          <a:p>
            <a:pPr lvl="1"/>
            <a:r>
              <a:rPr lang="en-GB" sz="2800" dirty="0">
                <a:solidFill>
                  <a:srgbClr val="0070C0"/>
                </a:solidFill>
              </a:rPr>
              <a:t>The money invested into a country by TNCs or other national governments.</a:t>
            </a:r>
          </a:p>
          <a:p>
            <a:pPr marL="274320" lvl="1" indent="0">
              <a:buNone/>
            </a:pPr>
            <a:endParaRPr lang="en-GB" dirty="0">
              <a:solidFill>
                <a:srgbClr val="0070C0"/>
              </a:solidFill>
            </a:endParaRPr>
          </a:p>
          <a:p>
            <a:r>
              <a:rPr lang="en-GB" dirty="0"/>
              <a:t>A report by the UN Conference on Trade and Development (UNCTAD, 2014) showed that inflows of global FDI grew to </a:t>
            </a:r>
            <a:r>
              <a:rPr lang="en-GB" b="1" dirty="0">
                <a:solidFill>
                  <a:srgbClr val="0070C0"/>
                </a:solidFill>
              </a:rPr>
              <a:t>US$1.45tn in 2013</a:t>
            </a:r>
          </a:p>
          <a:p>
            <a:endParaRPr lang="en-GB" b="1" dirty="0">
              <a:solidFill>
                <a:srgbClr val="0070C0"/>
              </a:solidFill>
            </a:endParaRPr>
          </a:p>
          <a:p>
            <a:r>
              <a:rPr lang="en-GB" dirty="0"/>
              <a:t>Flows to developing countries reached a record high of </a:t>
            </a:r>
            <a:r>
              <a:rPr lang="en-GB" b="1" dirty="0">
                <a:solidFill>
                  <a:srgbClr val="0070C0"/>
                </a:solidFill>
              </a:rPr>
              <a:t>US$778bn</a:t>
            </a:r>
            <a:r>
              <a:rPr lang="en-GB" dirty="0"/>
              <a:t>, which makes them worth 54% of the worldwide amount</a:t>
            </a:r>
          </a:p>
          <a:p>
            <a:endParaRPr lang="en-GB" dirty="0"/>
          </a:p>
          <a:p>
            <a:r>
              <a:rPr lang="en-GB" dirty="0"/>
              <a:t>The top 10 host countries for FDI inflows (2013) – USA stays as the top country, with US$188 billion investment. Mexico is number 10, but it’s growth in FDI doubled in 1 year.</a:t>
            </a:r>
          </a:p>
          <a:p>
            <a:endParaRPr lang="en-GB" dirty="0"/>
          </a:p>
          <a:p>
            <a:r>
              <a:rPr lang="en-GB" dirty="0"/>
              <a:t>China was the largest recipient of FDI by 2014.</a:t>
            </a:r>
          </a:p>
          <a:p>
            <a:endParaRPr lang="en-GB" dirty="0"/>
          </a:p>
          <a:p>
            <a:r>
              <a:rPr lang="en-GB" dirty="0"/>
              <a:t>FDI flows to developed countries as a whole dropped by 14% compared to 2013 also mirroring the small but significant shift in world trade from HICs to LICs.</a:t>
            </a:r>
          </a:p>
          <a:p>
            <a:endParaRPr lang="en-GB" dirty="0"/>
          </a:p>
          <a:p>
            <a:endParaRPr lang="en-GB" dirty="0"/>
          </a:p>
        </p:txBody>
      </p:sp>
    </p:spTree>
    <p:extLst>
      <p:ext uri="{BB962C8B-B14F-4D97-AF65-F5344CB8AC3E}">
        <p14:creationId xmlns:p14="http://schemas.microsoft.com/office/powerpoint/2010/main" val="159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D37C-3591-A142-A496-EA01F51E27B8}"/>
              </a:ext>
            </a:extLst>
          </p:cNvPr>
          <p:cNvSpPr>
            <a:spLocks noGrp="1"/>
          </p:cNvSpPr>
          <p:nvPr>
            <p:ph type="title"/>
          </p:nvPr>
        </p:nvSpPr>
        <p:spPr>
          <a:xfrm>
            <a:off x="314414" y="0"/>
            <a:ext cx="10058400" cy="1609344"/>
          </a:xfrm>
        </p:spPr>
        <p:txBody>
          <a:bodyPr/>
          <a:lstStyle/>
          <a:p>
            <a:r>
              <a:rPr lang="en-US" dirty="0"/>
              <a:t>Trade Patterns: summary</a:t>
            </a:r>
          </a:p>
        </p:txBody>
      </p:sp>
      <p:pic>
        <p:nvPicPr>
          <p:cNvPr id="6" name="Picture 5">
            <a:extLst>
              <a:ext uri="{FF2B5EF4-FFF2-40B4-BE49-F238E27FC236}">
                <a16:creationId xmlns:a16="http://schemas.microsoft.com/office/drawing/2014/main" id="{AFEB300E-B318-9849-88A6-8E5FC8C4AA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414" y="2093976"/>
            <a:ext cx="7219490" cy="4764024"/>
          </a:xfrm>
          <a:prstGeom prst="rect">
            <a:avLst/>
          </a:prstGeom>
        </p:spPr>
      </p:pic>
      <p:pic>
        <p:nvPicPr>
          <p:cNvPr id="7" name="Picture 6">
            <a:extLst>
              <a:ext uri="{FF2B5EF4-FFF2-40B4-BE49-F238E27FC236}">
                <a16:creationId xmlns:a16="http://schemas.microsoft.com/office/drawing/2014/main" id="{0246A5A0-E3B0-2D4F-AC1D-CEC2E4C6AC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9468" y="1312250"/>
            <a:ext cx="5918780" cy="781726"/>
          </a:xfrm>
          <a:prstGeom prst="rect">
            <a:avLst/>
          </a:prstGeom>
        </p:spPr>
      </p:pic>
    </p:spTree>
    <p:extLst>
      <p:ext uri="{BB962C8B-B14F-4D97-AF65-F5344CB8AC3E}">
        <p14:creationId xmlns:p14="http://schemas.microsoft.com/office/powerpoint/2010/main" val="423261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603504" y="337859"/>
            <a:ext cx="10058400" cy="1609344"/>
          </a:xfrm>
        </p:spPr>
        <p:txBody>
          <a:bodyPr/>
          <a:lstStyle/>
          <a:p>
            <a:r>
              <a:rPr lang="en-US" dirty="0"/>
              <a:t>Summary of Trends in volume and patterns</a:t>
            </a:r>
          </a:p>
        </p:txBody>
      </p:sp>
      <p:sp>
        <p:nvSpPr>
          <p:cNvPr id="9" name="Content Placeholder 8">
            <a:extLst>
              <a:ext uri="{FF2B5EF4-FFF2-40B4-BE49-F238E27FC236}">
                <a16:creationId xmlns:a16="http://schemas.microsoft.com/office/drawing/2014/main" id="{52FF75E1-25A6-C04B-88B7-D59162E64FCF}"/>
              </a:ext>
            </a:extLst>
          </p:cNvPr>
          <p:cNvSpPr>
            <a:spLocks noGrp="1"/>
          </p:cNvSpPr>
          <p:nvPr>
            <p:ph idx="1"/>
          </p:nvPr>
        </p:nvSpPr>
        <p:spPr>
          <a:xfrm>
            <a:off x="439616" y="2220351"/>
            <a:ext cx="11478064" cy="3715630"/>
          </a:xfrm>
        </p:spPr>
        <p:txBody>
          <a:bodyPr>
            <a:noAutofit/>
          </a:bodyPr>
          <a:lstStyle/>
          <a:p>
            <a:r>
              <a:rPr lang="en-US" sz="2600" dirty="0"/>
              <a:t>Demography, investment, technology, energy, other natural resources, transportation costs and institutions are fundamental economic factors that all shape the overall nature of trade and explain why countries trade. </a:t>
            </a:r>
          </a:p>
          <a:p>
            <a:r>
              <a:rPr lang="en-US" sz="2600" dirty="0"/>
              <a:t>For example, the world is experiencing dramatic changes in the size and composition of populations.   Many EMEs have an increased proportion of young adult workers, whereas many HDEs have an ageing population – all with different needs and spending habits.</a:t>
            </a:r>
          </a:p>
          <a:p>
            <a:r>
              <a:rPr lang="en-US" sz="2600" dirty="0"/>
              <a:t>Regulations, protectionism and high transportation costs can limit trade – and can lead to anti-</a:t>
            </a:r>
            <a:r>
              <a:rPr lang="en-US" sz="2600" dirty="0" err="1"/>
              <a:t>globalisation</a:t>
            </a:r>
            <a:r>
              <a:rPr lang="en-US" sz="2600" dirty="0"/>
              <a:t> and industrial decline for some</a:t>
            </a:r>
          </a:p>
          <a:p>
            <a:endParaRPr lang="en-US" sz="2600" dirty="0"/>
          </a:p>
        </p:txBody>
      </p:sp>
    </p:spTree>
    <p:extLst>
      <p:ext uri="{BB962C8B-B14F-4D97-AF65-F5344CB8AC3E}">
        <p14:creationId xmlns:p14="http://schemas.microsoft.com/office/powerpoint/2010/main" val="365505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992124" y="78779"/>
            <a:ext cx="10058400" cy="1609344"/>
          </a:xfrm>
        </p:spPr>
        <p:txBody>
          <a:bodyPr/>
          <a:lstStyle/>
          <a:p>
            <a:r>
              <a:rPr lang="en-US" dirty="0"/>
              <a:t>Flip – anti-</a:t>
            </a:r>
            <a:r>
              <a:rPr lang="en-US" dirty="0" err="1"/>
              <a:t>globalisation</a:t>
            </a:r>
            <a:endParaRPr lang="en-US" dirty="0"/>
          </a:p>
        </p:txBody>
      </p:sp>
      <p:pic>
        <p:nvPicPr>
          <p:cNvPr id="5" name="Content Placeholder 4">
            <a:extLst>
              <a:ext uri="{FF2B5EF4-FFF2-40B4-BE49-F238E27FC236}">
                <a16:creationId xmlns:a16="http://schemas.microsoft.com/office/drawing/2014/main" id="{126CF5F6-7250-4172-BA57-0098FB6C566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259580" y="2293620"/>
            <a:ext cx="6217920" cy="3544704"/>
          </a:xfrm>
          <a:prstGeom prst="rect">
            <a:avLst/>
          </a:prstGeom>
        </p:spPr>
      </p:pic>
      <p:pic>
        <p:nvPicPr>
          <p:cNvPr id="6" name="Picture 5">
            <a:extLst>
              <a:ext uri="{FF2B5EF4-FFF2-40B4-BE49-F238E27FC236}">
                <a16:creationId xmlns:a16="http://schemas.microsoft.com/office/drawing/2014/main" id="{88211826-B4D0-4695-AEC9-BB656AB65A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2124" y="1428482"/>
            <a:ext cx="3017520" cy="5418381"/>
          </a:xfrm>
          <a:prstGeom prst="rect">
            <a:avLst/>
          </a:prstGeom>
        </p:spPr>
      </p:pic>
    </p:spTree>
    <p:extLst>
      <p:ext uri="{BB962C8B-B14F-4D97-AF65-F5344CB8AC3E}">
        <p14:creationId xmlns:p14="http://schemas.microsoft.com/office/powerpoint/2010/main" val="186172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ADC-29FC-2E4B-A417-DEEAF88439B8}"/>
              </a:ext>
            </a:extLst>
          </p:cNvPr>
          <p:cNvSpPr>
            <a:spLocks noGrp="1"/>
          </p:cNvSpPr>
          <p:nvPr>
            <p:ph type="title"/>
          </p:nvPr>
        </p:nvSpPr>
        <p:spPr>
          <a:xfrm>
            <a:off x="8549640" y="43324"/>
            <a:ext cx="3200400" cy="1391632"/>
          </a:xfrm>
        </p:spPr>
        <p:txBody>
          <a:bodyPr>
            <a:normAutofit fontScale="90000"/>
          </a:bodyPr>
          <a:lstStyle/>
          <a:p>
            <a:r>
              <a:rPr lang="en-US" dirty="0"/>
              <a:t>INTERNATIONAL TRADE AND ACCESS TO MARKETS</a:t>
            </a:r>
          </a:p>
        </p:txBody>
      </p:sp>
      <p:sp>
        <p:nvSpPr>
          <p:cNvPr id="3" name="Content Placeholder 2">
            <a:extLst>
              <a:ext uri="{FF2B5EF4-FFF2-40B4-BE49-F238E27FC236}">
                <a16:creationId xmlns:a16="http://schemas.microsoft.com/office/drawing/2014/main" id="{B55F227A-D595-4540-AE4E-1E14128AE61E}"/>
              </a:ext>
            </a:extLst>
          </p:cNvPr>
          <p:cNvSpPr>
            <a:spLocks noGrp="1"/>
          </p:cNvSpPr>
          <p:nvPr>
            <p:ph idx="1"/>
          </p:nvPr>
        </p:nvSpPr>
        <p:spPr>
          <a:xfrm>
            <a:off x="838200" y="1316736"/>
            <a:ext cx="6711696" cy="4389120"/>
          </a:xfrm>
        </p:spPr>
        <p:txBody>
          <a:bodyPr>
            <a:normAutofit/>
          </a:bodyPr>
          <a:lstStyle/>
          <a:p>
            <a:r>
              <a:rPr lang="fil-PH" dirty="0"/>
              <a:t>Students are able to define the term ‘trade’</a:t>
            </a:r>
          </a:p>
          <a:p>
            <a:endParaRPr lang="fil-PH" dirty="0"/>
          </a:p>
          <a:p>
            <a:r>
              <a:rPr lang="fil-PH" dirty="0"/>
              <a:t>Students are aware of barriers to trade and understand the term ‘protectionism’</a:t>
            </a:r>
          </a:p>
          <a:p>
            <a:endParaRPr lang="fil-PH" dirty="0"/>
          </a:p>
          <a:p>
            <a:r>
              <a:rPr lang="fil-PH" dirty="0"/>
              <a:t>Students can describe and explain general patterns in world trade between HICs, NEES and LICs.</a:t>
            </a:r>
          </a:p>
          <a:p>
            <a:pPr marL="0" indent="0">
              <a:buNone/>
            </a:pPr>
            <a:endParaRPr lang="en-GB" dirty="0"/>
          </a:p>
          <a:p>
            <a:r>
              <a:rPr lang="fil-PH" dirty="0"/>
              <a:t>Students understand the global trends in Foreign Direct Investment (FDI)</a:t>
            </a:r>
            <a:endParaRPr lang="en-GB" dirty="0"/>
          </a:p>
          <a:p>
            <a:pPr marL="0" indent="0">
              <a:buNone/>
            </a:pPr>
            <a:endParaRPr lang="en-GB" dirty="0"/>
          </a:p>
          <a:p>
            <a:pPr marL="0" indent="0">
              <a:buNone/>
            </a:pPr>
            <a:endParaRPr lang="en-GB" dirty="0"/>
          </a:p>
          <a:p>
            <a:pPr marL="0" indent="0">
              <a:buNone/>
            </a:pPr>
            <a:endParaRPr lang="en-US" dirty="0"/>
          </a:p>
        </p:txBody>
      </p:sp>
      <p:sp>
        <p:nvSpPr>
          <p:cNvPr id="4" name="Text Placeholder 3">
            <a:extLst>
              <a:ext uri="{FF2B5EF4-FFF2-40B4-BE49-F238E27FC236}">
                <a16:creationId xmlns:a16="http://schemas.microsoft.com/office/drawing/2014/main" id="{AA50083B-DD3B-454B-BF75-AEA332F4CFC8}"/>
              </a:ext>
            </a:extLst>
          </p:cNvPr>
          <p:cNvSpPr>
            <a:spLocks noGrp="1"/>
          </p:cNvSpPr>
          <p:nvPr>
            <p:ph type="body" sz="half" idx="2"/>
          </p:nvPr>
        </p:nvSpPr>
        <p:spPr>
          <a:xfrm>
            <a:off x="8549640" y="1316736"/>
            <a:ext cx="3200400" cy="431251"/>
          </a:xfrm>
        </p:spPr>
        <p:txBody>
          <a:bodyPr>
            <a:noAutofit/>
          </a:bodyPr>
          <a:lstStyle/>
          <a:p>
            <a:r>
              <a:rPr lang="en-US" sz="1600" b="1" dirty="0"/>
              <a:t>KEY WORDS:</a:t>
            </a:r>
          </a:p>
          <a:p>
            <a:endParaRPr lang="en-US" sz="1600" dirty="0"/>
          </a:p>
        </p:txBody>
      </p:sp>
      <p:sp>
        <p:nvSpPr>
          <p:cNvPr id="5" name="TextBox 4">
            <a:extLst>
              <a:ext uri="{FF2B5EF4-FFF2-40B4-BE49-F238E27FC236}">
                <a16:creationId xmlns:a16="http://schemas.microsoft.com/office/drawing/2014/main" id="{7C72FE22-CB60-2E42-A706-486DD7337FF2}"/>
              </a:ext>
            </a:extLst>
          </p:cNvPr>
          <p:cNvSpPr txBox="1"/>
          <p:nvPr/>
        </p:nvSpPr>
        <p:spPr>
          <a:xfrm>
            <a:off x="899160" y="393412"/>
            <a:ext cx="4139531" cy="584775"/>
          </a:xfrm>
          <a:prstGeom prst="rect">
            <a:avLst/>
          </a:prstGeom>
          <a:noFill/>
        </p:spPr>
        <p:txBody>
          <a:bodyPr wrap="none" rtlCol="0">
            <a:spAutoFit/>
          </a:bodyPr>
          <a:lstStyle/>
          <a:p>
            <a:r>
              <a:rPr lang="en-US" sz="3200" dirty="0"/>
              <a:t>Learning Objectives:</a:t>
            </a:r>
          </a:p>
        </p:txBody>
      </p:sp>
      <p:pic>
        <p:nvPicPr>
          <p:cNvPr id="6" name="Picture 5">
            <a:extLst>
              <a:ext uri="{FF2B5EF4-FFF2-40B4-BE49-F238E27FC236}">
                <a16:creationId xmlns:a16="http://schemas.microsoft.com/office/drawing/2014/main" id="{0F1D23A3-9783-41BB-B6AA-C3E0D839D8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05800" y="1675740"/>
            <a:ext cx="3763868" cy="5031425"/>
          </a:xfrm>
          <a:prstGeom prst="rect">
            <a:avLst/>
          </a:prstGeom>
        </p:spPr>
      </p:pic>
    </p:spTree>
    <p:extLst>
      <p:ext uri="{BB962C8B-B14F-4D97-AF65-F5344CB8AC3E}">
        <p14:creationId xmlns:p14="http://schemas.microsoft.com/office/powerpoint/2010/main" val="300463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9F24-4970-854D-ACE2-7B4FE0CF4C9B}"/>
              </a:ext>
            </a:extLst>
          </p:cNvPr>
          <p:cNvSpPr>
            <a:spLocks noGrp="1"/>
          </p:cNvSpPr>
          <p:nvPr>
            <p:ph type="title"/>
          </p:nvPr>
        </p:nvSpPr>
        <p:spPr>
          <a:xfrm>
            <a:off x="1066800" y="-9638"/>
            <a:ext cx="10058400" cy="1609344"/>
          </a:xfrm>
        </p:spPr>
        <p:txBody>
          <a:bodyPr/>
          <a:lstStyle/>
          <a:p>
            <a:r>
              <a:rPr lang="en-US" dirty="0"/>
              <a:t>Introduction – global trade</a:t>
            </a:r>
          </a:p>
        </p:txBody>
      </p:sp>
      <p:sp>
        <p:nvSpPr>
          <p:cNvPr id="3" name="Content Placeholder 2">
            <a:extLst>
              <a:ext uri="{FF2B5EF4-FFF2-40B4-BE49-F238E27FC236}">
                <a16:creationId xmlns:a16="http://schemas.microsoft.com/office/drawing/2014/main" id="{86D5BE0B-F546-9D40-A551-F0C5DF10DC46}"/>
              </a:ext>
            </a:extLst>
          </p:cNvPr>
          <p:cNvSpPr>
            <a:spLocks noGrp="1"/>
          </p:cNvSpPr>
          <p:nvPr>
            <p:ph idx="1"/>
          </p:nvPr>
        </p:nvSpPr>
        <p:spPr>
          <a:xfrm>
            <a:off x="309906" y="1286376"/>
            <a:ext cx="11882093" cy="5324489"/>
          </a:xfrm>
        </p:spPr>
        <p:txBody>
          <a:bodyPr>
            <a:noAutofit/>
          </a:bodyPr>
          <a:lstStyle/>
          <a:p>
            <a:r>
              <a:rPr lang="en-GB" dirty="0"/>
              <a:t>Trade is the movement of goods and services from producers to consumers. It spans many different sectors of industry and is measured by the movement of these items from one country to another.</a:t>
            </a:r>
          </a:p>
          <a:p>
            <a:pPr lvl="1"/>
            <a:r>
              <a:rPr lang="en-GB" sz="2000" dirty="0"/>
              <a:t>Physical trade takes place in primary products (food, energy and raw materials) and also secondary goods (manufactured products ranging from processed food to electronics).</a:t>
            </a:r>
          </a:p>
          <a:p>
            <a:pPr lvl="1"/>
            <a:r>
              <a:rPr lang="en-GB" sz="2000" dirty="0"/>
              <a:t>The tertiary sector is a highly diverse range of service products and includes trade in legal, educational and other professional services; people also consume digital services such as online games and on-demand TV.</a:t>
            </a:r>
          </a:p>
          <a:p>
            <a:r>
              <a:rPr lang="en-US" dirty="0">
                <a:solidFill>
                  <a:srgbClr val="0070C0"/>
                </a:solidFill>
              </a:rPr>
              <a:t>The notion of </a:t>
            </a:r>
            <a:r>
              <a:rPr lang="en-US" b="1" dirty="0">
                <a:solidFill>
                  <a:srgbClr val="0070C0"/>
                </a:solidFill>
              </a:rPr>
              <a:t>comparative advantage </a:t>
            </a:r>
            <a:r>
              <a:rPr lang="en-US" dirty="0">
                <a:solidFill>
                  <a:srgbClr val="0070C0"/>
                </a:solidFill>
              </a:rPr>
              <a:t>is why most nations trade – countries should specialize in providing goods and services that they excel at producing. They trade surpluses for things they are not good at producing.</a:t>
            </a:r>
          </a:p>
          <a:p>
            <a:r>
              <a:rPr lang="en-US" dirty="0">
                <a:solidFill>
                  <a:srgbClr val="0070C0"/>
                </a:solidFill>
              </a:rPr>
              <a:t>Theoretically, production should increase in each country, and globally, because each country is concentrating on what it does best.</a:t>
            </a:r>
          </a:p>
          <a:p>
            <a:pPr lvl="1"/>
            <a:endParaRPr lang="en-GB" sz="2000" dirty="0"/>
          </a:p>
        </p:txBody>
      </p:sp>
      <p:sp>
        <p:nvSpPr>
          <p:cNvPr id="4" name="Rectangle 3"/>
          <p:cNvSpPr/>
          <p:nvPr/>
        </p:nvSpPr>
        <p:spPr>
          <a:xfrm>
            <a:off x="937831" y="6029098"/>
            <a:ext cx="5370829" cy="369332"/>
          </a:xfrm>
          <a:prstGeom prst="rect">
            <a:avLst/>
          </a:prstGeom>
        </p:spPr>
        <p:txBody>
          <a:bodyPr wrap="none">
            <a:spAutoFit/>
          </a:bodyPr>
          <a:lstStyle/>
          <a:p>
            <a:r>
              <a:rPr lang="en-GB" dirty="0">
                <a:hlinkClick r:id="rId2"/>
              </a:rPr>
              <a:t>https://www.youtube.com/watch?v=Tzjn-v99fZw</a:t>
            </a:r>
            <a:r>
              <a:rPr lang="en-GB" dirty="0"/>
              <a:t> </a:t>
            </a:r>
          </a:p>
        </p:txBody>
      </p:sp>
    </p:spTree>
    <p:extLst>
      <p:ext uri="{BB962C8B-B14F-4D97-AF65-F5344CB8AC3E}">
        <p14:creationId xmlns:p14="http://schemas.microsoft.com/office/powerpoint/2010/main" val="58041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AB0ED0-F2ED-4048-A6DB-C9461800ED3E}"/>
              </a:ext>
            </a:extLst>
          </p:cNvPr>
          <p:cNvSpPr>
            <a:spLocks noGrp="1"/>
          </p:cNvSpPr>
          <p:nvPr>
            <p:ph type="title"/>
          </p:nvPr>
        </p:nvSpPr>
        <p:spPr>
          <a:xfrm>
            <a:off x="0" y="-223591"/>
            <a:ext cx="10058400" cy="1609344"/>
          </a:xfrm>
        </p:spPr>
        <p:txBody>
          <a:bodyPr/>
          <a:lstStyle/>
          <a:p>
            <a:r>
              <a:rPr lang="en-US" dirty="0"/>
              <a:t>Global Trade - characteristics</a:t>
            </a:r>
          </a:p>
        </p:txBody>
      </p:sp>
      <p:pic>
        <p:nvPicPr>
          <p:cNvPr id="14" name="Content Placeholder 13">
            <a:extLst>
              <a:ext uri="{FF2B5EF4-FFF2-40B4-BE49-F238E27FC236}">
                <a16:creationId xmlns:a16="http://schemas.microsoft.com/office/drawing/2014/main" id="{95811353-88E4-314D-B398-46B41CC799E2}"/>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4505"/>
          <a:stretch/>
        </p:blipFill>
        <p:spPr>
          <a:xfrm>
            <a:off x="6496056" y="1046979"/>
            <a:ext cx="4445628" cy="5811021"/>
          </a:xfrm>
          <a:prstGeom prst="rect">
            <a:avLst/>
          </a:prstGeom>
        </p:spPr>
      </p:pic>
      <p:sp>
        <p:nvSpPr>
          <p:cNvPr id="10" name="Content Placeholder 9">
            <a:extLst>
              <a:ext uri="{FF2B5EF4-FFF2-40B4-BE49-F238E27FC236}">
                <a16:creationId xmlns:a16="http://schemas.microsoft.com/office/drawing/2014/main" id="{E1FEE3D3-0599-F04D-8CA9-BAB1BDEF452A}"/>
              </a:ext>
            </a:extLst>
          </p:cNvPr>
          <p:cNvSpPr>
            <a:spLocks noGrp="1"/>
          </p:cNvSpPr>
          <p:nvPr>
            <p:ph sz="half" idx="2"/>
          </p:nvPr>
        </p:nvSpPr>
        <p:spPr>
          <a:xfrm>
            <a:off x="1072896" y="1269242"/>
            <a:ext cx="5023103" cy="5103491"/>
          </a:xfrm>
        </p:spPr>
        <p:txBody>
          <a:bodyPr/>
          <a:lstStyle/>
          <a:p>
            <a:r>
              <a:rPr lang="en-US" dirty="0"/>
              <a:t>Highly </a:t>
            </a:r>
            <a:r>
              <a:rPr lang="en-US" dirty="0" err="1"/>
              <a:t>Industrialised</a:t>
            </a:r>
            <a:r>
              <a:rPr lang="en-US" dirty="0"/>
              <a:t> Countries</a:t>
            </a:r>
          </a:p>
          <a:p>
            <a:endParaRPr lang="en-US" dirty="0"/>
          </a:p>
          <a:p>
            <a:endParaRPr lang="en-US" dirty="0"/>
          </a:p>
          <a:p>
            <a:endParaRPr lang="en-US" dirty="0"/>
          </a:p>
          <a:p>
            <a:r>
              <a:rPr lang="en-US" dirty="0"/>
              <a:t>Newly Emerging Economies</a:t>
            </a:r>
          </a:p>
          <a:p>
            <a:endParaRPr lang="en-US" dirty="0"/>
          </a:p>
          <a:p>
            <a:endParaRPr lang="en-US" dirty="0"/>
          </a:p>
          <a:p>
            <a:endParaRPr lang="en-US" dirty="0"/>
          </a:p>
          <a:p>
            <a:endParaRPr lang="en-US" dirty="0"/>
          </a:p>
          <a:p>
            <a:endParaRPr lang="en-US" dirty="0"/>
          </a:p>
          <a:p>
            <a:r>
              <a:rPr lang="en-US" dirty="0"/>
              <a:t>Less </a:t>
            </a:r>
            <a:r>
              <a:rPr lang="en-US" dirty="0" err="1"/>
              <a:t>Industrialised</a:t>
            </a:r>
            <a:r>
              <a:rPr lang="en-US" dirty="0"/>
              <a:t> Countries</a:t>
            </a:r>
          </a:p>
        </p:txBody>
      </p:sp>
    </p:spTree>
    <p:extLst>
      <p:ext uri="{BB962C8B-B14F-4D97-AF65-F5344CB8AC3E}">
        <p14:creationId xmlns:p14="http://schemas.microsoft.com/office/powerpoint/2010/main" val="38417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wipe(down)">
                                      <p:cBhvr>
                                        <p:cTn id="16" dur="500"/>
                                        <p:tgtEl>
                                          <p:spTgt spid="1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animEffect transition="in" filter="wipe(down)">
                                      <p:cBhvr>
                                        <p:cTn id="21" dur="500"/>
                                        <p:tgtEl>
                                          <p:spTgt spid="10">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545192" y="126017"/>
            <a:ext cx="10058400" cy="1609344"/>
          </a:xfrm>
        </p:spPr>
        <p:txBody>
          <a:bodyPr/>
          <a:lstStyle/>
          <a:p>
            <a:r>
              <a:rPr lang="en-US" dirty="0"/>
              <a:t>Global Trade</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589663" y="2188309"/>
            <a:ext cx="10661163" cy="4311345"/>
          </a:xfrm>
        </p:spPr>
        <p:txBody>
          <a:bodyPr>
            <a:normAutofit/>
          </a:bodyPr>
          <a:lstStyle/>
          <a:p>
            <a:r>
              <a:rPr lang="en-GB" dirty="0"/>
              <a:t>Regional Trade Agreements emerged (RTAs) and after WW2, the General Agreement on Trade and Tariffs in 1947 was established -  now the World Trade Organisation or WTO (1995) with the </a:t>
            </a:r>
            <a:r>
              <a:rPr lang="en-GB" b="1" dirty="0"/>
              <a:t>aim to lower barriers to international trade</a:t>
            </a:r>
            <a:r>
              <a:rPr lang="en-GB" dirty="0"/>
              <a:t>.</a:t>
            </a:r>
          </a:p>
          <a:p>
            <a:r>
              <a:rPr lang="en-GB" dirty="0"/>
              <a:t>WTO had a philosophy of non-tariff barriers: </a:t>
            </a:r>
          </a:p>
          <a:p>
            <a:pPr lvl="1"/>
            <a:r>
              <a:rPr lang="en-GB" b="1" dirty="0"/>
              <a:t>Free trade </a:t>
            </a:r>
            <a:r>
              <a:rPr lang="en-GB" dirty="0"/>
              <a:t>– trade without quotas, tariffs or other restrictions.  Reaching agreements on average trade tariffs has led to an increase in world trade at a faster rate than global economic growth. </a:t>
            </a:r>
          </a:p>
          <a:p>
            <a:r>
              <a:rPr lang="en-GB" dirty="0">
                <a:hlinkClick r:id="rId2"/>
              </a:rPr>
              <a:t>https://www.youtube.com/watch?v=J-qGCZ4wmxs</a:t>
            </a:r>
            <a:r>
              <a:rPr lang="en-GB" dirty="0"/>
              <a:t> (Definition and need for free trade)</a:t>
            </a:r>
          </a:p>
          <a:p>
            <a:r>
              <a:rPr lang="en-GB" dirty="0"/>
              <a:t>One consequence of global systems (such as the WTO) has been to bring countries together into trading blocs, which </a:t>
            </a:r>
            <a:r>
              <a:rPr lang="en-GB" b="1" dirty="0"/>
              <a:t>support free trade agreements </a:t>
            </a:r>
            <a:r>
              <a:rPr lang="en-GB" dirty="0"/>
              <a:t>between member countries without incurring protectionist measures, such as tariffs or charges.</a:t>
            </a:r>
          </a:p>
          <a:p>
            <a:r>
              <a:rPr lang="en-GB" dirty="0"/>
              <a:t>Free trade agreements and market principles are criticised by some: </a:t>
            </a:r>
            <a:r>
              <a:rPr lang="en-GB" dirty="0">
                <a:hlinkClick r:id="rId3"/>
              </a:rPr>
              <a:t>https://www.youtube.com/watch?v=M4Sz1NNvepk</a:t>
            </a:r>
            <a:r>
              <a:rPr lang="en-GB" dirty="0"/>
              <a:t> </a:t>
            </a:r>
          </a:p>
          <a:p>
            <a:pPr marL="0" indent="0">
              <a:buNone/>
            </a:pPr>
            <a:endParaRPr lang="en-GB" dirty="0"/>
          </a:p>
        </p:txBody>
      </p:sp>
      <p:sp>
        <p:nvSpPr>
          <p:cNvPr id="5" name="Rectangle 4">
            <a:extLst>
              <a:ext uri="{FF2B5EF4-FFF2-40B4-BE49-F238E27FC236}">
                <a16:creationId xmlns:a16="http://schemas.microsoft.com/office/drawing/2014/main" id="{B471118E-4792-7949-B083-D6E558340963}"/>
              </a:ext>
            </a:extLst>
          </p:cNvPr>
          <p:cNvSpPr/>
          <p:nvPr/>
        </p:nvSpPr>
        <p:spPr>
          <a:xfrm>
            <a:off x="545192" y="1494404"/>
            <a:ext cx="10366234" cy="646331"/>
          </a:xfrm>
          <a:prstGeom prst="rect">
            <a:avLst/>
          </a:prstGeom>
        </p:spPr>
        <p:txBody>
          <a:bodyPr wrap="square">
            <a:spAutoFit/>
          </a:bodyPr>
          <a:lstStyle/>
          <a:p>
            <a:r>
              <a:rPr lang="en-GB" dirty="0">
                <a:solidFill>
                  <a:srgbClr val="0070C0"/>
                </a:solidFill>
              </a:rPr>
              <a:t>TASK: What do you think has been the main driver of global </a:t>
            </a:r>
            <a:r>
              <a:rPr lang="en-GB" b="1" dirty="0">
                <a:solidFill>
                  <a:srgbClr val="0070C0"/>
                </a:solidFill>
              </a:rPr>
              <a:t>economic i</a:t>
            </a:r>
            <a:r>
              <a:rPr lang="en-GB" dirty="0">
                <a:solidFill>
                  <a:srgbClr val="0070C0"/>
                </a:solidFill>
              </a:rPr>
              <a:t>ntegration over the past 200 years?</a:t>
            </a:r>
          </a:p>
        </p:txBody>
      </p:sp>
    </p:spTree>
    <p:extLst>
      <p:ext uri="{BB962C8B-B14F-4D97-AF65-F5344CB8AC3E}">
        <p14:creationId xmlns:p14="http://schemas.microsoft.com/office/powerpoint/2010/main" val="34732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05C9-3F8C-5D42-9CB5-A630A9F79EEA}"/>
              </a:ext>
            </a:extLst>
          </p:cNvPr>
          <p:cNvSpPr>
            <a:spLocks noGrp="1"/>
          </p:cNvSpPr>
          <p:nvPr>
            <p:ph type="title"/>
          </p:nvPr>
        </p:nvSpPr>
        <p:spPr/>
        <p:txBody>
          <a:bodyPr/>
          <a:lstStyle/>
          <a:p>
            <a:r>
              <a:rPr lang="en-US" dirty="0"/>
              <a:t>Free trade</a:t>
            </a:r>
          </a:p>
        </p:txBody>
      </p:sp>
      <p:sp>
        <p:nvSpPr>
          <p:cNvPr id="3" name="Content Placeholder 2">
            <a:extLst>
              <a:ext uri="{FF2B5EF4-FFF2-40B4-BE49-F238E27FC236}">
                <a16:creationId xmlns:a16="http://schemas.microsoft.com/office/drawing/2014/main" id="{328B3CED-6A61-4546-874D-69A8141FC147}"/>
              </a:ext>
            </a:extLst>
          </p:cNvPr>
          <p:cNvSpPr>
            <a:spLocks noGrp="1"/>
          </p:cNvSpPr>
          <p:nvPr>
            <p:ph sz="half" idx="1"/>
          </p:nvPr>
        </p:nvSpPr>
        <p:spPr/>
        <p:txBody>
          <a:bodyPr/>
          <a:lstStyle/>
          <a:p>
            <a:r>
              <a:rPr lang="en-US" dirty="0"/>
              <a:t>Pros? </a:t>
            </a:r>
          </a:p>
          <a:p>
            <a:endParaRPr lang="en-US" dirty="0"/>
          </a:p>
          <a:p>
            <a:endParaRPr lang="en-US" dirty="0"/>
          </a:p>
          <a:p>
            <a:r>
              <a:rPr lang="en-US" dirty="0"/>
              <a:t>Cons?</a:t>
            </a:r>
          </a:p>
          <a:p>
            <a:endParaRPr lang="en-US" dirty="0"/>
          </a:p>
          <a:p>
            <a:endParaRPr lang="en-US" dirty="0"/>
          </a:p>
          <a:p>
            <a:r>
              <a:rPr lang="en-US" dirty="0"/>
              <a:t>Impact of free trade on LICs?</a:t>
            </a:r>
          </a:p>
          <a:p>
            <a:endParaRPr lang="en-US" dirty="0"/>
          </a:p>
          <a:p>
            <a:endParaRPr lang="en-US" dirty="0"/>
          </a:p>
        </p:txBody>
      </p:sp>
      <p:sp>
        <p:nvSpPr>
          <p:cNvPr id="4" name="Content Placeholder 3">
            <a:extLst>
              <a:ext uri="{FF2B5EF4-FFF2-40B4-BE49-F238E27FC236}">
                <a16:creationId xmlns:a16="http://schemas.microsoft.com/office/drawing/2014/main" id="{6B9727B4-7491-9749-812A-99DC623CAB6D}"/>
              </a:ext>
            </a:extLst>
          </p:cNvPr>
          <p:cNvSpPr>
            <a:spLocks noGrp="1"/>
          </p:cNvSpPr>
          <p:nvPr>
            <p:ph sz="half" idx="2"/>
          </p:nvPr>
        </p:nvSpPr>
        <p:spPr>
          <a:xfrm>
            <a:off x="6364224" y="1917700"/>
            <a:ext cx="5002276" cy="4254500"/>
          </a:xfrm>
        </p:spPr>
        <p:txBody>
          <a:bodyPr/>
          <a:lstStyle/>
          <a:p>
            <a:r>
              <a:rPr lang="en-US" dirty="0"/>
              <a:t>Encourages FDI, increases economic growth as trade increases, transfer of technology &amp; knowledge</a:t>
            </a:r>
          </a:p>
          <a:p>
            <a:endParaRPr lang="en-US" dirty="0"/>
          </a:p>
          <a:p>
            <a:r>
              <a:rPr lang="en-US" dirty="0"/>
              <a:t>Outsourcing increases – issues? Environmental impacts?</a:t>
            </a:r>
          </a:p>
          <a:p>
            <a:endParaRPr lang="en-US" dirty="0"/>
          </a:p>
          <a:p>
            <a:r>
              <a:rPr lang="en-US" dirty="0"/>
              <a:t>Benefit of FDI, job creation, better technology and infrastructure, but also exploitation of workers, environment, raw materials etc.</a:t>
            </a:r>
          </a:p>
        </p:txBody>
      </p:sp>
      <p:sp>
        <p:nvSpPr>
          <p:cNvPr id="5" name="Rectangle 4">
            <a:extLst>
              <a:ext uri="{FF2B5EF4-FFF2-40B4-BE49-F238E27FC236}">
                <a16:creationId xmlns:a16="http://schemas.microsoft.com/office/drawing/2014/main" id="{63F0AF58-AC02-D640-AAE6-C5D9D1BCB447}"/>
              </a:ext>
            </a:extLst>
          </p:cNvPr>
          <p:cNvSpPr/>
          <p:nvPr/>
        </p:nvSpPr>
        <p:spPr>
          <a:xfrm>
            <a:off x="1069848" y="5118100"/>
            <a:ext cx="4657852" cy="830997"/>
          </a:xfrm>
          <a:prstGeom prst="rect">
            <a:avLst/>
          </a:prstGeom>
        </p:spPr>
        <p:txBody>
          <a:bodyPr wrap="square">
            <a:spAutoFit/>
          </a:bodyPr>
          <a:lstStyle/>
          <a:p>
            <a:r>
              <a:rPr lang="en-US" sz="1200" dirty="0">
                <a:hlinkClick r:id="rId2"/>
              </a:rPr>
              <a:t>Optional http://estream.godalming.ac.uk/View.aspx?ID=</a:t>
            </a:r>
            <a:r>
              <a:rPr lang="en-US" sz="1200" b="1" dirty="0">
                <a:hlinkClick r:id="rId2"/>
              </a:rPr>
              <a:t>1744</a:t>
            </a:r>
            <a:r>
              <a:rPr lang="en-US" sz="1200" dirty="0">
                <a:hlinkClick r:id="rId2"/>
              </a:rPr>
              <a:t>~4q~qLPeeqUN</a:t>
            </a:r>
            <a:r>
              <a:rPr lang="en-US" sz="1200" dirty="0"/>
              <a:t> Senegal =  2 min 48  - 6 min 40. Free Trade principles - impacts on LICs</a:t>
            </a:r>
          </a:p>
        </p:txBody>
      </p:sp>
    </p:spTree>
    <p:extLst>
      <p:ext uri="{BB962C8B-B14F-4D97-AF65-F5344CB8AC3E}">
        <p14:creationId xmlns:p14="http://schemas.microsoft.com/office/powerpoint/2010/main" val="1595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B340-8FEE-4142-B013-A9A0078F805A}"/>
              </a:ext>
            </a:extLst>
          </p:cNvPr>
          <p:cNvSpPr>
            <a:spLocks noGrp="1"/>
          </p:cNvSpPr>
          <p:nvPr>
            <p:ph type="title"/>
          </p:nvPr>
        </p:nvSpPr>
        <p:spPr>
          <a:xfrm>
            <a:off x="713232" y="173736"/>
            <a:ext cx="10058400" cy="1609344"/>
          </a:xfrm>
        </p:spPr>
        <p:txBody>
          <a:bodyPr/>
          <a:lstStyle/>
          <a:p>
            <a:r>
              <a:rPr lang="en-US" dirty="0"/>
              <a:t>Barriers to trade</a:t>
            </a:r>
          </a:p>
        </p:txBody>
      </p:sp>
      <p:sp>
        <p:nvSpPr>
          <p:cNvPr id="3" name="Content Placeholder 2">
            <a:extLst>
              <a:ext uri="{FF2B5EF4-FFF2-40B4-BE49-F238E27FC236}">
                <a16:creationId xmlns:a16="http://schemas.microsoft.com/office/drawing/2014/main" id="{076EDAF9-EC0A-5843-BB8C-1B8185547F5B}"/>
              </a:ext>
            </a:extLst>
          </p:cNvPr>
          <p:cNvSpPr>
            <a:spLocks noGrp="1"/>
          </p:cNvSpPr>
          <p:nvPr>
            <p:ph idx="1"/>
          </p:nvPr>
        </p:nvSpPr>
        <p:spPr>
          <a:xfrm>
            <a:off x="534924" y="1564243"/>
            <a:ext cx="11122152" cy="4693920"/>
          </a:xfrm>
        </p:spPr>
        <p:txBody>
          <a:bodyPr>
            <a:normAutofit fontScale="92500" lnSpcReduction="20000"/>
          </a:bodyPr>
          <a:lstStyle/>
          <a:p>
            <a:r>
              <a:rPr lang="en-US" dirty="0"/>
              <a:t>Protectionism – </a:t>
            </a:r>
          </a:p>
          <a:p>
            <a:pPr lvl="1"/>
            <a:r>
              <a:rPr lang="en-US" dirty="0"/>
              <a:t>A deliberate policy by government to impose restrictions on trade in goods and services with other countries – usually done with the intention of protecting home-based industries from foreign competition.</a:t>
            </a:r>
          </a:p>
          <a:p>
            <a:pPr lvl="1"/>
            <a:r>
              <a:rPr lang="en-US" dirty="0"/>
              <a:t>Used by governments in both developed and developing countries to protect their established or emerging industries</a:t>
            </a:r>
          </a:p>
          <a:p>
            <a:pPr lvl="1"/>
            <a:r>
              <a:rPr lang="en-GB" dirty="0"/>
              <a:t>Used within trade blocs, so countries outside the trade bloc have to pay an additional tariff to trade within the trade bloc.  </a:t>
            </a:r>
            <a:r>
              <a:rPr lang="en-GB" dirty="0">
                <a:solidFill>
                  <a:srgbClr val="FF0000"/>
                </a:solidFill>
              </a:rPr>
              <a:t>Opponents of trade blocs </a:t>
            </a:r>
            <a:r>
              <a:rPr lang="en-GB" dirty="0"/>
              <a:t>argue that by offering unfair advantages to member countries, they restrict the development of the global economy.</a:t>
            </a:r>
          </a:p>
          <a:p>
            <a:pPr marL="274320" lvl="1" indent="0">
              <a:buNone/>
            </a:pPr>
            <a:endParaRPr lang="en-US" b="1" dirty="0"/>
          </a:p>
          <a:p>
            <a:pPr marL="274320" lvl="1" indent="0">
              <a:buNone/>
            </a:pPr>
            <a:r>
              <a:rPr lang="en-US" dirty="0">
                <a:hlinkClick r:id="rId2"/>
              </a:rPr>
              <a:t>https://www.youtube.com/watch?v=wFO8FDvLoms</a:t>
            </a:r>
            <a:r>
              <a:rPr lang="en-US" dirty="0"/>
              <a:t> </a:t>
            </a:r>
          </a:p>
          <a:p>
            <a:endParaRPr lang="en-US" dirty="0"/>
          </a:p>
          <a:p>
            <a:r>
              <a:rPr lang="en-US" dirty="0"/>
              <a:t>Barriers to trade:</a:t>
            </a:r>
          </a:p>
          <a:p>
            <a:pPr lvl="1"/>
            <a:r>
              <a:rPr lang="en-US" dirty="0"/>
              <a:t>Import </a:t>
            </a:r>
            <a:r>
              <a:rPr lang="en-US" dirty="0" err="1"/>
              <a:t>licence</a:t>
            </a:r>
            <a:endParaRPr lang="en-US" dirty="0"/>
          </a:p>
          <a:p>
            <a:pPr lvl="1"/>
            <a:r>
              <a:rPr lang="en-US" dirty="0"/>
              <a:t>Import quotas</a:t>
            </a:r>
          </a:p>
          <a:p>
            <a:pPr lvl="1"/>
            <a:r>
              <a:rPr lang="en-US" dirty="0"/>
              <a:t>Subsidies</a:t>
            </a:r>
          </a:p>
          <a:p>
            <a:pPr lvl="1"/>
            <a:r>
              <a:rPr lang="en-US" dirty="0"/>
              <a:t>Voluntary export restraints</a:t>
            </a:r>
          </a:p>
          <a:p>
            <a:pPr lvl="1"/>
            <a:r>
              <a:rPr lang="en-US" dirty="0"/>
              <a:t>Embargoes</a:t>
            </a:r>
          </a:p>
          <a:p>
            <a:pPr lvl="1"/>
            <a:r>
              <a:rPr lang="en-US" dirty="0"/>
              <a:t>Trade restrictions</a:t>
            </a:r>
          </a:p>
        </p:txBody>
      </p:sp>
      <p:sp>
        <p:nvSpPr>
          <p:cNvPr id="4" name="Rectangle 3">
            <a:extLst>
              <a:ext uri="{FF2B5EF4-FFF2-40B4-BE49-F238E27FC236}">
                <a16:creationId xmlns:a16="http://schemas.microsoft.com/office/drawing/2014/main" id="{BB4B316E-55CC-BE41-8736-E370106C9A12}"/>
              </a:ext>
            </a:extLst>
          </p:cNvPr>
          <p:cNvSpPr/>
          <p:nvPr/>
        </p:nvSpPr>
        <p:spPr>
          <a:xfrm>
            <a:off x="6732524" y="3911203"/>
            <a:ext cx="4924552" cy="2031325"/>
          </a:xfrm>
          <a:prstGeom prst="rect">
            <a:avLst/>
          </a:prstGeom>
        </p:spPr>
        <p:txBody>
          <a:bodyPr wrap="square">
            <a:spAutoFit/>
          </a:bodyPr>
          <a:lstStyle/>
          <a:p>
            <a:r>
              <a:rPr lang="en-GB" b="1" dirty="0">
                <a:solidFill>
                  <a:srgbClr val="0070C0"/>
                </a:solidFill>
                <a:latin typeface="Arial" panose="020B0604020202020204" pitchFamily="34" charset="0"/>
                <a:ea typeface="Times New Roman" panose="02020603050405020304" pitchFamily="18" charset="0"/>
              </a:rPr>
              <a:t>1. Trade barriers are used by countries as a ‘protectionist’ measure. What are countries trying to protect (AO1) (4 marks) </a:t>
            </a:r>
            <a:endParaRPr lang="en-GB" dirty="0">
              <a:solidFill>
                <a:srgbClr val="0070C0"/>
              </a:solidFill>
              <a:latin typeface="Times New Roman" panose="02020603050405020304" pitchFamily="18" charset="0"/>
              <a:ea typeface="Times New Roman" panose="02020603050405020304" pitchFamily="18" charset="0"/>
            </a:endParaRPr>
          </a:p>
          <a:p>
            <a:endParaRPr lang="en-GB" b="1" dirty="0">
              <a:solidFill>
                <a:srgbClr val="0070C0"/>
              </a:solidFill>
              <a:latin typeface="Times New Roman" panose="02020603050405020304" pitchFamily="18" charset="0"/>
              <a:ea typeface="Times New Roman" panose="02020603050405020304" pitchFamily="18" charset="0"/>
            </a:endParaRPr>
          </a:p>
          <a:p>
            <a:r>
              <a:rPr lang="en-GB" b="1" dirty="0">
                <a:solidFill>
                  <a:srgbClr val="0070C0"/>
                </a:solidFill>
                <a:latin typeface="Arial" panose="020B0604020202020204" pitchFamily="34" charset="0"/>
                <a:ea typeface="Times New Roman" panose="02020603050405020304" pitchFamily="18" charset="0"/>
              </a:rPr>
              <a:t>2. Identify TWO types of external trade barrier protecting an economy and explain how they work (AO1,AO2) (6 marks) </a:t>
            </a:r>
            <a:endParaRPr lang="en-GB"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742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67933" y="0"/>
            <a:ext cx="9144000" cy="762000"/>
          </a:xfrm>
          <a:prstGeom prst="roundRect">
            <a:avLst/>
          </a:prstGeom>
          <a:solidFill>
            <a:srgbClr val="8FBB4D"/>
          </a:solidFill>
          <a:ln>
            <a:solidFill>
              <a:srgbClr val="8FBB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Barriers to Trade: Examples</a:t>
            </a: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1" y="762001"/>
            <a:ext cx="2218062" cy="3251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838200"/>
            <a:ext cx="38862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971801"/>
            <a:ext cx="4419600" cy="3110089"/>
          </a:xfrm>
          <a:prstGeom prst="rect">
            <a:avLst/>
          </a:prstGeom>
        </p:spPr>
      </p:pic>
      <p:sp>
        <p:nvSpPr>
          <p:cNvPr id="11" name="Rounded Rectangle 10"/>
          <p:cNvSpPr/>
          <p:nvPr/>
        </p:nvSpPr>
        <p:spPr>
          <a:xfrm>
            <a:off x="5943600" y="2438400"/>
            <a:ext cx="4038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Cashew nuts  - Mozambique </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52601" y="3714750"/>
            <a:ext cx="3648075" cy="3143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7445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1A5D-922F-6D49-BC52-044F1A837B58}"/>
              </a:ext>
            </a:extLst>
          </p:cNvPr>
          <p:cNvSpPr>
            <a:spLocks noGrp="1"/>
          </p:cNvSpPr>
          <p:nvPr>
            <p:ph type="title"/>
          </p:nvPr>
        </p:nvSpPr>
        <p:spPr/>
        <p:txBody>
          <a:bodyPr>
            <a:normAutofit/>
          </a:bodyPr>
          <a:lstStyle/>
          <a:p>
            <a:r>
              <a:rPr lang="en-GB" sz="4400" b="1" dirty="0">
                <a:latin typeface="Times New Roman" panose="02020603050405020304" pitchFamily="18" charset="0"/>
                <a:ea typeface="Times New Roman" panose="02020603050405020304" pitchFamily="18" charset="0"/>
              </a:rPr>
              <a:t>Global features and trends in the volume and pattern of trade and investment</a:t>
            </a:r>
            <a:endParaRPr lang="en-US" sz="4400" b="1" dirty="0"/>
          </a:p>
        </p:txBody>
      </p:sp>
      <p:sp>
        <p:nvSpPr>
          <p:cNvPr id="3" name="Text Placeholder 2">
            <a:extLst>
              <a:ext uri="{FF2B5EF4-FFF2-40B4-BE49-F238E27FC236}">
                <a16:creationId xmlns:a16="http://schemas.microsoft.com/office/drawing/2014/main" id="{BA3EB370-41FC-C948-A024-E739DF64AF71}"/>
              </a:ext>
            </a:extLst>
          </p:cNvPr>
          <p:cNvSpPr>
            <a:spLocks noGrp="1"/>
          </p:cNvSpPr>
          <p:nvPr>
            <p:ph type="body" idx="1"/>
          </p:nvPr>
        </p:nvSpPr>
        <p:spPr>
          <a:xfrm>
            <a:off x="2165774" y="4982817"/>
            <a:ext cx="9081346" cy="1577009"/>
          </a:xfrm>
        </p:spPr>
        <p:txBody>
          <a:bodyPr>
            <a:normAutofit/>
          </a:bodyPr>
          <a:lstStyle/>
          <a:p>
            <a:r>
              <a:rPr lang="en-US" dirty="0" err="1">
                <a:solidFill>
                  <a:srgbClr val="0070C0"/>
                </a:solidFill>
              </a:rPr>
              <a:t>Analyse</a:t>
            </a:r>
            <a:r>
              <a:rPr lang="en-US" dirty="0">
                <a:solidFill>
                  <a:srgbClr val="0070C0"/>
                </a:solidFill>
              </a:rPr>
              <a:t> the general patterns in world trade</a:t>
            </a:r>
          </a:p>
        </p:txBody>
      </p:sp>
    </p:spTree>
    <p:extLst>
      <p:ext uri="{BB962C8B-B14F-4D97-AF65-F5344CB8AC3E}">
        <p14:creationId xmlns:p14="http://schemas.microsoft.com/office/powerpoint/2010/main" val="853492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1325</Words>
  <Application>Microsoft Macintosh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Rockwell</vt:lpstr>
      <vt:lpstr>Rockwell Condensed</vt:lpstr>
      <vt:lpstr>Rockwell Extra Bold</vt:lpstr>
      <vt:lpstr>Times New Roman</vt:lpstr>
      <vt:lpstr>Wingdings</vt:lpstr>
      <vt:lpstr>Wood Type</vt:lpstr>
      <vt:lpstr>International trade</vt:lpstr>
      <vt:lpstr>INTERNATIONAL TRADE AND ACCESS TO MARKETS</vt:lpstr>
      <vt:lpstr>Introduction – global trade</vt:lpstr>
      <vt:lpstr>Global Trade - characteristics</vt:lpstr>
      <vt:lpstr>Global Trade</vt:lpstr>
      <vt:lpstr>Free trade</vt:lpstr>
      <vt:lpstr>Barriers to trade</vt:lpstr>
      <vt:lpstr>PowerPoint Presentation</vt:lpstr>
      <vt:lpstr>Global features and trends in the volume and pattern of trade and investment</vt:lpstr>
      <vt:lpstr>PowerPoint Presentation</vt:lpstr>
      <vt:lpstr>PowerPoint Presentation</vt:lpstr>
      <vt:lpstr>Trends in volume and patterns</vt:lpstr>
      <vt:lpstr>Trading patterns (explained):</vt:lpstr>
      <vt:lpstr>Trade patterns</vt:lpstr>
      <vt:lpstr>Trends in foreign investment</vt:lpstr>
      <vt:lpstr>Trade Patterns: summary</vt:lpstr>
      <vt:lpstr>Summary of Trends in volume and patterns</vt:lpstr>
      <vt:lpstr>Flip – anti-globalisation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Lorna Cansfield</dc:creator>
  <cp:lastModifiedBy>Lorna Cansfield</cp:lastModifiedBy>
  <cp:revision>48</cp:revision>
  <dcterms:created xsi:type="dcterms:W3CDTF">2020-10-25T10:39:05Z</dcterms:created>
  <dcterms:modified xsi:type="dcterms:W3CDTF">2020-10-29T09:12:16Z</dcterms:modified>
</cp:coreProperties>
</file>