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notesMasterIdLst>
    <p:notesMasterId r:id="rId14"/>
  </p:notesMasterIdLst>
  <p:handoutMasterIdLst>
    <p:handoutMasterId r:id="rId15"/>
  </p:handoutMasterIdLst>
  <p:sldIdLst>
    <p:sldId id="266" r:id="rId5"/>
    <p:sldId id="310" r:id="rId6"/>
    <p:sldId id="282" r:id="rId7"/>
    <p:sldId id="301" r:id="rId8"/>
    <p:sldId id="307" r:id="rId9"/>
    <p:sldId id="309" r:id="rId10"/>
    <p:sldId id="306" r:id="rId11"/>
    <p:sldId id="308" r:id="rId12"/>
    <p:sldId id="289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137" autoAdjust="0"/>
  </p:normalViewPr>
  <p:slideViewPr>
    <p:cSldViewPr snapToGrid="0">
      <p:cViewPr varScale="1">
        <p:scale>
          <a:sx n="107" d="100"/>
          <a:sy n="107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8DF4E-D042-489A-B57F-607383ECE0FC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71C57-0E0A-452F-BB80-50A2D2E918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276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F7B2E-F5B4-4910-8C4F-FC2FCD9DE4CF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3539-69B8-48A3-8A79-E54565A1B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2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64BC2-DC51-4920-9FE5-A157303104E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74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64BC2-DC51-4920-9FE5-A157303104E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860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64BC2-DC51-4920-9FE5-A157303104E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409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E3539-69B8-48A3-8A79-E54565A1BDC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f1: statement of comprehensive income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u="sng" cap="none" dirty="0" smtClean="0"/>
              <a:t>Depreciation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1075038" y="3365380"/>
            <a:ext cx="1005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In this lesson you will learn how to make adjustments for depreciation (straight line and reducing balance)</a:t>
            </a:r>
            <a:endParaRPr lang="en-GB" sz="3200" i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is an asset? </a:t>
            </a:r>
          </a:p>
          <a:p>
            <a:r>
              <a:rPr lang="en-GB" sz="2800" dirty="0" smtClean="0"/>
              <a:t>Come up with as many examples as you can think of.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0315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Be able to explain depreciation</a:t>
            </a:r>
          </a:p>
          <a:p>
            <a:endParaRPr lang="en-GB" sz="3200" dirty="0"/>
          </a:p>
          <a:p>
            <a:r>
              <a:rPr lang="en-GB" sz="3200" dirty="0" smtClean="0"/>
              <a:t>Be able to calculate straight-line and reducing balance depreciation.</a:t>
            </a:r>
          </a:p>
          <a:p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5621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97" y="523967"/>
            <a:ext cx="10906897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675" y="1977080"/>
            <a:ext cx="11215817" cy="4412339"/>
          </a:xfrm>
        </p:spPr>
        <p:txBody>
          <a:bodyPr>
            <a:noAutofit/>
          </a:bodyPr>
          <a:lstStyle/>
          <a:p>
            <a:pPr lvl="0"/>
            <a:r>
              <a:rPr lang="en-GB" sz="2800" b="1" dirty="0" smtClean="0"/>
              <a:t>Historic cost</a:t>
            </a:r>
            <a:r>
              <a:rPr lang="en-GB" sz="2800" dirty="0" smtClean="0"/>
              <a:t>: the cost of an asset when it was first purchased</a:t>
            </a:r>
          </a:p>
          <a:p>
            <a:pPr lvl="0"/>
            <a:endParaRPr lang="en-GB" sz="2800" dirty="0"/>
          </a:p>
          <a:p>
            <a:pPr lvl="0"/>
            <a:r>
              <a:rPr lang="en-GB" sz="2800" b="1" dirty="0" smtClean="0"/>
              <a:t>Expected life: </a:t>
            </a:r>
            <a:r>
              <a:rPr lang="en-GB" sz="2800" dirty="0" smtClean="0"/>
              <a:t>how long an asset is expected to be used in a business</a:t>
            </a:r>
          </a:p>
          <a:p>
            <a:pPr lvl="0"/>
            <a:endParaRPr lang="en-GB" sz="2800" b="1" dirty="0"/>
          </a:p>
          <a:p>
            <a:pPr lvl="0"/>
            <a:r>
              <a:rPr lang="en-GB" sz="2800" b="1" dirty="0" smtClean="0"/>
              <a:t>Residual value: </a:t>
            </a:r>
            <a:r>
              <a:rPr lang="en-GB" sz="2800" dirty="0" smtClean="0"/>
              <a:t>the value of an asset when it is disposed of by the business, for example, resale value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89699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97" y="523967"/>
            <a:ext cx="10906897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is depreciation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675" y="2147409"/>
            <a:ext cx="11215817" cy="4809202"/>
          </a:xfrm>
        </p:spPr>
        <p:txBody>
          <a:bodyPr>
            <a:noAutofit/>
          </a:bodyPr>
          <a:lstStyle/>
          <a:p>
            <a:r>
              <a:rPr lang="en-GB" sz="2000" dirty="0" smtClean="0"/>
              <a:t>Depreciation is the decrease </a:t>
            </a:r>
            <a:r>
              <a:rPr lang="en-GB" sz="2000" dirty="0"/>
              <a:t>in </a:t>
            </a:r>
            <a:r>
              <a:rPr lang="en-GB" sz="2000" dirty="0" smtClean="0"/>
              <a:t>value of an asset </a:t>
            </a:r>
            <a:r>
              <a:rPr lang="en-GB" sz="2000" dirty="0"/>
              <a:t>due to wear and tear, decay, decline in price, etc. </a:t>
            </a:r>
            <a:endParaRPr lang="en-GB" sz="2000" dirty="0" smtClean="0"/>
          </a:p>
          <a:p>
            <a:r>
              <a:rPr lang="en-GB" sz="2000" dirty="0" smtClean="0"/>
              <a:t>Most </a:t>
            </a:r>
            <a:r>
              <a:rPr lang="en-GB" sz="2000" dirty="0"/>
              <a:t>FIXED ASSETS do not retain their value over time. </a:t>
            </a:r>
            <a:r>
              <a:rPr lang="en-GB" sz="2000" i="1" dirty="0"/>
              <a:t>This is depreciation.</a:t>
            </a:r>
          </a:p>
          <a:p>
            <a:pPr marL="0" lvl="0" indent="0">
              <a:buNone/>
            </a:pPr>
            <a:endParaRPr lang="en-GB" sz="2000" dirty="0"/>
          </a:p>
          <a:p>
            <a:pPr lvl="0"/>
            <a:r>
              <a:rPr lang="en-GB" sz="2000" dirty="0" smtClean="0"/>
              <a:t>In accounting, depreciation is a concept used to </a:t>
            </a:r>
            <a:r>
              <a:rPr lang="en-GB" sz="2000" b="1" dirty="0" smtClean="0"/>
              <a:t>spread the cost of an asset over its useful life</a:t>
            </a:r>
            <a:r>
              <a:rPr lang="en-GB" sz="2000" dirty="0" smtClean="0"/>
              <a:t>.</a:t>
            </a:r>
          </a:p>
          <a:p>
            <a:pPr marL="0" lvl="0" indent="0">
              <a:buNone/>
            </a:pPr>
            <a:endParaRPr lang="en-GB" sz="2000" dirty="0"/>
          </a:p>
          <a:p>
            <a:pPr lvl="0"/>
            <a:r>
              <a:rPr lang="en-GB" sz="2000" dirty="0" smtClean="0"/>
              <a:t>Assets are depreciated on an annual basis and the annual amount by which the asset is depreciated is </a:t>
            </a:r>
            <a:r>
              <a:rPr lang="en-GB" sz="2000" b="1" dirty="0" smtClean="0"/>
              <a:t>shown as an expense in the statement of comprehensive income</a:t>
            </a:r>
            <a:r>
              <a:rPr lang="en-GB" sz="2000" dirty="0" smtClean="0"/>
              <a:t>. </a:t>
            </a:r>
          </a:p>
          <a:p>
            <a:pPr marL="0" lvl="0" indent="0">
              <a:buNone/>
            </a:pPr>
            <a:endParaRPr lang="en-GB" sz="2000" dirty="0" smtClean="0"/>
          </a:p>
          <a:p>
            <a:pPr lvl="0"/>
            <a:r>
              <a:rPr lang="en-GB" sz="2000" dirty="0" smtClean="0"/>
              <a:t>The current value for the asset is called the </a:t>
            </a:r>
            <a:r>
              <a:rPr lang="en-GB" sz="2000" b="1" dirty="0" smtClean="0"/>
              <a:t>net book value</a:t>
            </a:r>
            <a:r>
              <a:rPr lang="en-GB" sz="2000" dirty="0" smtClean="0"/>
              <a:t>. </a:t>
            </a:r>
            <a:r>
              <a:rPr lang="en-GB" sz="2000" dirty="0" smtClean="0"/>
              <a:t>This represents what the asset is thought to be worth at that moment in time.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408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97" y="523967"/>
            <a:ext cx="10906897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Calculating depreciation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675" y="1977080"/>
            <a:ext cx="11215817" cy="4809202"/>
          </a:xfrm>
        </p:spPr>
        <p:txBody>
          <a:bodyPr>
            <a:noAutofit/>
          </a:bodyPr>
          <a:lstStyle/>
          <a:p>
            <a:pPr lvl="0"/>
            <a:r>
              <a:rPr lang="en-GB" sz="2800" dirty="0"/>
              <a:t>There are two ways in which depreciation can be </a:t>
            </a:r>
            <a:r>
              <a:rPr lang="en-GB" sz="2800" dirty="0" smtClean="0"/>
              <a:t>calculated:</a:t>
            </a:r>
            <a:endParaRPr lang="en-GB" sz="2800" dirty="0"/>
          </a:p>
          <a:p>
            <a:pPr lvl="1"/>
            <a:r>
              <a:rPr lang="en-GB" sz="2400" b="1" dirty="0"/>
              <a:t>Straight line depreciation</a:t>
            </a:r>
            <a:r>
              <a:rPr lang="en-GB" sz="2400" dirty="0"/>
              <a:t>: an asset is depreciated by a set amount each </a:t>
            </a:r>
            <a:r>
              <a:rPr lang="en-GB" sz="2400" dirty="0" smtClean="0"/>
              <a:t>year</a:t>
            </a:r>
            <a:endParaRPr lang="en-GB" sz="2400" dirty="0"/>
          </a:p>
          <a:p>
            <a:pPr lvl="1"/>
            <a:r>
              <a:rPr lang="en-GB" sz="2400" b="1" dirty="0"/>
              <a:t>Reducing balance depreciation</a:t>
            </a:r>
            <a:r>
              <a:rPr lang="en-GB" sz="2400" dirty="0"/>
              <a:t>: an asset is depreciated by a set percentage of its remaining value each year</a:t>
            </a:r>
          </a:p>
          <a:p>
            <a:pPr lvl="0"/>
            <a:endParaRPr lang="en-GB" sz="2800" dirty="0"/>
          </a:p>
          <a:p>
            <a:pPr lvl="0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1928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STRAIGHT LINE METHOD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692" y="1890072"/>
            <a:ext cx="7764445" cy="49679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66682" y="4069976"/>
            <a:ext cx="3039036" cy="654424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2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Reducing Balance method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532" y="1908921"/>
            <a:ext cx="7757064" cy="13363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920" y="3164261"/>
            <a:ext cx="8039918" cy="6292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532" y="3908809"/>
            <a:ext cx="5149805" cy="280575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5432612" y="2268071"/>
            <a:ext cx="3541059" cy="896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052918" y="2546678"/>
            <a:ext cx="1819835" cy="2142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1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85526"/>
          </a:xfrm>
        </p:spPr>
        <p:txBody>
          <a:bodyPr>
            <a:noAutofit/>
          </a:bodyPr>
          <a:lstStyle/>
          <a:p>
            <a:r>
              <a:rPr lang="en-GB" sz="2400" dirty="0" smtClean="0"/>
              <a:t>Complete the ‘What is depreciation’ worksheet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997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758</TotalTime>
  <Words>296</Words>
  <Application>Microsoft Office PowerPoint</Application>
  <PresentationFormat>Widescreen</PresentationFormat>
  <Paragraphs>37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Gill Sans MT</vt:lpstr>
      <vt:lpstr>Wingdings 2</vt:lpstr>
      <vt:lpstr>Dividend</vt:lpstr>
      <vt:lpstr>Unit 3: Business finance  TOPIC f1: statement of comprehensive income</vt:lpstr>
      <vt:lpstr>Starter activity</vt:lpstr>
      <vt:lpstr>Learning Objectives</vt:lpstr>
      <vt:lpstr>Key terms</vt:lpstr>
      <vt:lpstr>What is depreciation</vt:lpstr>
      <vt:lpstr>Calculating depreciation</vt:lpstr>
      <vt:lpstr>STRAIGHT LINE METHOD</vt:lpstr>
      <vt:lpstr>Reducing Balance method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Rebecca Crumpton</cp:lastModifiedBy>
  <cp:revision>75</cp:revision>
  <cp:lastPrinted>2017-02-24T14:54:03Z</cp:lastPrinted>
  <dcterms:created xsi:type="dcterms:W3CDTF">2016-11-30T10:57:38Z</dcterms:created>
  <dcterms:modified xsi:type="dcterms:W3CDTF">2017-02-27T11:39:30Z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