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71" r:id="rId12"/>
    <p:sldId id="268" r:id="rId13"/>
    <p:sldId id="273" r:id="rId14"/>
    <p:sldId id="272" r:id="rId15"/>
    <p:sldId id="269" r:id="rId16"/>
    <p:sldId id="274" r:id="rId17"/>
    <p:sldId id="266" r:id="rId18"/>
    <p:sldId id="267"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5" autoAdjust="0"/>
    <p:restoredTop sz="94660"/>
  </p:normalViewPr>
  <p:slideViewPr>
    <p:cSldViewPr snapToGrid="0">
      <p:cViewPr varScale="1">
        <p:scale>
          <a:sx n="75" d="100"/>
          <a:sy n="75" d="100"/>
        </p:scale>
        <p:origin x="9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57F923-A3D6-46F9-B695-21EC14091A28}"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1F30DA6-85DE-4DA7-AFAD-8693E1BD1210}" type="slidenum">
              <a:rPr lang="en-GB" smtClean="0"/>
              <a:t>‹#›</a:t>
            </a:fld>
            <a:endParaRPr lang="en-GB"/>
          </a:p>
        </p:txBody>
      </p:sp>
    </p:spTree>
    <p:extLst>
      <p:ext uri="{BB962C8B-B14F-4D97-AF65-F5344CB8AC3E}">
        <p14:creationId xmlns:p14="http://schemas.microsoft.com/office/powerpoint/2010/main" val="11368936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57F923-A3D6-46F9-B695-21EC14091A28}"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30DA6-85DE-4DA7-AFAD-8693E1BD1210}" type="slidenum">
              <a:rPr lang="en-GB" smtClean="0"/>
              <a:t>‹#›</a:t>
            </a:fld>
            <a:endParaRPr lang="en-GB"/>
          </a:p>
        </p:txBody>
      </p:sp>
    </p:spTree>
    <p:extLst>
      <p:ext uri="{BB962C8B-B14F-4D97-AF65-F5344CB8AC3E}">
        <p14:creationId xmlns:p14="http://schemas.microsoft.com/office/powerpoint/2010/main" val="130602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57F923-A3D6-46F9-B695-21EC14091A28}"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30DA6-85DE-4DA7-AFAD-8693E1BD1210}" type="slidenum">
              <a:rPr lang="en-GB" smtClean="0"/>
              <a:t>‹#›</a:t>
            </a:fld>
            <a:endParaRPr lang="en-GB"/>
          </a:p>
        </p:txBody>
      </p:sp>
    </p:spTree>
    <p:extLst>
      <p:ext uri="{BB962C8B-B14F-4D97-AF65-F5344CB8AC3E}">
        <p14:creationId xmlns:p14="http://schemas.microsoft.com/office/powerpoint/2010/main" val="4962726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57F923-A3D6-46F9-B695-21EC14091A28}"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30DA6-85DE-4DA7-AFAD-8693E1BD1210}" type="slidenum">
              <a:rPr lang="en-GB" smtClean="0"/>
              <a:t>‹#›</a:t>
            </a:fld>
            <a:endParaRPr lang="en-GB"/>
          </a:p>
        </p:txBody>
      </p:sp>
    </p:spTree>
    <p:extLst>
      <p:ext uri="{BB962C8B-B14F-4D97-AF65-F5344CB8AC3E}">
        <p14:creationId xmlns:p14="http://schemas.microsoft.com/office/powerpoint/2010/main" val="245458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4057F923-A3D6-46F9-B695-21EC14091A28}" type="datetimeFigureOut">
              <a:rPr lang="en-GB" smtClean="0"/>
              <a:t>15/10/2019</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1F30DA6-85DE-4DA7-AFAD-8693E1BD1210}" type="slidenum">
              <a:rPr lang="en-GB" smtClean="0"/>
              <a:t>‹#›</a:t>
            </a:fld>
            <a:endParaRPr lang="en-GB"/>
          </a:p>
        </p:txBody>
      </p:sp>
    </p:spTree>
    <p:extLst>
      <p:ext uri="{BB962C8B-B14F-4D97-AF65-F5344CB8AC3E}">
        <p14:creationId xmlns:p14="http://schemas.microsoft.com/office/powerpoint/2010/main" val="29477221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57F923-A3D6-46F9-B695-21EC14091A28}" type="datetimeFigureOut">
              <a:rPr lang="en-GB" smtClean="0"/>
              <a:t>15/10/2019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30DA6-85DE-4DA7-AFAD-8693E1BD1210}" type="slidenum">
              <a:rPr lang="en-GB" smtClean="0"/>
              <a:t>‹#›</a:t>
            </a:fld>
            <a:endParaRPr lang="en-GB"/>
          </a:p>
        </p:txBody>
      </p:sp>
    </p:spTree>
    <p:extLst>
      <p:ext uri="{BB962C8B-B14F-4D97-AF65-F5344CB8AC3E}">
        <p14:creationId xmlns:p14="http://schemas.microsoft.com/office/powerpoint/2010/main" val="215279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57F923-A3D6-46F9-B695-21EC14091A28}" type="datetimeFigureOut">
              <a:rPr lang="en-GB" smtClean="0"/>
              <a:t>15/10/2019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F30DA6-85DE-4DA7-AFAD-8693E1BD1210}" type="slidenum">
              <a:rPr lang="en-GB" smtClean="0"/>
              <a:t>‹#›</a:t>
            </a:fld>
            <a:endParaRPr lang="en-GB"/>
          </a:p>
        </p:txBody>
      </p:sp>
    </p:spTree>
    <p:extLst>
      <p:ext uri="{BB962C8B-B14F-4D97-AF65-F5344CB8AC3E}">
        <p14:creationId xmlns:p14="http://schemas.microsoft.com/office/powerpoint/2010/main" val="398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57F923-A3D6-46F9-B695-21EC14091A28}" type="datetimeFigureOut">
              <a:rPr lang="en-GB" smtClean="0"/>
              <a:t>15/10/2019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F30DA6-85DE-4DA7-AFAD-8693E1BD1210}" type="slidenum">
              <a:rPr lang="en-GB" smtClean="0"/>
              <a:t>‹#›</a:t>
            </a:fld>
            <a:endParaRPr lang="en-GB"/>
          </a:p>
        </p:txBody>
      </p:sp>
    </p:spTree>
    <p:extLst>
      <p:ext uri="{BB962C8B-B14F-4D97-AF65-F5344CB8AC3E}">
        <p14:creationId xmlns:p14="http://schemas.microsoft.com/office/powerpoint/2010/main" val="177898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7F923-A3D6-46F9-B695-21EC14091A28}" type="datetimeFigureOut">
              <a:rPr lang="en-GB" smtClean="0"/>
              <a:t>15/10/2019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F30DA6-85DE-4DA7-AFAD-8693E1BD1210}" type="slidenum">
              <a:rPr lang="en-GB" smtClean="0"/>
              <a:t>‹#›</a:t>
            </a:fld>
            <a:endParaRPr lang="en-GB"/>
          </a:p>
        </p:txBody>
      </p:sp>
    </p:spTree>
    <p:extLst>
      <p:ext uri="{BB962C8B-B14F-4D97-AF65-F5344CB8AC3E}">
        <p14:creationId xmlns:p14="http://schemas.microsoft.com/office/powerpoint/2010/main" val="25859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057F923-A3D6-46F9-B695-21EC14091A28}" type="datetimeFigureOut">
              <a:rPr lang="en-GB" smtClean="0"/>
              <a:t>15/10/2019</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1F30DA6-85DE-4DA7-AFAD-8693E1BD1210}" type="slidenum">
              <a:rPr lang="en-GB" smtClean="0"/>
              <a:t>‹#›</a:t>
            </a:fld>
            <a:endParaRPr lang="en-GB"/>
          </a:p>
        </p:txBody>
      </p:sp>
    </p:spTree>
    <p:extLst>
      <p:ext uri="{BB962C8B-B14F-4D97-AF65-F5344CB8AC3E}">
        <p14:creationId xmlns:p14="http://schemas.microsoft.com/office/powerpoint/2010/main" val="216648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057F923-A3D6-46F9-B695-21EC14091A28}" type="datetimeFigureOut">
              <a:rPr lang="en-GB" smtClean="0"/>
              <a:t>15/10/2019</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1F30DA6-85DE-4DA7-AFAD-8693E1BD1210}" type="slidenum">
              <a:rPr lang="en-GB" smtClean="0"/>
              <a:t>‹#›</a:t>
            </a:fld>
            <a:endParaRPr lang="en-GB"/>
          </a:p>
        </p:txBody>
      </p:sp>
    </p:spTree>
    <p:extLst>
      <p:ext uri="{BB962C8B-B14F-4D97-AF65-F5344CB8AC3E}">
        <p14:creationId xmlns:p14="http://schemas.microsoft.com/office/powerpoint/2010/main" val="62654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057F923-A3D6-46F9-B695-21EC14091A28}" type="datetimeFigureOut">
              <a:rPr lang="en-GB" smtClean="0"/>
              <a:t>15/10/2019</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1F30DA6-85DE-4DA7-AFAD-8693E1BD1210}" type="slidenum">
              <a:rPr lang="en-GB" smtClean="0"/>
              <a:t>‹#›</a:t>
            </a:fld>
            <a:endParaRPr lang="en-GB"/>
          </a:p>
        </p:txBody>
      </p:sp>
    </p:spTree>
    <p:extLst>
      <p:ext uri="{BB962C8B-B14F-4D97-AF65-F5344CB8AC3E}">
        <p14:creationId xmlns:p14="http://schemas.microsoft.com/office/powerpoint/2010/main" val="833537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2120" y="441959"/>
            <a:ext cx="9144000" cy="949643"/>
          </a:xfrm>
        </p:spPr>
        <p:txBody>
          <a:bodyPr>
            <a:normAutofit fontScale="90000"/>
          </a:bodyPr>
          <a:lstStyle/>
          <a:p>
            <a:r>
              <a:rPr lang="en-GB" b="1" u="sng" dirty="0" smtClean="0"/>
              <a:t>Magazines</a:t>
            </a:r>
            <a:endParaRPr lang="en-GB"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8" y="1615440"/>
            <a:ext cx="3806693" cy="48615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672" y="1424940"/>
            <a:ext cx="3897572" cy="5242560"/>
          </a:xfrm>
          <a:prstGeom prst="rect">
            <a:avLst/>
          </a:prstGeom>
        </p:spPr>
      </p:pic>
    </p:spTree>
    <p:extLst>
      <p:ext uri="{BB962C8B-B14F-4D97-AF65-F5344CB8AC3E}">
        <p14:creationId xmlns:p14="http://schemas.microsoft.com/office/powerpoint/2010/main" val="3813034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6760"/>
            <a:ext cx="10515600" cy="5430203"/>
          </a:xfrm>
        </p:spPr>
        <p:txBody>
          <a:bodyPr>
            <a:normAutofit/>
          </a:bodyPr>
          <a:lstStyle/>
          <a:p>
            <a:r>
              <a:rPr lang="en-GB" dirty="0"/>
              <a:t>The ‘Uses and Gratifications Model’ suggests that audiences interact with texts for different reasons</a:t>
            </a:r>
            <a:r>
              <a:rPr lang="en-GB" dirty="0" smtClean="0"/>
              <a:t>:</a:t>
            </a:r>
          </a:p>
          <a:p>
            <a:pPr marL="0" indent="0">
              <a:buNone/>
            </a:pPr>
            <a:r>
              <a:rPr lang="en-GB" dirty="0"/>
              <a:t>	</a:t>
            </a:r>
            <a:r>
              <a:rPr lang="en-GB" dirty="0" smtClean="0"/>
              <a:t> </a:t>
            </a:r>
            <a:r>
              <a:rPr lang="en-GB" dirty="0"/>
              <a:t>information, </a:t>
            </a:r>
            <a:endParaRPr lang="en-GB" dirty="0" smtClean="0"/>
          </a:p>
          <a:p>
            <a:pPr marL="0" indent="0">
              <a:buNone/>
            </a:pPr>
            <a:r>
              <a:rPr lang="en-GB" dirty="0"/>
              <a:t>	</a:t>
            </a:r>
            <a:r>
              <a:rPr lang="en-GB" dirty="0" smtClean="0"/>
              <a:t> personal </a:t>
            </a:r>
            <a:r>
              <a:rPr lang="en-GB" dirty="0"/>
              <a:t>identity, </a:t>
            </a:r>
            <a:endParaRPr lang="en-GB" dirty="0" smtClean="0"/>
          </a:p>
          <a:p>
            <a:pPr marL="0" indent="0">
              <a:buNone/>
            </a:pPr>
            <a:r>
              <a:rPr lang="en-GB" dirty="0"/>
              <a:t>	</a:t>
            </a:r>
            <a:r>
              <a:rPr lang="en-GB" dirty="0" smtClean="0"/>
              <a:t> social </a:t>
            </a:r>
            <a:r>
              <a:rPr lang="en-GB" dirty="0"/>
              <a:t>interaction and </a:t>
            </a:r>
            <a:endParaRPr lang="en-GB" dirty="0" smtClean="0"/>
          </a:p>
          <a:p>
            <a:pPr marL="0" indent="0">
              <a:buNone/>
            </a:pPr>
            <a:r>
              <a:rPr lang="en-GB" dirty="0"/>
              <a:t>	</a:t>
            </a:r>
            <a:r>
              <a:rPr lang="en-GB" dirty="0" smtClean="0"/>
              <a:t> entertainment</a:t>
            </a:r>
            <a:r>
              <a:rPr lang="en-GB" dirty="0"/>
              <a:t>. </a:t>
            </a:r>
            <a:endParaRPr lang="en-GB" dirty="0" smtClean="0"/>
          </a:p>
          <a:p>
            <a:pPr marL="0" indent="0">
              <a:buNone/>
            </a:pPr>
            <a:r>
              <a:rPr lang="en-GB" dirty="0" smtClean="0"/>
              <a:t>Although </a:t>
            </a:r>
            <a:r>
              <a:rPr lang="en-GB" dirty="0"/>
              <a:t>all of these reasons could be argued for why </a:t>
            </a:r>
            <a:r>
              <a:rPr lang="en-GB" i="1" dirty="0"/>
              <a:t>Pride </a:t>
            </a:r>
            <a:r>
              <a:rPr lang="en-GB" dirty="0"/>
              <a:t>has such high readership figures, arguably the personal identity aspect is probably the main one. </a:t>
            </a:r>
            <a:endParaRPr lang="en-GB" dirty="0" smtClean="0"/>
          </a:p>
          <a:p>
            <a:r>
              <a:rPr lang="en-GB" dirty="0" smtClean="0"/>
              <a:t>In </a:t>
            </a:r>
            <a:r>
              <a:rPr lang="en-GB" dirty="0"/>
              <a:t>fact, its unique selling </a:t>
            </a:r>
            <a:r>
              <a:rPr lang="en-GB" dirty="0" smtClean="0"/>
              <a:t>point (</a:t>
            </a:r>
            <a:r>
              <a:rPr lang="en-GB" b="1" u="sng" dirty="0" smtClean="0"/>
              <a:t>USP</a:t>
            </a:r>
            <a:r>
              <a:rPr lang="en-GB" dirty="0" smtClean="0"/>
              <a:t>) </a:t>
            </a:r>
            <a:r>
              <a:rPr lang="en-GB" dirty="0"/>
              <a:t>is that it is the only black media company that still remains in black British ownership.</a:t>
            </a:r>
          </a:p>
        </p:txBody>
      </p:sp>
    </p:spTree>
    <p:extLst>
      <p:ext uri="{BB962C8B-B14F-4D97-AF65-F5344CB8AC3E}">
        <p14:creationId xmlns:p14="http://schemas.microsoft.com/office/powerpoint/2010/main" val="1927531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68279" y="4915932"/>
            <a:ext cx="267227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xplosion 1 4"/>
          <p:cNvSpPr/>
          <p:nvPr/>
        </p:nvSpPr>
        <p:spPr>
          <a:xfrm>
            <a:off x="7016766" y="4953000"/>
            <a:ext cx="2362200" cy="1219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Task: </a:t>
            </a:r>
            <a:endParaRPr lang="en-GB" b="1" dirty="0"/>
          </a:p>
        </p:txBody>
      </p:sp>
      <p:sp>
        <p:nvSpPr>
          <p:cNvPr id="3" name="Content Placeholder 2"/>
          <p:cNvSpPr>
            <a:spLocks noGrp="1"/>
          </p:cNvSpPr>
          <p:nvPr>
            <p:ph idx="1"/>
          </p:nvPr>
        </p:nvSpPr>
        <p:spPr>
          <a:xfrm>
            <a:off x="1061427" y="1690640"/>
            <a:ext cx="10058400" cy="4050792"/>
          </a:xfrm>
        </p:spPr>
        <p:txBody>
          <a:bodyPr>
            <a:normAutofit lnSpcReduction="10000"/>
          </a:bodyPr>
          <a:lstStyle/>
          <a:p>
            <a:r>
              <a:rPr lang="en-GB" dirty="0" smtClean="0"/>
              <a:t>Analyse the Cover of PRIDE using the Publisher Document on GOL </a:t>
            </a:r>
          </a:p>
          <a:p>
            <a:r>
              <a:rPr lang="en-GB" dirty="0" smtClean="0"/>
              <a:t>Write your analysis notes on the computer</a:t>
            </a:r>
          </a:p>
          <a:p>
            <a:endParaRPr lang="en-GB" dirty="0"/>
          </a:p>
          <a:p>
            <a:r>
              <a:rPr lang="en-GB" dirty="0" smtClean="0"/>
              <a:t>Classwork / Homework: </a:t>
            </a:r>
            <a:r>
              <a:rPr lang="en-GB" dirty="0"/>
              <a:t>A</a:t>
            </a:r>
            <a:r>
              <a:rPr lang="en-GB" dirty="0" smtClean="0"/>
              <a:t>nswer the following question: </a:t>
            </a:r>
          </a:p>
          <a:p>
            <a:endParaRPr lang="en-GB" dirty="0"/>
          </a:p>
          <a:p>
            <a:pPr marL="0" indent="0">
              <a:buNone/>
            </a:pPr>
            <a:r>
              <a:rPr lang="en-GB" b="1" dirty="0"/>
              <a:t>Explore how the front cover for Pride uses the following elements of media language to create meanings:</a:t>
            </a:r>
          </a:p>
          <a:p>
            <a:pPr lvl="0"/>
            <a:r>
              <a:rPr lang="en-GB" b="1" dirty="0"/>
              <a:t>Imagery </a:t>
            </a:r>
            <a:r>
              <a:rPr lang="en-GB" b="1" dirty="0" smtClean="0"/>
              <a:t>	[</a:t>
            </a:r>
            <a:r>
              <a:rPr lang="en-GB" b="1" dirty="0"/>
              <a:t>5]</a:t>
            </a:r>
          </a:p>
          <a:p>
            <a:pPr lvl="0"/>
            <a:r>
              <a:rPr lang="en-GB" b="1" dirty="0"/>
              <a:t>Text </a:t>
            </a:r>
            <a:r>
              <a:rPr lang="en-GB" b="1" dirty="0" smtClean="0"/>
              <a:t>		[</a:t>
            </a:r>
            <a:r>
              <a:rPr lang="en-GB" b="1" dirty="0"/>
              <a:t>5]</a:t>
            </a:r>
          </a:p>
          <a:p>
            <a:r>
              <a:rPr lang="en-GB" b="1" dirty="0"/>
              <a:t>Colour </a:t>
            </a:r>
            <a:r>
              <a:rPr lang="en-GB" b="1" dirty="0" smtClean="0"/>
              <a:t>	[</a:t>
            </a:r>
            <a:r>
              <a:rPr lang="en-GB" b="1" dirty="0"/>
              <a:t>5]</a:t>
            </a:r>
            <a:endParaRPr lang="en-GB" b="1" dirty="0" smtClean="0"/>
          </a:p>
        </p:txBody>
      </p:sp>
      <p:sp>
        <p:nvSpPr>
          <p:cNvPr id="4" name="TextBox 3"/>
          <p:cNvSpPr txBox="1"/>
          <p:nvPr/>
        </p:nvSpPr>
        <p:spPr>
          <a:xfrm>
            <a:off x="7569200" y="5372100"/>
            <a:ext cx="1257332" cy="369332"/>
          </a:xfrm>
          <a:prstGeom prst="rect">
            <a:avLst/>
          </a:prstGeom>
          <a:noFill/>
        </p:spPr>
        <p:txBody>
          <a:bodyPr wrap="none" rtlCol="0">
            <a:spAutoFit/>
          </a:bodyPr>
          <a:lstStyle/>
          <a:p>
            <a:r>
              <a:rPr lang="en-GB" dirty="0" smtClean="0"/>
              <a:t>250 words</a:t>
            </a:r>
            <a:endParaRPr lang="en-GB" dirty="0"/>
          </a:p>
        </p:txBody>
      </p:sp>
      <p:sp>
        <p:nvSpPr>
          <p:cNvPr id="6" name="TextBox 5"/>
          <p:cNvSpPr txBox="1"/>
          <p:nvPr/>
        </p:nvSpPr>
        <p:spPr>
          <a:xfrm>
            <a:off x="4068279" y="4915932"/>
            <a:ext cx="2672270" cy="1477328"/>
          </a:xfrm>
          <a:prstGeom prst="rect">
            <a:avLst/>
          </a:prstGeom>
          <a:noFill/>
        </p:spPr>
        <p:txBody>
          <a:bodyPr wrap="none" rtlCol="0">
            <a:spAutoFit/>
          </a:bodyPr>
          <a:lstStyle/>
          <a:p>
            <a:r>
              <a:rPr lang="en-GB" dirty="0" smtClean="0"/>
              <a:t>Use the </a:t>
            </a:r>
            <a:r>
              <a:rPr lang="en-GB" u="sng" dirty="0" smtClean="0"/>
              <a:t>P.E.E</a:t>
            </a:r>
            <a:r>
              <a:rPr lang="en-GB" dirty="0" smtClean="0"/>
              <a:t> technique</a:t>
            </a:r>
          </a:p>
          <a:p>
            <a:endParaRPr lang="en-GB" dirty="0"/>
          </a:p>
          <a:p>
            <a:r>
              <a:rPr lang="en-GB" dirty="0" smtClean="0">
                <a:solidFill>
                  <a:srgbClr val="FFC000"/>
                </a:solidFill>
              </a:rPr>
              <a:t>Point</a:t>
            </a:r>
          </a:p>
          <a:p>
            <a:r>
              <a:rPr lang="en-GB" dirty="0" smtClean="0"/>
              <a:t>Example</a:t>
            </a:r>
          </a:p>
          <a:p>
            <a:r>
              <a:rPr lang="en-GB" dirty="0" smtClean="0">
                <a:solidFill>
                  <a:srgbClr val="92D050"/>
                </a:solidFill>
              </a:rPr>
              <a:t>Explain</a:t>
            </a:r>
            <a:endParaRPr lang="en-GB" dirty="0">
              <a:solidFill>
                <a:srgbClr val="92D050"/>
              </a:solidFill>
            </a:endParaRPr>
          </a:p>
        </p:txBody>
      </p:sp>
    </p:spTree>
    <p:extLst>
      <p:ext uri="{BB962C8B-B14F-4D97-AF65-F5344CB8AC3E}">
        <p14:creationId xmlns:p14="http://schemas.microsoft.com/office/powerpoint/2010/main" val="38500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48" y="116332"/>
            <a:ext cx="10058400" cy="1609344"/>
          </a:xfrm>
        </p:spPr>
        <p:txBody>
          <a:bodyPr/>
          <a:lstStyle/>
          <a:p>
            <a:r>
              <a:rPr lang="en-GB" dirty="0" smtClean="0"/>
              <a:t>Task:</a:t>
            </a:r>
            <a:endParaRPr lang="en-GB" dirty="0"/>
          </a:p>
        </p:txBody>
      </p:sp>
      <p:sp>
        <p:nvSpPr>
          <p:cNvPr id="3" name="Content Placeholder 2"/>
          <p:cNvSpPr>
            <a:spLocks noGrp="1"/>
          </p:cNvSpPr>
          <p:nvPr>
            <p:ph idx="1"/>
          </p:nvPr>
        </p:nvSpPr>
        <p:spPr>
          <a:xfrm>
            <a:off x="345948" y="1401859"/>
            <a:ext cx="5432552" cy="4050792"/>
          </a:xfrm>
        </p:spPr>
        <p:txBody>
          <a:bodyPr/>
          <a:lstStyle/>
          <a:p>
            <a:r>
              <a:rPr lang="en-GB" dirty="0"/>
              <a:t>Analyse the Cover of </a:t>
            </a:r>
            <a:r>
              <a:rPr lang="en-GB" dirty="0" smtClean="0"/>
              <a:t>GQ </a:t>
            </a:r>
            <a:r>
              <a:rPr lang="en-GB" dirty="0"/>
              <a:t>using the </a:t>
            </a:r>
            <a:r>
              <a:rPr lang="en-GB" dirty="0" smtClean="0"/>
              <a:t>PPT </a:t>
            </a:r>
            <a:r>
              <a:rPr lang="en-GB" dirty="0"/>
              <a:t>Document on GOL </a:t>
            </a:r>
          </a:p>
          <a:p>
            <a:r>
              <a:rPr lang="en-GB" dirty="0"/>
              <a:t>Write your analysis notes on the computer</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0" y="0"/>
            <a:ext cx="5367211" cy="6854511"/>
          </a:xfrm>
          <a:prstGeom prst="rect">
            <a:avLst/>
          </a:prstGeom>
        </p:spPr>
      </p:pic>
    </p:spTree>
    <p:extLst>
      <p:ext uri="{BB962C8B-B14F-4D97-AF65-F5344CB8AC3E}">
        <p14:creationId xmlns:p14="http://schemas.microsoft.com/office/powerpoint/2010/main" val="1662647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650" y="111125"/>
            <a:ext cx="2447925" cy="3323987"/>
          </a:xfrm>
          <a:prstGeom prst="rect">
            <a:avLst/>
          </a:prstGeom>
          <a:noFill/>
        </p:spPr>
        <p:txBody>
          <a:bodyPr wrap="square" rtlCol="0">
            <a:spAutoFit/>
          </a:bodyPr>
          <a:lstStyle/>
          <a:p>
            <a:r>
              <a:rPr lang="en-GB" sz="1400" dirty="0" smtClean="0"/>
              <a:t>Codes and Conventions – language / content</a:t>
            </a: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p:txBody>
      </p:sp>
      <p:sp>
        <p:nvSpPr>
          <p:cNvPr id="8" name="Rectangle 7"/>
          <p:cNvSpPr/>
          <p:nvPr/>
        </p:nvSpPr>
        <p:spPr>
          <a:xfrm>
            <a:off x="0" y="15875"/>
            <a:ext cx="3263900" cy="46450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8242300" y="111125"/>
            <a:ext cx="3390899" cy="523220"/>
          </a:xfrm>
          <a:prstGeom prst="rect">
            <a:avLst/>
          </a:prstGeom>
          <a:noFill/>
        </p:spPr>
        <p:txBody>
          <a:bodyPr wrap="square" rtlCol="0">
            <a:spAutoFit/>
          </a:bodyPr>
          <a:lstStyle/>
          <a:p>
            <a:r>
              <a:rPr lang="en-GB" sz="1400" dirty="0" smtClean="0"/>
              <a:t>Content reflecting social/cultural/historical context</a:t>
            </a:r>
            <a:endParaRPr lang="en-GB" sz="1400" dirty="0"/>
          </a:p>
        </p:txBody>
      </p:sp>
      <p:sp>
        <p:nvSpPr>
          <p:cNvPr id="10" name="Rectangle 9"/>
          <p:cNvSpPr/>
          <p:nvPr/>
        </p:nvSpPr>
        <p:spPr>
          <a:xfrm>
            <a:off x="8153400" y="63500"/>
            <a:ext cx="3695700" cy="4597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0650" y="5089128"/>
            <a:ext cx="5714834" cy="369332"/>
          </a:xfrm>
          <a:prstGeom prst="rect">
            <a:avLst/>
          </a:prstGeom>
          <a:noFill/>
        </p:spPr>
        <p:txBody>
          <a:bodyPr wrap="none" rtlCol="0">
            <a:spAutoFit/>
          </a:bodyPr>
          <a:lstStyle/>
          <a:p>
            <a:r>
              <a:rPr lang="en-GB" dirty="0" smtClean="0"/>
              <a:t>Representation: How is Gender represented? Male/Female</a:t>
            </a:r>
            <a:endParaRPr lang="en-GB" dirty="0"/>
          </a:p>
        </p:txBody>
      </p:sp>
      <p:sp>
        <p:nvSpPr>
          <p:cNvPr id="12" name="Rectangle 11"/>
          <p:cNvSpPr/>
          <p:nvPr/>
        </p:nvSpPr>
        <p:spPr>
          <a:xfrm>
            <a:off x="120650" y="5089128"/>
            <a:ext cx="11347450" cy="16418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450" y="63500"/>
            <a:ext cx="3708400" cy="4736029"/>
          </a:xfrm>
          <a:prstGeom prst="rect">
            <a:avLst/>
          </a:prstGeom>
        </p:spPr>
      </p:pic>
    </p:spTree>
    <p:extLst>
      <p:ext uri="{BB962C8B-B14F-4D97-AF65-F5344CB8AC3E}">
        <p14:creationId xmlns:p14="http://schemas.microsoft.com/office/powerpoint/2010/main" val="2289929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9103812" y="417330"/>
            <a:ext cx="1638300" cy="8046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Homework Due Today! </a:t>
            </a:r>
            <a:endParaRPr lang="en-GB" dirty="0"/>
          </a:p>
        </p:txBody>
      </p:sp>
      <p:sp>
        <p:nvSpPr>
          <p:cNvPr id="3" name="Content Placeholder 2"/>
          <p:cNvSpPr>
            <a:spLocks noGrp="1"/>
          </p:cNvSpPr>
          <p:nvPr>
            <p:ph idx="1"/>
          </p:nvPr>
        </p:nvSpPr>
        <p:spPr/>
        <p:txBody>
          <a:bodyPr/>
          <a:lstStyle/>
          <a:p>
            <a:pPr marL="0" indent="0">
              <a:buNone/>
            </a:pPr>
            <a:r>
              <a:rPr lang="en-GB" b="1" dirty="0"/>
              <a:t>Explore how the front cover for Pride uses the following elements of media language to create meanings:</a:t>
            </a:r>
          </a:p>
          <a:p>
            <a:pPr lvl="0"/>
            <a:r>
              <a:rPr lang="en-GB" b="1" dirty="0"/>
              <a:t>Imagery 	[5]</a:t>
            </a:r>
          </a:p>
          <a:p>
            <a:pPr lvl="0"/>
            <a:r>
              <a:rPr lang="en-GB" b="1" dirty="0"/>
              <a:t>Text 		[5]</a:t>
            </a:r>
          </a:p>
          <a:p>
            <a:r>
              <a:rPr lang="en-GB" b="1" dirty="0"/>
              <a:t>Colour 	[5]</a:t>
            </a:r>
          </a:p>
          <a:p>
            <a:endParaRPr lang="en-GB" dirty="0"/>
          </a:p>
        </p:txBody>
      </p:sp>
      <p:sp>
        <p:nvSpPr>
          <p:cNvPr id="4" name="Rectangle 3"/>
          <p:cNvSpPr/>
          <p:nvPr/>
        </p:nvSpPr>
        <p:spPr>
          <a:xfrm>
            <a:off x="4271479" y="3747532"/>
            <a:ext cx="267227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271479" y="3747532"/>
            <a:ext cx="2672270" cy="1477328"/>
          </a:xfrm>
          <a:prstGeom prst="rect">
            <a:avLst/>
          </a:prstGeom>
          <a:noFill/>
        </p:spPr>
        <p:txBody>
          <a:bodyPr wrap="none" rtlCol="0">
            <a:spAutoFit/>
          </a:bodyPr>
          <a:lstStyle/>
          <a:p>
            <a:r>
              <a:rPr lang="en-GB" dirty="0" smtClean="0"/>
              <a:t>Use the </a:t>
            </a:r>
            <a:r>
              <a:rPr lang="en-GB" u="sng" dirty="0" smtClean="0"/>
              <a:t>P.E.E</a:t>
            </a:r>
            <a:r>
              <a:rPr lang="en-GB" dirty="0" smtClean="0"/>
              <a:t> technique</a:t>
            </a:r>
          </a:p>
          <a:p>
            <a:endParaRPr lang="en-GB" dirty="0"/>
          </a:p>
          <a:p>
            <a:r>
              <a:rPr lang="en-GB" dirty="0" smtClean="0">
                <a:solidFill>
                  <a:srgbClr val="FFC000"/>
                </a:solidFill>
              </a:rPr>
              <a:t>Point</a:t>
            </a:r>
          </a:p>
          <a:p>
            <a:r>
              <a:rPr lang="en-GB" dirty="0" smtClean="0"/>
              <a:t>Example</a:t>
            </a:r>
          </a:p>
          <a:p>
            <a:r>
              <a:rPr lang="en-GB" dirty="0" smtClean="0">
                <a:solidFill>
                  <a:srgbClr val="92D050"/>
                </a:solidFill>
              </a:rPr>
              <a:t>Explain</a:t>
            </a:r>
            <a:endParaRPr lang="en-GB" dirty="0">
              <a:solidFill>
                <a:srgbClr val="92D050"/>
              </a:solidFill>
            </a:endParaRPr>
          </a:p>
        </p:txBody>
      </p:sp>
      <p:sp>
        <p:nvSpPr>
          <p:cNvPr id="6" name="Explosion 1 5"/>
          <p:cNvSpPr/>
          <p:nvPr/>
        </p:nvSpPr>
        <p:spPr>
          <a:xfrm>
            <a:off x="7783180" y="4005660"/>
            <a:ext cx="2362200" cy="1219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335614" y="4424760"/>
            <a:ext cx="1257332" cy="369332"/>
          </a:xfrm>
          <a:prstGeom prst="rect">
            <a:avLst/>
          </a:prstGeom>
          <a:noFill/>
        </p:spPr>
        <p:txBody>
          <a:bodyPr wrap="none" rtlCol="0">
            <a:spAutoFit/>
          </a:bodyPr>
          <a:lstStyle/>
          <a:p>
            <a:r>
              <a:rPr lang="en-GB" dirty="0" smtClean="0"/>
              <a:t>250 words</a:t>
            </a:r>
            <a:endParaRPr lang="en-GB" dirty="0"/>
          </a:p>
        </p:txBody>
      </p:sp>
      <p:sp>
        <p:nvSpPr>
          <p:cNvPr id="8" name="TextBox 7"/>
          <p:cNvSpPr txBox="1"/>
          <p:nvPr/>
        </p:nvSpPr>
        <p:spPr>
          <a:xfrm>
            <a:off x="9334500" y="635000"/>
            <a:ext cx="1176925" cy="369332"/>
          </a:xfrm>
          <a:prstGeom prst="rect">
            <a:avLst/>
          </a:prstGeom>
          <a:noFill/>
        </p:spPr>
        <p:txBody>
          <a:bodyPr wrap="none" rtlCol="0">
            <a:spAutoFit/>
          </a:bodyPr>
          <a:lstStyle/>
          <a:p>
            <a:r>
              <a:rPr lang="en-GB" dirty="0" smtClean="0"/>
              <a:t>Email me</a:t>
            </a:r>
            <a:endParaRPr lang="en-GB" dirty="0"/>
          </a:p>
        </p:txBody>
      </p:sp>
    </p:spTree>
    <p:extLst>
      <p:ext uri="{BB962C8B-B14F-4D97-AF65-F5344CB8AC3E}">
        <p14:creationId xmlns:p14="http://schemas.microsoft.com/office/powerpoint/2010/main" val="167983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872"/>
            <a:ext cx="10058400" cy="1609344"/>
          </a:xfrm>
        </p:spPr>
        <p:txBody>
          <a:bodyPr/>
          <a:lstStyle/>
          <a:p>
            <a:r>
              <a:rPr lang="en-GB" dirty="0" smtClean="0"/>
              <a:t>Task: </a:t>
            </a:r>
            <a:endParaRPr lang="en-GB" dirty="0"/>
          </a:p>
        </p:txBody>
      </p:sp>
      <p:sp>
        <p:nvSpPr>
          <p:cNvPr id="3" name="Content Placeholder 2"/>
          <p:cNvSpPr>
            <a:spLocks noGrp="1"/>
          </p:cNvSpPr>
          <p:nvPr>
            <p:ph idx="1"/>
          </p:nvPr>
        </p:nvSpPr>
        <p:spPr>
          <a:xfrm>
            <a:off x="838200" y="1475104"/>
            <a:ext cx="10850880" cy="5001895"/>
          </a:xfrm>
        </p:spPr>
        <p:txBody>
          <a:bodyPr>
            <a:normAutofit/>
          </a:bodyPr>
          <a:lstStyle/>
          <a:p>
            <a:r>
              <a:rPr lang="en-GB" dirty="0" smtClean="0"/>
              <a:t>Research the GQ media pack in detail and think about how the magazine appeals to its audience. Answer the question:</a:t>
            </a:r>
          </a:p>
          <a:p>
            <a:pPr marL="0" indent="0">
              <a:buNone/>
            </a:pPr>
            <a:endParaRPr lang="en-GB" dirty="0"/>
          </a:p>
          <a:p>
            <a:pPr marL="0" indent="0" algn="ctr">
              <a:buNone/>
            </a:pPr>
            <a:r>
              <a:rPr lang="en-GB" b="1" u="sng" dirty="0" smtClean="0"/>
              <a:t>“How does GQ appeal to audiences?”</a:t>
            </a:r>
          </a:p>
          <a:p>
            <a:endParaRPr lang="en-GB" dirty="0"/>
          </a:p>
          <a:p>
            <a:r>
              <a:rPr lang="en-GB" dirty="0" smtClean="0"/>
              <a:t>Remember to use theory, Uses and Gratifications</a:t>
            </a:r>
          </a:p>
          <a:p>
            <a:pPr marL="0" indent="0">
              <a:buNone/>
            </a:pPr>
            <a:r>
              <a:rPr lang="en-GB" dirty="0"/>
              <a:t>	</a:t>
            </a:r>
            <a:r>
              <a:rPr lang="en-GB" dirty="0" smtClean="0"/>
              <a:t>- Escapism/entertainment</a:t>
            </a:r>
          </a:p>
          <a:p>
            <a:pPr marL="0" indent="0">
              <a:buNone/>
            </a:pPr>
            <a:r>
              <a:rPr lang="en-GB" dirty="0"/>
              <a:t>	</a:t>
            </a:r>
            <a:r>
              <a:rPr lang="en-GB" dirty="0" smtClean="0"/>
              <a:t>- Personal Relationships</a:t>
            </a:r>
          </a:p>
          <a:p>
            <a:pPr marL="0" indent="0">
              <a:buNone/>
            </a:pPr>
            <a:r>
              <a:rPr lang="en-GB" dirty="0"/>
              <a:t>	</a:t>
            </a:r>
            <a:r>
              <a:rPr lang="en-GB" dirty="0" smtClean="0"/>
              <a:t>- Personal Identity </a:t>
            </a:r>
          </a:p>
          <a:p>
            <a:pPr marL="0" indent="0">
              <a:buNone/>
            </a:pPr>
            <a:r>
              <a:rPr lang="en-GB" dirty="0"/>
              <a:t>	</a:t>
            </a:r>
            <a:r>
              <a:rPr lang="en-GB" dirty="0" smtClean="0"/>
              <a:t>- Surveillance  </a:t>
            </a:r>
          </a:p>
          <a:p>
            <a:pPr marL="0" indent="0">
              <a:buNone/>
            </a:pPr>
            <a:endParaRPr lang="en-GB" dirty="0"/>
          </a:p>
          <a:p>
            <a:pPr marL="0" indent="0">
              <a:buNone/>
            </a:pPr>
            <a:r>
              <a:rPr lang="en-GB" dirty="0" smtClean="0"/>
              <a:t>Record your findings in the same word document as Pride (250 words) </a:t>
            </a:r>
            <a:endParaRPr lang="en-GB" dirty="0"/>
          </a:p>
        </p:txBody>
      </p:sp>
    </p:spTree>
    <p:extLst>
      <p:ext uri="{BB962C8B-B14F-4D97-AF65-F5344CB8AC3E}">
        <p14:creationId xmlns:p14="http://schemas.microsoft.com/office/powerpoint/2010/main" val="2478725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748" y="254508"/>
            <a:ext cx="11160252" cy="4114292"/>
          </a:xfrm>
        </p:spPr>
        <p:txBody>
          <a:bodyPr/>
          <a:lstStyle/>
          <a:p>
            <a:r>
              <a:rPr lang="en-GB" dirty="0"/>
              <a:t>Compare the representation of ethnic groups in the GQ front cover and the Rolling Stone front cover. [25]</a:t>
            </a:r>
          </a:p>
          <a:p>
            <a:pPr marL="0" indent="0">
              <a:buNone/>
            </a:pPr>
            <a:r>
              <a:rPr lang="en-GB" dirty="0"/>
              <a:t> </a:t>
            </a:r>
          </a:p>
          <a:p>
            <a:pPr marL="0" indent="0">
              <a:buNone/>
            </a:pPr>
            <a:r>
              <a:rPr lang="en-GB" dirty="0"/>
              <a:t>In your answer, you must consider</a:t>
            </a:r>
            <a:r>
              <a:rPr lang="en-GB" dirty="0" smtClean="0"/>
              <a:t>:</a:t>
            </a:r>
          </a:p>
          <a:p>
            <a:endParaRPr lang="en-GB" dirty="0"/>
          </a:p>
          <a:p>
            <a:pPr lvl="0"/>
            <a:r>
              <a:rPr lang="en-GB" dirty="0"/>
              <a:t>The choices that producers have made about how to represent ethnic groups</a:t>
            </a:r>
          </a:p>
          <a:p>
            <a:pPr lvl="0"/>
            <a:r>
              <a:rPr lang="en-GB" dirty="0"/>
              <a:t>How far the representation of ethnic groups is similar in the two front covers</a:t>
            </a:r>
          </a:p>
          <a:p>
            <a:r>
              <a:rPr lang="en-GB" dirty="0"/>
              <a:t>How far the representation of ethnic groups is different in the two front covers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748" y="1138721"/>
            <a:ext cx="4048252" cy="55051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138721"/>
            <a:ext cx="4318000" cy="5514555"/>
          </a:xfrm>
          <a:prstGeom prst="rect">
            <a:avLst/>
          </a:prstGeom>
        </p:spPr>
      </p:pic>
    </p:spTree>
    <p:extLst>
      <p:ext uri="{BB962C8B-B14F-4D97-AF65-F5344CB8AC3E}">
        <p14:creationId xmlns:p14="http://schemas.microsoft.com/office/powerpoint/2010/main" val="291036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117"/>
            <a:ext cx="10515600" cy="1325563"/>
          </a:xfrm>
        </p:spPr>
        <p:txBody>
          <a:bodyPr/>
          <a:lstStyle/>
          <a:p>
            <a:r>
              <a:rPr lang="en-GB" b="1" u="sng" dirty="0" smtClean="0"/>
              <a:t>Men’s lifestyle magazines</a:t>
            </a:r>
            <a:endParaRPr lang="en-GB" b="1" u="sng" dirty="0"/>
          </a:p>
        </p:txBody>
      </p:sp>
      <p:sp>
        <p:nvSpPr>
          <p:cNvPr id="3" name="Content Placeholder 2"/>
          <p:cNvSpPr>
            <a:spLocks noGrp="1"/>
          </p:cNvSpPr>
          <p:nvPr>
            <p:ph idx="1"/>
          </p:nvPr>
        </p:nvSpPr>
        <p:spPr>
          <a:xfrm>
            <a:off x="838200" y="1120730"/>
            <a:ext cx="10515600" cy="4351338"/>
          </a:xfrm>
        </p:spPr>
        <p:txBody>
          <a:bodyPr/>
          <a:lstStyle/>
          <a:p>
            <a:r>
              <a:rPr lang="en-GB" dirty="0" smtClean="0"/>
              <a:t>Magazines for men have also been in existence for many years, but the men’s lifestyle magazine came into popularity in the 1980s. At this time there were several new publications in the UK, including FHM and GQ. </a:t>
            </a:r>
          </a:p>
          <a:p>
            <a:r>
              <a:rPr lang="en-GB" dirty="0" smtClean="0"/>
              <a:t>This can be linked to social changes as, at this time, the notion of the new man arose and there was a growth in the market for male fashion, style and grooming products. </a:t>
            </a:r>
          </a:p>
          <a:p>
            <a:r>
              <a:rPr lang="en-GB" dirty="0" smtClean="0"/>
              <a:t>These new magazines began by offering fashion and style advice to men in the way that magazines such as Cosmopolitan did for women.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 y="5033699"/>
            <a:ext cx="1316745" cy="18243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505" y="5033699"/>
            <a:ext cx="1353588" cy="18446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815" y="5033699"/>
            <a:ext cx="1428174" cy="184463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8640" y="5033697"/>
            <a:ext cx="1371789" cy="182430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0969" y="5033697"/>
            <a:ext cx="1386195" cy="182430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8612" y="5036628"/>
            <a:ext cx="1376561" cy="1818437"/>
          </a:xfrm>
          <a:prstGeom prst="rect">
            <a:avLst/>
          </a:prstGeom>
        </p:spPr>
      </p:pic>
    </p:spTree>
    <p:extLst>
      <p:ext uri="{BB962C8B-B14F-4D97-AF65-F5344CB8AC3E}">
        <p14:creationId xmlns:p14="http://schemas.microsoft.com/office/powerpoint/2010/main" val="333780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398"/>
            <a:ext cx="7345680" cy="1833002"/>
          </a:xfrm>
        </p:spPr>
        <p:txBody>
          <a:bodyPr>
            <a:normAutofit/>
          </a:bodyPr>
          <a:lstStyle/>
          <a:p>
            <a:r>
              <a:rPr lang="en-GB" u="sng" dirty="0" smtClean="0"/>
              <a:t>Men’s lifestyle magazines</a:t>
            </a:r>
            <a:endParaRPr lang="en-GB" u="sng" dirty="0"/>
          </a:p>
        </p:txBody>
      </p:sp>
      <p:sp>
        <p:nvSpPr>
          <p:cNvPr id="3" name="Content Placeholder 2"/>
          <p:cNvSpPr>
            <a:spLocks noGrp="1"/>
          </p:cNvSpPr>
          <p:nvPr>
            <p:ph idx="1"/>
          </p:nvPr>
        </p:nvSpPr>
        <p:spPr>
          <a:xfrm>
            <a:off x="838200" y="1825624"/>
            <a:ext cx="10515600" cy="4758055"/>
          </a:xfrm>
        </p:spPr>
        <p:txBody>
          <a:bodyPr>
            <a:normAutofit/>
          </a:bodyPr>
          <a:lstStyle/>
          <a:p>
            <a:r>
              <a:rPr lang="en-GB" dirty="0" smtClean="0"/>
              <a:t>In the 90s many men’s magazines gained a reputation for sexually </a:t>
            </a:r>
            <a:r>
              <a:rPr lang="en-GB" b="1" dirty="0" smtClean="0"/>
              <a:t>objectifying</a:t>
            </a:r>
            <a:r>
              <a:rPr lang="en-GB" dirty="0" smtClean="0"/>
              <a:t> women. </a:t>
            </a:r>
          </a:p>
          <a:p>
            <a:r>
              <a:rPr lang="en-GB" dirty="0" smtClean="0"/>
              <a:t>Some argued that ‘lads mags’ like Loaded and FHM were a reaction against the </a:t>
            </a:r>
            <a:r>
              <a:rPr lang="en-GB" b="1" dirty="0" smtClean="0"/>
              <a:t>feminist movement </a:t>
            </a:r>
            <a:r>
              <a:rPr lang="en-GB" dirty="0" smtClean="0"/>
              <a:t>and reflected the </a:t>
            </a:r>
            <a:r>
              <a:rPr lang="en-GB" b="1" dirty="0" smtClean="0"/>
              <a:t>crisis of masculinity </a:t>
            </a:r>
            <a:r>
              <a:rPr lang="en-GB" dirty="0" smtClean="0"/>
              <a:t>as men’s role in society was no longer secure.</a:t>
            </a:r>
          </a:p>
          <a:p>
            <a:r>
              <a:rPr lang="en-GB" dirty="0" smtClean="0"/>
              <a:t>The idea of masculinity in crisis was also represented in other media products at the time. The film </a:t>
            </a:r>
            <a:r>
              <a:rPr lang="en-GB" i="1" dirty="0" smtClean="0"/>
              <a:t>The Full Monty </a:t>
            </a:r>
            <a:r>
              <a:rPr lang="en-GB" dirty="0" smtClean="0"/>
              <a:t>explored the issue of unemployment as a group of male steel workers are made redundant and struggle to find new identities and make ends meet. They eventually form a striptease act, in extreme opposition to their former roles</a:t>
            </a:r>
            <a:endParaRPr lang="en-GB" b="1" i="1" dirty="0"/>
          </a:p>
        </p:txBody>
      </p:sp>
    </p:spTree>
    <p:extLst>
      <p:ext uri="{BB962C8B-B14F-4D97-AF65-F5344CB8AC3E}">
        <p14:creationId xmlns:p14="http://schemas.microsoft.com/office/powerpoint/2010/main" val="398383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873" y="405730"/>
            <a:ext cx="10058400" cy="4050792"/>
          </a:xfrm>
        </p:spPr>
        <p:txBody>
          <a:bodyPr/>
          <a:lstStyle/>
          <a:p>
            <a:endParaRPr lang="en-GB" dirty="0"/>
          </a:p>
          <a:p>
            <a:r>
              <a:rPr lang="en-GB" dirty="0"/>
              <a:t>The overarching </a:t>
            </a:r>
            <a:r>
              <a:rPr lang="en-GB" b="1" dirty="0"/>
              <a:t>theme </a:t>
            </a:r>
            <a:r>
              <a:rPr lang="en-GB" dirty="0"/>
              <a:t>for this issue appears to surround ideas of </a:t>
            </a:r>
            <a:r>
              <a:rPr lang="en-GB" b="1" dirty="0"/>
              <a:t>masculinity</a:t>
            </a:r>
            <a:r>
              <a:rPr lang="en-GB" dirty="0"/>
              <a:t>:</a:t>
            </a:r>
          </a:p>
          <a:p>
            <a:endParaRPr lang="en-GB" dirty="0"/>
          </a:p>
          <a:p>
            <a:r>
              <a:rPr lang="en-GB" dirty="0"/>
              <a:t>If we consider the </a:t>
            </a:r>
            <a:r>
              <a:rPr lang="en-GB" b="1" dirty="0"/>
              <a:t>selection </a:t>
            </a:r>
            <a:r>
              <a:rPr lang="en-GB" dirty="0"/>
              <a:t>process that takes place when creating a magazine cover, there was clearly a conscious decision to </a:t>
            </a:r>
            <a:r>
              <a:rPr lang="en-GB" b="1" dirty="0"/>
              <a:t>associate </a:t>
            </a:r>
            <a:r>
              <a:rPr lang="en-GB" dirty="0"/>
              <a:t>ideas of </a:t>
            </a:r>
            <a:r>
              <a:rPr lang="en-GB" b="1" dirty="0"/>
              <a:t>masculinity with physical strength</a:t>
            </a:r>
            <a:r>
              <a:rPr lang="en-GB" dirty="0"/>
              <a:t>. </a:t>
            </a:r>
          </a:p>
          <a:p>
            <a:endParaRPr lang="en-GB" dirty="0"/>
          </a:p>
          <a:p>
            <a:endParaRPr lang="en-GB" dirty="0"/>
          </a:p>
        </p:txBody>
      </p:sp>
    </p:spTree>
    <p:extLst>
      <p:ext uri="{BB962C8B-B14F-4D97-AF65-F5344CB8AC3E}">
        <p14:creationId xmlns:p14="http://schemas.microsoft.com/office/powerpoint/2010/main" val="230860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Component 1 </a:t>
            </a:r>
            <a:endParaRPr lang="en-GB" b="1" u="sng" dirty="0"/>
          </a:p>
        </p:txBody>
      </p:sp>
      <p:sp>
        <p:nvSpPr>
          <p:cNvPr id="3" name="Content Placeholder 2"/>
          <p:cNvSpPr>
            <a:spLocks noGrp="1"/>
          </p:cNvSpPr>
          <p:nvPr>
            <p:ph idx="1"/>
          </p:nvPr>
        </p:nvSpPr>
        <p:spPr/>
        <p:txBody>
          <a:bodyPr/>
          <a:lstStyle/>
          <a:p>
            <a:pPr marL="0" indent="0">
              <a:buNone/>
            </a:pPr>
            <a:r>
              <a:rPr lang="en-GB" b="1" dirty="0"/>
              <a:t>Focus </a:t>
            </a:r>
            <a:r>
              <a:rPr lang="en-GB" b="1" dirty="0" smtClean="0"/>
              <a:t>Areas: </a:t>
            </a:r>
          </a:p>
          <a:p>
            <a:r>
              <a:rPr lang="en-GB" b="1" dirty="0" smtClean="0"/>
              <a:t>Media </a:t>
            </a:r>
            <a:r>
              <a:rPr lang="en-GB" b="1" dirty="0"/>
              <a:t>language</a:t>
            </a:r>
            <a:endParaRPr lang="en-GB" dirty="0"/>
          </a:p>
          <a:p>
            <a:r>
              <a:rPr lang="en-GB" b="1" dirty="0"/>
              <a:t>Representation</a:t>
            </a:r>
            <a:endParaRPr lang="en-GB" dirty="0"/>
          </a:p>
          <a:p>
            <a:r>
              <a:rPr lang="en-GB" b="1" dirty="0"/>
              <a:t>Media contexts</a:t>
            </a:r>
            <a:endParaRPr lang="en-GB" dirty="0"/>
          </a:p>
        </p:txBody>
      </p:sp>
    </p:spTree>
    <p:extLst>
      <p:ext uri="{BB962C8B-B14F-4D97-AF65-F5344CB8AC3E}">
        <p14:creationId xmlns:p14="http://schemas.microsoft.com/office/powerpoint/2010/main" val="362907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a:off x="7116897" y="3853282"/>
            <a:ext cx="2599980" cy="127795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Look at the Magazine Cover Design sheet</a:t>
            </a:r>
          </a:p>
          <a:p>
            <a:endParaRPr lang="en-GB" dirty="0"/>
          </a:p>
          <a:p>
            <a:r>
              <a:rPr lang="en-GB" dirty="0" smtClean="0"/>
              <a:t>Annotate the covers for GQ and Pride using the same key terms. </a:t>
            </a:r>
            <a:endParaRPr lang="en-GB" dirty="0"/>
          </a:p>
        </p:txBody>
      </p:sp>
      <p:sp>
        <p:nvSpPr>
          <p:cNvPr id="4" name="TextBox 3"/>
          <p:cNvSpPr txBox="1"/>
          <p:nvPr/>
        </p:nvSpPr>
        <p:spPr>
          <a:xfrm>
            <a:off x="7623672" y="4307595"/>
            <a:ext cx="1813317" cy="369332"/>
          </a:xfrm>
          <a:prstGeom prst="rect">
            <a:avLst/>
          </a:prstGeom>
          <a:noFill/>
        </p:spPr>
        <p:txBody>
          <a:bodyPr wrap="none" rtlCol="0">
            <a:spAutoFit/>
          </a:bodyPr>
          <a:lstStyle/>
          <a:p>
            <a:r>
              <a:rPr lang="en-GB" dirty="0" smtClean="0"/>
              <a:t>On Computers!</a:t>
            </a:r>
            <a:endParaRPr lang="en-GB" dirty="0"/>
          </a:p>
        </p:txBody>
      </p:sp>
    </p:spTree>
    <p:extLst>
      <p:ext uri="{BB962C8B-B14F-4D97-AF65-F5344CB8AC3E}">
        <p14:creationId xmlns:p14="http://schemas.microsoft.com/office/powerpoint/2010/main" val="1931647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Set texts</a:t>
            </a:r>
            <a:endParaRPr lang="en-GB" b="1" u="sng" dirty="0"/>
          </a:p>
        </p:txBody>
      </p:sp>
      <p:sp>
        <p:nvSpPr>
          <p:cNvPr id="3" name="Content Placeholder 2"/>
          <p:cNvSpPr>
            <a:spLocks noGrp="1"/>
          </p:cNvSpPr>
          <p:nvPr>
            <p:ph idx="1"/>
          </p:nvPr>
        </p:nvSpPr>
        <p:spPr/>
        <p:txBody>
          <a:bodyPr/>
          <a:lstStyle/>
          <a:p>
            <a:r>
              <a:rPr lang="en-GB" dirty="0" smtClean="0"/>
              <a:t>Pride is a monthly women’s magazine targeting a </a:t>
            </a:r>
            <a:r>
              <a:rPr lang="en-GB" b="1" dirty="0" smtClean="0"/>
              <a:t>specialised audience </a:t>
            </a:r>
            <a:r>
              <a:rPr lang="en-GB" dirty="0" smtClean="0"/>
              <a:t>of women of colour</a:t>
            </a:r>
          </a:p>
          <a:p>
            <a:r>
              <a:rPr lang="en-GB" dirty="0" smtClean="0"/>
              <a:t>GQ is a monthly men’s magazine targeting a </a:t>
            </a:r>
            <a:r>
              <a:rPr lang="en-GB" b="1" dirty="0" smtClean="0"/>
              <a:t>large audience </a:t>
            </a:r>
            <a:r>
              <a:rPr lang="en-GB" dirty="0" smtClean="0"/>
              <a:t>of men</a:t>
            </a:r>
          </a:p>
          <a:p>
            <a:r>
              <a:rPr lang="en-GB" dirty="0" smtClean="0"/>
              <a:t>Both produced by the publisher </a:t>
            </a:r>
            <a:r>
              <a:rPr lang="en-GB" u="sng" dirty="0" smtClean="0"/>
              <a:t>Conde Nast</a:t>
            </a:r>
            <a:endParaRPr lang="en-GB" u="sng" dirty="0"/>
          </a:p>
        </p:txBody>
      </p:sp>
    </p:spTree>
    <p:extLst>
      <p:ext uri="{BB962C8B-B14F-4D97-AF65-F5344CB8AC3E}">
        <p14:creationId xmlns:p14="http://schemas.microsoft.com/office/powerpoint/2010/main" val="332724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Women’s lifestyle magazines</a:t>
            </a:r>
            <a:endParaRPr lang="en-GB" b="1" u="sng" dirty="0"/>
          </a:p>
        </p:txBody>
      </p:sp>
      <p:sp>
        <p:nvSpPr>
          <p:cNvPr id="3" name="Content Placeholder 2"/>
          <p:cNvSpPr>
            <a:spLocks noGrp="1"/>
          </p:cNvSpPr>
          <p:nvPr>
            <p:ph idx="1"/>
          </p:nvPr>
        </p:nvSpPr>
        <p:spPr>
          <a:xfrm>
            <a:off x="838200" y="1598296"/>
            <a:ext cx="10515600" cy="4351338"/>
          </a:xfrm>
        </p:spPr>
        <p:txBody>
          <a:bodyPr/>
          <a:lstStyle/>
          <a:p>
            <a:r>
              <a:rPr lang="en-GB" dirty="0" smtClean="0"/>
              <a:t>Women’s magazines have been in existence for many years and cover a range of different sub genres including: </a:t>
            </a:r>
          </a:p>
          <a:p>
            <a:pPr marL="0" indent="0">
              <a:buNone/>
            </a:pPr>
            <a:r>
              <a:rPr lang="en-GB" dirty="0"/>
              <a:t>	</a:t>
            </a:r>
            <a:r>
              <a:rPr lang="en-GB" dirty="0" smtClean="0"/>
              <a:t>- ‘glossy’ monthlies such as </a:t>
            </a:r>
            <a:r>
              <a:rPr lang="en-GB" b="1" i="1" dirty="0" smtClean="0"/>
              <a:t>Cosmopolitan</a:t>
            </a:r>
            <a:r>
              <a:rPr lang="en-GB" dirty="0" smtClean="0"/>
              <a:t> and </a:t>
            </a:r>
            <a:r>
              <a:rPr lang="en-GB" b="1" i="1" dirty="0" smtClean="0"/>
              <a:t>Marie Claire</a:t>
            </a:r>
            <a:r>
              <a:rPr lang="en-GB" dirty="0" smtClean="0"/>
              <a:t>; fashion magazines such as </a:t>
            </a:r>
            <a:r>
              <a:rPr lang="en-GB" b="1" i="1" dirty="0" smtClean="0"/>
              <a:t>Vogue</a:t>
            </a:r>
          </a:p>
          <a:p>
            <a:pPr marL="0" indent="0">
              <a:buNone/>
            </a:pPr>
            <a:r>
              <a:rPr lang="en-GB" dirty="0"/>
              <a:t>	</a:t>
            </a:r>
            <a:r>
              <a:rPr lang="en-GB" dirty="0" smtClean="0"/>
              <a:t>- weekly magazines such as </a:t>
            </a:r>
            <a:r>
              <a:rPr lang="en-GB" b="1" i="1" dirty="0" smtClean="0"/>
              <a:t>Woman</a:t>
            </a:r>
            <a:r>
              <a:rPr lang="en-GB" dirty="0" smtClean="0"/>
              <a:t> and </a:t>
            </a:r>
            <a:r>
              <a:rPr lang="en-GB" b="1" i="1" dirty="0" err="1" smtClean="0"/>
              <a:t>Grazia</a:t>
            </a:r>
            <a:endParaRPr lang="en-GB" b="1" i="1" dirty="0" smtClean="0"/>
          </a:p>
          <a:p>
            <a:pPr marL="0" indent="0">
              <a:buNone/>
            </a:pPr>
            <a:r>
              <a:rPr lang="en-GB" b="1" i="1" dirty="0"/>
              <a:t>	</a:t>
            </a:r>
            <a:r>
              <a:rPr lang="en-GB" b="1" i="1" dirty="0" smtClean="0"/>
              <a:t>- </a:t>
            </a:r>
            <a:r>
              <a:rPr lang="en-GB" dirty="0" smtClean="0"/>
              <a:t>home-focused publications such as </a:t>
            </a:r>
            <a:r>
              <a:rPr lang="en-GB" b="1" i="1" dirty="0" smtClean="0"/>
              <a:t>Good Housekeeping </a:t>
            </a:r>
            <a:r>
              <a:rPr lang="en-GB" dirty="0" smtClean="0"/>
              <a:t>and </a:t>
            </a:r>
            <a:r>
              <a:rPr lang="en-GB" b="1" i="1" dirty="0" smtClean="0"/>
              <a:t>Woman and Home</a:t>
            </a:r>
            <a:endParaRPr lang="en-GB"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4995862"/>
            <a:ext cx="1489710" cy="18621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879" y="5003482"/>
            <a:ext cx="1364243" cy="18545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7720" y="4995862"/>
            <a:ext cx="1386840" cy="189250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5852" y="5003482"/>
            <a:ext cx="1483614" cy="185451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4476" y="4991616"/>
            <a:ext cx="1798320" cy="179832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4256" y="4923552"/>
            <a:ext cx="1450836" cy="1934448"/>
          </a:xfrm>
          <a:prstGeom prst="rect">
            <a:avLst/>
          </a:prstGeom>
        </p:spPr>
      </p:pic>
    </p:spTree>
    <p:extLst>
      <p:ext uri="{BB962C8B-B14F-4D97-AF65-F5344CB8AC3E}">
        <p14:creationId xmlns:p14="http://schemas.microsoft.com/office/powerpoint/2010/main" val="171521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Women’s lifestyle magazines</a:t>
            </a:r>
            <a:endParaRPr lang="en-GB" dirty="0"/>
          </a:p>
        </p:txBody>
      </p:sp>
      <p:sp>
        <p:nvSpPr>
          <p:cNvPr id="3" name="Content Placeholder 2"/>
          <p:cNvSpPr>
            <a:spLocks noGrp="1"/>
          </p:cNvSpPr>
          <p:nvPr>
            <p:ph idx="1"/>
          </p:nvPr>
        </p:nvSpPr>
        <p:spPr/>
        <p:txBody>
          <a:bodyPr/>
          <a:lstStyle/>
          <a:p>
            <a:r>
              <a:rPr lang="en-GB" dirty="0" smtClean="0"/>
              <a:t>Each magazine will target a specific audience. Some magazines are aimed at an older or younger audience, for example, and each will have a clear sense of the socio-economic background of the reader, which will be reflected in elements such as the price and the advertising as well as the content.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 y="365125"/>
            <a:ext cx="4676775" cy="61912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078" y="365125"/>
            <a:ext cx="4772722" cy="6198045"/>
          </a:xfrm>
          <a:prstGeom prst="rect">
            <a:avLst/>
          </a:prstGeom>
        </p:spPr>
      </p:pic>
    </p:spTree>
    <p:extLst>
      <p:ext uri="{BB962C8B-B14F-4D97-AF65-F5344CB8AC3E}">
        <p14:creationId xmlns:p14="http://schemas.microsoft.com/office/powerpoint/2010/main" val="291643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Codes and Conventions of Women’s lifestyle magazines</a:t>
            </a:r>
            <a:endParaRPr lang="en-GB" dirty="0"/>
          </a:p>
        </p:txBody>
      </p:sp>
      <p:sp>
        <p:nvSpPr>
          <p:cNvPr id="3" name="Content Placeholder 2"/>
          <p:cNvSpPr>
            <a:spLocks noGrp="1"/>
          </p:cNvSpPr>
          <p:nvPr>
            <p:ph idx="1"/>
          </p:nvPr>
        </p:nvSpPr>
        <p:spPr/>
        <p:txBody>
          <a:bodyPr>
            <a:normAutofit/>
          </a:bodyPr>
          <a:lstStyle/>
          <a:p>
            <a:r>
              <a:rPr lang="en-GB" dirty="0" smtClean="0"/>
              <a:t>There is often a focus on </a:t>
            </a:r>
            <a:r>
              <a:rPr lang="en-GB" b="1" dirty="0" smtClean="0"/>
              <a:t>stereotypically female </a:t>
            </a:r>
            <a:r>
              <a:rPr lang="en-GB" dirty="0" smtClean="0"/>
              <a:t>interests such as fashion, beauty, relationships, health, travel, cookery and home features. </a:t>
            </a:r>
          </a:p>
          <a:p>
            <a:r>
              <a:rPr lang="en-GB" dirty="0" smtClean="0"/>
              <a:t>Advice columns feature in many publications and women’s magazines are often described as being a ‘friend’ to the reader, offering positive support and guidance about contemporary life.</a:t>
            </a:r>
          </a:p>
          <a:p>
            <a:r>
              <a:rPr lang="en-GB" dirty="0" smtClean="0"/>
              <a:t>These magazines are </a:t>
            </a:r>
            <a:r>
              <a:rPr lang="en-GB" b="1" dirty="0" smtClean="0"/>
              <a:t>aspirational</a:t>
            </a:r>
            <a:r>
              <a:rPr lang="en-GB" dirty="0" smtClean="0"/>
              <a:t>, especially the ‘glossies’, and can be seen to create an ‘ideal’ lifestyle that women might desire to have. </a:t>
            </a:r>
          </a:p>
          <a:p>
            <a:r>
              <a:rPr lang="en-GB" dirty="0" smtClean="0"/>
              <a:t>The inclusion of celebrities and features on desirable fashion items, for example, supports the idea of </a:t>
            </a:r>
            <a:r>
              <a:rPr lang="en-GB" b="1" dirty="0" smtClean="0"/>
              <a:t>aspiration</a:t>
            </a:r>
            <a:r>
              <a:rPr lang="en-GB" dirty="0" smtClean="0"/>
              <a:t>, and the advertising might reinforce </a:t>
            </a:r>
            <a:r>
              <a:rPr lang="en-GB" b="1" dirty="0" smtClean="0"/>
              <a:t>consumerist messages </a:t>
            </a:r>
            <a:r>
              <a:rPr lang="en-GB" dirty="0" smtClean="0"/>
              <a:t>– </a:t>
            </a:r>
            <a:r>
              <a:rPr lang="en-GB" u="sng" dirty="0" smtClean="0"/>
              <a:t>that readers can buy aspects of an ideal life </a:t>
            </a:r>
            <a:endParaRPr lang="en-GB" u="sng" dirty="0"/>
          </a:p>
        </p:txBody>
      </p:sp>
    </p:spTree>
    <p:extLst>
      <p:ext uri="{BB962C8B-B14F-4D97-AF65-F5344CB8AC3E}">
        <p14:creationId xmlns:p14="http://schemas.microsoft.com/office/powerpoint/2010/main" val="2031126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94120" cy="1325563"/>
          </a:xfrm>
        </p:spPr>
        <p:txBody>
          <a:bodyPr>
            <a:normAutofit fontScale="90000"/>
          </a:bodyPr>
          <a:lstStyle/>
          <a:p>
            <a:r>
              <a:rPr lang="en-GB" dirty="0" smtClean="0"/>
              <a:t>Does Pride follow these stereotypical conventions? </a:t>
            </a:r>
            <a:endParaRPr lang="en-GB" dirty="0"/>
          </a:p>
        </p:txBody>
      </p:sp>
      <p:sp>
        <p:nvSpPr>
          <p:cNvPr id="3" name="Content Placeholder 2"/>
          <p:cNvSpPr>
            <a:spLocks noGrp="1"/>
          </p:cNvSpPr>
          <p:nvPr>
            <p:ph idx="1"/>
          </p:nvPr>
        </p:nvSpPr>
        <p:spPr>
          <a:xfrm>
            <a:off x="838200" y="1825625"/>
            <a:ext cx="6294120" cy="4351338"/>
          </a:xfrm>
        </p:spPr>
        <p:txBody>
          <a:bodyPr/>
          <a:lstStyle/>
          <a:p>
            <a:r>
              <a:rPr lang="en-GB" dirty="0" smtClean="0"/>
              <a:t>Discuss with a partner and remember to use examples and evidence!  </a:t>
            </a:r>
          </a:p>
          <a:p>
            <a:endParaRPr lang="en-GB" dirty="0"/>
          </a:p>
          <a:p>
            <a:r>
              <a:rPr lang="en-GB" dirty="0" smtClean="0"/>
              <a:t>How does Pride reflect it’s contemporary context?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20" y="197413"/>
            <a:ext cx="4815840" cy="6477707"/>
          </a:xfrm>
          <a:prstGeom prst="rect">
            <a:avLst/>
          </a:prstGeom>
        </p:spPr>
      </p:pic>
    </p:spTree>
    <p:extLst>
      <p:ext uri="{BB962C8B-B14F-4D97-AF65-F5344CB8AC3E}">
        <p14:creationId xmlns:p14="http://schemas.microsoft.com/office/powerpoint/2010/main" val="3573237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a:t>
            </a:r>
            <a:endParaRPr lang="en-GB" dirty="0"/>
          </a:p>
        </p:txBody>
      </p:sp>
      <p:sp>
        <p:nvSpPr>
          <p:cNvPr id="3" name="Content Placeholder 2"/>
          <p:cNvSpPr>
            <a:spLocks noGrp="1"/>
          </p:cNvSpPr>
          <p:nvPr>
            <p:ph idx="1"/>
          </p:nvPr>
        </p:nvSpPr>
        <p:spPr>
          <a:xfrm>
            <a:off x="838200" y="1475104"/>
            <a:ext cx="10850880" cy="5001895"/>
          </a:xfrm>
        </p:spPr>
        <p:txBody>
          <a:bodyPr>
            <a:normAutofit/>
          </a:bodyPr>
          <a:lstStyle/>
          <a:p>
            <a:r>
              <a:rPr lang="en-GB" dirty="0" smtClean="0"/>
              <a:t>Research the Pride media pack in detail and think about how the magazine appeals to its audience. Answer the question:</a:t>
            </a:r>
          </a:p>
          <a:p>
            <a:pPr marL="0" indent="0">
              <a:buNone/>
            </a:pPr>
            <a:endParaRPr lang="en-GB" dirty="0"/>
          </a:p>
          <a:p>
            <a:pPr marL="0" indent="0" algn="ctr">
              <a:buNone/>
            </a:pPr>
            <a:r>
              <a:rPr lang="en-GB" b="1" u="sng" dirty="0" smtClean="0"/>
              <a:t>“How does Pride appeal to audiences?”</a:t>
            </a:r>
          </a:p>
          <a:p>
            <a:endParaRPr lang="en-GB" dirty="0"/>
          </a:p>
          <a:p>
            <a:r>
              <a:rPr lang="en-GB" dirty="0" smtClean="0"/>
              <a:t>Remember to use theory, Uses and Gratifications</a:t>
            </a:r>
          </a:p>
          <a:p>
            <a:pPr marL="0" indent="0">
              <a:buNone/>
            </a:pPr>
            <a:r>
              <a:rPr lang="en-GB" dirty="0"/>
              <a:t>	</a:t>
            </a:r>
            <a:r>
              <a:rPr lang="en-GB" dirty="0" smtClean="0"/>
              <a:t>- Escapism/entertainment</a:t>
            </a:r>
          </a:p>
          <a:p>
            <a:pPr marL="0" indent="0">
              <a:buNone/>
            </a:pPr>
            <a:r>
              <a:rPr lang="en-GB" dirty="0"/>
              <a:t>	</a:t>
            </a:r>
            <a:r>
              <a:rPr lang="en-GB" dirty="0" smtClean="0"/>
              <a:t>- Personal Relationships</a:t>
            </a:r>
          </a:p>
          <a:p>
            <a:pPr marL="0" indent="0">
              <a:buNone/>
            </a:pPr>
            <a:r>
              <a:rPr lang="en-GB" dirty="0"/>
              <a:t>	</a:t>
            </a:r>
            <a:r>
              <a:rPr lang="en-GB" dirty="0" smtClean="0"/>
              <a:t>- Personal Identity </a:t>
            </a:r>
          </a:p>
          <a:p>
            <a:pPr marL="0" indent="0">
              <a:buNone/>
            </a:pPr>
            <a:r>
              <a:rPr lang="en-GB" dirty="0"/>
              <a:t>	</a:t>
            </a:r>
            <a:r>
              <a:rPr lang="en-GB" dirty="0" smtClean="0"/>
              <a:t>- Surveillance  </a:t>
            </a:r>
          </a:p>
          <a:p>
            <a:pPr marL="0" indent="0">
              <a:buNone/>
            </a:pPr>
            <a:endParaRPr lang="en-GB" dirty="0"/>
          </a:p>
          <a:p>
            <a:pPr marL="0" indent="0">
              <a:buNone/>
            </a:pPr>
            <a:r>
              <a:rPr lang="en-GB" dirty="0" smtClean="0"/>
              <a:t>Record your findings in a word document (250 words) </a:t>
            </a:r>
            <a:endParaRPr lang="en-GB" dirty="0"/>
          </a:p>
        </p:txBody>
      </p:sp>
    </p:spTree>
    <p:extLst>
      <p:ext uri="{BB962C8B-B14F-4D97-AF65-F5344CB8AC3E}">
        <p14:creationId xmlns:p14="http://schemas.microsoft.com/office/powerpoint/2010/main" val="30312712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359</TotalTime>
  <Words>817</Words>
  <Application>Microsoft Office PowerPoint</Application>
  <PresentationFormat>Widescreen</PresentationFormat>
  <Paragraphs>126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Rockwell</vt:lpstr>
      <vt:lpstr>Rockwell Condensed</vt:lpstr>
      <vt:lpstr>Wingdings</vt:lpstr>
      <vt:lpstr>Wood Type</vt:lpstr>
      <vt:lpstr>Magazines</vt:lpstr>
      <vt:lpstr>Component 1 </vt:lpstr>
      <vt:lpstr>Task:</vt:lpstr>
      <vt:lpstr>Set texts</vt:lpstr>
      <vt:lpstr>Women’s lifestyle magazines</vt:lpstr>
      <vt:lpstr>Women’s lifestyle magazines</vt:lpstr>
      <vt:lpstr>Codes and Conventions of Women’s lifestyle magazines</vt:lpstr>
      <vt:lpstr>Does Pride follow these stereotypical conventions? </vt:lpstr>
      <vt:lpstr>Task: </vt:lpstr>
      <vt:lpstr>PowerPoint Presentation</vt:lpstr>
      <vt:lpstr>Task: </vt:lpstr>
      <vt:lpstr>Task:</vt:lpstr>
      <vt:lpstr>PowerPoint Presentation</vt:lpstr>
      <vt:lpstr>Homework Due Today! </vt:lpstr>
      <vt:lpstr>Task: </vt:lpstr>
      <vt:lpstr>PowerPoint Presentation</vt:lpstr>
      <vt:lpstr>Men’s lifestyle magazines</vt:lpstr>
      <vt:lpstr>Men’s lifestyle magazines</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Magazines</dc:title>
  <dc:creator>Matt Toogood</dc:creator>
  <cp:lastModifiedBy>Matt Toogood</cp:lastModifiedBy>
  <cp:revision>27</cp:revision>
  <dcterms:created xsi:type="dcterms:W3CDTF">2018-10-04T07:04:31Z</dcterms:created>
  <dcterms:modified xsi:type="dcterms:W3CDTF">2019-10-15T13:21:54Z</dcterms:modified>
</cp:coreProperties>
</file>