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2" autoAdjust="0"/>
    <p:restoredTop sz="94660"/>
  </p:normalViewPr>
  <p:slideViewPr>
    <p:cSldViewPr>
      <p:cViewPr>
        <p:scale>
          <a:sx n="75" d="100"/>
          <a:sy n="75" d="100"/>
        </p:scale>
        <p:origin x="-2664" y="-8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07/11/2014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8295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07/11/2014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1513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07/11/2014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8287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07/11/2014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125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07/11/2014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778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07/11/2014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9543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07/11/2014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349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07/11/2014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422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07/11/2014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711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07/11/2014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023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07/11/2014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877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1B975-DEE9-4D9F-9E6D-1D5065013DBB}" type="datetimeFigureOut">
              <a:rPr lang="en-GB" smtClean="0"/>
              <a:t>07/11/2014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102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931910"/>
              </p:ext>
            </p:extLst>
          </p:nvPr>
        </p:nvGraphicFramePr>
        <p:xfrm>
          <a:off x="179512" y="1484784"/>
          <a:ext cx="8784976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7776864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From</a:t>
                      </a: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 my learning today I will be able to: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Key: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Describe how</a:t>
                      </a:r>
                      <a:r>
                        <a:rPr lang="en-GB" sz="1800" baseline="0" dirty="0" smtClean="0"/>
                        <a:t> we calculate the total kinetic energy of a number of rotating objects</a:t>
                      </a:r>
                      <a:endParaRPr lang="en-GB" sz="18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Boost: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Convert</a:t>
                      </a:r>
                      <a:r>
                        <a:rPr lang="en-GB" sz="1800" baseline="0" dirty="0" smtClean="0"/>
                        <a:t> rev min</a:t>
                      </a:r>
                      <a:r>
                        <a:rPr lang="en-GB" sz="1800" baseline="30000" dirty="0" smtClean="0"/>
                        <a:t>-1</a:t>
                      </a:r>
                      <a:r>
                        <a:rPr lang="en-GB" sz="1800" baseline="0" dirty="0" smtClean="0"/>
                        <a:t> to rad s</a:t>
                      </a:r>
                      <a:r>
                        <a:rPr lang="en-GB" sz="1800" baseline="30000" dirty="0" smtClean="0"/>
                        <a:t>-1</a:t>
                      </a:r>
                      <a:endParaRPr lang="en-GB" sz="1800" baseline="300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Aspire: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Calculate the rotational kinetic energy</a:t>
                      </a:r>
                      <a:endParaRPr lang="en-GB" sz="18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3984714"/>
              </p:ext>
            </p:extLst>
          </p:nvPr>
        </p:nvGraphicFramePr>
        <p:xfrm>
          <a:off x="179512" y="692696"/>
          <a:ext cx="878497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748883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Objective</a:t>
                      </a:r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To understand</a:t>
                      </a:r>
                      <a:r>
                        <a:rPr lang="en-GB" baseline="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 the concept of rotational kinetic energy</a:t>
                      </a:r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5120627"/>
              </p:ext>
            </p:extLst>
          </p:nvPr>
        </p:nvGraphicFramePr>
        <p:xfrm>
          <a:off x="179512" y="3573017"/>
          <a:ext cx="8786918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6918"/>
              </a:tblGrid>
              <a:tr h="360039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Starter</a:t>
                      </a: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 activity (5 minutes):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1" baseline="0" dirty="0" smtClean="0">
                          <a:latin typeface="Comic Sans MS" panose="030F0702030302020204" pitchFamily="66" charset="0"/>
                        </a:rPr>
                        <a:t>How do we calculate linear kinetic energy?</a:t>
                      </a:r>
                    </a:p>
                    <a:p>
                      <a:pPr algn="ctr"/>
                      <a:r>
                        <a:rPr lang="en-GB" sz="2800" b="1" baseline="0" dirty="0" smtClean="0">
                          <a:latin typeface="Comic Sans MS" panose="030F0702030302020204" pitchFamily="66" charset="0"/>
                        </a:rPr>
                        <a:t>Why can’t we use this calculate kinetic energy for a rotating object?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8295485"/>
              </p:ext>
            </p:extLst>
          </p:nvPr>
        </p:nvGraphicFramePr>
        <p:xfrm>
          <a:off x="179512" y="116632"/>
          <a:ext cx="8784975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60240"/>
                <a:gridCol w="3696410"/>
                <a:gridCol w="292832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CW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Rotational Kinetic Energy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November</a:t>
                      </a:r>
                      <a:r>
                        <a:rPr lang="en-GB" b="1" u="sng" baseline="0" dirty="0" smtClean="0">
                          <a:latin typeface="Comic Sans MS" panose="030F0702030302020204" pitchFamily="66" charset="0"/>
                        </a:rPr>
                        <a:t> 7</a:t>
                      </a:r>
                      <a:r>
                        <a:rPr lang="en-GB" b="1" u="sng" baseline="30000" dirty="0" smtClean="0">
                          <a:latin typeface="Comic Sans MS" panose="030F0702030302020204" pitchFamily="66" charset="0"/>
                        </a:rPr>
                        <a:t>th</a:t>
                      </a:r>
                      <a:r>
                        <a:rPr lang="en-GB" b="1" u="sng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2014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513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6003533"/>
              </p:ext>
            </p:extLst>
          </p:nvPr>
        </p:nvGraphicFramePr>
        <p:xfrm>
          <a:off x="179512" y="5445224"/>
          <a:ext cx="8784976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7776864"/>
              </a:tblGrid>
              <a:tr h="298832">
                <a:tc gridSpan="2"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From</a:t>
                      </a:r>
                      <a:r>
                        <a:rPr lang="en-GB" sz="1400" baseline="0" dirty="0" smtClean="0">
                          <a:latin typeface="Comic Sans MS" panose="030F0702030302020204" pitchFamily="66" charset="0"/>
                        </a:rPr>
                        <a:t> my learning today I will be able to: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98832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omic Sans MS" panose="030F0702030302020204" pitchFamily="66" charset="0"/>
                        </a:rPr>
                        <a:t>Key:</a:t>
                      </a:r>
                      <a:endParaRPr lang="en-GB" sz="1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Describe how</a:t>
                      </a:r>
                      <a:r>
                        <a:rPr lang="en-GB" sz="1400" baseline="0" dirty="0" smtClean="0"/>
                        <a:t> we calculate the total kinetic energy of a number of rotating objects</a:t>
                      </a:r>
                      <a:endParaRPr lang="en-GB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98832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omic Sans MS" panose="030F0702030302020204" pitchFamily="66" charset="0"/>
                        </a:rPr>
                        <a:t>Boost:</a:t>
                      </a:r>
                      <a:endParaRPr lang="en-GB" sz="1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Convert</a:t>
                      </a:r>
                      <a:r>
                        <a:rPr lang="en-GB" sz="1400" baseline="0" dirty="0" smtClean="0"/>
                        <a:t> rev min</a:t>
                      </a:r>
                      <a:r>
                        <a:rPr lang="en-GB" sz="1400" baseline="30000" dirty="0" smtClean="0"/>
                        <a:t>-1</a:t>
                      </a:r>
                      <a:r>
                        <a:rPr lang="en-GB" sz="1400" baseline="0" dirty="0" smtClean="0"/>
                        <a:t> to rad s</a:t>
                      </a:r>
                      <a:r>
                        <a:rPr lang="en-GB" sz="1400" baseline="30000" dirty="0" smtClean="0"/>
                        <a:t>-1</a:t>
                      </a:r>
                      <a:endParaRPr lang="en-GB" sz="1400" baseline="300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98832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omic Sans MS" panose="030F0702030302020204" pitchFamily="66" charset="0"/>
                        </a:rPr>
                        <a:t>Aspire:</a:t>
                      </a:r>
                      <a:endParaRPr lang="en-GB" sz="1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Calculate the rotational kinetic energy</a:t>
                      </a:r>
                      <a:endParaRPr lang="en-GB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5452444"/>
              </p:ext>
            </p:extLst>
          </p:nvPr>
        </p:nvGraphicFramePr>
        <p:xfrm>
          <a:off x="179512" y="692696"/>
          <a:ext cx="878497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748883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Objective</a:t>
                      </a:r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To understand</a:t>
                      </a:r>
                      <a:r>
                        <a:rPr lang="en-GB" baseline="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 the concept of rotational kinetic energy</a:t>
                      </a:r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4354107"/>
              </p:ext>
            </p:extLst>
          </p:nvPr>
        </p:nvGraphicFramePr>
        <p:xfrm>
          <a:off x="179512" y="1268760"/>
          <a:ext cx="8786918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6918"/>
              </a:tblGrid>
              <a:tr h="360039"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Comic Sans MS" panose="030F0702030302020204" pitchFamily="66" charset="0"/>
                        </a:rPr>
                        <a:t>Notes </a:t>
                      </a:r>
                      <a:r>
                        <a:rPr lang="en-GB" sz="2400" baseline="0" dirty="0" smtClean="0">
                          <a:latin typeface="Comic Sans MS" panose="030F0702030302020204" pitchFamily="66" charset="0"/>
                        </a:rPr>
                        <a:t>(5 minutes):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total kinetic energy of an object rotating about an axis can be found by summing the kinetic energies of all the individual particles that make up the object. </a:t>
                      </a:r>
                    </a:p>
                    <a:p>
                      <a:endParaRPr lang="en-GB" sz="2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rotational kinetic energy </a:t>
                      </a:r>
                      <a:r>
                        <a:rPr lang="en-GB" sz="2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en-GB" sz="2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lang="en-GB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for a body of moment of inertia </a:t>
                      </a:r>
                      <a:r>
                        <a:rPr lang="en-GB" sz="2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 </a:t>
                      </a:r>
                      <a:r>
                        <a:rPr lang="en-GB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rotating at </a:t>
                      </a:r>
                      <a:r>
                        <a:rPr lang="en-GB" sz="2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ω </a:t>
                      </a:r>
                      <a:r>
                        <a:rPr lang="en-GB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rad s</a:t>
                      </a:r>
                      <a:r>
                        <a:rPr lang="en-GB" sz="2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</a:t>
                      </a:r>
                      <a:r>
                        <a:rPr lang="en-GB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is given by </a:t>
                      </a:r>
                      <a:r>
                        <a:rPr lang="en-GB" sz="2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en-GB" sz="2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 </a:t>
                      </a:r>
                      <a:r>
                        <a:rPr lang="en-GB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 ½ </a:t>
                      </a:r>
                      <a:r>
                        <a:rPr lang="en-GB" sz="2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 </a:t>
                      </a:r>
                      <a:r>
                        <a:rPr lang="el-GR" sz="2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ω</a:t>
                      </a:r>
                      <a:r>
                        <a:rPr lang="el-GR" sz="2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l-GR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GB" sz="2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l-GR" sz="2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It is important that the rotational speed (often given in rev min</a:t>
                      </a:r>
                      <a:r>
                        <a:rPr lang="en-GB" sz="2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</a:t>
                      </a:r>
                      <a:r>
                        <a:rPr lang="en-GB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is changed to rad s</a:t>
                      </a:r>
                      <a:r>
                        <a:rPr lang="en-GB" sz="2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</a:t>
                      </a:r>
                      <a:r>
                        <a:rPr lang="en-GB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GB" sz="2800" b="1" baseline="0" dirty="0" smtClean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0156854"/>
              </p:ext>
            </p:extLst>
          </p:nvPr>
        </p:nvGraphicFramePr>
        <p:xfrm>
          <a:off x="179512" y="116632"/>
          <a:ext cx="8784975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60240"/>
                <a:gridCol w="3696410"/>
                <a:gridCol w="292832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CW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Rotational Kinetic Energy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November</a:t>
                      </a:r>
                      <a:r>
                        <a:rPr lang="en-GB" b="1" u="sng" baseline="0" dirty="0" smtClean="0">
                          <a:latin typeface="Comic Sans MS" panose="030F0702030302020204" pitchFamily="66" charset="0"/>
                        </a:rPr>
                        <a:t> 7</a:t>
                      </a:r>
                      <a:r>
                        <a:rPr lang="en-GB" b="1" u="sng" baseline="30000" dirty="0" smtClean="0">
                          <a:latin typeface="Comic Sans MS" panose="030F0702030302020204" pitchFamily="66" charset="0"/>
                        </a:rPr>
                        <a:t>th</a:t>
                      </a:r>
                      <a:r>
                        <a:rPr lang="en-GB" b="1" u="sng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2014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824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4108030"/>
              </p:ext>
            </p:extLst>
          </p:nvPr>
        </p:nvGraphicFramePr>
        <p:xfrm>
          <a:off x="179512" y="5445224"/>
          <a:ext cx="8784976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7776864"/>
              </a:tblGrid>
              <a:tr h="298832">
                <a:tc gridSpan="2"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From</a:t>
                      </a:r>
                      <a:r>
                        <a:rPr lang="en-GB" sz="1400" baseline="0" dirty="0" smtClean="0">
                          <a:latin typeface="Comic Sans MS" panose="030F0702030302020204" pitchFamily="66" charset="0"/>
                        </a:rPr>
                        <a:t> my learning today I will be able to: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98832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omic Sans MS" panose="030F0702030302020204" pitchFamily="66" charset="0"/>
                        </a:rPr>
                        <a:t>Key:</a:t>
                      </a:r>
                      <a:endParaRPr lang="en-GB" sz="1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Describe how</a:t>
                      </a:r>
                      <a:r>
                        <a:rPr lang="en-GB" sz="1400" baseline="0" dirty="0" smtClean="0"/>
                        <a:t> we calculate the total kinetic energy of a number of rotating objects</a:t>
                      </a:r>
                      <a:endParaRPr lang="en-GB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98832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omic Sans MS" panose="030F0702030302020204" pitchFamily="66" charset="0"/>
                        </a:rPr>
                        <a:t>Boost:</a:t>
                      </a:r>
                      <a:endParaRPr lang="en-GB" sz="1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Convert</a:t>
                      </a:r>
                      <a:r>
                        <a:rPr lang="en-GB" sz="1400" baseline="0" dirty="0" smtClean="0"/>
                        <a:t> rev min</a:t>
                      </a:r>
                      <a:r>
                        <a:rPr lang="en-GB" sz="1400" baseline="30000" dirty="0" smtClean="0"/>
                        <a:t>-1</a:t>
                      </a:r>
                      <a:r>
                        <a:rPr lang="en-GB" sz="1400" baseline="0" dirty="0" smtClean="0"/>
                        <a:t> to rad s</a:t>
                      </a:r>
                      <a:r>
                        <a:rPr lang="en-GB" sz="1400" baseline="30000" dirty="0" smtClean="0"/>
                        <a:t>-1</a:t>
                      </a:r>
                      <a:endParaRPr lang="en-GB" sz="1400" baseline="300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98832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omic Sans MS" panose="030F0702030302020204" pitchFamily="66" charset="0"/>
                        </a:rPr>
                        <a:t>Aspire:</a:t>
                      </a:r>
                      <a:endParaRPr lang="en-GB" sz="1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Calculate the rotational kinetic energy</a:t>
                      </a:r>
                      <a:endParaRPr lang="en-GB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7126139"/>
              </p:ext>
            </p:extLst>
          </p:nvPr>
        </p:nvGraphicFramePr>
        <p:xfrm>
          <a:off x="179512" y="692696"/>
          <a:ext cx="878497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748883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Objective</a:t>
                      </a:r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To understand</a:t>
                      </a:r>
                      <a:r>
                        <a:rPr lang="en-GB" baseline="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 the concept of rotational kinetic energy</a:t>
                      </a:r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7094210"/>
              </p:ext>
            </p:extLst>
          </p:nvPr>
        </p:nvGraphicFramePr>
        <p:xfrm>
          <a:off x="179512" y="1268760"/>
          <a:ext cx="8786918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6918"/>
              </a:tblGrid>
              <a:tr h="360039"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Comic Sans MS" panose="030F0702030302020204" pitchFamily="66" charset="0"/>
                        </a:rPr>
                        <a:t>Notes </a:t>
                      </a:r>
                      <a:r>
                        <a:rPr lang="en-GB" sz="2400" baseline="0" dirty="0" smtClean="0">
                          <a:latin typeface="Comic Sans MS" panose="030F0702030302020204" pitchFamily="66" charset="0"/>
                        </a:rPr>
                        <a:t>(5 minutes):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How do you go from revolutions per minute to radians per second?</a:t>
                      </a:r>
                    </a:p>
                    <a:p>
                      <a:endParaRPr lang="en-GB" sz="2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2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2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2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2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2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2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2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929570"/>
              </p:ext>
            </p:extLst>
          </p:nvPr>
        </p:nvGraphicFramePr>
        <p:xfrm>
          <a:off x="179512" y="116632"/>
          <a:ext cx="8784975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60240"/>
                <a:gridCol w="3696410"/>
                <a:gridCol w="292832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CW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Rotational Kinetic Energy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November</a:t>
                      </a:r>
                      <a:r>
                        <a:rPr lang="en-GB" b="1" u="sng" baseline="0" dirty="0" smtClean="0">
                          <a:latin typeface="Comic Sans MS" panose="030F0702030302020204" pitchFamily="66" charset="0"/>
                        </a:rPr>
                        <a:t> 7</a:t>
                      </a:r>
                      <a:r>
                        <a:rPr lang="en-GB" b="1" u="sng" baseline="30000" dirty="0" smtClean="0">
                          <a:latin typeface="Comic Sans MS" panose="030F0702030302020204" pitchFamily="66" charset="0"/>
                        </a:rPr>
                        <a:t>th</a:t>
                      </a:r>
                      <a:r>
                        <a:rPr lang="en-GB" b="1" u="sng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2014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22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0150718"/>
              </p:ext>
            </p:extLst>
          </p:nvPr>
        </p:nvGraphicFramePr>
        <p:xfrm>
          <a:off x="179512" y="5445224"/>
          <a:ext cx="8784976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7776864"/>
              </a:tblGrid>
              <a:tr h="298832">
                <a:tc gridSpan="2"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From</a:t>
                      </a:r>
                      <a:r>
                        <a:rPr lang="en-GB" sz="1400" baseline="0" dirty="0" smtClean="0">
                          <a:latin typeface="Comic Sans MS" panose="030F0702030302020204" pitchFamily="66" charset="0"/>
                        </a:rPr>
                        <a:t> my learning today I will be able to: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98832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omic Sans MS" panose="030F0702030302020204" pitchFamily="66" charset="0"/>
                        </a:rPr>
                        <a:t>Key:</a:t>
                      </a:r>
                      <a:endParaRPr lang="en-GB" sz="1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Describe how</a:t>
                      </a:r>
                      <a:r>
                        <a:rPr lang="en-GB" sz="1400" baseline="0" dirty="0" smtClean="0"/>
                        <a:t> we calculate the total kinetic energy of a number of rotating objects</a:t>
                      </a:r>
                      <a:endParaRPr lang="en-GB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98832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omic Sans MS" panose="030F0702030302020204" pitchFamily="66" charset="0"/>
                        </a:rPr>
                        <a:t>Boost:</a:t>
                      </a:r>
                      <a:endParaRPr lang="en-GB" sz="1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Convert</a:t>
                      </a:r>
                      <a:r>
                        <a:rPr lang="en-GB" sz="1400" baseline="0" dirty="0" smtClean="0"/>
                        <a:t> rev min</a:t>
                      </a:r>
                      <a:r>
                        <a:rPr lang="en-GB" sz="1400" baseline="30000" dirty="0" smtClean="0"/>
                        <a:t>-1</a:t>
                      </a:r>
                      <a:r>
                        <a:rPr lang="en-GB" sz="1400" baseline="0" dirty="0" smtClean="0"/>
                        <a:t> to rad s</a:t>
                      </a:r>
                      <a:r>
                        <a:rPr lang="en-GB" sz="1400" baseline="30000" dirty="0" smtClean="0"/>
                        <a:t>-1</a:t>
                      </a:r>
                      <a:endParaRPr lang="en-GB" sz="1400" baseline="300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98832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omic Sans MS" panose="030F0702030302020204" pitchFamily="66" charset="0"/>
                        </a:rPr>
                        <a:t>Aspire:</a:t>
                      </a:r>
                      <a:endParaRPr lang="en-GB" sz="1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Calculate the rotational kinetic energy</a:t>
                      </a:r>
                      <a:endParaRPr lang="en-GB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6567470"/>
              </p:ext>
            </p:extLst>
          </p:nvPr>
        </p:nvGraphicFramePr>
        <p:xfrm>
          <a:off x="179512" y="692696"/>
          <a:ext cx="878497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748883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Objective</a:t>
                      </a:r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To understand</a:t>
                      </a:r>
                      <a:r>
                        <a:rPr lang="en-GB" baseline="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 the concept of rotational kinetic energy</a:t>
                      </a:r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264399"/>
              </p:ext>
            </p:extLst>
          </p:nvPr>
        </p:nvGraphicFramePr>
        <p:xfrm>
          <a:off x="179512" y="1268760"/>
          <a:ext cx="8786918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6918"/>
              </a:tblGrid>
              <a:tr h="360039"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Comic Sans MS" panose="030F0702030302020204" pitchFamily="66" charset="0"/>
                        </a:rPr>
                        <a:t>Task </a:t>
                      </a:r>
                      <a:r>
                        <a:rPr lang="en-GB" sz="2400" baseline="0" dirty="0" smtClean="0">
                          <a:latin typeface="Comic Sans MS" panose="030F0702030302020204" pitchFamily="66" charset="0"/>
                        </a:rPr>
                        <a:t>(10 minutes):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Convert these from revolutions per minute to radians per second.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en-GB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endParaRPr lang="en-GB" sz="2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en-GB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568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endParaRPr lang="en-GB" sz="2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en-GB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2.1</a:t>
                      </a:r>
                    </a:p>
                    <a:p>
                      <a:endParaRPr lang="en-GB" sz="2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2169486"/>
              </p:ext>
            </p:extLst>
          </p:nvPr>
        </p:nvGraphicFramePr>
        <p:xfrm>
          <a:off x="179512" y="116632"/>
          <a:ext cx="8784975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60240"/>
                <a:gridCol w="3696410"/>
                <a:gridCol w="292832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CW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Rotational Kinetic Energy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November</a:t>
                      </a:r>
                      <a:r>
                        <a:rPr lang="en-GB" b="1" u="sng" baseline="0" dirty="0" smtClean="0">
                          <a:latin typeface="Comic Sans MS" panose="030F0702030302020204" pitchFamily="66" charset="0"/>
                        </a:rPr>
                        <a:t> 7</a:t>
                      </a:r>
                      <a:r>
                        <a:rPr lang="en-GB" b="1" u="sng" baseline="30000" dirty="0" smtClean="0">
                          <a:latin typeface="Comic Sans MS" panose="030F0702030302020204" pitchFamily="66" charset="0"/>
                        </a:rPr>
                        <a:t>th</a:t>
                      </a:r>
                      <a:r>
                        <a:rPr lang="en-GB" b="1" u="sng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2014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622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496724"/>
              </p:ext>
            </p:extLst>
          </p:nvPr>
        </p:nvGraphicFramePr>
        <p:xfrm>
          <a:off x="179512" y="5445224"/>
          <a:ext cx="8784976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7776864"/>
              </a:tblGrid>
              <a:tr h="298832">
                <a:tc gridSpan="2"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From</a:t>
                      </a:r>
                      <a:r>
                        <a:rPr lang="en-GB" sz="1400" baseline="0" dirty="0" smtClean="0">
                          <a:latin typeface="Comic Sans MS" panose="030F0702030302020204" pitchFamily="66" charset="0"/>
                        </a:rPr>
                        <a:t> my learning today I will be able to: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98832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omic Sans MS" panose="030F0702030302020204" pitchFamily="66" charset="0"/>
                        </a:rPr>
                        <a:t>Key:</a:t>
                      </a:r>
                      <a:endParaRPr lang="en-GB" sz="1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Describe how</a:t>
                      </a:r>
                      <a:r>
                        <a:rPr lang="en-GB" sz="1400" baseline="0" dirty="0" smtClean="0"/>
                        <a:t> we calculate the total kinetic energy of a number of rotating objects</a:t>
                      </a:r>
                      <a:endParaRPr lang="en-GB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98832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omic Sans MS" panose="030F0702030302020204" pitchFamily="66" charset="0"/>
                        </a:rPr>
                        <a:t>Boost:</a:t>
                      </a:r>
                      <a:endParaRPr lang="en-GB" sz="1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Convert</a:t>
                      </a:r>
                      <a:r>
                        <a:rPr lang="en-GB" sz="1400" baseline="0" dirty="0" smtClean="0"/>
                        <a:t> rev min</a:t>
                      </a:r>
                      <a:r>
                        <a:rPr lang="en-GB" sz="1400" baseline="30000" dirty="0" smtClean="0"/>
                        <a:t>-1</a:t>
                      </a:r>
                      <a:r>
                        <a:rPr lang="en-GB" sz="1400" baseline="0" dirty="0" smtClean="0"/>
                        <a:t> to rad s</a:t>
                      </a:r>
                      <a:r>
                        <a:rPr lang="en-GB" sz="1400" baseline="30000" dirty="0" smtClean="0"/>
                        <a:t>-1</a:t>
                      </a:r>
                      <a:endParaRPr lang="en-GB" sz="1400" baseline="300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98832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omic Sans MS" panose="030F0702030302020204" pitchFamily="66" charset="0"/>
                        </a:rPr>
                        <a:t>Aspire:</a:t>
                      </a:r>
                      <a:endParaRPr lang="en-GB" sz="1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Calculate the rotational kinetic energy</a:t>
                      </a:r>
                      <a:endParaRPr lang="en-GB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2722173"/>
              </p:ext>
            </p:extLst>
          </p:nvPr>
        </p:nvGraphicFramePr>
        <p:xfrm>
          <a:off x="179512" y="692696"/>
          <a:ext cx="878497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748883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Objective</a:t>
                      </a:r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To understand</a:t>
                      </a:r>
                      <a:r>
                        <a:rPr lang="en-GB" baseline="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 the concept of rotational kinetic energy</a:t>
                      </a:r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1365366"/>
              </p:ext>
            </p:extLst>
          </p:nvPr>
        </p:nvGraphicFramePr>
        <p:xfrm>
          <a:off x="179512" y="1268760"/>
          <a:ext cx="8786918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6918"/>
              </a:tblGrid>
              <a:tr h="360039"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Comic Sans MS" panose="030F0702030302020204" pitchFamily="66" charset="0"/>
                        </a:rPr>
                        <a:t>Task </a:t>
                      </a:r>
                      <a:r>
                        <a:rPr lang="en-GB" sz="2400" baseline="0" dirty="0" smtClean="0">
                          <a:latin typeface="Comic Sans MS" panose="030F0702030302020204" pitchFamily="66" charset="0"/>
                        </a:rPr>
                        <a:t>(10 minutes):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2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2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2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2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2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2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2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2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2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2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2751904"/>
              </p:ext>
            </p:extLst>
          </p:nvPr>
        </p:nvGraphicFramePr>
        <p:xfrm>
          <a:off x="179512" y="116632"/>
          <a:ext cx="8784975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60240"/>
                <a:gridCol w="3696410"/>
                <a:gridCol w="292832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CW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Rotational Kinetic Energy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November</a:t>
                      </a:r>
                      <a:r>
                        <a:rPr lang="en-GB" b="1" u="sng" baseline="0" dirty="0" smtClean="0">
                          <a:latin typeface="Comic Sans MS" panose="030F0702030302020204" pitchFamily="66" charset="0"/>
                        </a:rPr>
                        <a:t> 7</a:t>
                      </a:r>
                      <a:r>
                        <a:rPr lang="en-GB" b="1" u="sng" baseline="30000" dirty="0" smtClean="0">
                          <a:latin typeface="Comic Sans MS" panose="030F0702030302020204" pitchFamily="66" charset="0"/>
                        </a:rPr>
                        <a:t>th</a:t>
                      </a:r>
                      <a:r>
                        <a:rPr lang="en-GB" b="1" u="sng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2014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844824"/>
            <a:ext cx="8348520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25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2142865"/>
              </p:ext>
            </p:extLst>
          </p:nvPr>
        </p:nvGraphicFramePr>
        <p:xfrm>
          <a:off x="179512" y="5445224"/>
          <a:ext cx="8784976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7776864"/>
              </a:tblGrid>
              <a:tr h="298832">
                <a:tc gridSpan="2"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From</a:t>
                      </a:r>
                      <a:r>
                        <a:rPr lang="en-GB" sz="1400" baseline="0" dirty="0" smtClean="0">
                          <a:latin typeface="Comic Sans MS" panose="030F0702030302020204" pitchFamily="66" charset="0"/>
                        </a:rPr>
                        <a:t> my learning today I will be able to: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98832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omic Sans MS" panose="030F0702030302020204" pitchFamily="66" charset="0"/>
                        </a:rPr>
                        <a:t>Key:</a:t>
                      </a:r>
                      <a:endParaRPr lang="en-GB" sz="1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Describe how</a:t>
                      </a:r>
                      <a:r>
                        <a:rPr lang="en-GB" sz="1400" baseline="0" dirty="0" smtClean="0"/>
                        <a:t> we calculate the total kinetic energy of a number of rotating objects</a:t>
                      </a:r>
                      <a:endParaRPr lang="en-GB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98832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omic Sans MS" panose="030F0702030302020204" pitchFamily="66" charset="0"/>
                        </a:rPr>
                        <a:t>Boost:</a:t>
                      </a:r>
                      <a:endParaRPr lang="en-GB" sz="1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Convert</a:t>
                      </a:r>
                      <a:r>
                        <a:rPr lang="en-GB" sz="1400" baseline="0" dirty="0" smtClean="0"/>
                        <a:t> rev min</a:t>
                      </a:r>
                      <a:r>
                        <a:rPr lang="en-GB" sz="1400" baseline="30000" dirty="0" smtClean="0"/>
                        <a:t>-1</a:t>
                      </a:r>
                      <a:r>
                        <a:rPr lang="en-GB" sz="1400" baseline="0" dirty="0" smtClean="0"/>
                        <a:t> to rad s</a:t>
                      </a:r>
                      <a:r>
                        <a:rPr lang="en-GB" sz="1400" baseline="30000" dirty="0" smtClean="0"/>
                        <a:t>-1</a:t>
                      </a:r>
                      <a:endParaRPr lang="en-GB" sz="1400" baseline="300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98832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omic Sans MS" panose="030F0702030302020204" pitchFamily="66" charset="0"/>
                        </a:rPr>
                        <a:t>Aspire:</a:t>
                      </a:r>
                      <a:endParaRPr lang="en-GB" sz="1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Calculate the rotational kinetic energy</a:t>
                      </a:r>
                      <a:endParaRPr lang="en-GB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9023681"/>
              </p:ext>
            </p:extLst>
          </p:nvPr>
        </p:nvGraphicFramePr>
        <p:xfrm>
          <a:off x="179512" y="692696"/>
          <a:ext cx="878497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748883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Objective</a:t>
                      </a:r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To understand</a:t>
                      </a:r>
                      <a:r>
                        <a:rPr lang="en-GB" baseline="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 the concept of rotational kinetic energy</a:t>
                      </a:r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682694"/>
              </p:ext>
            </p:extLst>
          </p:nvPr>
        </p:nvGraphicFramePr>
        <p:xfrm>
          <a:off x="179512" y="1268760"/>
          <a:ext cx="8786918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6918"/>
              </a:tblGrid>
              <a:tr h="360039"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Comic Sans MS" panose="030F0702030302020204" pitchFamily="66" charset="0"/>
                        </a:rPr>
                        <a:t>Task </a:t>
                      </a:r>
                      <a:r>
                        <a:rPr lang="en-GB" sz="2400" baseline="0" dirty="0" smtClean="0">
                          <a:latin typeface="Comic Sans MS" panose="030F0702030302020204" pitchFamily="66" charset="0"/>
                        </a:rPr>
                        <a:t>(10 minutes):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2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2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2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2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2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2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2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2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2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2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5365936"/>
              </p:ext>
            </p:extLst>
          </p:nvPr>
        </p:nvGraphicFramePr>
        <p:xfrm>
          <a:off x="179512" y="116632"/>
          <a:ext cx="8784975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60240"/>
                <a:gridCol w="3696410"/>
                <a:gridCol w="292832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CW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Rotational Kinetic Energy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November</a:t>
                      </a:r>
                      <a:r>
                        <a:rPr lang="en-GB" b="1" u="sng" baseline="0" dirty="0" smtClean="0">
                          <a:latin typeface="Comic Sans MS" panose="030F0702030302020204" pitchFamily="66" charset="0"/>
                        </a:rPr>
                        <a:t> 7</a:t>
                      </a:r>
                      <a:r>
                        <a:rPr lang="en-GB" b="1" u="sng" baseline="30000" dirty="0" smtClean="0">
                          <a:latin typeface="Comic Sans MS" panose="030F0702030302020204" pitchFamily="66" charset="0"/>
                        </a:rPr>
                        <a:t>th</a:t>
                      </a:r>
                      <a:r>
                        <a:rPr lang="en-GB" b="1" u="sng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2014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0700" y="1124744"/>
            <a:ext cx="5162132" cy="3312368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581128"/>
            <a:ext cx="8257148" cy="679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91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498</Words>
  <Application>Microsoft Office PowerPoint</Application>
  <PresentationFormat>On-screen Show (4:3)</PresentationFormat>
  <Paragraphs>114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Swallow</dc:creator>
  <cp:lastModifiedBy>Iain Holmes</cp:lastModifiedBy>
  <cp:revision>17</cp:revision>
  <dcterms:created xsi:type="dcterms:W3CDTF">2014-10-05T09:30:59Z</dcterms:created>
  <dcterms:modified xsi:type="dcterms:W3CDTF">2014-11-07T07:57:47Z</dcterms:modified>
</cp:coreProperties>
</file>