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82" autoAdjust="0"/>
    <p:restoredTop sz="94660"/>
  </p:normalViewPr>
  <p:slideViewPr>
    <p:cSldViewPr>
      <p:cViewPr>
        <p:scale>
          <a:sx n="70" d="100"/>
          <a:sy n="70" d="100"/>
        </p:scale>
        <p:origin x="-510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1B975-DEE9-4D9F-9E6D-1D5065013DBB}" type="datetimeFigureOut">
              <a:rPr lang="en-GB" smtClean="0"/>
              <a:t>17/11/2014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6DC05-2EFD-45B8-A02F-F9412C9A10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8295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1B975-DEE9-4D9F-9E6D-1D5065013DBB}" type="datetimeFigureOut">
              <a:rPr lang="en-GB" smtClean="0"/>
              <a:t>17/11/2014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6DC05-2EFD-45B8-A02F-F9412C9A10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1513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1B975-DEE9-4D9F-9E6D-1D5065013DBB}" type="datetimeFigureOut">
              <a:rPr lang="en-GB" smtClean="0"/>
              <a:t>17/11/2014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6DC05-2EFD-45B8-A02F-F9412C9A10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8287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1B975-DEE9-4D9F-9E6D-1D5065013DBB}" type="datetimeFigureOut">
              <a:rPr lang="en-GB" smtClean="0"/>
              <a:t>17/11/2014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6DC05-2EFD-45B8-A02F-F9412C9A10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9125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1B975-DEE9-4D9F-9E6D-1D5065013DBB}" type="datetimeFigureOut">
              <a:rPr lang="en-GB" smtClean="0"/>
              <a:t>17/11/2014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6DC05-2EFD-45B8-A02F-F9412C9A10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1778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1B975-DEE9-4D9F-9E6D-1D5065013DBB}" type="datetimeFigureOut">
              <a:rPr lang="en-GB" smtClean="0"/>
              <a:t>17/11/2014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6DC05-2EFD-45B8-A02F-F9412C9A10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9543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1B975-DEE9-4D9F-9E6D-1D5065013DBB}" type="datetimeFigureOut">
              <a:rPr lang="en-GB" smtClean="0"/>
              <a:t>17/11/2014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6DC05-2EFD-45B8-A02F-F9412C9A10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3349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1B975-DEE9-4D9F-9E6D-1D5065013DBB}" type="datetimeFigureOut">
              <a:rPr lang="en-GB" smtClean="0"/>
              <a:t>17/11/2014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6DC05-2EFD-45B8-A02F-F9412C9A10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7422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1B975-DEE9-4D9F-9E6D-1D5065013DBB}" type="datetimeFigureOut">
              <a:rPr lang="en-GB" smtClean="0"/>
              <a:t>17/11/2014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6DC05-2EFD-45B8-A02F-F9412C9A10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9711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1B975-DEE9-4D9F-9E6D-1D5065013DBB}" type="datetimeFigureOut">
              <a:rPr lang="en-GB" smtClean="0"/>
              <a:t>17/11/2014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6DC05-2EFD-45B8-A02F-F9412C9A10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7023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1B975-DEE9-4D9F-9E6D-1D5065013DBB}" type="datetimeFigureOut">
              <a:rPr lang="en-GB" smtClean="0"/>
              <a:t>17/11/2014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6DC05-2EFD-45B8-A02F-F9412C9A10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8877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01B975-DEE9-4D9F-9E6D-1D5065013DBB}" type="datetimeFigureOut">
              <a:rPr lang="en-GB" smtClean="0"/>
              <a:t>17/11/2014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96DC05-2EFD-45B8-A02F-F9412C9A10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0102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4923289"/>
              </p:ext>
            </p:extLst>
          </p:nvPr>
        </p:nvGraphicFramePr>
        <p:xfrm>
          <a:off x="179512" y="1484784"/>
          <a:ext cx="8784976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  <a:gridCol w="7776864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From</a:t>
                      </a:r>
                      <a:r>
                        <a:rPr lang="en-GB" baseline="0" dirty="0" smtClean="0">
                          <a:latin typeface="Comic Sans MS" panose="030F0702030302020204" pitchFamily="66" charset="0"/>
                        </a:rPr>
                        <a:t> my learning today I will be able to: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Key: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State </a:t>
                      </a:r>
                      <a:r>
                        <a:rPr lang="en-GB" sz="1800" dirty="0" smtClean="0"/>
                        <a:t>the</a:t>
                      </a:r>
                      <a:r>
                        <a:rPr lang="en-GB" sz="1800" baseline="0" dirty="0" smtClean="0"/>
                        <a:t> linear equivalent of these terms</a:t>
                      </a:r>
                      <a:endParaRPr lang="en-GB" sz="18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Boost: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aseline="0" dirty="0" smtClean="0"/>
                        <a:t>Define angular acceleration and momentum</a:t>
                      </a:r>
                      <a:endParaRPr lang="en-GB" sz="1800" baseline="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Aspire: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Explain how</a:t>
                      </a:r>
                      <a:r>
                        <a:rPr lang="en-GB" sz="1800" baseline="0" dirty="0" smtClean="0"/>
                        <a:t> </a:t>
                      </a:r>
                      <a:r>
                        <a:rPr lang="en-GB" sz="1800" baseline="0" dirty="0" smtClean="0"/>
                        <a:t>they are calculated in real-life situations</a:t>
                      </a:r>
                      <a:endParaRPr lang="en-GB" sz="18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2384945"/>
              </p:ext>
            </p:extLst>
          </p:nvPr>
        </p:nvGraphicFramePr>
        <p:xfrm>
          <a:off x="179512" y="692696"/>
          <a:ext cx="878497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/>
                <a:gridCol w="7488832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</a:rPr>
                        <a:t>Objective</a:t>
                      </a:r>
                      <a:endParaRPr lang="en-GB" dirty="0">
                        <a:solidFill>
                          <a:sysClr val="windowText" lastClr="00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</a:rPr>
                        <a:t>To </a:t>
                      </a:r>
                      <a:r>
                        <a:rPr lang="en-GB" dirty="0" smtClean="0"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</a:rPr>
                        <a:t>define the terms angular acceleration and angular momentum</a:t>
                      </a:r>
                      <a:endParaRPr lang="en-GB" dirty="0">
                        <a:solidFill>
                          <a:sysClr val="windowText" lastClr="00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4553400"/>
              </p:ext>
            </p:extLst>
          </p:nvPr>
        </p:nvGraphicFramePr>
        <p:xfrm>
          <a:off x="179512" y="3573017"/>
          <a:ext cx="8786918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86918"/>
              </a:tblGrid>
              <a:tr h="360039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Starter</a:t>
                      </a:r>
                      <a:r>
                        <a:rPr lang="en-GB" baseline="0" dirty="0" smtClean="0">
                          <a:latin typeface="Comic Sans MS" panose="030F0702030302020204" pitchFamily="66" charset="0"/>
                        </a:rPr>
                        <a:t> activity (5 minutes):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b="1" baseline="0" dirty="0" smtClean="0">
                          <a:latin typeface="Comic Sans MS" panose="030F0702030302020204" pitchFamily="66" charset="0"/>
                        </a:rPr>
                        <a:t>Write down the definitions, formulae and units for acceleration, torque and momentum in linear mechanics.</a:t>
                      </a:r>
                      <a:endParaRPr lang="en-GB" sz="2800" b="1" baseline="0" dirty="0" smtClean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0543794"/>
              </p:ext>
            </p:extLst>
          </p:nvPr>
        </p:nvGraphicFramePr>
        <p:xfrm>
          <a:off x="179512" y="116632"/>
          <a:ext cx="8784975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36104"/>
                <a:gridCol w="5400600"/>
                <a:gridCol w="2448271"/>
              </a:tblGrid>
              <a:tr h="370840">
                <a:tc>
                  <a:txBody>
                    <a:bodyPr/>
                    <a:lstStyle/>
                    <a:p>
                      <a:r>
                        <a:rPr lang="en-GB" b="1" u="sng" dirty="0" smtClean="0">
                          <a:latin typeface="Comic Sans MS" panose="030F0702030302020204" pitchFamily="66" charset="0"/>
                        </a:rPr>
                        <a:t>CW</a:t>
                      </a:r>
                      <a:endParaRPr lang="en-GB" b="1" u="sng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u="sng" dirty="0" smtClean="0">
                          <a:latin typeface="Comic Sans MS" panose="030F0702030302020204" pitchFamily="66" charset="0"/>
                        </a:rPr>
                        <a:t>Angular Acceleration and Momentum</a:t>
                      </a:r>
                      <a:endParaRPr lang="en-GB" b="1" u="sng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fld id="{8A771ACB-A1EB-4F8F-9037-849D11A2016E}" type="datetime4">
                        <a:rPr lang="en-GB" b="1" u="sng" smtClean="0">
                          <a:latin typeface="Comic Sans MS" panose="030F0702030302020204" pitchFamily="66" charset="0"/>
                        </a:rPr>
                        <a:t>17 November 2014</a:t>
                      </a:fld>
                      <a:endParaRPr lang="en-GB" b="1" u="sng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5136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4801522"/>
              </p:ext>
            </p:extLst>
          </p:nvPr>
        </p:nvGraphicFramePr>
        <p:xfrm>
          <a:off x="179512" y="5638800"/>
          <a:ext cx="8784976" cy="121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  <a:gridCol w="7776864"/>
              </a:tblGrid>
              <a:tr h="262828">
                <a:tc gridSpan="2">
                  <a:txBody>
                    <a:bodyPr/>
                    <a:lstStyle/>
                    <a:p>
                      <a:r>
                        <a:rPr lang="en-GB" sz="1400" dirty="0" smtClean="0">
                          <a:latin typeface="Comic Sans MS" panose="030F0702030302020204" pitchFamily="66" charset="0"/>
                        </a:rPr>
                        <a:t>From</a:t>
                      </a:r>
                      <a:r>
                        <a:rPr lang="en-GB" sz="1400" baseline="0" dirty="0" smtClean="0">
                          <a:latin typeface="Comic Sans MS" panose="030F0702030302020204" pitchFamily="66" charset="0"/>
                        </a:rPr>
                        <a:t> my learning today I will be able to: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62828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latin typeface="Comic Sans MS" panose="030F0702030302020204" pitchFamily="66" charset="0"/>
                        </a:rPr>
                        <a:t>Key:</a:t>
                      </a:r>
                      <a:endParaRPr lang="en-GB" sz="1400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State </a:t>
                      </a:r>
                      <a:r>
                        <a:rPr lang="en-GB" sz="1400" dirty="0" smtClean="0"/>
                        <a:t>the</a:t>
                      </a:r>
                      <a:r>
                        <a:rPr lang="en-GB" sz="1400" baseline="0" dirty="0" smtClean="0"/>
                        <a:t> linear equivalent of these terms</a:t>
                      </a:r>
                      <a:endParaRPr lang="en-GB" sz="1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262828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latin typeface="Comic Sans MS" panose="030F0702030302020204" pitchFamily="66" charset="0"/>
                        </a:rPr>
                        <a:t>Boost:</a:t>
                      </a:r>
                      <a:endParaRPr lang="en-GB" sz="1400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aseline="0" dirty="0" smtClean="0"/>
                        <a:t>Define angular acceleration and momentum</a:t>
                      </a:r>
                      <a:endParaRPr lang="en-GB" sz="1400" baseline="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262828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latin typeface="Comic Sans MS" panose="030F0702030302020204" pitchFamily="66" charset="0"/>
                        </a:rPr>
                        <a:t>Aspire:</a:t>
                      </a:r>
                      <a:endParaRPr lang="en-GB" sz="1400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Explain how</a:t>
                      </a:r>
                      <a:r>
                        <a:rPr lang="en-GB" sz="1400" baseline="0" dirty="0" smtClean="0"/>
                        <a:t> </a:t>
                      </a:r>
                      <a:r>
                        <a:rPr lang="en-GB" sz="1400" baseline="0" dirty="0" smtClean="0"/>
                        <a:t>they are calculated in real-life situations</a:t>
                      </a:r>
                      <a:endParaRPr lang="en-GB" sz="14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8664894"/>
              </p:ext>
            </p:extLst>
          </p:nvPr>
        </p:nvGraphicFramePr>
        <p:xfrm>
          <a:off x="179512" y="692696"/>
          <a:ext cx="878497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/>
                <a:gridCol w="7488832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</a:rPr>
                        <a:t>Objective</a:t>
                      </a:r>
                      <a:endParaRPr lang="en-GB" dirty="0">
                        <a:solidFill>
                          <a:sysClr val="windowText" lastClr="00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</a:rPr>
                        <a:t>To </a:t>
                      </a:r>
                      <a:r>
                        <a:rPr lang="en-GB" dirty="0" smtClean="0"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</a:rPr>
                        <a:t>define the terms angular acceleration and angular momentum</a:t>
                      </a:r>
                      <a:endParaRPr lang="en-GB" dirty="0">
                        <a:solidFill>
                          <a:sysClr val="windowText" lastClr="00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2154111"/>
              </p:ext>
            </p:extLst>
          </p:nvPr>
        </p:nvGraphicFramePr>
        <p:xfrm>
          <a:off x="179512" y="1196752"/>
          <a:ext cx="8786918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86918"/>
              </a:tblGrid>
              <a:tr h="360039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Notes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GB" sz="2000" b="1" baseline="0" dirty="0" smtClean="0">
                          <a:latin typeface="Comic Sans MS" panose="030F0702030302020204" pitchFamily="66" charset="0"/>
                        </a:rPr>
                        <a:t>Acceleration (ms</a:t>
                      </a:r>
                      <a:r>
                        <a:rPr lang="en-GB" sz="2000" b="1" baseline="30000" dirty="0" smtClean="0">
                          <a:latin typeface="Comic Sans MS" panose="030F0702030302020204" pitchFamily="66" charset="0"/>
                        </a:rPr>
                        <a:t>-2</a:t>
                      </a:r>
                      <a:r>
                        <a:rPr lang="en-GB" sz="2000" b="1" baseline="0" dirty="0" smtClean="0">
                          <a:latin typeface="Comic Sans MS" panose="030F0702030302020204" pitchFamily="66" charset="0"/>
                        </a:rPr>
                        <a:t>) – rate of change of velocity</a:t>
                      </a:r>
                    </a:p>
                    <a:p>
                      <a:pPr algn="l"/>
                      <a:endParaRPr lang="en-GB" sz="2000" b="1" baseline="0" dirty="0" smtClean="0">
                        <a:latin typeface="Comic Sans MS" panose="030F0702030302020204" pitchFamily="66" charset="0"/>
                      </a:endParaRPr>
                    </a:p>
                    <a:p>
                      <a:pPr algn="l"/>
                      <a:r>
                        <a:rPr lang="en-GB" sz="2000" b="1" baseline="0" dirty="0" smtClean="0">
                          <a:latin typeface="Comic Sans MS" panose="030F0702030302020204" pitchFamily="66" charset="0"/>
                        </a:rPr>
                        <a:t>Momentum (kgms</a:t>
                      </a:r>
                      <a:r>
                        <a:rPr lang="en-GB" sz="2000" b="1" baseline="30000" dirty="0" smtClean="0">
                          <a:latin typeface="Comic Sans MS" panose="030F0702030302020204" pitchFamily="66" charset="0"/>
                        </a:rPr>
                        <a:t>-1</a:t>
                      </a:r>
                      <a:r>
                        <a:rPr lang="en-GB" sz="2000" b="1" baseline="0" dirty="0" smtClean="0">
                          <a:latin typeface="Comic Sans MS" panose="030F0702030302020204" pitchFamily="66" charset="0"/>
                        </a:rPr>
                        <a:t>) – product of mass and velocity</a:t>
                      </a:r>
                    </a:p>
                    <a:p>
                      <a:pPr algn="l"/>
                      <a:endParaRPr lang="en-GB" sz="2000" b="1" baseline="0" dirty="0" smtClean="0">
                        <a:latin typeface="Comic Sans MS" panose="030F0702030302020204" pitchFamily="66" charset="0"/>
                      </a:endParaRPr>
                    </a:p>
                    <a:p>
                      <a:pPr algn="l"/>
                      <a:r>
                        <a:rPr lang="en-GB" sz="2000" b="1" baseline="0" dirty="0" smtClean="0">
                          <a:latin typeface="Comic Sans MS" panose="030F0702030302020204" pitchFamily="66" charset="0"/>
                        </a:rPr>
                        <a:t>Torque (Nm) – turning force</a:t>
                      </a:r>
                    </a:p>
                    <a:p>
                      <a:pPr algn="l"/>
                      <a:endParaRPr lang="en-GB" sz="2000" b="1" baseline="0" dirty="0" smtClean="0">
                        <a:latin typeface="Comic Sans MS" panose="030F0702030302020204" pitchFamily="66" charset="0"/>
                      </a:endParaRPr>
                    </a:p>
                    <a:p>
                      <a:pPr algn="l"/>
                      <a:endParaRPr lang="en-GB" sz="2000" b="1" baseline="0" dirty="0" smtClean="0">
                        <a:latin typeface="Comic Sans MS" panose="030F0702030302020204" pitchFamily="66" charset="0"/>
                      </a:endParaRPr>
                    </a:p>
                    <a:p>
                      <a:pPr algn="l"/>
                      <a:r>
                        <a:rPr lang="en-GB" sz="2000" b="1" baseline="0" dirty="0" smtClean="0">
                          <a:latin typeface="Comic Sans MS" panose="030F0702030302020204" pitchFamily="66" charset="0"/>
                        </a:rPr>
                        <a:t>How do you think you might get the angular equivalents of these and what would their units be?</a:t>
                      </a:r>
                      <a:endParaRPr lang="en-GB" sz="2000" b="1" baseline="0" dirty="0" smtClean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2043407"/>
              </p:ext>
            </p:extLst>
          </p:nvPr>
        </p:nvGraphicFramePr>
        <p:xfrm>
          <a:off x="179512" y="116632"/>
          <a:ext cx="8784975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36104"/>
                <a:gridCol w="5400600"/>
                <a:gridCol w="2448271"/>
              </a:tblGrid>
              <a:tr h="370840">
                <a:tc>
                  <a:txBody>
                    <a:bodyPr/>
                    <a:lstStyle/>
                    <a:p>
                      <a:r>
                        <a:rPr lang="en-GB" b="1" u="sng" dirty="0" smtClean="0">
                          <a:latin typeface="Comic Sans MS" panose="030F0702030302020204" pitchFamily="66" charset="0"/>
                        </a:rPr>
                        <a:t>CW</a:t>
                      </a:r>
                      <a:endParaRPr lang="en-GB" b="1" u="sng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u="sng" dirty="0" smtClean="0">
                          <a:latin typeface="Comic Sans MS" panose="030F0702030302020204" pitchFamily="66" charset="0"/>
                        </a:rPr>
                        <a:t>Angular Acceleration and Momentum</a:t>
                      </a:r>
                      <a:endParaRPr lang="en-GB" b="1" u="sng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fld id="{8A771ACB-A1EB-4F8F-9037-849D11A2016E}" type="datetime4">
                        <a:rPr lang="en-GB" b="1" u="sng" smtClean="0">
                          <a:latin typeface="Comic Sans MS" panose="030F0702030302020204" pitchFamily="66" charset="0"/>
                        </a:rPr>
                        <a:t>17 November 2014</a:t>
                      </a:fld>
                      <a:endParaRPr lang="en-GB" b="1" u="sng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7336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4775720"/>
              </p:ext>
            </p:extLst>
          </p:nvPr>
        </p:nvGraphicFramePr>
        <p:xfrm>
          <a:off x="179512" y="5638800"/>
          <a:ext cx="8784976" cy="121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  <a:gridCol w="7776864"/>
              </a:tblGrid>
              <a:tr h="262828">
                <a:tc gridSpan="2">
                  <a:txBody>
                    <a:bodyPr/>
                    <a:lstStyle/>
                    <a:p>
                      <a:r>
                        <a:rPr lang="en-GB" sz="1400" dirty="0" smtClean="0">
                          <a:latin typeface="Comic Sans MS" panose="030F0702030302020204" pitchFamily="66" charset="0"/>
                        </a:rPr>
                        <a:t>From</a:t>
                      </a:r>
                      <a:r>
                        <a:rPr lang="en-GB" sz="1400" baseline="0" dirty="0" smtClean="0">
                          <a:latin typeface="Comic Sans MS" panose="030F0702030302020204" pitchFamily="66" charset="0"/>
                        </a:rPr>
                        <a:t> my learning today I will be able to: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62828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latin typeface="Comic Sans MS" panose="030F0702030302020204" pitchFamily="66" charset="0"/>
                        </a:rPr>
                        <a:t>Key:</a:t>
                      </a:r>
                      <a:endParaRPr lang="en-GB" sz="1400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State </a:t>
                      </a:r>
                      <a:r>
                        <a:rPr lang="en-GB" sz="1400" dirty="0" smtClean="0"/>
                        <a:t>the</a:t>
                      </a:r>
                      <a:r>
                        <a:rPr lang="en-GB" sz="1400" baseline="0" dirty="0" smtClean="0"/>
                        <a:t> linear equivalent of these terms</a:t>
                      </a:r>
                      <a:endParaRPr lang="en-GB" sz="1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262828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latin typeface="Comic Sans MS" panose="030F0702030302020204" pitchFamily="66" charset="0"/>
                        </a:rPr>
                        <a:t>Boost:</a:t>
                      </a:r>
                      <a:endParaRPr lang="en-GB" sz="1400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aseline="0" dirty="0" smtClean="0"/>
                        <a:t>Define angular acceleration and momentum</a:t>
                      </a:r>
                      <a:endParaRPr lang="en-GB" sz="1400" baseline="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262828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latin typeface="Comic Sans MS" panose="030F0702030302020204" pitchFamily="66" charset="0"/>
                        </a:rPr>
                        <a:t>Aspire:</a:t>
                      </a:r>
                      <a:endParaRPr lang="en-GB" sz="1400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Explain how</a:t>
                      </a:r>
                      <a:r>
                        <a:rPr lang="en-GB" sz="1400" baseline="0" dirty="0" smtClean="0"/>
                        <a:t> </a:t>
                      </a:r>
                      <a:r>
                        <a:rPr lang="en-GB" sz="1400" baseline="0" dirty="0" smtClean="0"/>
                        <a:t>they are calculated in real-life situations</a:t>
                      </a:r>
                      <a:endParaRPr lang="en-GB" sz="14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8280386"/>
              </p:ext>
            </p:extLst>
          </p:nvPr>
        </p:nvGraphicFramePr>
        <p:xfrm>
          <a:off x="179512" y="692696"/>
          <a:ext cx="878497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/>
                <a:gridCol w="7488832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</a:rPr>
                        <a:t>Objective</a:t>
                      </a:r>
                      <a:endParaRPr lang="en-GB" dirty="0">
                        <a:solidFill>
                          <a:sysClr val="windowText" lastClr="00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</a:rPr>
                        <a:t>To </a:t>
                      </a:r>
                      <a:r>
                        <a:rPr lang="en-GB" dirty="0" smtClean="0"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</a:rPr>
                        <a:t>define the terms angular acceleration and angular momentum</a:t>
                      </a:r>
                      <a:endParaRPr lang="en-GB" dirty="0">
                        <a:solidFill>
                          <a:sysClr val="windowText" lastClr="00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9199453"/>
              </p:ext>
            </p:extLst>
          </p:nvPr>
        </p:nvGraphicFramePr>
        <p:xfrm>
          <a:off x="179512" y="1196752"/>
          <a:ext cx="8786918" cy="350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86918"/>
              </a:tblGrid>
              <a:tr h="360039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Notes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baseline="0" dirty="0" smtClean="0">
                          <a:latin typeface="Comic Sans MS" panose="030F0702030302020204" pitchFamily="66" charset="0"/>
                        </a:rPr>
                        <a:t>Acceleration (rad s</a:t>
                      </a:r>
                      <a:r>
                        <a:rPr lang="en-GB" sz="2000" b="1" baseline="30000" dirty="0" smtClean="0">
                          <a:latin typeface="Comic Sans MS" panose="030F0702030302020204" pitchFamily="66" charset="0"/>
                        </a:rPr>
                        <a:t>-2</a:t>
                      </a:r>
                      <a:r>
                        <a:rPr lang="en-GB" sz="2000" b="1" baseline="0" dirty="0" smtClean="0">
                          <a:latin typeface="Comic Sans MS" panose="030F0702030302020204" pitchFamily="66" charset="0"/>
                        </a:rPr>
                        <a:t>) – </a:t>
                      </a:r>
                      <a:r>
                        <a:rPr lang="el-GR" sz="2000" b="1" baseline="0" dirty="0" smtClean="0">
                          <a:latin typeface="Comic Sans MS" panose="030F0702030302020204" pitchFamily="66" charset="0"/>
                        </a:rPr>
                        <a:t>α</a:t>
                      </a:r>
                      <a:r>
                        <a:rPr lang="en-GB" sz="2000" b="1" baseline="0" dirty="0" smtClean="0">
                          <a:latin typeface="Comic Sans MS" panose="030F0702030302020204" pitchFamily="66" charset="0"/>
                        </a:rPr>
                        <a:t> = d</a:t>
                      </a:r>
                      <a:r>
                        <a:rPr lang="el-GR" sz="2000" b="1" baseline="0" dirty="0" smtClean="0">
                          <a:latin typeface="Comic Sans MS" panose="030F0702030302020204" pitchFamily="66" charset="0"/>
                        </a:rPr>
                        <a:t>ω</a:t>
                      </a:r>
                      <a:r>
                        <a:rPr lang="en-GB" sz="2000" b="1" baseline="0" dirty="0" smtClean="0">
                          <a:latin typeface="Comic Sans MS" panose="030F0702030302020204" pitchFamily="66" charset="0"/>
                        </a:rPr>
                        <a:t>/</a:t>
                      </a:r>
                      <a:r>
                        <a:rPr lang="en-GB" sz="2000" b="1" baseline="0" dirty="0" err="1" smtClean="0">
                          <a:latin typeface="Comic Sans MS" panose="030F0702030302020204" pitchFamily="66" charset="0"/>
                        </a:rPr>
                        <a:t>dt</a:t>
                      </a:r>
                      <a:endParaRPr lang="en-GB" sz="2000" b="1" baseline="0" dirty="0" smtClean="0">
                        <a:latin typeface="Comic Sans MS" panose="030F0702030302020204" pitchFamily="66" charset="0"/>
                      </a:endParaRPr>
                    </a:p>
                    <a:p>
                      <a:pPr algn="l"/>
                      <a:endParaRPr lang="en-GB" sz="2000" b="1" baseline="0" dirty="0" smtClean="0">
                        <a:latin typeface="Comic Sans MS" panose="030F0702030302020204" pitchFamily="66" charset="0"/>
                      </a:endParaRPr>
                    </a:p>
                    <a:p>
                      <a:pPr algn="l"/>
                      <a:r>
                        <a:rPr lang="en-GB" sz="2000" b="1" baseline="0" dirty="0" smtClean="0">
                          <a:latin typeface="Comic Sans MS" panose="030F0702030302020204" pitchFamily="66" charset="0"/>
                        </a:rPr>
                        <a:t>Momentum (</a:t>
                      </a:r>
                      <a:r>
                        <a:rPr lang="en-GB" sz="2000" b="1" baseline="0" dirty="0" err="1" smtClean="0">
                          <a:latin typeface="Comic Sans MS" panose="030F0702030302020204" pitchFamily="66" charset="0"/>
                        </a:rPr>
                        <a:t>Nms</a:t>
                      </a:r>
                      <a:r>
                        <a:rPr lang="en-GB" sz="2000" b="1" baseline="0" dirty="0" smtClean="0">
                          <a:latin typeface="Comic Sans MS" panose="030F0702030302020204" pitchFamily="66" charset="0"/>
                        </a:rPr>
                        <a:t>) – product of I and </a:t>
                      </a:r>
                      <a:r>
                        <a:rPr lang="el-GR" sz="2000" b="1" baseline="0" dirty="0" smtClean="0">
                          <a:latin typeface="Comic Sans MS" panose="030F0702030302020204" pitchFamily="66" charset="0"/>
                        </a:rPr>
                        <a:t>ω</a:t>
                      </a:r>
                      <a:endParaRPr lang="en-GB" sz="2000" b="1" baseline="0" dirty="0" smtClean="0">
                        <a:latin typeface="Comic Sans MS" panose="030F0702030302020204" pitchFamily="66" charset="0"/>
                      </a:endParaRPr>
                    </a:p>
                    <a:p>
                      <a:pPr algn="l"/>
                      <a:endParaRPr lang="en-GB" sz="2000" b="1" baseline="0" dirty="0" smtClean="0">
                        <a:latin typeface="Comic Sans MS" panose="030F0702030302020204" pitchFamily="66" charset="0"/>
                      </a:endParaRPr>
                    </a:p>
                    <a:p>
                      <a:pPr algn="l"/>
                      <a:r>
                        <a:rPr lang="en-GB" sz="2000" b="1" baseline="0" dirty="0" smtClean="0">
                          <a:latin typeface="Comic Sans MS" panose="030F0702030302020204" pitchFamily="66" charset="0"/>
                        </a:rPr>
                        <a:t>Torque (Nm) – product of I and </a:t>
                      </a:r>
                      <a:r>
                        <a:rPr lang="el-GR" sz="2000" b="1" baseline="0" dirty="0" smtClean="0">
                          <a:latin typeface="Comic Sans MS" panose="030F0702030302020204" pitchFamily="66" charset="0"/>
                        </a:rPr>
                        <a:t>α</a:t>
                      </a:r>
                      <a:r>
                        <a:rPr lang="en-GB" sz="2000" b="1" baseline="0" dirty="0" smtClean="0">
                          <a:latin typeface="Comic Sans MS" panose="030F0702030302020204" pitchFamily="66" charset="0"/>
                        </a:rPr>
                        <a:t> (T=I</a:t>
                      </a:r>
                      <a:r>
                        <a:rPr lang="el-GR" sz="2000" b="1" baseline="0" dirty="0" smtClean="0">
                          <a:latin typeface="Comic Sans MS" panose="030F0702030302020204" pitchFamily="66" charset="0"/>
                        </a:rPr>
                        <a:t>α</a:t>
                      </a:r>
                      <a:r>
                        <a:rPr lang="en-GB" sz="2000" b="1" baseline="0" dirty="0" smtClean="0">
                          <a:latin typeface="Comic Sans MS" panose="030F0702030302020204" pitchFamily="66" charset="0"/>
                        </a:rPr>
                        <a:t>)</a:t>
                      </a:r>
                    </a:p>
                    <a:p>
                      <a:pPr algn="l"/>
                      <a:endParaRPr lang="en-GB" sz="2000" b="1" baseline="0" dirty="0" smtClean="0">
                        <a:latin typeface="Comic Sans MS" panose="030F0702030302020204" pitchFamily="66" charset="0"/>
                      </a:endParaRPr>
                    </a:p>
                    <a:p>
                      <a:pPr algn="l"/>
                      <a:endParaRPr lang="en-GB" sz="2000" b="1" baseline="0" dirty="0" smtClean="0">
                        <a:latin typeface="Comic Sans MS" panose="030F0702030302020204" pitchFamily="66" charset="0"/>
                      </a:endParaRPr>
                    </a:p>
                    <a:p>
                      <a:pPr algn="l"/>
                      <a:r>
                        <a:rPr lang="en-GB" sz="2000" b="1" baseline="0" dirty="0" smtClean="0">
                          <a:latin typeface="Comic Sans MS" panose="030F0702030302020204" pitchFamily="66" charset="0"/>
                        </a:rPr>
                        <a:t>You do not have to explain where the units come from but can hopefully see they are a more correct form than if you just took the multiplied ones and put them together. </a:t>
                      </a:r>
                      <a:endParaRPr lang="en-GB" sz="2000" b="1" baseline="0" dirty="0" smtClean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7947709"/>
              </p:ext>
            </p:extLst>
          </p:nvPr>
        </p:nvGraphicFramePr>
        <p:xfrm>
          <a:off x="179512" y="116632"/>
          <a:ext cx="8784975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36104"/>
                <a:gridCol w="5400600"/>
                <a:gridCol w="2448271"/>
              </a:tblGrid>
              <a:tr h="370840">
                <a:tc>
                  <a:txBody>
                    <a:bodyPr/>
                    <a:lstStyle/>
                    <a:p>
                      <a:r>
                        <a:rPr lang="en-GB" b="1" u="sng" dirty="0" smtClean="0">
                          <a:latin typeface="Comic Sans MS" panose="030F0702030302020204" pitchFamily="66" charset="0"/>
                        </a:rPr>
                        <a:t>CW</a:t>
                      </a:r>
                      <a:endParaRPr lang="en-GB" b="1" u="sng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u="sng" dirty="0" smtClean="0">
                          <a:latin typeface="Comic Sans MS" panose="030F0702030302020204" pitchFamily="66" charset="0"/>
                        </a:rPr>
                        <a:t>Angular Acceleration and Momentum</a:t>
                      </a:r>
                      <a:endParaRPr lang="en-GB" b="1" u="sng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fld id="{8A771ACB-A1EB-4F8F-9037-849D11A2016E}" type="datetime4">
                        <a:rPr lang="en-GB" b="1" u="sng" smtClean="0">
                          <a:latin typeface="Comic Sans MS" panose="030F0702030302020204" pitchFamily="66" charset="0"/>
                        </a:rPr>
                        <a:t>17 November 2014</a:t>
                      </a:fld>
                      <a:endParaRPr lang="en-GB" b="1" u="sng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174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95777"/>
              </p:ext>
            </p:extLst>
          </p:nvPr>
        </p:nvGraphicFramePr>
        <p:xfrm>
          <a:off x="179512" y="5638800"/>
          <a:ext cx="8784976" cy="121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  <a:gridCol w="7776864"/>
              </a:tblGrid>
              <a:tr h="262828">
                <a:tc gridSpan="2">
                  <a:txBody>
                    <a:bodyPr/>
                    <a:lstStyle/>
                    <a:p>
                      <a:r>
                        <a:rPr lang="en-GB" sz="1400" dirty="0" smtClean="0">
                          <a:latin typeface="Comic Sans MS" panose="030F0702030302020204" pitchFamily="66" charset="0"/>
                        </a:rPr>
                        <a:t>From</a:t>
                      </a:r>
                      <a:r>
                        <a:rPr lang="en-GB" sz="1400" baseline="0" dirty="0" smtClean="0">
                          <a:latin typeface="Comic Sans MS" panose="030F0702030302020204" pitchFamily="66" charset="0"/>
                        </a:rPr>
                        <a:t> my learning today I will be able to: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62828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latin typeface="Comic Sans MS" panose="030F0702030302020204" pitchFamily="66" charset="0"/>
                        </a:rPr>
                        <a:t>Key:</a:t>
                      </a:r>
                      <a:endParaRPr lang="en-GB" sz="1400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State </a:t>
                      </a:r>
                      <a:r>
                        <a:rPr lang="en-GB" sz="1400" dirty="0" smtClean="0"/>
                        <a:t>the</a:t>
                      </a:r>
                      <a:r>
                        <a:rPr lang="en-GB" sz="1400" baseline="0" dirty="0" smtClean="0"/>
                        <a:t> linear equivalent of these terms</a:t>
                      </a:r>
                      <a:endParaRPr lang="en-GB" sz="1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262828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latin typeface="Comic Sans MS" panose="030F0702030302020204" pitchFamily="66" charset="0"/>
                        </a:rPr>
                        <a:t>Boost:</a:t>
                      </a:r>
                      <a:endParaRPr lang="en-GB" sz="1400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aseline="0" dirty="0" smtClean="0"/>
                        <a:t>Define angular acceleration and momentum</a:t>
                      </a:r>
                      <a:endParaRPr lang="en-GB" sz="1400" baseline="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262828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latin typeface="Comic Sans MS" panose="030F0702030302020204" pitchFamily="66" charset="0"/>
                        </a:rPr>
                        <a:t>Aspire:</a:t>
                      </a:r>
                      <a:endParaRPr lang="en-GB" sz="1400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Explain how</a:t>
                      </a:r>
                      <a:r>
                        <a:rPr lang="en-GB" sz="1400" baseline="0" dirty="0" smtClean="0"/>
                        <a:t> </a:t>
                      </a:r>
                      <a:r>
                        <a:rPr lang="en-GB" sz="1400" baseline="0" dirty="0" smtClean="0"/>
                        <a:t>they are calculated in real-life situations</a:t>
                      </a:r>
                      <a:endParaRPr lang="en-GB" sz="14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8801388"/>
              </p:ext>
            </p:extLst>
          </p:nvPr>
        </p:nvGraphicFramePr>
        <p:xfrm>
          <a:off x="179512" y="692696"/>
          <a:ext cx="878497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/>
                <a:gridCol w="7488832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</a:rPr>
                        <a:t>Objective</a:t>
                      </a:r>
                      <a:endParaRPr lang="en-GB" dirty="0">
                        <a:solidFill>
                          <a:sysClr val="windowText" lastClr="00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</a:rPr>
                        <a:t>To </a:t>
                      </a:r>
                      <a:r>
                        <a:rPr lang="en-GB" dirty="0" smtClean="0"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</a:rPr>
                        <a:t>define the terms angular acceleration and angular momentum</a:t>
                      </a:r>
                      <a:endParaRPr lang="en-GB" dirty="0">
                        <a:solidFill>
                          <a:sysClr val="windowText" lastClr="00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6529469"/>
              </p:ext>
            </p:extLst>
          </p:nvPr>
        </p:nvGraphicFramePr>
        <p:xfrm>
          <a:off x="179512" y="1196752"/>
          <a:ext cx="8786918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86918"/>
              </a:tblGrid>
              <a:tr h="360039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Notes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baseline="0" dirty="0" smtClean="0">
                          <a:latin typeface="Comic Sans MS" panose="030F0702030302020204" pitchFamily="66" charset="0"/>
                        </a:rPr>
                        <a:t>How do you think you might determine the torque and the momentum?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="1" baseline="0" dirty="0" smtClean="0">
                        <a:latin typeface="Comic Sans MS" panose="030F0702030302020204" pitchFamily="66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baseline="0" dirty="0" smtClean="0">
                          <a:latin typeface="Comic Sans MS" panose="030F0702030302020204" pitchFamily="66" charset="0"/>
                        </a:rPr>
                        <a:t>How could you calculate the frictional torque?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="1" baseline="0" dirty="0" smtClean="0">
                        <a:latin typeface="Comic Sans MS" panose="030F0702030302020204" pitchFamily="66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baseline="0" dirty="0" smtClean="0">
                          <a:latin typeface="Comic Sans MS" panose="030F0702030302020204" pitchFamily="66" charset="0"/>
                        </a:rPr>
                        <a:t>Where might we apply the law of conservation of momentum?</a:t>
                      </a:r>
                      <a:endParaRPr lang="en-GB" sz="2000" b="1" baseline="0" dirty="0" smtClean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2109176"/>
              </p:ext>
            </p:extLst>
          </p:nvPr>
        </p:nvGraphicFramePr>
        <p:xfrm>
          <a:off x="179512" y="116632"/>
          <a:ext cx="8784975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36104"/>
                <a:gridCol w="5400600"/>
                <a:gridCol w="2448271"/>
              </a:tblGrid>
              <a:tr h="370840">
                <a:tc>
                  <a:txBody>
                    <a:bodyPr/>
                    <a:lstStyle/>
                    <a:p>
                      <a:r>
                        <a:rPr lang="en-GB" b="1" u="sng" dirty="0" smtClean="0">
                          <a:latin typeface="Comic Sans MS" panose="030F0702030302020204" pitchFamily="66" charset="0"/>
                        </a:rPr>
                        <a:t>CW</a:t>
                      </a:r>
                      <a:endParaRPr lang="en-GB" b="1" u="sng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u="sng" dirty="0" smtClean="0">
                          <a:latin typeface="Comic Sans MS" panose="030F0702030302020204" pitchFamily="66" charset="0"/>
                        </a:rPr>
                        <a:t>Angular Acceleration and Momentum</a:t>
                      </a:r>
                      <a:endParaRPr lang="en-GB" b="1" u="sng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fld id="{8A771ACB-A1EB-4F8F-9037-849D11A2016E}" type="datetime4">
                        <a:rPr lang="en-GB" b="1" u="sng" smtClean="0">
                          <a:latin typeface="Comic Sans MS" panose="030F0702030302020204" pitchFamily="66" charset="0"/>
                        </a:rPr>
                        <a:t>17 November 2014</a:t>
                      </a:fld>
                      <a:endParaRPr lang="en-GB" b="1" u="sng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1182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5187011"/>
              </p:ext>
            </p:extLst>
          </p:nvPr>
        </p:nvGraphicFramePr>
        <p:xfrm>
          <a:off x="179512" y="5638800"/>
          <a:ext cx="8784976" cy="121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  <a:gridCol w="7776864"/>
              </a:tblGrid>
              <a:tr h="262828">
                <a:tc gridSpan="2">
                  <a:txBody>
                    <a:bodyPr/>
                    <a:lstStyle/>
                    <a:p>
                      <a:r>
                        <a:rPr lang="en-GB" sz="1400" dirty="0" smtClean="0">
                          <a:latin typeface="Comic Sans MS" panose="030F0702030302020204" pitchFamily="66" charset="0"/>
                        </a:rPr>
                        <a:t>From</a:t>
                      </a:r>
                      <a:r>
                        <a:rPr lang="en-GB" sz="1400" baseline="0" dirty="0" smtClean="0">
                          <a:latin typeface="Comic Sans MS" panose="030F0702030302020204" pitchFamily="66" charset="0"/>
                        </a:rPr>
                        <a:t> my learning today I will be able to: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62828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latin typeface="Comic Sans MS" panose="030F0702030302020204" pitchFamily="66" charset="0"/>
                        </a:rPr>
                        <a:t>Key:</a:t>
                      </a:r>
                      <a:endParaRPr lang="en-GB" sz="1400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State </a:t>
                      </a:r>
                      <a:r>
                        <a:rPr lang="en-GB" sz="1400" dirty="0" smtClean="0"/>
                        <a:t>the</a:t>
                      </a:r>
                      <a:r>
                        <a:rPr lang="en-GB" sz="1400" baseline="0" dirty="0" smtClean="0"/>
                        <a:t> linear equivalent of these terms</a:t>
                      </a:r>
                      <a:endParaRPr lang="en-GB" sz="1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262828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latin typeface="Comic Sans MS" panose="030F0702030302020204" pitchFamily="66" charset="0"/>
                        </a:rPr>
                        <a:t>Boost:</a:t>
                      </a:r>
                      <a:endParaRPr lang="en-GB" sz="1400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aseline="0" dirty="0" smtClean="0"/>
                        <a:t>Define angular acceleration and momentum</a:t>
                      </a:r>
                      <a:endParaRPr lang="en-GB" sz="1400" baseline="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262828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latin typeface="Comic Sans MS" panose="030F0702030302020204" pitchFamily="66" charset="0"/>
                        </a:rPr>
                        <a:t>Aspire:</a:t>
                      </a:r>
                      <a:endParaRPr lang="en-GB" sz="1400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Explain how</a:t>
                      </a:r>
                      <a:r>
                        <a:rPr lang="en-GB" sz="1400" baseline="0" dirty="0" smtClean="0"/>
                        <a:t> </a:t>
                      </a:r>
                      <a:r>
                        <a:rPr lang="en-GB" sz="1400" baseline="0" dirty="0" smtClean="0"/>
                        <a:t>they are calculated in real-life situations</a:t>
                      </a:r>
                      <a:endParaRPr lang="en-GB" sz="14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9945605"/>
              </p:ext>
            </p:extLst>
          </p:nvPr>
        </p:nvGraphicFramePr>
        <p:xfrm>
          <a:off x="179512" y="692696"/>
          <a:ext cx="878497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/>
                <a:gridCol w="7488832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</a:rPr>
                        <a:t>Objective</a:t>
                      </a:r>
                      <a:endParaRPr lang="en-GB" dirty="0">
                        <a:solidFill>
                          <a:sysClr val="windowText" lastClr="00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</a:rPr>
                        <a:t>To </a:t>
                      </a:r>
                      <a:r>
                        <a:rPr lang="en-GB" dirty="0" smtClean="0"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</a:rPr>
                        <a:t>define the terms angular acceleration and angular momentum</a:t>
                      </a:r>
                      <a:endParaRPr lang="en-GB" dirty="0">
                        <a:solidFill>
                          <a:sysClr val="windowText" lastClr="00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130409"/>
              </p:ext>
            </p:extLst>
          </p:nvPr>
        </p:nvGraphicFramePr>
        <p:xfrm>
          <a:off x="179512" y="1196752"/>
          <a:ext cx="8786918" cy="76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86918"/>
              </a:tblGrid>
              <a:tr h="360039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Notes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="1" baseline="0" dirty="0" smtClean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8656614"/>
              </p:ext>
            </p:extLst>
          </p:nvPr>
        </p:nvGraphicFramePr>
        <p:xfrm>
          <a:off x="179512" y="116632"/>
          <a:ext cx="8784975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36104"/>
                <a:gridCol w="5400600"/>
                <a:gridCol w="2448271"/>
              </a:tblGrid>
              <a:tr h="370840">
                <a:tc>
                  <a:txBody>
                    <a:bodyPr/>
                    <a:lstStyle/>
                    <a:p>
                      <a:r>
                        <a:rPr lang="en-GB" b="1" u="sng" dirty="0" smtClean="0">
                          <a:latin typeface="Comic Sans MS" panose="030F0702030302020204" pitchFamily="66" charset="0"/>
                        </a:rPr>
                        <a:t>CW</a:t>
                      </a:r>
                      <a:endParaRPr lang="en-GB" b="1" u="sng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u="sng" dirty="0" smtClean="0">
                          <a:latin typeface="Comic Sans MS" panose="030F0702030302020204" pitchFamily="66" charset="0"/>
                        </a:rPr>
                        <a:t>Angular Acceleration and Momentum</a:t>
                      </a:r>
                      <a:endParaRPr lang="en-GB" b="1" u="sng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fld id="{8A771ACB-A1EB-4F8F-9037-849D11A2016E}" type="datetime4">
                        <a:rPr lang="en-GB" b="1" u="sng" smtClean="0">
                          <a:latin typeface="Comic Sans MS" panose="030F0702030302020204" pitchFamily="66" charset="0"/>
                        </a:rPr>
                        <a:t>17 November 2014</a:t>
                      </a:fld>
                      <a:endParaRPr lang="en-GB" b="1" u="sng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3847"/>
            <a:ext cx="8584173" cy="5551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1917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335</TotalTime>
  <Words>435</Words>
  <Application>Microsoft Office PowerPoint</Application>
  <PresentationFormat>On-screen Show (4:3)</PresentationFormat>
  <Paragraphs>87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Philip Swallow</dc:creator>
  <cp:lastModifiedBy>Iain Holmes</cp:lastModifiedBy>
  <cp:revision>26</cp:revision>
  <dcterms:created xsi:type="dcterms:W3CDTF">2014-10-05T09:30:59Z</dcterms:created>
  <dcterms:modified xsi:type="dcterms:W3CDTF">2014-11-17T17:27:46Z</dcterms:modified>
</cp:coreProperties>
</file>