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4660"/>
  </p:normalViewPr>
  <p:slideViewPr>
    <p:cSldViewPr>
      <p:cViewPr>
        <p:scale>
          <a:sx n="90" d="100"/>
          <a:sy n="90" d="100"/>
        </p:scale>
        <p:origin x="-804"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69829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55151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73828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150912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01B975-DEE9-4D9F-9E6D-1D5065013DB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591778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01B975-DEE9-4D9F-9E6D-1D5065013DB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49954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01B975-DEE9-4D9F-9E6D-1D5065013DBB}" type="datetimeFigureOut">
              <a:rPr lang="en-GB" smtClean="0"/>
              <a:t>25/11/2014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9433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01B975-DEE9-4D9F-9E6D-1D5065013DBB}" type="datetimeFigureOut">
              <a:rPr lang="en-GB" smtClean="0"/>
              <a:t>25/11/2014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1317422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1B975-DEE9-4D9F-9E6D-1D5065013DBB}" type="datetimeFigureOut">
              <a:rPr lang="en-GB" smtClean="0"/>
              <a:t>25/11/2014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59971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89702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40887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1B975-DEE9-4D9F-9E6D-1D5065013DBB}" type="datetimeFigureOut">
              <a:rPr lang="en-GB" smtClean="0"/>
              <a:t>25/11/2014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6DC05-2EFD-45B8-A02F-F9412C9A10D1}" type="slidenum">
              <a:rPr lang="en-GB" smtClean="0"/>
              <a:t>‹#›</a:t>
            </a:fld>
            <a:endParaRPr lang="en-GB"/>
          </a:p>
        </p:txBody>
      </p:sp>
    </p:spTree>
    <p:extLst>
      <p:ext uri="{BB962C8B-B14F-4D97-AF65-F5344CB8AC3E}">
        <p14:creationId xmlns:p14="http://schemas.microsoft.com/office/powerpoint/2010/main" val="1550102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81196987"/>
              </p:ext>
            </p:extLst>
          </p:nvPr>
        </p:nvGraphicFramePr>
        <p:xfrm>
          <a:off x="179512" y="1484784"/>
          <a:ext cx="8784976" cy="148336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1800" dirty="0" smtClean="0"/>
                        <a:t>State the</a:t>
                      </a:r>
                      <a:r>
                        <a:rPr lang="en-GB" sz="1800" baseline="0" dirty="0" smtClean="0"/>
                        <a:t> 1</a:t>
                      </a:r>
                      <a:r>
                        <a:rPr lang="en-GB" sz="1800" baseline="30000" dirty="0" smtClean="0"/>
                        <a:t>st</a:t>
                      </a:r>
                      <a:r>
                        <a:rPr lang="en-GB" sz="1800" baseline="0" dirty="0" smtClean="0"/>
                        <a:t> law of thermodynamics</a:t>
                      </a:r>
                      <a:endParaRPr lang="en-GB" sz="1800" dirty="0"/>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r>
                        <a:rPr lang="en-GB" sz="1800" baseline="0" dirty="0" smtClean="0"/>
                        <a:t>Define the signs and notation used</a:t>
                      </a:r>
                      <a:endParaRPr lang="en-GB" sz="1800" baseline="0" dirty="0"/>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800" dirty="0" smtClean="0"/>
                        <a:t>Explain how</a:t>
                      </a:r>
                      <a:r>
                        <a:rPr lang="en-GB" sz="1800" baseline="0" dirty="0" smtClean="0"/>
                        <a:t> it can be applied to everyday situations</a:t>
                      </a:r>
                      <a:endParaRPr lang="en-GB" sz="18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99393153"/>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08008527"/>
              </p:ext>
            </p:extLst>
          </p:nvPr>
        </p:nvGraphicFramePr>
        <p:xfrm>
          <a:off x="179512" y="3212976"/>
          <a:ext cx="8786918" cy="2097401"/>
        </p:xfrm>
        <a:graphic>
          <a:graphicData uri="http://schemas.openxmlformats.org/drawingml/2006/table">
            <a:tbl>
              <a:tblPr firstRow="1" bandRow="1">
                <a:tableStyleId>{5C22544A-7EE6-4342-B048-85BDC9FD1C3A}</a:tableStyleId>
              </a:tblPr>
              <a:tblGrid>
                <a:gridCol w="8786918"/>
              </a:tblGrid>
              <a:tr h="441558">
                <a:tc>
                  <a:txBody>
                    <a:bodyPr/>
                    <a:lstStyle/>
                    <a:p>
                      <a:r>
                        <a:rPr lang="en-GB" dirty="0" smtClean="0">
                          <a:latin typeface="Comic Sans MS" panose="030F0702030302020204" pitchFamily="66" charset="0"/>
                        </a:rPr>
                        <a:t>Starter</a:t>
                      </a:r>
                      <a:r>
                        <a:rPr lang="en-GB" baseline="0" dirty="0" smtClean="0">
                          <a:latin typeface="Comic Sans MS" panose="030F0702030302020204" pitchFamily="66" charset="0"/>
                        </a:rPr>
                        <a:t> activity (5 minutes):</a:t>
                      </a:r>
                      <a:endParaRPr lang="en-GB" dirty="0">
                        <a:latin typeface="Comic Sans MS" panose="030F0702030302020204" pitchFamily="66" charset="0"/>
                      </a:endParaRPr>
                    </a:p>
                  </a:txBody>
                  <a:tcPr/>
                </a:tc>
              </a:tr>
              <a:tr h="1655843">
                <a:tc>
                  <a:txBody>
                    <a:bodyPr/>
                    <a:lstStyle/>
                    <a:p>
                      <a:pPr algn="ctr"/>
                      <a:endParaRPr lang="en-GB" sz="2800" b="1" baseline="0" dirty="0" smtClean="0">
                        <a:latin typeface="Comic Sans MS" panose="030F0702030302020204" pitchFamily="66" charset="0"/>
                      </a:endParaRPr>
                    </a:p>
                  </a:txBody>
                  <a:tcPr anchor="ct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15071312"/>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2345136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54565382"/>
              </p:ext>
            </p:extLst>
          </p:nvPr>
        </p:nvGraphicFramePr>
        <p:xfrm>
          <a:off x="179512" y="5750865"/>
          <a:ext cx="8784976" cy="1097280"/>
        </p:xfrm>
        <a:graphic>
          <a:graphicData uri="http://schemas.openxmlformats.org/drawingml/2006/table">
            <a:tbl>
              <a:tblPr firstRow="1" bandRow="1">
                <a:tableStyleId>{5C22544A-7EE6-4342-B048-85BDC9FD1C3A}</a:tableStyleId>
              </a:tblPr>
              <a:tblGrid>
                <a:gridCol w="1008112"/>
                <a:gridCol w="7776864"/>
              </a:tblGrid>
              <a:tr h="244826">
                <a:tc gridSpan="2">
                  <a:txBody>
                    <a:bodyPr/>
                    <a:lstStyle/>
                    <a:p>
                      <a:r>
                        <a:rPr lang="en-GB" sz="1200" dirty="0" smtClean="0">
                          <a:latin typeface="Comic Sans MS" panose="030F0702030302020204" pitchFamily="66" charset="0"/>
                        </a:rPr>
                        <a:t>From</a:t>
                      </a:r>
                      <a:r>
                        <a:rPr lang="en-GB" sz="1200" baseline="0" dirty="0" smtClean="0">
                          <a:latin typeface="Comic Sans MS" panose="030F0702030302020204" pitchFamily="66" charset="0"/>
                        </a:rPr>
                        <a:t> my learning today I will be able to:</a:t>
                      </a:r>
                      <a:endParaRPr lang="en-GB" sz="1200" dirty="0">
                        <a:latin typeface="Comic Sans MS" panose="030F0702030302020204" pitchFamily="66" charset="0"/>
                      </a:endParaRPr>
                    </a:p>
                  </a:txBody>
                  <a:tcPr/>
                </a:tc>
                <a:tc hMerge="1">
                  <a:txBody>
                    <a:bodyPr/>
                    <a:lstStyle/>
                    <a:p>
                      <a:endParaRPr lang="en-GB"/>
                    </a:p>
                  </a:txBody>
                  <a:tcPr/>
                </a:tc>
              </a:tr>
              <a:tr h="244826">
                <a:tc>
                  <a:txBody>
                    <a:bodyPr/>
                    <a:lstStyle/>
                    <a:p>
                      <a:pPr algn="ctr"/>
                      <a:r>
                        <a:rPr lang="en-GB" sz="1200" b="1" dirty="0" smtClean="0">
                          <a:latin typeface="Comic Sans MS" panose="030F0702030302020204" pitchFamily="66" charset="0"/>
                        </a:rPr>
                        <a:t>Key:</a:t>
                      </a:r>
                      <a:endParaRPr lang="en-GB" sz="1200" b="1" dirty="0">
                        <a:latin typeface="Comic Sans MS" panose="030F0702030302020204" pitchFamily="66" charset="0"/>
                      </a:endParaRPr>
                    </a:p>
                  </a:txBody>
                  <a:tcPr anchor="ctr">
                    <a:solidFill>
                      <a:srgbClr val="92D050"/>
                    </a:solidFill>
                  </a:tcPr>
                </a:tc>
                <a:tc>
                  <a:txBody>
                    <a:bodyPr/>
                    <a:lstStyle/>
                    <a:p>
                      <a:r>
                        <a:rPr lang="en-GB" sz="1200" dirty="0" smtClean="0"/>
                        <a:t>State the</a:t>
                      </a:r>
                      <a:r>
                        <a:rPr lang="en-GB" sz="1200" baseline="0" dirty="0" smtClean="0"/>
                        <a:t> 1</a:t>
                      </a:r>
                      <a:r>
                        <a:rPr lang="en-GB" sz="1200" baseline="30000" dirty="0" smtClean="0"/>
                        <a:t>st</a:t>
                      </a:r>
                      <a:r>
                        <a:rPr lang="en-GB" sz="1200" baseline="0" dirty="0" smtClean="0"/>
                        <a:t> law of thermodynamics</a:t>
                      </a:r>
                      <a:endParaRPr lang="en-GB" sz="1200" dirty="0"/>
                    </a:p>
                  </a:txBody>
                  <a:tcPr>
                    <a:solidFill>
                      <a:srgbClr val="92D050"/>
                    </a:solidFill>
                  </a:tcPr>
                </a:tc>
              </a:tr>
              <a:tr h="244826">
                <a:tc>
                  <a:txBody>
                    <a:bodyPr/>
                    <a:lstStyle/>
                    <a:p>
                      <a:pPr algn="ctr"/>
                      <a:r>
                        <a:rPr lang="en-GB" sz="1200" b="1" dirty="0" smtClean="0">
                          <a:latin typeface="Comic Sans MS" panose="030F0702030302020204" pitchFamily="66" charset="0"/>
                        </a:rPr>
                        <a:t>Boost:</a:t>
                      </a:r>
                      <a:endParaRPr lang="en-GB" sz="1200" b="1" dirty="0">
                        <a:latin typeface="Comic Sans MS" panose="030F0702030302020204" pitchFamily="66" charset="0"/>
                      </a:endParaRPr>
                    </a:p>
                  </a:txBody>
                  <a:tcPr anchor="ctr">
                    <a:solidFill>
                      <a:srgbClr val="FFC000"/>
                    </a:solidFill>
                  </a:tcPr>
                </a:tc>
                <a:tc>
                  <a:txBody>
                    <a:bodyPr/>
                    <a:lstStyle/>
                    <a:p>
                      <a:r>
                        <a:rPr lang="en-GB" sz="1200" baseline="0" dirty="0" smtClean="0"/>
                        <a:t>Define the signs and notation used</a:t>
                      </a:r>
                      <a:endParaRPr lang="en-GB" sz="1200" baseline="0" dirty="0"/>
                    </a:p>
                  </a:txBody>
                  <a:tcPr>
                    <a:solidFill>
                      <a:srgbClr val="FFC000"/>
                    </a:solidFill>
                  </a:tcPr>
                </a:tc>
              </a:tr>
              <a:tr h="244826">
                <a:tc>
                  <a:txBody>
                    <a:bodyPr/>
                    <a:lstStyle/>
                    <a:p>
                      <a:pPr algn="ctr"/>
                      <a:r>
                        <a:rPr lang="en-GB" sz="1200" b="1" dirty="0" smtClean="0">
                          <a:latin typeface="Comic Sans MS" panose="030F0702030302020204" pitchFamily="66" charset="0"/>
                        </a:rPr>
                        <a:t>Aspire:</a:t>
                      </a:r>
                      <a:endParaRPr lang="en-GB" sz="1200"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200" dirty="0" smtClean="0"/>
                        <a:t>Explain how</a:t>
                      </a:r>
                      <a:r>
                        <a:rPr lang="en-GB" sz="1200" baseline="0" dirty="0" smtClean="0"/>
                        <a:t> it can be applied to everyday situations</a:t>
                      </a:r>
                      <a:endParaRPr lang="en-GB" sz="12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713057496"/>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73376369"/>
              </p:ext>
            </p:extLst>
          </p:nvPr>
        </p:nvGraphicFramePr>
        <p:xfrm>
          <a:off x="179512" y="1196752"/>
          <a:ext cx="8786918" cy="4392488"/>
        </p:xfrm>
        <a:graphic>
          <a:graphicData uri="http://schemas.openxmlformats.org/drawingml/2006/table">
            <a:tbl>
              <a:tblPr firstRow="1" bandRow="1">
                <a:tableStyleId>{5C22544A-7EE6-4342-B048-85BDC9FD1C3A}</a:tableStyleId>
              </a:tblPr>
              <a:tblGrid>
                <a:gridCol w="8786918"/>
              </a:tblGrid>
              <a:tr h="515747">
                <a:tc>
                  <a:txBody>
                    <a:bodyPr/>
                    <a:lstStyle/>
                    <a:p>
                      <a:r>
                        <a:rPr lang="en-GB" dirty="0" smtClean="0">
                          <a:latin typeface="Comic Sans MS" panose="030F0702030302020204" pitchFamily="66" charset="0"/>
                        </a:rPr>
                        <a:t>Notes</a:t>
                      </a:r>
                      <a:endParaRPr lang="en-GB" dirty="0">
                        <a:latin typeface="Comic Sans MS" panose="030F0702030302020204" pitchFamily="66" charset="0"/>
                      </a:endParaRPr>
                    </a:p>
                  </a:txBody>
                  <a:tcPr/>
                </a:tc>
              </a:tr>
              <a:tr h="3876741">
                <a:tc>
                  <a:txBody>
                    <a:bodyPr/>
                    <a:lstStyle/>
                    <a:p>
                      <a:r>
                        <a:rPr lang="en-GB" sz="2000" b="0" i="0" u="none" strike="noStrike" kern="1200" baseline="0" dirty="0" smtClean="0">
                          <a:solidFill>
                            <a:schemeClr val="dk1"/>
                          </a:solidFill>
                          <a:latin typeface="+mn-lt"/>
                          <a:ea typeface="+mn-ea"/>
                          <a:cs typeface="+mn-cs"/>
                        </a:rPr>
                        <a:t>The first law of thermodynamics is the law of conservation of energy applied to heating, cooling and working.</a:t>
                      </a:r>
                    </a:p>
                    <a:p>
                      <a:r>
                        <a:rPr lang="en-GB" sz="2000" b="0" i="0" u="none" strike="noStrike" kern="1200" baseline="0" dirty="0" smtClean="0">
                          <a:solidFill>
                            <a:schemeClr val="dk1"/>
                          </a:solidFill>
                          <a:latin typeface="+mn-lt"/>
                          <a:ea typeface="+mn-ea"/>
                          <a:cs typeface="+mn-cs"/>
                        </a:rPr>
                        <a:t>The first law is expressed in different ways, according to the sign convention used. In our</a:t>
                      </a:r>
                    </a:p>
                    <a:p>
                      <a:r>
                        <a:rPr lang="en-GB" sz="2000" b="0" i="0" u="none" strike="noStrike" kern="1200" baseline="0" dirty="0" smtClean="0">
                          <a:solidFill>
                            <a:schemeClr val="dk1"/>
                          </a:solidFill>
                          <a:latin typeface="+mn-lt"/>
                          <a:ea typeface="+mn-ea"/>
                          <a:cs typeface="+mn-cs"/>
                        </a:rPr>
                        <a:t>specification the first law is applied to ‘systems’ and is written</a:t>
                      </a:r>
                    </a:p>
                    <a:p>
                      <a:endParaRPr lang="en-GB" sz="2000" b="0" i="0" u="none" strike="noStrike" kern="1200" baseline="0" dirty="0" smtClean="0">
                        <a:solidFill>
                          <a:schemeClr val="dk1"/>
                        </a:solidFill>
                        <a:latin typeface="+mn-lt"/>
                        <a:ea typeface="+mn-ea"/>
                        <a:cs typeface="+mn-cs"/>
                      </a:endParaRPr>
                    </a:p>
                    <a:p>
                      <a:r>
                        <a:rPr lang="en-GB" sz="2000" b="0" i="1" u="none" strike="noStrike" kern="1200" baseline="0" dirty="0" smtClean="0">
                          <a:solidFill>
                            <a:schemeClr val="dk1"/>
                          </a:solidFill>
                          <a:latin typeface="+mn-lt"/>
                          <a:ea typeface="+mn-ea"/>
                          <a:cs typeface="+mn-cs"/>
                        </a:rPr>
                        <a:t>Q </a:t>
                      </a:r>
                      <a:r>
                        <a:rPr lang="en-GB" sz="2000" b="0" i="0" u="none" strike="noStrike" kern="1200" baseline="0" dirty="0" smtClean="0">
                          <a:solidFill>
                            <a:schemeClr val="dk1"/>
                          </a:solidFill>
                          <a:latin typeface="+mn-lt"/>
                          <a:ea typeface="+mn-ea"/>
                          <a:cs typeface="+mn-cs"/>
                        </a:rPr>
                        <a:t>= </a:t>
                      </a:r>
                      <a:r>
                        <a:rPr lang="el-GR" sz="2000" b="0" i="0" u="none" strike="noStrike" kern="1200" baseline="0" dirty="0" smtClean="0">
                          <a:solidFill>
                            <a:schemeClr val="dk1"/>
                          </a:solidFill>
                          <a:latin typeface="+mn-lt"/>
                          <a:ea typeface="+mn-ea"/>
                          <a:cs typeface="+mn-cs"/>
                        </a:rPr>
                        <a:t>Δ</a:t>
                      </a:r>
                      <a:r>
                        <a:rPr lang="en-GB" sz="2000" b="0" i="1" u="none" strike="noStrike" kern="1200" baseline="0" dirty="0" smtClean="0">
                          <a:solidFill>
                            <a:schemeClr val="dk1"/>
                          </a:solidFill>
                          <a:latin typeface="+mn-lt"/>
                          <a:ea typeface="+mn-ea"/>
                          <a:cs typeface="+mn-cs"/>
                        </a:rPr>
                        <a:t>U </a:t>
                      </a:r>
                      <a:r>
                        <a:rPr lang="en-GB" sz="2000" b="0" i="0" u="none" strike="noStrike" kern="1200" baseline="0" dirty="0" smtClean="0">
                          <a:solidFill>
                            <a:schemeClr val="dk1"/>
                          </a:solidFill>
                          <a:latin typeface="+mn-lt"/>
                          <a:ea typeface="+mn-ea"/>
                          <a:cs typeface="+mn-cs"/>
                        </a:rPr>
                        <a:t>+ </a:t>
                      </a:r>
                      <a:r>
                        <a:rPr lang="en-GB" sz="2000" b="0" i="1" u="none" strike="noStrike" kern="1200" baseline="0" dirty="0" smtClean="0">
                          <a:solidFill>
                            <a:schemeClr val="dk1"/>
                          </a:solidFill>
                          <a:latin typeface="+mn-lt"/>
                          <a:ea typeface="+mn-ea"/>
                          <a:cs typeface="+mn-cs"/>
                        </a:rPr>
                        <a:t>W</a:t>
                      </a:r>
                    </a:p>
                    <a:p>
                      <a:endParaRPr lang="en-GB" sz="2000" b="0" i="0" u="none" strike="noStrike" kern="1200" baseline="0" dirty="0" smtClean="0">
                        <a:solidFill>
                          <a:schemeClr val="dk1"/>
                        </a:solidFill>
                        <a:latin typeface="+mn-lt"/>
                        <a:ea typeface="+mn-ea"/>
                        <a:cs typeface="+mn-cs"/>
                      </a:endParaRPr>
                    </a:p>
                    <a:p>
                      <a:r>
                        <a:rPr lang="en-GB" sz="2000" b="0" i="0" u="none" strike="noStrike" kern="1200" baseline="0" dirty="0" smtClean="0">
                          <a:solidFill>
                            <a:schemeClr val="dk1"/>
                          </a:solidFill>
                          <a:latin typeface="+mn-lt"/>
                          <a:ea typeface="+mn-ea"/>
                          <a:cs typeface="+mn-cs"/>
                        </a:rPr>
                        <a:t>where</a:t>
                      </a:r>
                    </a:p>
                    <a:p>
                      <a:endParaRPr lang="en-GB" sz="2000" b="0" i="1" u="none" strike="noStrike" kern="1200" baseline="0" dirty="0" smtClean="0">
                        <a:solidFill>
                          <a:schemeClr val="dk1"/>
                        </a:solidFill>
                        <a:latin typeface="+mn-lt"/>
                        <a:ea typeface="+mn-ea"/>
                        <a:cs typeface="+mn-cs"/>
                      </a:endParaRPr>
                    </a:p>
                    <a:p>
                      <a:r>
                        <a:rPr lang="en-GB" sz="2000" b="0" i="1" u="none" strike="noStrike" kern="1200" baseline="0" dirty="0" smtClean="0">
                          <a:solidFill>
                            <a:schemeClr val="dk1"/>
                          </a:solidFill>
                          <a:latin typeface="+mn-lt"/>
                          <a:ea typeface="+mn-ea"/>
                          <a:cs typeface="+mn-cs"/>
                        </a:rPr>
                        <a:t>Q </a:t>
                      </a:r>
                      <a:r>
                        <a:rPr lang="en-GB" sz="2000" b="0" i="0" u="none" strike="noStrike" kern="1200" baseline="0" dirty="0" smtClean="0">
                          <a:solidFill>
                            <a:schemeClr val="dk1"/>
                          </a:solidFill>
                          <a:latin typeface="+mn-lt"/>
                          <a:ea typeface="+mn-ea"/>
                          <a:cs typeface="+mn-cs"/>
                        </a:rPr>
                        <a:t>= energy supplied by heat transfer</a:t>
                      </a:r>
                      <a:endParaRPr lang="en-GB" sz="3200" b="1" baseline="0" dirty="0" smtClean="0">
                        <a:latin typeface="Comic Sans MS" panose="030F0702030302020204" pitchFamily="66" charset="0"/>
                      </a:endParaRPr>
                    </a:p>
                    <a:p>
                      <a:pPr algn="ctr"/>
                      <a:endParaRPr lang="en-GB" sz="2800" b="1" baseline="0"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04173955"/>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193466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004311859"/>
              </p:ext>
            </p:extLst>
          </p:nvPr>
        </p:nvGraphicFramePr>
        <p:xfrm>
          <a:off x="179512" y="5750865"/>
          <a:ext cx="8784976" cy="1097280"/>
        </p:xfrm>
        <a:graphic>
          <a:graphicData uri="http://schemas.openxmlformats.org/drawingml/2006/table">
            <a:tbl>
              <a:tblPr firstRow="1" bandRow="1">
                <a:tableStyleId>{5C22544A-7EE6-4342-B048-85BDC9FD1C3A}</a:tableStyleId>
              </a:tblPr>
              <a:tblGrid>
                <a:gridCol w="1008112"/>
                <a:gridCol w="7776864"/>
              </a:tblGrid>
              <a:tr h="244826">
                <a:tc gridSpan="2">
                  <a:txBody>
                    <a:bodyPr/>
                    <a:lstStyle/>
                    <a:p>
                      <a:r>
                        <a:rPr lang="en-GB" sz="1200" dirty="0" smtClean="0">
                          <a:latin typeface="Comic Sans MS" panose="030F0702030302020204" pitchFamily="66" charset="0"/>
                        </a:rPr>
                        <a:t>From</a:t>
                      </a:r>
                      <a:r>
                        <a:rPr lang="en-GB" sz="1200" baseline="0" dirty="0" smtClean="0">
                          <a:latin typeface="Comic Sans MS" panose="030F0702030302020204" pitchFamily="66" charset="0"/>
                        </a:rPr>
                        <a:t> my learning today I will be able to:</a:t>
                      </a:r>
                      <a:endParaRPr lang="en-GB" sz="1200" dirty="0">
                        <a:latin typeface="Comic Sans MS" panose="030F0702030302020204" pitchFamily="66" charset="0"/>
                      </a:endParaRPr>
                    </a:p>
                  </a:txBody>
                  <a:tcPr/>
                </a:tc>
                <a:tc hMerge="1">
                  <a:txBody>
                    <a:bodyPr/>
                    <a:lstStyle/>
                    <a:p>
                      <a:endParaRPr lang="en-GB"/>
                    </a:p>
                  </a:txBody>
                  <a:tcPr/>
                </a:tc>
              </a:tr>
              <a:tr h="244826">
                <a:tc>
                  <a:txBody>
                    <a:bodyPr/>
                    <a:lstStyle/>
                    <a:p>
                      <a:pPr algn="ctr"/>
                      <a:r>
                        <a:rPr lang="en-GB" sz="1200" b="1" dirty="0" smtClean="0">
                          <a:latin typeface="Comic Sans MS" panose="030F0702030302020204" pitchFamily="66" charset="0"/>
                        </a:rPr>
                        <a:t>Key:</a:t>
                      </a:r>
                      <a:endParaRPr lang="en-GB" sz="1200" b="1" dirty="0">
                        <a:latin typeface="Comic Sans MS" panose="030F0702030302020204" pitchFamily="66" charset="0"/>
                      </a:endParaRPr>
                    </a:p>
                  </a:txBody>
                  <a:tcPr anchor="ctr">
                    <a:solidFill>
                      <a:srgbClr val="92D050"/>
                    </a:solidFill>
                  </a:tcPr>
                </a:tc>
                <a:tc>
                  <a:txBody>
                    <a:bodyPr/>
                    <a:lstStyle/>
                    <a:p>
                      <a:r>
                        <a:rPr lang="en-GB" sz="1200" dirty="0" smtClean="0"/>
                        <a:t>State the</a:t>
                      </a:r>
                      <a:r>
                        <a:rPr lang="en-GB" sz="1200" baseline="0" dirty="0" smtClean="0"/>
                        <a:t> 1</a:t>
                      </a:r>
                      <a:r>
                        <a:rPr lang="en-GB" sz="1200" baseline="30000" dirty="0" smtClean="0"/>
                        <a:t>st</a:t>
                      </a:r>
                      <a:r>
                        <a:rPr lang="en-GB" sz="1200" baseline="0" dirty="0" smtClean="0"/>
                        <a:t> law of thermodynamics</a:t>
                      </a:r>
                      <a:endParaRPr lang="en-GB" sz="1200" dirty="0"/>
                    </a:p>
                  </a:txBody>
                  <a:tcPr>
                    <a:solidFill>
                      <a:srgbClr val="92D050"/>
                    </a:solidFill>
                  </a:tcPr>
                </a:tc>
              </a:tr>
              <a:tr h="244826">
                <a:tc>
                  <a:txBody>
                    <a:bodyPr/>
                    <a:lstStyle/>
                    <a:p>
                      <a:pPr algn="ctr"/>
                      <a:r>
                        <a:rPr lang="en-GB" sz="1200" b="1" dirty="0" smtClean="0">
                          <a:latin typeface="Comic Sans MS" panose="030F0702030302020204" pitchFamily="66" charset="0"/>
                        </a:rPr>
                        <a:t>Boost:</a:t>
                      </a:r>
                      <a:endParaRPr lang="en-GB" sz="1200" b="1" dirty="0">
                        <a:latin typeface="Comic Sans MS" panose="030F0702030302020204" pitchFamily="66" charset="0"/>
                      </a:endParaRPr>
                    </a:p>
                  </a:txBody>
                  <a:tcPr anchor="ctr">
                    <a:solidFill>
                      <a:srgbClr val="FFC000"/>
                    </a:solidFill>
                  </a:tcPr>
                </a:tc>
                <a:tc>
                  <a:txBody>
                    <a:bodyPr/>
                    <a:lstStyle/>
                    <a:p>
                      <a:r>
                        <a:rPr lang="en-GB" sz="1200" baseline="0" dirty="0" smtClean="0"/>
                        <a:t>Define the signs and notation used</a:t>
                      </a:r>
                      <a:endParaRPr lang="en-GB" sz="1200" baseline="0" dirty="0"/>
                    </a:p>
                  </a:txBody>
                  <a:tcPr>
                    <a:solidFill>
                      <a:srgbClr val="FFC000"/>
                    </a:solidFill>
                  </a:tcPr>
                </a:tc>
              </a:tr>
              <a:tr h="244826">
                <a:tc>
                  <a:txBody>
                    <a:bodyPr/>
                    <a:lstStyle/>
                    <a:p>
                      <a:pPr algn="ctr"/>
                      <a:r>
                        <a:rPr lang="en-GB" sz="1200" b="1" dirty="0" smtClean="0">
                          <a:latin typeface="Comic Sans MS" panose="030F0702030302020204" pitchFamily="66" charset="0"/>
                        </a:rPr>
                        <a:t>Aspire:</a:t>
                      </a:r>
                      <a:endParaRPr lang="en-GB" sz="1200"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200" dirty="0" smtClean="0"/>
                        <a:t>Explain how</a:t>
                      </a:r>
                      <a:r>
                        <a:rPr lang="en-GB" sz="1200" baseline="0" dirty="0" smtClean="0"/>
                        <a:t> it can be applied to everyday situations</a:t>
                      </a:r>
                      <a:endParaRPr lang="en-GB" sz="12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937920725"/>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12469653"/>
              </p:ext>
            </p:extLst>
          </p:nvPr>
        </p:nvGraphicFramePr>
        <p:xfrm>
          <a:off x="179512" y="1196752"/>
          <a:ext cx="8786918" cy="4392488"/>
        </p:xfrm>
        <a:graphic>
          <a:graphicData uri="http://schemas.openxmlformats.org/drawingml/2006/table">
            <a:tbl>
              <a:tblPr firstRow="1" bandRow="1">
                <a:tableStyleId>{5C22544A-7EE6-4342-B048-85BDC9FD1C3A}</a:tableStyleId>
              </a:tblPr>
              <a:tblGrid>
                <a:gridCol w="8786918"/>
              </a:tblGrid>
              <a:tr h="515747">
                <a:tc>
                  <a:txBody>
                    <a:bodyPr/>
                    <a:lstStyle/>
                    <a:p>
                      <a:r>
                        <a:rPr lang="en-GB" dirty="0" smtClean="0">
                          <a:latin typeface="Comic Sans MS" panose="030F0702030302020204" pitchFamily="66" charset="0"/>
                        </a:rPr>
                        <a:t>Notes</a:t>
                      </a:r>
                      <a:endParaRPr lang="en-GB" dirty="0">
                        <a:latin typeface="Comic Sans MS" panose="030F0702030302020204" pitchFamily="66" charset="0"/>
                      </a:endParaRPr>
                    </a:p>
                  </a:txBody>
                  <a:tcPr/>
                </a:tc>
              </a:tr>
              <a:tr h="3876741">
                <a:tc>
                  <a:txBody>
                    <a:bodyPr/>
                    <a:lstStyle/>
                    <a:p>
                      <a:r>
                        <a:rPr lang="en-GB" sz="2000" b="0" i="0" u="none" strike="noStrike" kern="1200" baseline="0" dirty="0" smtClean="0">
                          <a:solidFill>
                            <a:schemeClr val="dk1"/>
                          </a:solidFill>
                          <a:latin typeface="+mn-lt"/>
                          <a:ea typeface="+mn-ea"/>
                          <a:cs typeface="+mn-cs"/>
                        </a:rPr>
                        <a:t>If energy is </a:t>
                      </a:r>
                      <a:r>
                        <a:rPr lang="en-GB" sz="2000" b="1" i="0" u="none" strike="noStrike" kern="1200" baseline="0" dirty="0" smtClean="0">
                          <a:solidFill>
                            <a:schemeClr val="dk1"/>
                          </a:solidFill>
                          <a:latin typeface="+mn-lt"/>
                          <a:ea typeface="+mn-ea"/>
                          <a:cs typeface="+mn-cs"/>
                        </a:rPr>
                        <a:t>removed </a:t>
                      </a:r>
                      <a:r>
                        <a:rPr lang="en-GB" sz="2000" b="0" i="0" u="none" strike="noStrike" kern="1200" baseline="0" dirty="0" smtClean="0">
                          <a:solidFill>
                            <a:schemeClr val="dk1"/>
                          </a:solidFill>
                          <a:latin typeface="+mn-lt"/>
                          <a:ea typeface="+mn-ea"/>
                          <a:cs typeface="+mn-cs"/>
                        </a:rPr>
                        <a:t>by heat transfer (i.e. the gas is cooled) </a:t>
                      </a:r>
                      <a:r>
                        <a:rPr lang="en-GB" sz="2000" b="0" i="1" u="none" strike="noStrike" kern="1200" baseline="0" dirty="0" smtClean="0">
                          <a:solidFill>
                            <a:schemeClr val="dk1"/>
                          </a:solidFill>
                          <a:latin typeface="+mn-lt"/>
                          <a:ea typeface="+mn-ea"/>
                          <a:cs typeface="+mn-cs"/>
                        </a:rPr>
                        <a:t>Q </a:t>
                      </a:r>
                      <a:r>
                        <a:rPr lang="en-GB" sz="2000" b="0" i="0" u="none" strike="noStrike" kern="1200" baseline="0" dirty="0" smtClean="0">
                          <a:solidFill>
                            <a:schemeClr val="dk1"/>
                          </a:solidFill>
                          <a:latin typeface="+mn-lt"/>
                          <a:ea typeface="+mn-ea"/>
                          <a:cs typeface="+mn-cs"/>
                        </a:rPr>
                        <a:t>is </a:t>
                      </a:r>
                      <a:r>
                        <a:rPr lang="en-GB" sz="2000" b="1" i="0" u="none" strike="noStrike" kern="1200" baseline="0" dirty="0" smtClean="0">
                          <a:solidFill>
                            <a:schemeClr val="dk1"/>
                          </a:solidFill>
                          <a:latin typeface="+mn-lt"/>
                          <a:ea typeface="+mn-ea"/>
                          <a:cs typeface="+mn-cs"/>
                        </a:rPr>
                        <a:t>negative</a:t>
                      </a:r>
                      <a:r>
                        <a:rPr lang="en-GB" sz="2000" b="0" i="0" u="none" strike="noStrike" kern="1200" baseline="0" dirty="0" smtClean="0">
                          <a:solidFill>
                            <a:schemeClr val="dk1"/>
                          </a:solidFill>
                          <a:latin typeface="+mn-lt"/>
                          <a:ea typeface="+mn-ea"/>
                          <a:cs typeface="+mn-cs"/>
                        </a:rPr>
                        <a:t>.</a:t>
                      </a:r>
                    </a:p>
                    <a:p>
                      <a:endParaRPr lang="en-GB" sz="2000" b="0" i="0" u="none" strike="noStrike" kern="1200" baseline="0" dirty="0" smtClean="0">
                        <a:solidFill>
                          <a:schemeClr val="dk1"/>
                        </a:solidFill>
                        <a:latin typeface="+mn-lt"/>
                        <a:ea typeface="+mn-ea"/>
                        <a:cs typeface="+mn-cs"/>
                      </a:endParaRPr>
                    </a:p>
                    <a:p>
                      <a:r>
                        <a:rPr lang="en-GB" sz="2000" b="0" i="0" u="none" strike="noStrike" kern="1200" baseline="0" dirty="0" smtClean="0">
                          <a:solidFill>
                            <a:schemeClr val="dk1"/>
                          </a:solidFill>
                          <a:latin typeface="+mn-lt"/>
                          <a:ea typeface="+mn-ea"/>
                          <a:cs typeface="+mn-cs"/>
                        </a:rPr>
                        <a:t>Δ</a:t>
                      </a:r>
                      <a:r>
                        <a:rPr lang="en-GB" sz="2000" b="0" i="1" u="none" strike="noStrike" kern="1200" baseline="0" dirty="0" smtClean="0">
                          <a:solidFill>
                            <a:schemeClr val="dk1"/>
                          </a:solidFill>
                          <a:latin typeface="+mn-lt"/>
                          <a:ea typeface="+mn-ea"/>
                          <a:cs typeface="+mn-cs"/>
                        </a:rPr>
                        <a:t>U = </a:t>
                      </a:r>
                      <a:r>
                        <a:rPr lang="en-GB" sz="2000" b="0" i="0" u="none" strike="noStrike" kern="1200" baseline="0" dirty="0" smtClean="0">
                          <a:solidFill>
                            <a:schemeClr val="dk1"/>
                          </a:solidFill>
                          <a:latin typeface="+mn-lt"/>
                          <a:ea typeface="+mn-ea"/>
                          <a:cs typeface="+mn-cs"/>
                        </a:rPr>
                        <a:t>change in internal energy. If Δ</a:t>
                      </a:r>
                      <a:r>
                        <a:rPr lang="en-GB" sz="2000" b="0" i="1" u="none" strike="noStrike" kern="1200" baseline="0" dirty="0" smtClean="0">
                          <a:solidFill>
                            <a:schemeClr val="dk1"/>
                          </a:solidFill>
                          <a:latin typeface="+mn-lt"/>
                          <a:ea typeface="+mn-ea"/>
                          <a:cs typeface="+mn-cs"/>
                        </a:rPr>
                        <a:t>U </a:t>
                      </a:r>
                      <a:r>
                        <a:rPr lang="en-GB" sz="2000" b="0" i="0" u="none" strike="noStrike" kern="1200" baseline="0" dirty="0" smtClean="0">
                          <a:solidFill>
                            <a:schemeClr val="dk1"/>
                          </a:solidFill>
                          <a:latin typeface="+mn-lt"/>
                          <a:ea typeface="+mn-ea"/>
                          <a:cs typeface="+mn-cs"/>
                        </a:rPr>
                        <a:t>is </a:t>
                      </a:r>
                      <a:r>
                        <a:rPr lang="en-GB" sz="2000" b="1" i="0" u="none" strike="noStrike" kern="1200" baseline="0" dirty="0" smtClean="0">
                          <a:solidFill>
                            <a:schemeClr val="dk1"/>
                          </a:solidFill>
                          <a:latin typeface="+mn-lt"/>
                          <a:ea typeface="+mn-ea"/>
                          <a:cs typeface="+mn-cs"/>
                        </a:rPr>
                        <a:t>positive </a:t>
                      </a:r>
                      <a:r>
                        <a:rPr lang="en-GB" sz="2000" b="0" i="0" u="none" strike="noStrike" kern="1200" baseline="0" dirty="0" smtClean="0">
                          <a:solidFill>
                            <a:schemeClr val="dk1"/>
                          </a:solidFill>
                          <a:latin typeface="+mn-lt"/>
                          <a:ea typeface="+mn-ea"/>
                          <a:cs typeface="+mn-cs"/>
                        </a:rPr>
                        <a:t>there is an </a:t>
                      </a:r>
                      <a:r>
                        <a:rPr lang="en-GB" sz="2000" b="1" i="0" u="none" strike="noStrike" kern="1200" baseline="0" dirty="0" smtClean="0">
                          <a:solidFill>
                            <a:schemeClr val="dk1"/>
                          </a:solidFill>
                          <a:latin typeface="+mn-lt"/>
                          <a:ea typeface="+mn-ea"/>
                          <a:cs typeface="+mn-cs"/>
                        </a:rPr>
                        <a:t>increase </a:t>
                      </a:r>
                      <a:r>
                        <a:rPr lang="en-GB" sz="2000" b="0" i="0" u="none" strike="noStrike" kern="1200" baseline="0" dirty="0" smtClean="0">
                          <a:solidFill>
                            <a:schemeClr val="dk1"/>
                          </a:solidFill>
                          <a:latin typeface="+mn-lt"/>
                          <a:ea typeface="+mn-ea"/>
                          <a:cs typeface="+mn-cs"/>
                        </a:rPr>
                        <a:t>in internal energy, if </a:t>
                      </a:r>
                      <a:r>
                        <a:rPr lang="en-GB" sz="2000" b="1" i="0" u="none" strike="noStrike" kern="1200" baseline="0" dirty="0" smtClean="0">
                          <a:solidFill>
                            <a:schemeClr val="dk1"/>
                          </a:solidFill>
                          <a:latin typeface="+mn-lt"/>
                          <a:ea typeface="+mn-ea"/>
                          <a:cs typeface="+mn-cs"/>
                        </a:rPr>
                        <a:t>negative </a:t>
                      </a:r>
                      <a:r>
                        <a:rPr lang="en-GB" sz="2000" b="0" i="0" u="none" strike="noStrike" kern="1200" baseline="0" dirty="0" smtClean="0">
                          <a:solidFill>
                            <a:schemeClr val="dk1"/>
                          </a:solidFill>
                          <a:latin typeface="+mn-lt"/>
                          <a:ea typeface="+mn-ea"/>
                          <a:cs typeface="+mn-cs"/>
                        </a:rPr>
                        <a:t>there is a </a:t>
                      </a:r>
                      <a:r>
                        <a:rPr lang="en-GB" sz="2000" b="1" i="0" u="none" strike="noStrike" kern="1200" baseline="0" dirty="0" smtClean="0">
                          <a:solidFill>
                            <a:schemeClr val="dk1"/>
                          </a:solidFill>
                          <a:latin typeface="+mn-lt"/>
                          <a:ea typeface="+mn-ea"/>
                          <a:cs typeface="+mn-cs"/>
                        </a:rPr>
                        <a:t>decrease </a:t>
                      </a:r>
                      <a:r>
                        <a:rPr lang="en-GB" sz="2000" b="0" i="0" u="none" strike="noStrike" kern="1200" baseline="0" dirty="0" smtClean="0">
                          <a:solidFill>
                            <a:schemeClr val="dk1"/>
                          </a:solidFill>
                          <a:latin typeface="+mn-lt"/>
                          <a:ea typeface="+mn-ea"/>
                          <a:cs typeface="+mn-cs"/>
                        </a:rPr>
                        <a:t>in internal energy.</a:t>
                      </a:r>
                    </a:p>
                    <a:p>
                      <a:endParaRPr lang="en-GB" sz="2000" b="0" i="1" u="none" strike="noStrike" kern="1200" baseline="0" dirty="0" smtClean="0">
                        <a:solidFill>
                          <a:schemeClr val="dk1"/>
                        </a:solidFill>
                        <a:latin typeface="+mn-lt"/>
                        <a:ea typeface="+mn-ea"/>
                        <a:cs typeface="+mn-cs"/>
                      </a:endParaRPr>
                    </a:p>
                    <a:p>
                      <a:r>
                        <a:rPr lang="en-GB" sz="2000" b="0" i="1" u="none" strike="noStrike" kern="1200" baseline="0" dirty="0" smtClean="0">
                          <a:solidFill>
                            <a:schemeClr val="dk1"/>
                          </a:solidFill>
                          <a:latin typeface="+mn-lt"/>
                          <a:ea typeface="+mn-ea"/>
                          <a:cs typeface="+mn-cs"/>
                        </a:rPr>
                        <a:t>W </a:t>
                      </a:r>
                      <a:r>
                        <a:rPr lang="en-GB" sz="2000" b="0" i="0" u="none" strike="noStrike" kern="1200" baseline="0" dirty="0" smtClean="0">
                          <a:solidFill>
                            <a:schemeClr val="dk1"/>
                          </a:solidFill>
                          <a:latin typeface="+mn-lt"/>
                          <a:ea typeface="+mn-ea"/>
                          <a:cs typeface="+mn-cs"/>
                        </a:rPr>
                        <a:t>= work done. If work is done </a:t>
                      </a:r>
                      <a:r>
                        <a:rPr lang="en-GB" sz="2000" b="1" i="0" u="none" strike="noStrike" kern="1200" baseline="0" dirty="0" smtClean="0">
                          <a:solidFill>
                            <a:schemeClr val="dk1"/>
                          </a:solidFill>
                          <a:latin typeface="+mn-lt"/>
                          <a:ea typeface="+mn-ea"/>
                          <a:cs typeface="+mn-cs"/>
                        </a:rPr>
                        <a:t>on </a:t>
                      </a:r>
                      <a:r>
                        <a:rPr lang="en-GB" sz="2000" b="0" i="0" u="none" strike="noStrike" kern="1200" baseline="0" dirty="0" smtClean="0">
                          <a:solidFill>
                            <a:schemeClr val="dk1"/>
                          </a:solidFill>
                          <a:latin typeface="+mn-lt"/>
                          <a:ea typeface="+mn-ea"/>
                          <a:cs typeface="+mn-cs"/>
                        </a:rPr>
                        <a:t>the gas, as happens when it is compressed, </a:t>
                      </a:r>
                      <a:r>
                        <a:rPr lang="en-GB" sz="2000" b="0" i="1" u="none" strike="noStrike" kern="1200" baseline="0" dirty="0" smtClean="0">
                          <a:solidFill>
                            <a:schemeClr val="dk1"/>
                          </a:solidFill>
                          <a:latin typeface="+mn-lt"/>
                          <a:ea typeface="+mn-ea"/>
                          <a:cs typeface="+mn-cs"/>
                        </a:rPr>
                        <a:t>W </a:t>
                      </a:r>
                      <a:r>
                        <a:rPr lang="en-GB" sz="2000" b="0" i="0" u="none" strike="noStrike" kern="1200" baseline="0" dirty="0" smtClean="0">
                          <a:solidFill>
                            <a:schemeClr val="dk1"/>
                          </a:solidFill>
                          <a:latin typeface="+mn-lt"/>
                          <a:ea typeface="+mn-ea"/>
                          <a:cs typeface="+mn-cs"/>
                        </a:rPr>
                        <a:t>is </a:t>
                      </a:r>
                      <a:r>
                        <a:rPr lang="en-GB" sz="2000" b="1" i="0" u="none" strike="noStrike" kern="1200" baseline="0" dirty="0" smtClean="0">
                          <a:solidFill>
                            <a:schemeClr val="dk1"/>
                          </a:solidFill>
                          <a:latin typeface="+mn-lt"/>
                          <a:ea typeface="+mn-ea"/>
                          <a:cs typeface="+mn-cs"/>
                        </a:rPr>
                        <a:t>negative</a:t>
                      </a:r>
                      <a:r>
                        <a:rPr lang="en-GB" sz="2000" b="0" i="0" u="none" strike="noStrike" kern="1200" baseline="0" dirty="0" smtClean="0">
                          <a:solidFill>
                            <a:schemeClr val="dk1"/>
                          </a:solidFill>
                          <a:latin typeface="+mn-lt"/>
                          <a:ea typeface="+mn-ea"/>
                          <a:cs typeface="+mn-cs"/>
                        </a:rPr>
                        <a:t>.</a:t>
                      </a:r>
                    </a:p>
                    <a:p>
                      <a:endParaRPr lang="en-GB" sz="2000" b="0" i="0" u="none" strike="noStrike" kern="1200" baseline="0" dirty="0" smtClean="0">
                        <a:solidFill>
                          <a:schemeClr val="dk1"/>
                        </a:solidFill>
                        <a:latin typeface="+mn-lt"/>
                        <a:ea typeface="+mn-ea"/>
                        <a:cs typeface="+mn-cs"/>
                      </a:endParaRPr>
                    </a:p>
                    <a:p>
                      <a:r>
                        <a:rPr lang="en-GB" sz="2000" b="0" i="0" u="none" strike="noStrike" kern="1200" baseline="0" dirty="0" smtClean="0">
                          <a:solidFill>
                            <a:schemeClr val="dk1"/>
                          </a:solidFill>
                          <a:latin typeface="+mn-lt"/>
                          <a:ea typeface="+mn-ea"/>
                          <a:cs typeface="+mn-cs"/>
                        </a:rPr>
                        <a:t>If work is done </a:t>
                      </a:r>
                      <a:r>
                        <a:rPr lang="en-GB" sz="2000" b="1" i="0" u="none" strike="noStrike" kern="1200" baseline="0" dirty="0" smtClean="0">
                          <a:solidFill>
                            <a:schemeClr val="dk1"/>
                          </a:solidFill>
                          <a:latin typeface="+mn-lt"/>
                          <a:ea typeface="+mn-ea"/>
                          <a:cs typeface="+mn-cs"/>
                        </a:rPr>
                        <a:t>by </a:t>
                      </a:r>
                      <a:r>
                        <a:rPr lang="en-GB" sz="2000" b="0" i="0" u="none" strike="noStrike" kern="1200" baseline="0" dirty="0" smtClean="0">
                          <a:solidFill>
                            <a:schemeClr val="dk1"/>
                          </a:solidFill>
                          <a:latin typeface="+mn-lt"/>
                          <a:ea typeface="+mn-ea"/>
                          <a:cs typeface="+mn-cs"/>
                        </a:rPr>
                        <a:t>the gas, as happens when a gas expands, the work done is</a:t>
                      </a:r>
                      <a:r>
                        <a:rPr lang="en-GB" sz="2000" b="1" i="0" u="none" strike="noStrike" kern="1200" baseline="0" dirty="0" smtClean="0">
                          <a:solidFill>
                            <a:schemeClr val="dk1"/>
                          </a:solidFill>
                          <a:latin typeface="+mn-lt"/>
                          <a:ea typeface="+mn-ea"/>
                          <a:cs typeface="+mn-cs"/>
                        </a:rPr>
                        <a:t> positive</a:t>
                      </a:r>
                      <a:r>
                        <a:rPr lang="en-GB" sz="2000" b="0" i="0" u="none" strike="noStrike" kern="1200" baseline="0" dirty="0" smtClean="0">
                          <a:solidFill>
                            <a:schemeClr val="dk1"/>
                          </a:solidFill>
                          <a:latin typeface="+mn-lt"/>
                          <a:ea typeface="+mn-ea"/>
                          <a:cs typeface="+mn-cs"/>
                        </a:rPr>
                        <a:t>.</a:t>
                      </a:r>
                    </a:p>
                    <a:p>
                      <a:r>
                        <a:rPr lang="en-GB" sz="2000" b="0" i="1" u="none" strike="noStrike" kern="1200" baseline="0" dirty="0" smtClean="0">
                          <a:solidFill>
                            <a:schemeClr val="dk1"/>
                          </a:solidFill>
                          <a:latin typeface="+mn-lt"/>
                          <a:ea typeface="+mn-ea"/>
                          <a:cs typeface="+mn-cs"/>
                        </a:rPr>
                        <a:t>Energy supplied or removed by heat transfer = change in internal energy + work done on or by the gas.</a:t>
                      </a:r>
                      <a:endParaRPr lang="en-GB" sz="3200" b="1" baseline="0"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1450010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1242950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37267644"/>
              </p:ext>
            </p:extLst>
          </p:nvPr>
        </p:nvGraphicFramePr>
        <p:xfrm>
          <a:off x="179512" y="5750865"/>
          <a:ext cx="8784976" cy="1097280"/>
        </p:xfrm>
        <a:graphic>
          <a:graphicData uri="http://schemas.openxmlformats.org/drawingml/2006/table">
            <a:tbl>
              <a:tblPr firstRow="1" bandRow="1">
                <a:tableStyleId>{5C22544A-7EE6-4342-B048-85BDC9FD1C3A}</a:tableStyleId>
              </a:tblPr>
              <a:tblGrid>
                <a:gridCol w="1008112"/>
                <a:gridCol w="7776864"/>
              </a:tblGrid>
              <a:tr h="244826">
                <a:tc gridSpan="2">
                  <a:txBody>
                    <a:bodyPr/>
                    <a:lstStyle/>
                    <a:p>
                      <a:r>
                        <a:rPr lang="en-GB" sz="1200" dirty="0" smtClean="0">
                          <a:latin typeface="Comic Sans MS" panose="030F0702030302020204" pitchFamily="66" charset="0"/>
                        </a:rPr>
                        <a:t>From</a:t>
                      </a:r>
                      <a:r>
                        <a:rPr lang="en-GB" sz="1200" baseline="0" dirty="0" smtClean="0">
                          <a:latin typeface="Comic Sans MS" panose="030F0702030302020204" pitchFamily="66" charset="0"/>
                        </a:rPr>
                        <a:t> my learning today I will be able to:</a:t>
                      </a:r>
                      <a:endParaRPr lang="en-GB" sz="1200" dirty="0">
                        <a:latin typeface="Comic Sans MS" panose="030F0702030302020204" pitchFamily="66" charset="0"/>
                      </a:endParaRPr>
                    </a:p>
                  </a:txBody>
                  <a:tcPr/>
                </a:tc>
                <a:tc hMerge="1">
                  <a:txBody>
                    <a:bodyPr/>
                    <a:lstStyle/>
                    <a:p>
                      <a:endParaRPr lang="en-GB"/>
                    </a:p>
                  </a:txBody>
                  <a:tcPr/>
                </a:tc>
              </a:tr>
              <a:tr h="244826">
                <a:tc>
                  <a:txBody>
                    <a:bodyPr/>
                    <a:lstStyle/>
                    <a:p>
                      <a:pPr algn="ctr"/>
                      <a:r>
                        <a:rPr lang="en-GB" sz="1200" b="1" dirty="0" smtClean="0">
                          <a:latin typeface="Comic Sans MS" panose="030F0702030302020204" pitchFamily="66" charset="0"/>
                        </a:rPr>
                        <a:t>Key:</a:t>
                      </a:r>
                      <a:endParaRPr lang="en-GB" sz="1200" b="1" dirty="0">
                        <a:latin typeface="Comic Sans MS" panose="030F0702030302020204" pitchFamily="66" charset="0"/>
                      </a:endParaRPr>
                    </a:p>
                  </a:txBody>
                  <a:tcPr anchor="ctr">
                    <a:solidFill>
                      <a:srgbClr val="92D050"/>
                    </a:solidFill>
                  </a:tcPr>
                </a:tc>
                <a:tc>
                  <a:txBody>
                    <a:bodyPr/>
                    <a:lstStyle/>
                    <a:p>
                      <a:r>
                        <a:rPr lang="en-GB" sz="1200" dirty="0" smtClean="0"/>
                        <a:t>State the</a:t>
                      </a:r>
                      <a:r>
                        <a:rPr lang="en-GB" sz="1200" baseline="0" dirty="0" smtClean="0"/>
                        <a:t> 1</a:t>
                      </a:r>
                      <a:r>
                        <a:rPr lang="en-GB" sz="1200" baseline="30000" dirty="0" smtClean="0"/>
                        <a:t>st</a:t>
                      </a:r>
                      <a:r>
                        <a:rPr lang="en-GB" sz="1200" baseline="0" dirty="0" smtClean="0"/>
                        <a:t> law of thermodynamics</a:t>
                      </a:r>
                      <a:endParaRPr lang="en-GB" sz="1200" dirty="0"/>
                    </a:p>
                  </a:txBody>
                  <a:tcPr>
                    <a:solidFill>
                      <a:srgbClr val="92D050"/>
                    </a:solidFill>
                  </a:tcPr>
                </a:tc>
              </a:tr>
              <a:tr h="244826">
                <a:tc>
                  <a:txBody>
                    <a:bodyPr/>
                    <a:lstStyle/>
                    <a:p>
                      <a:pPr algn="ctr"/>
                      <a:r>
                        <a:rPr lang="en-GB" sz="1200" b="1" dirty="0" smtClean="0">
                          <a:latin typeface="Comic Sans MS" panose="030F0702030302020204" pitchFamily="66" charset="0"/>
                        </a:rPr>
                        <a:t>Boost:</a:t>
                      </a:r>
                      <a:endParaRPr lang="en-GB" sz="1200" b="1" dirty="0">
                        <a:latin typeface="Comic Sans MS" panose="030F0702030302020204" pitchFamily="66" charset="0"/>
                      </a:endParaRPr>
                    </a:p>
                  </a:txBody>
                  <a:tcPr anchor="ctr">
                    <a:solidFill>
                      <a:srgbClr val="FFC000"/>
                    </a:solidFill>
                  </a:tcPr>
                </a:tc>
                <a:tc>
                  <a:txBody>
                    <a:bodyPr/>
                    <a:lstStyle/>
                    <a:p>
                      <a:r>
                        <a:rPr lang="en-GB" sz="1200" baseline="0" dirty="0" smtClean="0"/>
                        <a:t>Define the signs and notation used</a:t>
                      </a:r>
                      <a:endParaRPr lang="en-GB" sz="1200" baseline="0" dirty="0"/>
                    </a:p>
                  </a:txBody>
                  <a:tcPr>
                    <a:solidFill>
                      <a:srgbClr val="FFC000"/>
                    </a:solidFill>
                  </a:tcPr>
                </a:tc>
              </a:tr>
              <a:tr h="244826">
                <a:tc>
                  <a:txBody>
                    <a:bodyPr/>
                    <a:lstStyle/>
                    <a:p>
                      <a:pPr algn="ctr"/>
                      <a:r>
                        <a:rPr lang="en-GB" sz="1200" b="1" dirty="0" smtClean="0">
                          <a:latin typeface="Comic Sans MS" panose="030F0702030302020204" pitchFamily="66" charset="0"/>
                        </a:rPr>
                        <a:t>Aspire:</a:t>
                      </a:r>
                      <a:endParaRPr lang="en-GB" sz="1200"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200" dirty="0" smtClean="0"/>
                        <a:t>Explain how</a:t>
                      </a:r>
                      <a:r>
                        <a:rPr lang="en-GB" sz="1200" baseline="0" dirty="0" smtClean="0"/>
                        <a:t> it can be applied to everyday situations</a:t>
                      </a:r>
                      <a:endParaRPr lang="en-GB" sz="12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143158785"/>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89065897"/>
              </p:ext>
            </p:extLst>
          </p:nvPr>
        </p:nvGraphicFramePr>
        <p:xfrm>
          <a:off x="179512" y="1196752"/>
          <a:ext cx="8786918" cy="4392488"/>
        </p:xfrm>
        <a:graphic>
          <a:graphicData uri="http://schemas.openxmlformats.org/drawingml/2006/table">
            <a:tbl>
              <a:tblPr firstRow="1" bandRow="1">
                <a:tableStyleId>{5C22544A-7EE6-4342-B048-85BDC9FD1C3A}</a:tableStyleId>
              </a:tblPr>
              <a:tblGrid>
                <a:gridCol w="8786918"/>
              </a:tblGrid>
              <a:tr h="515747">
                <a:tc>
                  <a:txBody>
                    <a:bodyPr/>
                    <a:lstStyle/>
                    <a:p>
                      <a:r>
                        <a:rPr lang="en-GB" dirty="0" smtClean="0">
                          <a:latin typeface="Comic Sans MS" panose="030F0702030302020204" pitchFamily="66" charset="0"/>
                        </a:rPr>
                        <a:t>Notes</a:t>
                      </a:r>
                      <a:endParaRPr lang="en-GB" dirty="0">
                        <a:latin typeface="Comic Sans MS" panose="030F0702030302020204" pitchFamily="66" charset="0"/>
                      </a:endParaRPr>
                    </a:p>
                  </a:txBody>
                  <a:tcPr/>
                </a:tc>
              </a:tr>
              <a:tr h="3876741">
                <a:tc>
                  <a:txBody>
                    <a:bodyPr/>
                    <a:lstStyle/>
                    <a:p>
                      <a:r>
                        <a:rPr lang="en-GB" sz="2400" b="0" baseline="0" dirty="0" smtClean="0">
                          <a:latin typeface="Comic Sans MS" panose="030F0702030302020204" pitchFamily="66" charset="0"/>
                        </a:rPr>
                        <a:t>In the questions it will always refer to a “system”. What does this mean?</a:t>
                      </a:r>
                    </a:p>
                    <a:p>
                      <a:endParaRPr lang="en-GB" sz="2400" b="0" baseline="0" dirty="0" smtClean="0">
                        <a:latin typeface="Comic Sans MS" panose="030F0702030302020204" pitchFamily="66" charset="0"/>
                      </a:endParaRPr>
                    </a:p>
                    <a:p>
                      <a:r>
                        <a:rPr lang="en-GB" sz="2400" b="0" baseline="0" dirty="0" smtClean="0">
                          <a:latin typeface="Comic Sans MS" panose="030F0702030302020204" pitchFamily="66" charset="0"/>
                        </a:rPr>
                        <a:t>Are there different types of system? </a:t>
                      </a:r>
                    </a:p>
                    <a:p>
                      <a:endParaRPr lang="en-GB" sz="2400" b="0" baseline="0" dirty="0" smtClean="0">
                        <a:latin typeface="Comic Sans MS" panose="030F0702030302020204" pitchFamily="66" charset="0"/>
                      </a:endParaRPr>
                    </a:p>
                    <a:p>
                      <a:r>
                        <a:rPr lang="en-GB" sz="2400" b="0" baseline="0" dirty="0" smtClean="0">
                          <a:latin typeface="Comic Sans MS" panose="030F0702030302020204" pitchFamily="66" charset="0"/>
                        </a:rPr>
                        <a:t>What do we call these?</a:t>
                      </a:r>
                    </a:p>
                    <a:p>
                      <a:endParaRPr lang="en-GB" sz="2400" b="0" baseline="0" dirty="0" smtClean="0">
                        <a:latin typeface="Comic Sans MS" panose="030F0702030302020204" pitchFamily="66" charset="0"/>
                      </a:endParaRPr>
                    </a:p>
                    <a:p>
                      <a:r>
                        <a:rPr lang="en-GB" sz="2400" b="0" baseline="0" dirty="0" smtClean="0">
                          <a:latin typeface="Comic Sans MS" panose="030F0702030302020204" pitchFamily="66" charset="0"/>
                        </a:rPr>
                        <a:t>Can you give examples?</a:t>
                      </a: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8735825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3384717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266247502"/>
              </p:ext>
            </p:extLst>
          </p:nvPr>
        </p:nvGraphicFramePr>
        <p:xfrm>
          <a:off x="179512" y="5750865"/>
          <a:ext cx="8784976" cy="1097280"/>
        </p:xfrm>
        <a:graphic>
          <a:graphicData uri="http://schemas.openxmlformats.org/drawingml/2006/table">
            <a:tbl>
              <a:tblPr firstRow="1" bandRow="1">
                <a:tableStyleId>{5C22544A-7EE6-4342-B048-85BDC9FD1C3A}</a:tableStyleId>
              </a:tblPr>
              <a:tblGrid>
                <a:gridCol w="1008112"/>
                <a:gridCol w="7776864"/>
              </a:tblGrid>
              <a:tr h="244826">
                <a:tc gridSpan="2">
                  <a:txBody>
                    <a:bodyPr/>
                    <a:lstStyle/>
                    <a:p>
                      <a:r>
                        <a:rPr lang="en-GB" sz="1200" dirty="0" smtClean="0">
                          <a:latin typeface="Comic Sans MS" panose="030F0702030302020204" pitchFamily="66" charset="0"/>
                        </a:rPr>
                        <a:t>From</a:t>
                      </a:r>
                      <a:r>
                        <a:rPr lang="en-GB" sz="1200" baseline="0" dirty="0" smtClean="0">
                          <a:latin typeface="Comic Sans MS" panose="030F0702030302020204" pitchFamily="66" charset="0"/>
                        </a:rPr>
                        <a:t> my learning today I will be able to:</a:t>
                      </a:r>
                      <a:endParaRPr lang="en-GB" sz="1200" dirty="0">
                        <a:latin typeface="Comic Sans MS" panose="030F0702030302020204" pitchFamily="66" charset="0"/>
                      </a:endParaRPr>
                    </a:p>
                  </a:txBody>
                  <a:tcPr/>
                </a:tc>
                <a:tc hMerge="1">
                  <a:txBody>
                    <a:bodyPr/>
                    <a:lstStyle/>
                    <a:p>
                      <a:endParaRPr lang="en-GB"/>
                    </a:p>
                  </a:txBody>
                  <a:tcPr/>
                </a:tc>
              </a:tr>
              <a:tr h="244826">
                <a:tc>
                  <a:txBody>
                    <a:bodyPr/>
                    <a:lstStyle/>
                    <a:p>
                      <a:pPr algn="ctr"/>
                      <a:r>
                        <a:rPr lang="en-GB" sz="1200" b="1" dirty="0" smtClean="0">
                          <a:latin typeface="Comic Sans MS" panose="030F0702030302020204" pitchFamily="66" charset="0"/>
                        </a:rPr>
                        <a:t>Key:</a:t>
                      </a:r>
                      <a:endParaRPr lang="en-GB" sz="1200" b="1" dirty="0">
                        <a:latin typeface="Comic Sans MS" panose="030F0702030302020204" pitchFamily="66" charset="0"/>
                      </a:endParaRPr>
                    </a:p>
                  </a:txBody>
                  <a:tcPr anchor="ctr">
                    <a:solidFill>
                      <a:srgbClr val="92D050"/>
                    </a:solidFill>
                  </a:tcPr>
                </a:tc>
                <a:tc>
                  <a:txBody>
                    <a:bodyPr/>
                    <a:lstStyle/>
                    <a:p>
                      <a:r>
                        <a:rPr lang="en-GB" sz="1200" dirty="0" smtClean="0"/>
                        <a:t>State the</a:t>
                      </a:r>
                      <a:r>
                        <a:rPr lang="en-GB" sz="1200" baseline="0" dirty="0" smtClean="0"/>
                        <a:t> 1</a:t>
                      </a:r>
                      <a:r>
                        <a:rPr lang="en-GB" sz="1200" baseline="30000" dirty="0" smtClean="0"/>
                        <a:t>st</a:t>
                      </a:r>
                      <a:r>
                        <a:rPr lang="en-GB" sz="1200" baseline="0" dirty="0" smtClean="0"/>
                        <a:t> law of thermodynamics</a:t>
                      </a:r>
                      <a:endParaRPr lang="en-GB" sz="1200" dirty="0"/>
                    </a:p>
                  </a:txBody>
                  <a:tcPr>
                    <a:solidFill>
                      <a:srgbClr val="92D050"/>
                    </a:solidFill>
                  </a:tcPr>
                </a:tc>
              </a:tr>
              <a:tr h="244826">
                <a:tc>
                  <a:txBody>
                    <a:bodyPr/>
                    <a:lstStyle/>
                    <a:p>
                      <a:pPr algn="ctr"/>
                      <a:r>
                        <a:rPr lang="en-GB" sz="1200" b="1" dirty="0" smtClean="0">
                          <a:latin typeface="Comic Sans MS" panose="030F0702030302020204" pitchFamily="66" charset="0"/>
                        </a:rPr>
                        <a:t>Boost:</a:t>
                      </a:r>
                      <a:endParaRPr lang="en-GB" sz="1200" b="1" dirty="0">
                        <a:latin typeface="Comic Sans MS" panose="030F0702030302020204" pitchFamily="66" charset="0"/>
                      </a:endParaRPr>
                    </a:p>
                  </a:txBody>
                  <a:tcPr anchor="ctr">
                    <a:solidFill>
                      <a:srgbClr val="FFC000"/>
                    </a:solidFill>
                  </a:tcPr>
                </a:tc>
                <a:tc>
                  <a:txBody>
                    <a:bodyPr/>
                    <a:lstStyle/>
                    <a:p>
                      <a:r>
                        <a:rPr lang="en-GB" sz="1200" baseline="0" dirty="0" smtClean="0"/>
                        <a:t>Define the signs and notation used</a:t>
                      </a:r>
                      <a:endParaRPr lang="en-GB" sz="1200" baseline="0" dirty="0"/>
                    </a:p>
                  </a:txBody>
                  <a:tcPr>
                    <a:solidFill>
                      <a:srgbClr val="FFC000"/>
                    </a:solidFill>
                  </a:tcPr>
                </a:tc>
              </a:tr>
              <a:tr h="244826">
                <a:tc>
                  <a:txBody>
                    <a:bodyPr/>
                    <a:lstStyle/>
                    <a:p>
                      <a:pPr algn="ctr"/>
                      <a:r>
                        <a:rPr lang="en-GB" sz="1200" b="1" dirty="0" smtClean="0">
                          <a:latin typeface="Comic Sans MS" panose="030F0702030302020204" pitchFamily="66" charset="0"/>
                        </a:rPr>
                        <a:t>Aspire:</a:t>
                      </a:r>
                      <a:endParaRPr lang="en-GB" sz="1200"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200" dirty="0" smtClean="0"/>
                        <a:t>Explain how</a:t>
                      </a:r>
                      <a:r>
                        <a:rPr lang="en-GB" sz="1200" baseline="0" dirty="0" smtClean="0"/>
                        <a:t> it can be applied to everyday situations</a:t>
                      </a:r>
                      <a:endParaRPr lang="en-GB" sz="12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855699184"/>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6899225"/>
              </p:ext>
            </p:extLst>
          </p:nvPr>
        </p:nvGraphicFramePr>
        <p:xfrm>
          <a:off x="179512" y="1196752"/>
          <a:ext cx="8786918" cy="4392488"/>
        </p:xfrm>
        <a:graphic>
          <a:graphicData uri="http://schemas.openxmlformats.org/drawingml/2006/table">
            <a:tbl>
              <a:tblPr firstRow="1" bandRow="1">
                <a:tableStyleId>{5C22544A-7EE6-4342-B048-85BDC9FD1C3A}</a:tableStyleId>
              </a:tblPr>
              <a:tblGrid>
                <a:gridCol w="8786918"/>
              </a:tblGrid>
              <a:tr h="515747">
                <a:tc>
                  <a:txBody>
                    <a:bodyPr/>
                    <a:lstStyle/>
                    <a:p>
                      <a:r>
                        <a:rPr lang="en-GB" dirty="0" smtClean="0">
                          <a:latin typeface="Comic Sans MS" panose="030F0702030302020204" pitchFamily="66" charset="0"/>
                        </a:rPr>
                        <a:t>Notes</a:t>
                      </a:r>
                      <a:endParaRPr lang="en-GB" dirty="0">
                        <a:latin typeface="Comic Sans MS" panose="030F0702030302020204" pitchFamily="66" charset="0"/>
                      </a:endParaRPr>
                    </a:p>
                  </a:txBody>
                  <a:tcPr/>
                </a:tc>
              </a:tr>
              <a:tr h="3876741">
                <a:tc>
                  <a:txBody>
                    <a:bodyPr/>
                    <a:lstStyle/>
                    <a:p>
                      <a:r>
                        <a:rPr lang="en-GB" sz="1800" b="0" i="0" u="none" strike="noStrike" kern="1200" baseline="0" dirty="0" smtClean="0">
                          <a:solidFill>
                            <a:schemeClr val="dk1"/>
                          </a:solidFill>
                          <a:latin typeface="+mn-lt"/>
                          <a:ea typeface="+mn-ea"/>
                          <a:cs typeface="+mn-cs"/>
                        </a:rPr>
                        <a:t>A </a:t>
                      </a:r>
                      <a:r>
                        <a:rPr lang="en-GB" sz="1800" b="1" i="0" u="none" strike="noStrike" kern="1200" baseline="0" dirty="0" smtClean="0">
                          <a:solidFill>
                            <a:schemeClr val="dk1"/>
                          </a:solidFill>
                          <a:latin typeface="+mn-lt"/>
                          <a:ea typeface="+mn-ea"/>
                          <a:cs typeface="+mn-cs"/>
                        </a:rPr>
                        <a:t>system </a:t>
                      </a:r>
                      <a:r>
                        <a:rPr lang="en-GB" sz="1800" b="0" i="0" u="none" strike="noStrike" kern="1200" baseline="0" dirty="0" smtClean="0">
                          <a:solidFill>
                            <a:schemeClr val="dk1"/>
                          </a:solidFill>
                          <a:latin typeface="+mn-lt"/>
                          <a:ea typeface="+mn-ea"/>
                          <a:cs typeface="+mn-cs"/>
                        </a:rPr>
                        <a:t>is a region in space containing a quantity of gas or vapour. </a:t>
                      </a:r>
                      <a:r>
                        <a:rPr lang="en-GB" sz="1800" b="1" i="0" u="none" strike="noStrike" kern="1200" baseline="0" dirty="0" smtClean="0">
                          <a:solidFill>
                            <a:schemeClr val="dk1"/>
                          </a:solidFill>
                          <a:latin typeface="+mn-lt"/>
                          <a:ea typeface="+mn-ea"/>
                          <a:cs typeface="+mn-cs"/>
                        </a:rPr>
                        <a:t>Open systems </a:t>
                      </a:r>
                      <a:r>
                        <a:rPr lang="en-GB" sz="1800" b="0" i="0" u="none" strike="noStrike" kern="1200" baseline="0" dirty="0" smtClean="0">
                          <a:solidFill>
                            <a:schemeClr val="dk1"/>
                          </a:solidFill>
                          <a:latin typeface="+mn-lt"/>
                          <a:ea typeface="+mn-ea"/>
                          <a:cs typeface="+mn-cs"/>
                        </a:rPr>
                        <a:t>are those</a:t>
                      </a:r>
                    </a:p>
                    <a:p>
                      <a:r>
                        <a:rPr lang="en-GB" sz="1800" b="0" i="0" u="none" strike="noStrike" kern="1200" baseline="0" dirty="0" smtClean="0">
                          <a:solidFill>
                            <a:schemeClr val="dk1"/>
                          </a:solidFill>
                          <a:latin typeface="+mn-lt"/>
                          <a:ea typeface="+mn-ea"/>
                          <a:cs typeface="+mn-cs"/>
                        </a:rPr>
                        <a:t>in which the gas or vapour flows into, out of, or through the region. The gas may pass across</a:t>
                      </a:r>
                    </a:p>
                    <a:p>
                      <a:r>
                        <a:rPr lang="en-GB" sz="1800" b="0" i="0" u="none" strike="noStrike" kern="1200" baseline="0" dirty="0" smtClean="0">
                          <a:solidFill>
                            <a:schemeClr val="dk1"/>
                          </a:solidFill>
                          <a:latin typeface="+mn-lt"/>
                          <a:ea typeface="+mn-ea"/>
                          <a:cs typeface="+mn-cs"/>
                        </a:rPr>
                        <a:t>the </a:t>
                      </a:r>
                      <a:r>
                        <a:rPr lang="en-GB" sz="1800" b="1" i="0" u="none" strike="noStrike" kern="1200" baseline="0" dirty="0" smtClean="0">
                          <a:solidFill>
                            <a:schemeClr val="dk1"/>
                          </a:solidFill>
                          <a:latin typeface="+mn-lt"/>
                          <a:ea typeface="+mn-ea"/>
                          <a:cs typeface="+mn-cs"/>
                        </a:rPr>
                        <a:t>boundary </a:t>
                      </a:r>
                      <a:r>
                        <a:rPr lang="en-GB" sz="1800" b="0" i="0" u="none" strike="noStrike" kern="1200" baseline="0" dirty="0" smtClean="0">
                          <a:solidFill>
                            <a:schemeClr val="dk1"/>
                          </a:solidFill>
                          <a:latin typeface="+mn-lt"/>
                          <a:ea typeface="+mn-ea"/>
                          <a:cs typeface="+mn-cs"/>
                        </a:rPr>
                        <a:t>between the system and its </a:t>
                      </a:r>
                      <a:r>
                        <a:rPr lang="en-GB" sz="1800" b="1" i="0" u="none" strike="noStrike" kern="1200" baseline="0" dirty="0" smtClean="0">
                          <a:solidFill>
                            <a:schemeClr val="dk1"/>
                          </a:solidFill>
                          <a:latin typeface="+mn-lt"/>
                          <a:ea typeface="+mn-ea"/>
                          <a:cs typeface="+mn-cs"/>
                        </a:rPr>
                        <a:t>surroundings</a:t>
                      </a:r>
                      <a:r>
                        <a:rPr lang="en-GB" sz="1800" b="0" i="0" u="none" strike="noStrike" kern="1200" baseline="0" dirty="0" smtClean="0">
                          <a:solidFill>
                            <a:schemeClr val="dk1"/>
                          </a:solidFill>
                          <a:latin typeface="+mn-lt"/>
                          <a:ea typeface="+mn-ea"/>
                          <a:cs typeface="+mn-cs"/>
                        </a:rPr>
                        <a:t>.</a:t>
                      </a:r>
                    </a:p>
                    <a:p>
                      <a:r>
                        <a:rPr lang="en-GB" sz="1800" b="0" i="0" u="none" strike="noStrike" kern="1200" baseline="0" dirty="0" smtClean="0">
                          <a:solidFill>
                            <a:schemeClr val="dk1"/>
                          </a:solidFill>
                          <a:latin typeface="+mn-lt"/>
                          <a:ea typeface="+mn-ea"/>
                          <a:cs typeface="+mn-cs"/>
                        </a:rPr>
                        <a:t>Examples of open systems are</a:t>
                      </a:r>
                    </a:p>
                    <a:p>
                      <a:r>
                        <a:rPr lang="en-GB" sz="1800" b="0" i="0" u="none" strike="noStrike" kern="1200" baseline="0" dirty="0" smtClean="0">
                          <a:solidFill>
                            <a:schemeClr val="dk1"/>
                          </a:solidFill>
                          <a:latin typeface="+mn-lt"/>
                          <a:ea typeface="+mn-ea"/>
                          <a:cs typeface="+mn-cs"/>
                        </a:rPr>
                        <a:t>• A liquid or gas expanding through a nozzle from an aerosol can.</a:t>
                      </a:r>
                    </a:p>
                    <a:p>
                      <a:r>
                        <a:rPr lang="en-GB" sz="1800" b="0" i="0" u="none" strike="noStrike" kern="1200" baseline="0" dirty="0" smtClean="0">
                          <a:solidFill>
                            <a:schemeClr val="dk1"/>
                          </a:solidFill>
                          <a:latin typeface="+mn-lt"/>
                          <a:ea typeface="+mn-ea"/>
                          <a:cs typeface="+mn-cs"/>
                        </a:rPr>
                        <a:t>• Steam passing through a turbine.</a:t>
                      </a:r>
                    </a:p>
                    <a:p>
                      <a:r>
                        <a:rPr lang="en-GB" sz="1800" b="1" i="0" u="none" strike="noStrike" kern="1200" baseline="0" dirty="0" smtClean="0">
                          <a:solidFill>
                            <a:schemeClr val="dk1"/>
                          </a:solidFill>
                          <a:latin typeface="+mn-lt"/>
                          <a:ea typeface="+mn-ea"/>
                          <a:cs typeface="+mn-cs"/>
                        </a:rPr>
                        <a:t>Closed systems </a:t>
                      </a:r>
                      <a:r>
                        <a:rPr lang="en-GB" sz="1800" b="0" i="0" u="none" strike="noStrike" kern="1200" baseline="0" dirty="0" smtClean="0">
                          <a:solidFill>
                            <a:schemeClr val="dk1"/>
                          </a:solidFill>
                          <a:latin typeface="+mn-lt"/>
                          <a:ea typeface="+mn-ea"/>
                          <a:cs typeface="+mn-cs"/>
                        </a:rPr>
                        <a:t>are those where the gas or vapour remains within the region, although the</a:t>
                      </a:r>
                    </a:p>
                    <a:p>
                      <a:r>
                        <a:rPr lang="en-GB" sz="1800" b="0" i="0" u="none" strike="noStrike" kern="1200" baseline="0" dirty="0" smtClean="0">
                          <a:solidFill>
                            <a:schemeClr val="dk1"/>
                          </a:solidFill>
                          <a:latin typeface="+mn-lt"/>
                          <a:ea typeface="+mn-ea"/>
                          <a:cs typeface="+mn-cs"/>
                        </a:rPr>
                        <a:t>boundary separating the closed system from its surroundings may not be fixed - it can expand or contract with changes in the volume of the gas.</a:t>
                      </a:r>
                    </a:p>
                    <a:p>
                      <a:r>
                        <a:rPr lang="en-GB" sz="1800" b="0" i="0" u="none" strike="noStrike" kern="1200" baseline="0" dirty="0" smtClean="0">
                          <a:solidFill>
                            <a:schemeClr val="dk1"/>
                          </a:solidFill>
                          <a:latin typeface="+mn-lt"/>
                          <a:ea typeface="+mn-ea"/>
                          <a:cs typeface="+mn-cs"/>
                        </a:rPr>
                        <a:t>Examples of closed systems are</a:t>
                      </a:r>
                    </a:p>
                    <a:p>
                      <a:r>
                        <a:rPr lang="en-GB" sz="1800" b="0" i="0" u="none" strike="noStrike" kern="1200" baseline="0" dirty="0" smtClean="0">
                          <a:solidFill>
                            <a:schemeClr val="dk1"/>
                          </a:solidFill>
                          <a:latin typeface="+mn-lt"/>
                          <a:ea typeface="+mn-ea"/>
                          <a:cs typeface="+mn-cs"/>
                        </a:rPr>
                        <a:t>• A gas expanding in a cylinder by moving a piston.</a:t>
                      </a:r>
                    </a:p>
                    <a:p>
                      <a:r>
                        <a:rPr lang="en-GB" sz="1800" b="0" i="0" u="none" strike="noStrike" kern="1200" baseline="0" dirty="0" smtClean="0">
                          <a:solidFill>
                            <a:schemeClr val="dk1"/>
                          </a:solidFill>
                          <a:latin typeface="+mn-lt"/>
                          <a:ea typeface="+mn-ea"/>
                          <a:cs typeface="+mn-cs"/>
                        </a:rPr>
                        <a:t>• Air in a balloon being heated.</a:t>
                      </a:r>
                    </a:p>
                    <a:p>
                      <a:r>
                        <a:rPr lang="en-GB" sz="1800" b="0" i="0" u="none" strike="noStrike" kern="1200" baseline="0" dirty="0" smtClean="0">
                          <a:solidFill>
                            <a:schemeClr val="dk1"/>
                          </a:solidFill>
                          <a:latin typeface="+mn-lt"/>
                          <a:ea typeface="+mn-ea"/>
                          <a:cs typeface="+mn-cs"/>
                        </a:rPr>
                        <a:t>In both types of system heat and work can ‘cross’ the boundary.</a:t>
                      </a:r>
                      <a:endParaRPr lang="en-GB" sz="2400" b="0" baseline="0"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2409107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3438036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8668346"/>
              </p:ext>
            </p:extLst>
          </p:nvPr>
        </p:nvGraphicFramePr>
        <p:xfrm>
          <a:off x="179512" y="5750865"/>
          <a:ext cx="8784976" cy="1097280"/>
        </p:xfrm>
        <a:graphic>
          <a:graphicData uri="http://schemas.openxmlformats.org/drawingml/2006/table">
            <a:tbl>
              <a:tblPr firstRow="1" bandRow="1">
                <a:tableStyleId>{5C22544A-7EE6-4342-B048-85BDC9FD1C3A}</a:tableStyleId>
              </a:tblPr>
              <a:tblGrid>
                <a:gridCol w="1008112"/>
                <a:gridCol w="7776864"/>
              </a:tblGrid>
              <a:tr h="244826">
                <a:tc gridSpan="2">
                  <a:txBody>
                    <a:bodyPr/>
                    <a:lstStyle/>
                    <a:p>
                      <a:r>
                        <a:rPr lang="en-GB" sz="1200" dirty="0" smtClean="0">
                          <a:latin typeface="Comic Sans MS" panose="030F0702030302020204" pitchFamily="66" charset="0"/>
                        </a:rPr>
                        <a:t>From</a:t>
                      </a:r>
                      <a:r>
                        <a:rPr lang="en-GB" sz="1200" baseline="0" dirty="0" smtClean="0">
                          <a:latin typeface="Comic Sans MS" panose="030F0702030302020204" pitchFamily="66" charset="0"/>
                        </a:rPr>
                        <a:t> my learning today I will be able to:</a:t>
                      </a:r>
                      <a:endParaRPr lang="en-GB" sz="1200" dirty="0">
                        <a:latin typeface="Comic Sans MS" panose="030F0702030302020204" pitchFamily="66" charset="0"/>
                      </a:endParaRPr>
                    </a:p>
                  </a:txBody>
                  <a:tcPr/>
                </a:tc>
                <a:tc hMerge="1">
                  <a:txBody>
                    <a:bodyPr/>
                    <a:lstStyle/>
                    <a:p>
                      <a:endParaRPr lang="en-GB"/>
                    </a:p>
                  </a:txBody>
                  <a:tcPr/>
                </a:tc>
              </a:tr>
              <a:tr h="244826">
                <a:tc>
                  <a:txBody>
                    <a:bodyPr/>
                    <a:lstStyle/>
                    <a:p>
                      <a:pPr algn="ctr"/>
                      <a:r>
                        <a:rPr lang="en-GB" sz="1200" b="1" dirty="0" smtClean="0">
                          <a:latin typeface="Comic Sans MS" panose="030F0702030302020204" pitchFamily="66" charset="0"/>
                        </a:rPr>
                        <a:t>Key:</a:t>
                      </a:r>
                      <a:endParaRPr lang="en-GB" sz="1200" b="1" dirty="0">
                        <a:latin typeface="Comic Sans MS" panose="030F0702030302020204" pitchFamily="66" charset="0"/>
                      </a:endParaRPr>
                    </a:p>
                  </a:txBody>
                  <a:tcPr anchor="ctr">
                    <a:solidFill>
                      <a:srgbClr val="92D050"/>
                    </a:solidFill>
                  </a:tcPr>
                </a:tc>
                <a:tc>
                  <a:txBody>
                    <a:bodyPr/>
                    <a:lstStyle/>
                    <a:p>
                      <a:r>
                        <a:rPr lang="en-GB" sz="1200" dirty="0" smtClean="0"/>
                        <a:t>State the</a:t>
                      </a:r>
                      <a:r>
                        <a:rPr lang="en-GB" sz="1200" baseline="0" dirty="0" smtClean="0"/>
                        <a:t> 1</a:t>
                      </a:r>
                      <a:r>
                        <a:rPr lang="en-GB" sz="1200" baseline="30000" dirty="0" smtClean="0"/>
                        <a:t>st</a:t>
                      </a:r>
                      <a:r>
                        <a:rPr lang="en-GB" sz="1200" baseline="0" dirty="0" smtClean="0"/>
                        <a:t> law of thermodynamics</a:t>
                      </a:r>
                      <a:endParaRPr lang="en-GB" sz="1200" dirty="0"/>
                    </a:p>
                  </a:txBody>
                  <a:tcPr>
                    <a:solidFill>
                      <a:srgbClr val="92D050"/>
                    </a:solidFill>
                  </a:tcPr>
                </a:tc>
              </a:tr>
              <a:tr h="244826">
                <a:tc>
                  <a:txBody>
                    <a:bodyPr/>
                    <a:lstStyle/>
                    <a:p>
                      <a:pPr algn="ctr"/>
                      <a:r>
                        <a:rPr lang="en-GB" sz="1200" b="1" dirty="0" smtClean="0">
                          <a:latin typeface="Comic Sans MS" panose="030F0702030302020204" pitchFamily="66" charset="0"/>
                        </a:rPr>
                        <a:t>Boost:</a:t>
                      </a:r>
                      <a:endParaRPr lang="en-GB" sz="1200" b="1" dirty="0">
                        <a:latin typeface="Comic Sans MS" panose="030F0702030302020204" pitchFamily="66" charset="0"/>
                      </a:endParaRPr>
                    </a:p>
                  </a:txBody>
                  <a:tcPr anchor="ctr">
                    <a:solidFill>
                      <a:srgbClr val="FFC000"/>
                    </a:solidFill>
                  </a:tcPr>
                </a:tc>
                <a:tc>
                  <a:txBody>
                    <a:bodyPr/>
                    <a:lstStyle/>
                    <a:p>
                      <a:r>
                        <a:rPr lang="en-GB" sz="1200" baseline="0" dirty="0" smtClean="0"/>
                        <a:t>Define the signs and notation used</a:t>
                      </a:r>
                      <a:endParaRPr lang="en-GB" sz="1200" baseline="0" dirty="0"/>
                    </a:p>
                  </a:txBody>
                  <a:tcPr>
                    <a:solidFill>
                      <a:srgbClr val="FFC000"/>
                    </a:solidFill>
                  </a:tcPr>
                </a:tc>
              </a:tr>
              <a:tr h="244826">
                <a:tc>
                  <a:txBody>
                    <a:bodyPr/>
                    <a:lstStyle/>
                    <a:p>
                      <a:pPr algn="ctr"/>
                      <a:r>
                        <a:rPr lang="en-GB" sz="1200" b="1" dirty="0" smtClean="0">
                          <a:latin typeface="Comic Sans MS" panose="030F0702030302020204" pitchFamily="66" charset="0"/>
                        </a:rPr>
                        <a:t>Aspire:</a:t>
                      </a:r>
                      <a:endParaRPr lang="en-GB" sz="1200" b="1" dirty="0">
                        <a:latin typeface="Comic Sans MS" panose="030F0702030302020204" pitchFamily="66" charset="0"/>
                      </a:endParaRPr>
                    </a:p>
                  </a:txBody>
                  <a:tcPr anchor="ctr">
                    <a:solidFill>
                      <a:schemeClr val="accent2">
                        <a:lumMod val="40000"/>
                        <a:lumOff val="60000"/>
                      </a:schemeClr>
                    </a:solidFill>
                  </a:tcPr>
                </a:tc>
                <a:tc>
                  <a:txBody>
                    <a:bodyPr/>
                    <a:lstStyle/>
                    <a:p>
                      <a:r>
                        <a:rPr lang="en-GB" sz="1200" dirty="0" smtClean="0"/>
                        <a:t>Explain how</a:t>
                      </a:r>
                      <a:r>
                        <a:rPr lang="en-GB" sz="1200" baseline="0" dirty="0" smtClean="0"/>
                        <a:t> it can be applied to everyday situations</a:t>
                      </a:r>
                      <a:endParaRPr lang="en-GB" sz="1200" dirty="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171893894"/>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understand</a:t>
                      </a:r>
                      <a:r>
                        <a:rPr lang="en-GB" baseline="0" dirty="0" smtClean="0">
                          <a:solidFill>
                            <a:sysClr val="windowText" lastClr="000000"/>
                          </a:solidFill>
                          <a:latin typeface="Comic Sans MS" panose="030F0702030302020204" pitchFamily="66" charset="0"/>
                        </a:rPr>
                        <a:t> the 1</a:t>
                      </a:r>
                      <a:r>
                        <a:rPr lang="en-GB" baseline="30000" dirty="0" smtClean="0">
                          <a:solidFill>
                            <a:sysClr val="windowText" lastClr="000000"/>
                          </a:solidFill>
                          <a:latin typeface="Comic Sans MS" panose="030F0702030302020204" pitchFamily="66" charset="0"/>
                        </a:rPr>
                        <a:t>st</a:t>
                      </a:r>
                      <a:r>
                        <a:rPr lang="en-GB" baseline="0" dirty="0" smtClean="0">
                          <a:solidFill>
                            <a:sysClr val="windowText" lastClr="000000"/>
                          </a:solidFill>
                          <a:latin typeface="Comic Sans MS" panose="030F0702030302020204" pitchFamily="66" charset="0"/>
                        </a:rPr>
                        <a:t> law of thermodynamics</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03750620"/>
              </p:ext>
            </p:extLst>
          </p:nvPr>
        </p:nvGraphicFramePr>
        <p:xfrm>
          <a:off x="179512" y="1196752"/>
          <a:ext cx="8786918" cy="4392488"/>
        </p:xfrm>
        <a:graphic>
          <a:graphicData uri="http://schemas.openxmlformats.org/drawingml/2006/table">
            <a:tbl>
              <a:tblPr firstRow="1" bandRow="1">
                <a:tableStyleId>{5C22544A-7EE6-4342-B048-85BDC9FD1C3A}</a:tableStyleId>
              </a:tblPr>
              <a:tblGrid>
                <a:gridCol w="8786918"/>
              </a:tblGrid>
              <a:tr h="515747">
                <a:tc>
                  <a:txBody>
                    <a:bodyPr/>
                    <a:lstStyle/>
                    <a:p>
                      <a:r>
                        <a:rPr lang="en-GB" dirty="0" smtClean="0">
                          <a:latin typeface="Comic Sans MS" panose="030F0702030302020204" pitchFamily="66" charset="0"/>
                        </a:rPr>
                        <a:t>Task</a:t>
                      </a:r>
                      <a:endParaRPr lang="en-GB" dirty="0">
                        <a:latin typeface="Comic Sans MS" panose="030F0702030302020204" pitchFamily="66" charset="0"/>
                      </a:endParaRPr>
                    </a:p>
                  </a:txBody>
                  <a:tcPr/>
                </a:tc>
              </a:tr>
              <a:tr h="3876741">
                <a:tc>
                  <a:txBody>
                    <a:bodyPr/>
                    <a:lstStyle/>
                    <a:p>
                      <a:r>
                        <a:rPr lang="en-GB" sz="2400" b="0" baseline="0" dirty="0" smtClean="0">
                          <a:latin typeface="Comic Sans MS" panose="030F0702030302020204" pitchFamily="66" charset="0"/>
                        </a:rPr>
                        <a:t>Pick one of the examples from each list (open and closed) above, or one of your own and explain in as much detail as you can how the first law applies to </a:t>
                      </a:r>
                      <a:r>
                        <a:rPr lang="en-GB" sz="2400" b="0" baseline="0" smtClean="0">
                          <a:latin typeface="Comic Sans MS" panose="030F0702030302020204" pitchFamily="66" charset="0"/>
                        </a:rPr>
                        <a:t>this situation.</a:t>
                      </a:r>
                      <a:endParaRPr lang="en-GB" sz="2400" b="0" baseline="0"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61028839"/>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936104"/>
                <a:gridCol w="5400600"/>
                <a:gridCol w="2448271"/>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The 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Law of Thermodynamics</a:t>
                      </a:r>
                      <a:endParaRPr lang="en-GB" b="1" u="sng" dirty="0">
                        <a:latin typeface="Comic Sans MS" panose="030F0702030302020204" pitchFamily="66" charset="0"/>
                      </a:endParaRPr>
                    </a:p>
                  </a:txBody>
                  <a:tcPr/>
                </a:tc>
                <a:tc>
                  <a:txBody>
                    <a:bodyPr/>
                    <a:lstStyle/>
                    <a:p>
                      <a:pPr algn="r"/>
                      <a:fld id="{8A771ACB-A1EB-4F8F-9037-849D11A2016E}" type="datetime4">
                        <a:rPr lang="en-GB" b="1" u="sng" smtClean="0">
                          <a:latin typeface="Comic Sans MS" panose="030F0702030302020204" pitchFamily="66" charset="0"/>
                        </a:rPr>
                        <a:t>25 November 2014</a:t>
                      </a:fld>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2677777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734</Words>
  <Application>Microsoft Office PowerPoint</Application>
  <PresentationFormat>On-screen Show (4:3)</PresentationFormat>
  <Paragraphs>115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Swallow</dc:creator>
  <cp:lastModifiedBy>Iain Holmes</cp:lastModifiedBy>
  <cp:revision>30</cp:revision>
  <dcterms:created xsi:type="dcterms:W3CDTF">2014-10-05T09:30:59Z</dcterms:created>
  <dcterms:modified xsi:type="dcterms:W3CDTF">2014-11-25T22:58:06Z</dcterms:modified>
</cp:coreProperties>
</file>