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60"/>
  </p:normalViewPr>
  <p:slideViewPr>
    <p:cSldViewPr>
      <p:cViewPr>
        <p:scale>
          <a:sx n="75" d="100"/>
          <a:sy n="75" d="100"/>
        </p:scale>
        <p:origin x="-122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29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51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28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2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7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54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34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2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71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2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87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1B975-DEE9-4D9F-9E6D-1D5065013DBB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0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325563"/>
              </p:ext>
            </p:extLst>
          </p:nvPr>
        </p:nvGraphicFramePr>
        <p:xfrm>
          <a:off x="179512" y="1484784"/>
          <a:ext cx="87849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State</a:t>
                      </a:r>
                      <a:r>
                        <a:rPr lang="en-GB" baseline="0" dirty="0" smtClean="0"/>
                        <a:t> the four changes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Define the four</a:t>
                      </a:r>
                      <a:r>
                        <a:rPr lang="en-GB" baseline="0" dirty="0" smtClean="0"/>
                        <a:t> changes and the conditions during which they take place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Explain how the first law</a:t>
                      </a:r>
                      <a:r>
                        <a:rPr lang="en-GB" baseline="0" dirty="0" smtClean="0"/>
                        <a:t> of thermodynamics can be applied to these changes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73427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four changes to gases and their conditions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511450"/>
              </p:ext>
            </p:extLst>
          </p:nvPr>
        </p:nvGraphicFramePr>
        <p:xfrm>
          <a:off x="179512" y="3212976"/>
          <a:ext cx="8786918" cy="2097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441558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Starter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activity (5 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1655843">
                <a:tc>
                  <a:txBody>
                    <a:bodyPr/>
                    <a:lstStyle/>
                    <a:p>
                      <a:pPr algn="l"/>
                      <a:r>
                        <a:rPr lang="en-GB" sz="2800" b="1" baseline="0" dirty="0" smtClean="0">
                          <a:latin typeface="Comic Sans MS" panose="030F0702030302020204" pitchFamily="66" charset="0"/>
                        </a:rPr>
                        <a:t>Name three closed systems that you might find in everyday life</a:t>
                      </a:r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938327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Non-flow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processes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25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1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995975"/>
              </p:ext>
            </p:extLst>
          </p:nvPr>
        </p:nvGraphicFramePr>
        <p:xfrm>
          <a:off x="179512" y="5760720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44826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State</a:t>
                      </a:r>
                      <a:r>
                        <a:rPr lang="en-GB" sz="1200" baseline="0" dirty="0" smtClean="0"/>
                        <a:t> the four changes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Define the four</a:t>
                      </a:r>
                      <a:r>
                        <a:rPr lang="en-GB" sz="1200" baseline="0" dirty="0" smtClean="0"/>
                        <a:t> changes and the conditions during which they take place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Explain how the first law</a:t>
                      </a:r>
                      <a:r>
                        <a:rPr lang="en-GB" sz="1200" baseline="0" dirty="0" smtClean="0"/>
                        <a:t> of thermodynamics can be applied to these changes</a:t>
                      </a:r>
                      <a:endParaRPr lang="en-GB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864173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four changes to gases and their conditions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517848"/>
              </p:ext>
            </p:extLst>
          </p:nvPr>
        </p:nvGraphicFramePr>
        <p:xfrm>
          <a:off x="179512" y="1268760"/>
          <a:ext cx="8786918" cy="360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Notes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240360">
                <a:tc>
                  <a:txBody>
                    <a:bodyPr/>
                    <a:lstStyle/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process is a change from one state to another, where the state of the gas is determined by its pressure (</a:t>
                      </a:r>
                      <a:r>
                        <a:rPr lang="en-GB" sz="2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volume (</a:t>
                      </a:r>
                      <a:r>
                        <a:rPr lang="en-GB" sz="2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and temperature (</a:t>
                      </a:r>
                      <a:r>
                        <a:rPr lang="en-GB" sz="2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 Because the specification is concerned with non-flow processes (where the gas does not flow across the boundary) the systems involved are closed systems.</a:t>
                      </a: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There are four changes to learn about in this unit. Three we have come across before in gas laws. What are they? What is the fourth?</a:t>
                      </a:r>
                      <a:endParaRPr lang="en-GB" sz="3600" b="1" baseline="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915014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Non-flow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processes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25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89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168639"/>
              </p:ext>
            </p:extLst>
          </p:nvPr>
        </p:nvGraphicFramePr>
        <p:xfrm>
          <a:off x="179512" y="5760720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44826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State</a:t>
                      </a:r>
                      <a:r>
                        <a:rPr lang="en-GB" sz="1200" baseline="0" dirty="0" smtClean="0"/>
                        <a:t> the four changes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Define the four</a:t>
                      </a:r>
                      <a:r>
                        <a:rPr lang="en-GB" sz="1200" baseline="0" dirty="0" smtClean="0"/>
                        <a:t> changes and the conditions during which they take place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Explain how the first law</a:t>
                      </a:r>
                      <a:r>
                        <a:rPr lang="en-GB" sz="1200" baseline="0" dirty="0" smtClean="0"/>
                        <a:t> of thermodynamics can be applied to these changes</a:t>
                      </a:r>
                      <a:endParaRPr lang="en-GB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686223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four changes to gases and their conditions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406989"/>
              </p:ext>
            </p:extLst>
          </p:nvPr>
        </p:nvGraphicFramePr>
        <p:xfrm>
          <a:off x="179512" y="1268760"/>
          <a:ext cx="8786918" cy="360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Task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240360">
                <a:tc>
                  <a:txBody>
                    <a:bodyPr/>
                    <a:lstStyle/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the given information sheet and prepare to explain the information to the rest of the class.</a:t>
                      </a: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the model I have just shown you and the outcomes to make sure you cover everything. </a:t>
                      </a:r>
                      <a:endParaRPr lang="en-GB" sz="3600" b="1" baseline="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365717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Non-flow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processes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25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62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216267"/>
              </p:ext>
            </p:extLst>
          </p:nvPr>
        </p:nvGraphicFramePr>
        <p:xfrm>
          <a:off x="179512" y="5760720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44826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State</a:t>
                      </a:r>
                      <a:r>
                        <a:rPr lang="en-GB" sz="1200" baseline="0" dirty="0" smtClean="0"/>
                        <a:t> the four changes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Define the four</a:t>
                      </a:r>
                      <a:r>
                        <a:rPr lang="en-GB" sz="1200" baseline="0" dirty="0" smtClean="0"/>
                        <a:t> changes and the conditions during which they take place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Explain how the first law</a:t>
                      </a:r>
                      <a:r>
                        <a:rPr lang="en-GB" sz="1200" baseline="0" dirty="0" smtClean="0"/>
                        <a:t> of thermodynamics can be applied to these changes</a:t>
                      </a:r>
                      <a:endParaRPr lang="en-GB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460380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four changes to gases and their conditions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394551"/>
              </p:ext>
            </p:extLst>
          </p:nvPr>
        </p:nvGraphicFramePr>
        <p:xfrm>
          <a:off x="179512" y="1268760"/>
          <a:ext cx="878691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Task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240360"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Isothermal change 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This is a change that occurs at constant temperature. If the temperature, and hence internal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energy, is to remain constant, thermal energy must be supplied to the gas and the gas will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expand, doing an amount of work equal to the heat supplied. Since the internal energy does not </a:t>
                      </a:r>
                      <a:r>
                        <a:rPr lang="de-DE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change, Δ</a:t>
                      </a:r>
                      <a:r>
                        <a:rPr lang="de-DE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 </a:t>
                      </a:r>
                      <a:r>
                        <a:rPr lang="de-DE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zero, so Q = </a:t>
                      </a:r>
                      <a:r>
                        <a:rPr lang="de-DE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W.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Such a process is impossible, but if the container were a perfect conductor, or the process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occurs infinitely slowly so that there is time for heat to transfer and the gas is always in thermal equilibrium with the surroundings, the process will be truly isothermal.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reality, a slow process in a container which is a good conductor will be nearly isothermal.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 isothermal change obeys the law:</a:t>
                      </a:r>
                    </a:p>
                    <a:p>
                      <a:r>
                        <a:rPr lang="en-GB" sz="18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pV</a:t>
                      </a:r>
                      <a:r>
                        <a:rPr lang="en-GB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constant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This is also known as Boyle’s Law.</a:t>
                      </a:r>
                    </a:p>
                    <a:p>
                      <a:r>
                        <a:rPr lang="en-GB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en-GB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= </a:t>
                      </a:r>
                      <a:r>
                        <a:rPr lang="en-GB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GB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GB" sz="3600" b="1" baseline="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028448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Non-flow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processes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25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568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33814"/>
              </p:ext>
            </p:extLst>
          </p:nvPr>
        </p:nvGraphicFramePr>
        <p:xfrm>
          <a:off x="179512" y="5760720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44826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State</a:t>
                      </a:r>
                      <a:r>
                        <a:rPr lang="en-GB" sz="1200" baseline="0" dirty="0" smtClean="0"/>
                        <a:t> the four changes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Define the four</a:t>
                      </a:r>
                      <a:r>
                        <a:rPr lang="en-GB" sz="1200" baseline="0" dirty="0" smtClean="0"/>
                        <a:t> changes and the conditions during which they take place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Explain how the first law</a:t>
                      </a:r>
                      <a:r>
                        <a:rPr lang="en-GB" sz="1200" baseline="0" dirty="0" smtClean="0"/>
                        <a:t> of thermodynamics can be applied to these changes</a:t>
                      </a:r>
                      <a:endParaRPr lang="en-GB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590783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four changes to gases and their conditions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135669"/>
              </p:ext>
            </p:extLst>
          </p:nvPr>
        </p:nvGraphicFramePr>
        <p:xfrm>
          <a:off x="179512" y="1268760"/>
          <a:ext cx="6840760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/>
              </a:tblGrid>
              <a:tr h="414485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Task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833987"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Constant pressure change 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gas in the cylinder shown in </a:t>
                      </a:r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Figure 4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 under a constant pressure due to the weight of the piston. If the gas is heated the piston moves up a distance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en-GB" sz="18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The work done </a:t>
                      </a:r>
                      <a:r>
                        <a:rPr lang="en-GB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 </a:t>
                      </a:r>
                      <a:r>
                        <a:rPr lang="en-GB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en-GB" sz="18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GB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</a:p>
                    <a:p>
                      <a:r>
                        <a:rPr lang="en-GB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 = pressure × area of piston</a:t>
                      </a:r>
                    </a:p>
                    <a:p>
                      <a:r>
                        <a:rPr lang="en-GB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 = p A</a:t>
                      </a:r>
                    </a:p>
                    <a:p>
                      <a:r>
                        <a:rPr lang="pl-PL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 = p A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pl-PL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 = p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pl-PL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Heating a gas at constant pressure causes an increase in volume (Δ</a:t>
                      </a:r>
                      <a:r>
                        <a:rPr lang="en-GB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and temperature, and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external work is done owing to the increase in volume. Cooling the gas will reduce the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temperature and volume.</a:t>
                      </a:r>
                      <a:endParaRPr lang="en-GB" sz="3600" b="1" baseline="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431267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Non-flow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processes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25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1844824"/>
            <a:ext cx="193357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0950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843174"/>
              </p:ext>
            </p:extLst>
          </p:nvPr>
        </p:nvGraphicFramePr>
        <p:xfrm>
          <a:off x="179512" y="5760720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44826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State</a:t>
                      </a:r>
                      <a:r>
                        <a:rPr lang="en-GB" sz="1200" baseline="0" dirty="0" smtClean="0"/>
                        <a:t> the four changes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Define the four</a:t>
                      </a:r>
                      <a:r>
                        <a:rPr lang="en-GB" sz="1200" baseline="0" dirty="0" smtClean="0"/>
                        <a:t> changes and the conditions during which they take place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Explain how the first law</a:t>
                      </a:r>
                      <a:r>
                        <a:rPr lang="en-GB" sz="1200" baseline="0" dirty="0" smtClean="0"/>
                        <a:t> of thermodynamics can be applied to these changes</a:t>
                      </a:r>
                      <a:endParaRPr lang="en-GB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84799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four changes to gases and their conditions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77883423"/>
                  </p:ext>
                </p:extLst>
              </p:nvPr>
            </p:nvGraphicFramePr>
            <p:xfrm>
              <a:off x="179512" y="1268760"/>
              <a:ext cx="8786918" cy="4297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786918"/>
                  </a:tblGrid>
                  <a:tr h="360040">
                    <a:tc>
                      <a:txBody>
                        <a:bodyPr/>
                        <a:lstStyle/>
                        <a:p>
                          <a:r>
                            <a:rPr lang="en-GB" dirty="0" smtClean="0">
                              <a:latin typeface="Comic Sans MS" panose="030F0702030302020204" pitchFamily="66" charset="0"/>
                            </a:rPr>
                            <a:t>Task</a:t>
                          </a:r>
                          <a:endParaRPr lang="en-GB" dirty="0">
                            <a:latin typeface="Comic Sans MS" panose="030F0702030302020204" pitchFamily="66" charset="0"/>
                          </a:endParaRPr>
                        </a:p>
                      </a:txBody>
                      <a:tcPr/>
                    </a:tc>
                  </a:tr>
                  <a:tr h="3240360">
                    <a:tc>
                      <a:txBody>
                        <a:bodyPr/>
                        <a:lstStyle/>
                        <a:p>
                          <a:r>
                            <a:rPr lang="en-GB" sz="18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Adiabatic change </a:t>
                          </a:r>
                        </a:p>
                        <a:p>
                          <a:r>
                            <a:rPr lang="en-GB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An adiabatic change is one in which no heat passes into or out of the gas. </a:t>
                          </a:r>
                          <a:r>
                            <a:rPr lang="en-GB" sz="1800" b="0" i="1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Q </a:t>
                          </a:r>
                          <a:r>
                            <a:rPr lang="en-GB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= zero, so any</a:t>
                          </a:r>
                        </a:p>
                        <a:p>
                          <a:r>
                            <a:rPr lang="en-GB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work done is at the expense of the internal energy of the gas. If the gas expands, as in a balloon bursting </a:t>
                          </a:r>
                          <a:r>
                            <a:rPr lang="en-GB" sz="1800" b="0" i="1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Q </a:t>
                          </a:r>
                          <a:r>
                            <a:rPr lang="en-GB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= </a:t>
                          </a:r>
                          <a:r>
                            <a:rPr lang="el-GR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Δ</a:t>
                          </a:r>
                          <a:r>
                            <a:rPr lang="en-GB" sz="1800" b="0" i="1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 </a:t>
                          </a:r>
                          <a:r>
                            <a:rPr lang="en-GB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+ </a:t>
                          </a:r>
                          <a:r>
                            <a:rPr lang="en-GB" sz="1800" b="0" i="1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W</a:t>
                          </a:r>
                        </a:p>
                        <a:p>
                          <a:r>
                            <a:rPr lang="en-GB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Therefore </a:t>
                          </a:r>
                          <a:r>
                            <a:rPr lang="en-GB" sz="1800" b="0" i="1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W = </a:t>
                          </a:r>
                          <a:r>
                            <a:rPr lang="en-GB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− Δ</a:t>
                          </a:r>
                          <a:r>
                            <a:rPr lang="en-GB" sz="1800" b="0" i="1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 </a:t>
                          </a:r>
                          <a:r>
                            <a:rPr lang="en-GB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the internal energy, hence the temperature, goes down as work is done by the gas in pushing away the surrounding air.</a:t>
                          </a:r>
                        </a:p>
                        <a:p>
                          <a:r>
                            <a:rPr lang="en-GB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If the gas is compressed, as in the compression stroke of an internal combustion engine,</a:t>
                          </a:r>
                        </a:p>
                        <a:p>
                          <a:r>
                            <a:rPr lang="en-GB" sz="1800" b="0" i="1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Q </a:t>
                          </a:r>
                          <a:r>
                            <a:rPr lang="en-GB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= </a:t>
                          </a:r>
                          <a:r>
                            <a:rPr lang="el-GR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Δ</a:t>
                          </a:r>
                          <a:r>
                            <a:rPr lang="en-GB" sz="1800" b="0" i="1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 </a:t>
                          </a:r>
                          <a:r>
                            <a:rPr lang="en-GB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+ </a:t>
                          </a:r>
                          <a:r>
                            <a:rPr lang="en-GB" sz="1800" b="0" i="1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W</a:t>
                          </a:r>
                        </a:p>
                        <a:p>
                          <a:r>
                            <a:rPr lang="en-GB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Therefore −</a:t>
                          </a:r>
                          <a:r>
                            <a:rPr lang="en-GB" sz="1800" b="0" i="1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W = </a:t>
                          </a:r>
                          <a:r>
                            <a:rPr lang="en-GB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Δ</a:t>
                          </a:r>
                          <a:r>
                            <a:rPr lang="en-GB" sz="1800" b="0" i="1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 </a:t>
                          </a:r>
                          <a:r>
                            <a:rPr lang="en-GB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the internal energy, hence the temperature, goes up as work is done on the gas. The change obeys the law:</a:t>
                          </a:r>
                        </a:p>
                        <a:p>
                          <a:r>
                            <a:rPr lang="en-GB" sz="1800" b="0" i="1" u="none" strike="noStrike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pV</a:t>
                          </a:r>
                          <a:endParaRPr lang="en-GB" sz="1800" b="0" i="1" u="none" strike="noStrike" kern="1200" baseline="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r>
                            <a:rPr lang="el-GR" sz="1800" b="0" i="1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γ = </a:t>
                          </a:r>
                          <a:r>
                            <a:rPr lang="en-GB" sz="1800" b="0" i="1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constant</a:t>
                          </a:r>
                        </a:p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3600" b="1" i="1" baseline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3600" b="1" i="1" baseline="0" smtClean="0">
                                        <a:latin typeface="Cambria Math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GB" sz="3600" b="1" i="1" baseline="0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GB" sz="3600" b="1" i="1" baseline="0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GB" sz="3600" b="1" i="1" baseline="0" smtClean="0">
                                        <a:latin typeface="Cambria Math"/>
                                      </a:rPr>
                                      <m:t>𝑽</m:t>
                                    </m:r>
                                    <m:r>
                                      <a:rPr lang="en-GB" sz="3600" b="1" i="1" baseline="0" smtClean="0"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b/>
                                  <m:sup>
                                    <m:r>
                                      <a:rPr lang="en-GB" sz="3600" b="1" i="1" baseline="0" smtClean="0">
                                        <a:latin typeface="Cambria Math"/>
                                        <a:ea typeface="Cambria Math"/>
                                      </a:rPr>
                                      <m:t>𝜸</m:t>
                                    </m:r>
                                  </m:sup>
                                </m:sSubSup>
                                <m:r>
                                  <a:rPr lang="en-GB" sz="3600" b="1" i="1" baseline="0" smtClean="0"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GB" sz="3600" b="1" i="1" baseline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3600" b="1" i="1" baseline="0" smtClean="0">
                                        <a:latin typeface="Cambria Math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GB" sz="3600" b="1" i="1" baseline="0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GB" sz="3600" b="1" i="1" baseline="0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GB" sz="3600" b="1" i="1" baseline="0" smtClean="0">
                                        <a:latin typeface="Cambria Math"/>
                                      </a:rPr>
                                      <m:t>𝑽</m:t>
                                    </m:r>
                                    <m:r>
                                      <a:rPr lang="en-GB" sz="3600" b="1" i="1" baseline="0" smtClean="0"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b/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l-GR" sz="3600" b="1" i="1" baseline="0" smtClean="0">
                                        <a:latin typeface="Cambria Math"/>
                                      </a:rPr>
                                      <m:t>γ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GB" sz="3600" b="1" baseline="0" dirty="0" smtClean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solidFill>
                          <a:srgbClr val="92D050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77883423"/>
                  </p:ext>
                </p:extLst>
              </p:nvPr>
            </p:nvGraphicFramePr>
            <p:xfrm>
              <a:off x="179512" y="1268760"/>
              <a:ext cx="8786918" cy="4297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786918"/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 smtClean="0">
                              <a:latin typeface="Comic Sans MS" panose="030F0702030302020204" pitchFamily="66" charset="0"/>
                            </a:rPr>
                            <a:t>Task</a:t>
                          </a:r>
                          <a:endParaRPr lang="en-GB" dirty="0">
                            <a:latin typeface="Comic Sans MS" panose="030F0702030302020204" pitchFamily="66" charset="0"/>
                          </a:endParaRPr>
                        </a:p>
                      </a:txBody>
                      <a:tcPr/>
                    </a:tc>
                  </a:tr>
                  <a:tr h="39319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9922" b="-15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100316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Non-flow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processes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25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08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657913"/>
              </p:ext>
            </p:extLst>
          </p:nvPr>
        </p:nvGraphicFramePr>
        <p:xfrm>
          <a:off x="179512" y="5760720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44826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State</a:t>
                      </a:r>
                      <a:r>
                        <a:rPr lang="en-GB" sz="1200" baseline="0" dirty="0" smtClean="0"/>
                        <a:t> the four changes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Define the four</a:t>
                      </a:r>
                      <a:r>
                        <a:rPr lang="en-GB" sz="1200" baseline="0" dirty="0" smtClean="0"/>
                        <a:t> changes and the conditions during which they take place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Explain how the first law</a:t>
                      </a:r>
                      <a:r>
                        <a:rPr lang="en-GB" sz="1200" baseline="0" dirty="0" smtClean="0"/>
                        <a:t> of thermodynamics can be applied to these changes</a:t>
                      </a:r>
                      <a:endParaRPr lang="en-GB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431641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four changes to gases and their conditions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359416"/>
              </p:ext>
            </p:extLst>
          </p:nvPr>
        </p:nvGraphicFramePr>
        <p:xfrm>
          <a:off x="179512" y="1268760"/>
          <a:ext cx="8786918" cy="360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Task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240360">
                <a:tc>
                  <a:txBody>
                    <a:bodyPr/>
                    <a:lstStyle/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Check your notes against your information booklets and ask someone else to read them too.</a:t>
                      </a: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 any </a:t>
                      </a:r>
                      <a:r>
                        <a:rPr lang="en-GB" sz="2400" b="0" i="0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improvements needed.</a:t>
                      </a:r>
                      <a:endParaRPr lang="en-GB" sz="3600" b="1" baseline="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291147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Non-flow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processes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25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55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1003</Words>
  <Application>Microsoft Office PowerPoint</Application>
  <PresentationFormat>On-screen Show (4:3)</PresentationFormat>
  <Paragraphs>129</Paragraphs>
  <Slides>7</Slides>
  <Notes>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Swallow</dc:creator>
  <cp:lastModifiedBy>Iain Holmes</cp:lastModifiedBy>
  <cp:revision>33</cp:revision>
  <dcterms:created xsi:type="dcterms:W3CDTF">2014-10-05T09:30:59Z</dcterms:created>
  <dcterms:modified xsi:type="dcterms:W3CDTF">2014-11-25T23:21:03Z</dcterms:modified>
</cp:coreProperties>
</file>