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3" r:id="rId4"/>
    <p:sldId id="264" r:id="rId5"/>
    <p:sldId id="265" r:id="rId6"/>
    <p:sldId id="266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82" autoAdjust="0"/>
    <p:restoredTop sz="94660"/>
  </p:normalViewPr>
  <p:slideViewPr>
    <p:cSldViewPr>
      <p:cViewPr>
        <p:scale>
          <a:sx n="75" d="100"/>
          <a:sy n="75" d="100"/>
        </p:scale>
        <p:origin x="-2652" y="-8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B975-DEE9-4D9F-9E6D-1D5065013DBB}" type="datetimeFigureOut">
              <a:rPr lang="en-GB" smtClean="0"/>
              <a:t>01/12/2014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8295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B975-DEE9-4D9F-9E6D-1D5065013DBB}" type="datetimeFigureOut">
              <a:rPr lang="en-GB" smtClean="0"/>
              <a:t>01/12/2014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1513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B975-DEE9-4D9F-9E6D-1D5065013DBB}" type="datetimeFigureOut">
              <a:rPr lang="en-GB" smtClean="0"/>
              <a:t>01/12/2014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8287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B975-DEE9-4D9F-9E6D-1D5065013DBB}" type="datetimeFigureOut">
              <a:rPr lang="en-GB" smtClean="0"/>
              <a:t>01/12/2014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9125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B975-DEE9-4D9F-9E6D-1D5065013DBB}" type="datetimeFigureOut">
              <a:rPr lang="en-GB" smtClean="0"/>
              <a:t>01/12/2014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1778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B975-DEE9-4D9F-9E6D-1D5065013DBB}" type="datetimeFigureOut">
              <a:rPr lang="en-GB" smtClean="0"/>
              <a:t>01/12/2014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9543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B975-DEE9-4D9F-9E6D-1D5065013DBB}" type="datetimeFigureOut">
              <a:rPr lang="en-GB" smtClean="0"/>
              <a:t>01/12/2014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3349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B975-DEE9-4D9F-9E6D-1D5065013DBB}" type="datetimeFigureOut">
              <a:rPr lang="en-GB" smtClean="0"/>
              <a:t>01/12/2014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7422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B975-DEE9-4D9F-9E6D-1D5065013DBB}" type="datetimeFigureOut">
              <a:rPr lang="en-GB" smtClean="0"/>
              <a:t>01/12/2014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9711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B975-DEE9-4D9F-9E6D-1D5065013DBB}" type="datetimeFigureOut">
              <a:rPr lang="en-GB" smtClean="0"/>
              <a:t>01/12/2014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7023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B975-DEE9-4D9F-9E6D-1D5065013DBB}" type="datetimeFigureOut">
              <a:rPr lang="en-GB" smtClean="0"/>
              <a:t>01/12/2014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8877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01B975-DEE9-4D9F-9E6D-1D5065013DBB}" type="datetimeFigureOut">
              <a:rPr lang="en-GB" smtClean="0"/>
              <a:t>01/12/2014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0102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8843997"/>
              </p:ext>
            </p:extLst>
          </p:nvPr>
        </p:nvGraphicFramePr>
        <p:xfrm>
          <a:off x="179512" y="1484784"/>
          <a:ext cx="8784976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7776864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From</a:t>
                      </a:r>
                      <a:r>
                        <a:rPr lang="en-GB" baseline="0" dirty="0" smtClean="0">
                          <a:latin typeface="Comic Sans MS" panose="030F0702030302020204" pitchFamily="66" charset="0"/>
                        </a:rPr>
                        <a:t> my learning today I will be able to: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Comic Sans MS" panose="030F0702030302020204" pitchFamily="66" charset="0"/>
                        </a:rPr>
                        <a:t>Key:</a:t>
                      </a:r>
                      <a:endParaRPr lang="en-GB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Describe</a:t>
                      </a:r>
                      <a:r>
                        <a:rPr lang="en-GB" baseline="0" dirty="0" smtClean="0"/>
                        <a:t> the shape of the p-V diagram for the four changes</a:t>
                      </a:r>
                      <a:endParaRPr lang="en-GB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Comic Sans MS" panose="030F0702030302020204" pitchFamily="66" charset="0"/>
                        </a:rPr>
                        <a:t>Boost:</a:t>
                      </a:r>
                      <a:endParaRPr lang="en-GB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Explain how the first law applies to these four changes</a:t>
                      </a:r>
                      <a:endParaRPr lang="en-GB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Comic Sans MS" panose="030F0702030302020204" pitchFamily="66" charset="0"/>
                        </a:rPr>
                        <a:t>Aspire:</a:t>
                      </a:r>
                      <a:endParaRPr lang="en-GB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Analyse the p-V graphs using</a:t>
                      </a:r>
                      <a:r>
                        <a:rPr lang="en-GB" baseline="0" dirty="0" smtClean="0"/>
                        <a:t> the algebraic expression for the first law</a:t>
                      </a:r>
                      <a:endParaRPr lang="en-GB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1692924"/>
              </p:ext>
            </p:extLst>
          </p:nvPr>
        </p:nvGraphicFramePr>
        <p:xfrm>
          <a:off x="179512" y="692696"/>
          <a:ext cx="878497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  <a:gridCol w="7488832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Objective</a:t>
                      </a:r>
                      <a:endParaRPr lang="en-GB" dirty="0">
                        <a:solidFill>
                          <a:sysClr val="windowText" lastClr="0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To </a:t>
                      </a:r>
                      <a:r>
                        <a:rPr lang="en-GB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explain the four changes in terms of the p-V diagram</a:t>
                      </a:r>
                      <a:endParaRPr lang="en-GB" dirty="0">
                        <a:solidFill>
                          <a:sysClr val="windowText" lastClr="0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8987607"/>
              </p:ext>
            </p:extLst>
          </p:nvPr>
        </p:nvGraphicFramePr>
        <p:xfrm>
          <a:off x="179512" y="3212976"/>
          <a:ext cx="8786918" cy="22398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86918"/>
              </a:tblGrid>
              <a:tr h="441558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Starter</a:t>
                      </a:r>
                      <a:r>
                        <a:rPr lang="en-GB" baseline="0" dirty="0" smtClean="0">
                          <a:latin typeface="Comic Sans MS" panose="030F0702030302020204" pitchFamily="66" charset="0"/>
                        </a:rPr>
                        <a:t> activity </a:t>
                      </a:r>
                      <a:r>
                        <a:rPr lang="en-GB" baseline="0" dirty="0" smtClean="0">
                          <a:latin typeface="Comic Sans MS" panose="030F0702030302020204" pitchFamily="66" charset="0"/>
                        </a:rPr>
                        <a:t>(15 </a:t>
                      </a:r>
                      <a:r>
                        <a:rPr lang="en-GB" baseline="0" dirty="0" smtClean="0">
                          <a:latin typeface="Comic Sans MS" panose="030F0702030302020204" pitchFamily="66" charset="0"/>
                        </a:rPr>
                        <a:t>minutes):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1655843">
                <a:tc>
                  <a:txBody>
                    <a:bodyPr/>
                    <a:lstStyle/>
                    <a:p>
                      <a:pPr algn="l"/>
                      <a:r>
                        <a:rPr lang="en-GB" sz="2800" b="1" baseline="0" dirty="0" smtClean="0">
                          <a:latin typeface="Comic Sans MS" panose="030F0702030302020204" pitchFamily="66" charset="0"/>
                        </a:rPr>
                        <a:t>Review independent learning from the previous lesson</a:t>
                      </a:r>
                    </a:p>
                    <a:p>
                      <a:pPr algn="l"/>
                      <a:endParaRPr lang="en-GB" sz="2800" b="1" baseline="0" dirty="0" smtClean="0">
                        <a:latin typeface="Comic Sans MS" panose="030F0702030302020204" pitchFamily="66" charset="0"/>
                      </a:endParaRPr>
                    </a:p>
                    <a:p>
                      <a:pPr algn="l"/>
                      <a:r>
                        <a:rPr lang="en-GB" sz="2800" b="1" baseline="0" dirty="0" smtClean="0">
                          <a:latin typeface="Comic Sans MS" panose="030F0702030302020204" pitchFamily="66" charset="0"/>
                        </a:rPr>
                        <a:t>What did you learn about the four changes?</a:t>
                      </a:r>
                      <a:endParaRPr lang="en-GB" sz="2800" b="1" baseline="0" dirty="0" smtClean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0301865"/>
              </p:ext>
            </p:extLst>
          </p:nvPr>
        </p:nvGraphicFramePr>
        <p:xfrm>
          <a:off x="179512" y="116632"/>
          <a:ext cx="8784975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36104"/>
                <a:gridCol w="5400600"/>
                <a:gridCol w="2448271"/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CW</a:t>
                      </a:r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The</a:t>
                      </a:r>
                      <a:r>
                        <a:rPr lang="en-GB" b="1" u="sng" baseline="0" dirty="0" smtClean="0">
                          <a:latin typeface="Comic Sans MS" panose="030F0702030302020204" pitchFamily="66" charset="0"/>
                        </a:rPr>
                        <a:t> p-V diagram</a:t>
                      </a:r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fld id="{8A771ACB-A1EB-4F8F-9037-849D11A2016E}" type="datetime4">
                        <a:rPr lang="en-GB" b="1" u="sng" smtClean="0">
                          <a:latin typeface="Comic Sans MS" panose="030F0702030302020204" pitchFamily="66" charset="0"/>
                        </a:rPr>
                        <a:t>01 December 2014</a:t>
                      </a:fld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5136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0856213"/>
              </p:ext>
            </p:extLst>
          </p:nvPr>
        </p:nvGraphicFramePr>
        <p:xfrm>
          <a:off x="179512" y="5760720"/>
          <a:ext cx="8784976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7776864"/>
              </a:tblGrid>
              <a:tr h="226824">
                <a:tc gridSpan="2">
                  <a:txBody>
                    <a:bodyPr/>
                    <a:lstStyle/>
                    <a:p>
                      <a:r>
                        <a:rPr lang="en-GB" sz="1200" dirty="0" smtClean="0">
                          <a:latin typeface="Comic Sans MS" panose="030F0702030302020204" pitchFamily="66" charset="0"/>
                        </a:rPr>
                        <a:t>From</a:t>
                      </a:r>
                      <a:r>
                        <a:rPr lang="en-GB" sz="1200" baseline="0" dirty="0" smtClean="0">
                          <a:latin typeface="Comic Sans MS" panose="030F0702030302020204" pitchFamily="66" charset="0"/>
                        </a:rPr>
                        <a:t> my learning today I will be able to: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26824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Comic Sans MS" panose="030F0702030302020204" pitchFamily="66" charset="0"/>
                        </a:rPr>
                        <a:t>Key:</a:t>
                      </a:r>
                      <a:endParaRPr lang="en-GB" sz="12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Describe</a:t>
                      </a:r>
                      <a:r>
                        <a:rPr lang="en-GB" sz="1200" baseline="0" dirty="0" smtClean="0"/>
                        <a:t> the shape of the p-V diagram for the four changes</a:t>
                      </a:r>
                      <a:endParaRPr lang="en-GB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226824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Comic Sans MS" panose="030F0702030302020204" pitchFamily="66" charset="0"/>
                        </a:rPr>
                        <a:t>Boost:</a:t>
                      </a:r>
                      <a:endParaRPr lang="en-GB" sz="12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Explain how the first law applies to these four changes</a:t>
                      </a:r>
                      <a:endParaRPr lang="en-GB" sz="12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226824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Comic Sans MS" panose="030F0702030302020204" pitchFamily="66" charset="0"/>
                        </a:rPr>
                        <a:t>Aspire:</a:t>
                      </a:r>
                      <a:endParaRPr lang="en-GB" sz="12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Analyse the p-V graphs using</a:t>
                      </a:r>
                      <a:r>
                        <a:rPr lang="en-GB" sz="1200" baseline="0" dirty="0" smtClean="0"/>
                        <a:t> the algebraic expression for the first law</a:t>
                      </a:r>
                      <a:endParaRPr lang="en-GB" sz="12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2713076"/>
              </p:ext>
            </p:extLst>
          </p:nvPr>
        </p:nvGraphicFramePr>
        <p:xfrm>
          <a:off x="179512" y="692696"/>
          <a:ext cx="878497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  <a:gridCol w="7488832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Objective</a:t>
                      </a:r>
                      <a:endParaRPr lang="en-GB" dirty="0">
                        <a:solidFill>
                          <a:sysClr val="windowText" lastClr="0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To </a:t>
                      </a:r>
                      <a:r>
                        <a:rPr lang="en-GB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explain the four changes in terms of the p-V diagram</a:t>
                      </a:r>
                      <a:endParaRPr lang="en-GB" dirty="0">
                        <a:solidFill>
                          <a:sysClr val="windowText" lastClr="0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5647912"/>
              </p:ext>
            </p:extLst>
          </p:nvPr>
        </p:nvGraphicFramePr>
        <p:xfrm>
          <a:off x="179512" y="116632"/>
          <a:ext cx="8784975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36104"/>
                <a:gridCol w="5400600"/>
                <a:gridCol w="2448271"/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CW</a:t>
                      </a:r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The</a:t>
                      </a:r>
                      <a:r>
                        <a:rPr lang="en-GB" b="1" u="sng" baseline="0" dirty="0" smtClean="0">
                          <a:latin typeface="Comic Sans MS" panose="030F0702030302020204" pitchFamily="66" charset="0"/>
                        </a:rPr>
                        <a:t> p-V diagram</a:t>
                      </a:r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fld id="{8A771ACB-A1EB-4F8F-9037-849D11A2016E}" type="datetime4">
                        <a:rPr lang="en-GB" b="1" u="sng" smtClean="0">
                          <a:latin typeface="Comic Sans MS" panose="030F0702030302020204" pitchFamily="66" charset="0"/>
                        </a:rPr>
                        <a:t>01 December 2014</a:t>
                      </a:fld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124743"/>
            <a:ext cx="8712968" cy="2986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1171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60648"/>
            <a:ext cx="8712968" cy="2986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72799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968" y="404664"/>
            <a:ext cx="8640960" cy="3203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015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024" y="404664"/>
            <a:ext cx="8496944" cy="284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37707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620688"/>
            <a:ext cx="8352928" cy="2903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533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2792849"/>
              </p:ext>
            </p:extLst>
          </p:nvPr>
        </p:nvGraphicFramePr>
        <p:xfrm>
          <a:off x="179512" y="5760720"/>
          <a:ext cx="8784976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7776864"/>
              </a:tblGrid>
              <a:tr h="226824">
                <a:tc gridSpan="2">
                  <a:txBody>
                    <a:bodyPr/>
                    <a:lstStyle/>
                    <a:p>
                      <a:r>
                        <a:rPr lang="en-GB" sz="1200" dirty="0" smtClean="0">
                          <a:latin typeface="Comic Sans MS" panose="030F0702030302020204" pitchFamily="66" charset="0"/>
                        </a:rPr>
                        <a:t>From</a:t>
                      </a:r>
                      <a:r>
                        <a:rPr lang="en-GB" sz="1200" baseline="0" dirty="0" smtClean="0">
                          <a:latin typeface="Comic Sans MS" panose="030F0702030302020204" pitchFamily="66" charset="0"/>
                        </a:rPr>
                        <a:t> my learning today I will be able to: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26824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Comic Sans MS" panose="030F0702030302020204" pitchFamily="66" charset="0"/>
                        </a:rPr>
                        <a:t>Key:</a:t>
                      </a:r>
                      <a:endParaRPr lang="en-GB" sz="12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Describe</a:t>
                      </a:r>
                      <a:r>
                        <a:rPr lang="en-GB" sz="1200" baseline="0" dirty="0" smtClean="0"/>
                        <a:t> the shape of the p-V diagram for the four changes</a:t>
                      </a:r>
                      <a:endParaRPr lang="en-GB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226824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Comic Sans MS" panose="030F0702030302020204" pitchFamily="66" charset="0"/>
                        </a:rPr>
                        <a:t>Boost:</a:t>
                      </a:r>
                      <a:endParaRPr lang="en-GB" sz="12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Explain how the first law applies to these four changes</a:t>
                      </a:r>
                      <a:endParaRPr lang="en-GB" sz="12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226824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Comic Sans MS" panose="030F0702030302020204" pitchFamily="66" charset="0"/>
                        </a:rPr>
                        <a:t>Aspire:</a:t>
                      </a:r>
                      <a:endParaRPr lang="en-GB" sz="12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Analyse the p-V graphs using</a:t>
                      </a:r>
                      <a:r>
                        <a:rPr lang="en-GB" sz="1200" baseline="0" dirty="0" smtClean="0"/>
                        <a:t> the algebraic expression for the first law</a:t>
                      </a:r>
                      <a:endParaRPr lang="en-GB" sz="12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5211533"/>
              </p:ext>
            </p:extLst>
          </p:nvPr>
        </p:nvGraphicFramePr>
        <p:xfrm>
          <a:off x="179512" y="692696"/>
          <a:ext cx="878497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  <a:gridCol w="7488832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Objective</a:t>
                      </a:r>
                      <a:endParaRPr lang="en-GB" dirty="0">
                        <a:solidFill>
                          <a:sysClr val="windowText" lastClr="0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To </a:t>
                      </a:r>
                      <a:r>
                        <a:rPr lang="en-GB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explain the four changes in terms of the p-V diagram</a:t>
                      </a:r>
                      <a:endParaRPr lang="en-GB" dirty="0">
                        <a:solidFill>
                          <a:sysClr val="windowText" lastClr="0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8792536"/>
              </p:ext>
            </p:extLst>
          </p:nvPr>
        </p:nvGraphicFramePr>
        <p:xfrm>
          <a:off x="179512" y="116632"/>
          <a:ext cx="8784975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36104"/>
                <a:gridCol w="5400600"/>
                <a:gridCol w="2448271"/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CW</a:t>
                      </a:r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The</a:t>
                      </a:r>
                      <a:r>
                        <a:rPr lang="en-GB" b="1" u="sng" baseline="0" dirty="0" smtClean="0">
                          <a:latin typeface="Comic Sans MS" panose="030F0702030302020204" pitchFamily="66" charset="0"/>
                        </a:rPr>
                        <a:t> p-V diagram</a:t>
                      </a:r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fld id="{8A771ACB-A1EB-4F8F-9037-849D11A2016E}" type="datetime4">
                        <a:rPr lang="en-GB" b="1" u="sng" smtClean="0">
                          <a:latin typeface="Comic Sans MS" panose="030F0702030302020204" pitchFamily="66" charset="0"/>
                        </a:rPr>
                        <a:t>01 December 2014</a:t>
                      </a:fld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24744"/>
            <a:ext cx="8640960" cy="3203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516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2983146"/>
              </p:ext>
            </p:extLst>
          </p:nvPr>
        </p:nvGraphicFramePr>
        <p:xfrm>
          <a:off x="179512" y="5760720"/>
          <a:ext cx="8784976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7776864"/>
              </a:tblGrid>
              <a:tr h="226824">
                <a:tc gridSpan="2">
                  <a:txBody>
                    <a:bodyPr/>
                    <a:lstStyle/>
                    <a:p>
                      <a:r>
                        <a:rPr lang="en-GB" sz="1200" dirty="0" smtClean="0">
                          <a:latin typeface="Comic Sans MS" panose="030F0702030302020204" pitchFamily="66" charset="0"/>
                        </a:rPr>
                        <a:t>From</a:t>
                      </a:r>
                      <a:r>
                        <a:rPr lang="en-GB" sz="1200" baseline="0" dirty="0" smtClean="0">
                          <a:latin typeface="Comic Sans MS" panose="030F0702030302020204" pitchFamily="66" charset="0"/>
                        </a:rPr>
                        <a:t> my learning today I will be able to: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26824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Comic Sans MS" panose="030F0702030302020204" pitchFamily="66" charset="0"/>
                        </a:rPr>
                        <a:t>Key:</a:t>
                      </a:r>
                      <a:endParaRPr lang="en-GB" sz="12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Describe</a:t>
                      </a:r>
                      <a:r>
                        <a:rPr lang="en-GB" sz="1200" baseline="0" dirty="0" smtClean="0"/>
                        <a:t> the shape of the p-V diagram for the four changes</a:t>
                      </a:r>
                      <a:endParaRPr lang="en-GB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226824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Comic Sans MS" panose="030F0702030302020204" pitchFamily="66" charset="0"/>
                        </a:rPr>
                        <a:t>Boost:</a:t>
                      </a:r>
                      <a:endParaRPr lang="en-GB" sz="12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Explain how the first law applies to these four changes</a:t>
                      </a:r>
                      <a:endParaRPr lang="en-GB" sz="12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226824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Comic Sans MS" panose="030F0702030302020204" pitchFamily="66" charset="0"/>
                        </a:rPr>
                        <a:t>Aspire:</a:t>
                      </a:r>
                      <a:endParaRPr lang="en-GB" sz="12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Analyse the p-V graphs using</a:t>
                      </a:r>
                      <a:r>
                        <a:rPr lang="en-GB" sz="1200" baseline="0" dirty="0" smtClean="0"/>
                        <a:t> the algebraic expression for the first law</a:t>
                      </a:r>
                      <a:endParaRPr lang="en-GB" sz="12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4490109"/>
              </p:ext>
            </p:extLst>
          </p:nvPr>
        </p:nvGraphicFramePr>
        <p:xfrm>
          <a:off x="179512" y="692696"/>
          <a:ext cx="878497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  <a:gridCol w="7488832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Objective</a:t>
                      </a:r>
                      <a:endParaRPr lang="en-GB" dirty="0">
                        <a:solidFill>
                          <a:sysClr val="windowText" lastClr="0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To </a:t>
                      </a:r>
                      <a:r>
                        <a:rPr lang="en-GB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explain the four changes in terms of the p-V diagram</a:t>
                      </a:r>
                      <a:endParaRPr lang="en-GB" dirty="0">
                        <a:solidFill>
                          <a:sysClr val="windowText" lastClr="0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6682323"/>
              </p:ext>
            </p:extLst>
          </p:nvPr>
        </p:nvGraphicFramePr>
        <p:xfrm>
          <a:off x="179512" y="116632"/>
          <a:ext cx="8784975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36104"/>
                <a:gridCol w="5400600"/>
                <a:gridCol w="2448271"/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CW</a:t>
                      </a:r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The</a:t>
                      </a:r>
                      <a:r>
                        <a:rPr lang="en-GB" b="1" u="sng" baseline="0" dirty="0" smtClean="0">
                          <a:latin typeface="Comic Sans MS" panose="030F0702030302020204" pitchFamily="66" charset="0"/>
                        </a:rPr>
                        <a:t> p-V diagram</a:t>
                      </a:r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fld id="{8A771ACB-A1EB-4F8F-9037-849D11A2016E}" type="datetime4">
                        <a:rPr lang="en-GB" b="1" u="sng" smtClean="0">
                          <a:latin typeface="Comic Sans MS" panose="030F0702030302020204" pitchFamily="66" charset="0"/>
                        </a:rPr>
                        <a:t>01 December 2014</a:t>
                      </a:fld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96751"/>
            <a:ext cx="8496944" cy="284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9871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093829"/>
              </p:ext>
            </p:extLst>
          </p:nvPr>
        </p:nvGraphicFramePr>
        <p:xfrm>
          <a:off x="179512" y="5760720"/>
          <a:ext cx="8784976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7776864"/>
              </a:tblGrid>
              <a:tr h="226824">
                <a:tc gridSpan="2">
                  <a:txBody>
                    <a:bodyPr/>
                    <a:lstStyle/>
                    <a:p>
                      <a:r>
                        <a:rPr lang="en-GB" sz="1200" dirty="0" smtClean="0">
                          <a:latin typeface="Comic Sans MS" panose="030F0702030302020204" pitchFamily="66" charset="0"/>
                        </a:rPr>
                        <a:t>From</a:t>
                      </a:r>
                      <a:r>
                        <a:rPr lang="en-GB" sz="1200" baseline="0" dirty="0" smtClean="0">
                          <a:latin typeface="Comic Sans MS" panose="030F0702030302020204" pitchFamily="66" charset="0"/>
                        </a:rPr>
                        <a:t> my learning today I will be able to: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26824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Comic Sans MS" panose="030F0702030302020204" pitchFamily="66" charset="0"/>
                        </a:rPr>
                        <a:t>Key:</a:t>
                      </a:r>
                      <a:endParaRPr lang="en-GB" sz="12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Describe</a:t>
                      </a:r>
                      <a:r>
                        <a:rPr lang="en-GB" sz="1200" baseline="0" dirty="0" smtClean="0"/>
                        <a:t> the shape of the p-V diagram for the four changes</a:t>
                      </a:r>
                      <a:endParaRPr lang="en-GB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226824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Comic Sans MS" panose="030F0702030302020204" pitchFamily="66" charset="0"/>
                        </a:rPr>
                        <a:t>Boost:</a:t>
                      </a:r>
                      <a:endParaRPr lang="en-GB" sz="12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Explain how the first law applies to these four changes</a:t>
                      </a:r>
                      <a:endParaRPr lang="en-GB" sz="12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226824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Comic Sans MS" panose="030F0702030302020204" pitchFamily="66" charset="0"/>
                        </a:rPr>
                        <a:t>Aspire:</a:t>
                      </a:r>
                      <a:endParaRPr lang="en-GB" sz="12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Analyse the p-V graphs using</a:t>
                      </a:r>
                      <a:r>
                        <a:rPr lang="en-GB" sz="1200" baseline="0" dirty="0" smtClean="0"/>
                        <a:t> the algebraic expression for the first law</a:t>
                      </a:r>
                      <a:endParaRPr lang="en-GB" sz="12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2622070"/>
              </p:ext>
            </p:extLst>
          </p:nvPr>
        </p:nvGraphicFramePr>
        <p:xfrm>
          <a:off x="179512" y="692696"/>
          <a:ext cx="878497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  <a:gridCol w="7488832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Objective</a:t>
                      </a:r>
                      <a:endParaRPr lang="en-GB" dirty="0">
                        <a:solidFill>
                          <a:sysClr val="windowText" lastClr="0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To </a:t>
                      </a:r>
                      <a:r>
                        <a:rPr lang="en-GB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explain the four changes in terms of the p-V diagram</a:t>
                      </a:r>
                      <a:endParaRPr lang="en-GB" dirty="0">
                        <a:solidFill>
                          <a:sysClr val="windowText" lastClr="0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4624916"/>
              </p:ext>
            </p:extLst>
          </p:nvPr>
        </p:nvGraphicFramePr>
        <p:xfrm>
          <a:off x="179512" y="116632"/>
          <a:ext cx="8784975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36104"/>
                <a:gridCol w="5400600"/>
                <a:gridCol w="2448271"/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CW</a:t>
                      </a:r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The</a:t>
                      </a:r>
                      <a:r>
                        <a:rPr lang="en-GB" b="1" u="sng" baseline="0" dirty="0" smtClean="0">
                          <a:latin typeface="Comic Sans MS" panose="030F0702030302020204" pitchFamily="66" charset="0"/>
                        </a:rPr>
                        <a:t> p-V diagram</a:t>
                      </a:r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fld id="{8A771ACB-A1EB-4F8F-9037-849D11A2016E}" type="datetime4">
                        <a:rPr lang="en-GB" b="1" u="sng" smtClean="0">
                          <a:latin typeface="Comic Sans MS" panose="030F0702030302020204" pitchFamily="66" charset="0"/>
                        </a:rPr>
                        <a:t>01 December 2014</a:t>
                      </a:fld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196751"/>
            <a:ext cx="8352928" cy="2903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1946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404</TotalTime>
  <Words>352</Words>
  <Application>Microsoft Office PowerPoint</Application>
  <PresentationFormat>On-screen Show (4:3)</PresentationFormat>
  <Paragraphs>64</Paragraphs>
  <Slides>9</Slides>
  <Notes>0</Notes>
  <HiddenSlides>4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Philip Swallow</dc:creator>
  <cp:lastModifiedBy>Iain Holmes</cp:lastModifiedBy>
  <cp:revision>35</cp:revision>
  <dcterms:created xsi:type="dcterms:W3CDTF">2014-10-05T09:30:59Z</dcterms:created>
  <dcterms:modified xsi:type="dcterms:W3CDTF">2014-12-01T19:19:12Z</dcterms:modified>
</cp:coreProperties>
</file>