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3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4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5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0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26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86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6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14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3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01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25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F91-AD89-43CF-8EE3-B99189CE6D91}" type="datetimeFigureOut">
              <a:rPr lang="en-GB" smtClean="0"/>
              <a:t>29/12/2014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7642-E01E-4D95-BC8E-5A22A0A970E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LO:</a:t>
            </a:r>
            <a:r>
              <a:rPr lang="en-GB" b="1" baseline="0" dirty="0" smtClean="0">
                <a:solidFill>
                  <a:schemeClr val="tx1"/>
                </a:solidFill>
              </a:rPr>
              <a:t> To understand the </a:t>
            </a:r>
            <a:r>
              <a:rPr lang="en-GB" b="1" baseline="0" dirty="0" smtClean="0">
                <a:solidFill>
                  <a:schemeClr val="tx1"/>
                </a:solidFill>
              </a:rPr>
              <a:t>operation of a heat engine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332656"/>
            <a:ext cx="9144000" cy="3326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Key words: </a:t>
            </a:r>
            <a:r>
              <a:rPr lang="en-GB" b="1" dirty="0" smtClean="0">
                <a:solidFill>
                  <a:schemeClr val="tx1"/>
                </a:solidFill>
              </a:rPr>
              <a:t>source, sink, heat, </a:t>
            </a:r>
            <a:r>
              <a:rPr lang="en-GB" b="1" dirty="0" smtClean="0">
                <a:solidFill>
                  <a:schemeClr val="tx1"/>
                </a:solidFill>
              </a:rPr>
              <a:t>pressure, volume, temperature, efficiency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1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The Second Law of Thermodynamics</a:t>
            </a:r>
            <a:endParaRPr lang="en-GB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012160" y="7647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60C91F9-7DBA-488E-98F0-394D4A8CFEBC}" type="datetime2">
              <a:rPr lang="en-GB" b="1" u="sng" smtClean="0"/>
              <a:t>Monday, 29 December 2014</a:t>
            </a:fld>
            <a:endParaRPr lang="en-GB" b="1" u="sn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77984"/>
              </p:ext>
            </p:extLst>
          </p:nvPr>
        </p:nvGraphicFramePr>
        <p:xfrm>
          <a:off x="179512" y="2492896"/>
          <a:ext cx="87849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State the second law</a:t>
                      </a:r>
                      <a:r>
                        <a:rPr lang="en-GB" baseline="0" dirty="0" smtClean="0"/>
                        <a:t> of thermodynamics</a:t>
                      </a:r>
                      <a:endParaRPr lang="en-GB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Describe how the second</a:t>
                      </a:r>
                      <a:r>
                        <a:rPr lang="en-GB" baseline="0" dirty="0" smtClean="0"/>
                        <a:t> law applies to heat engines</a:t>
                      </a:r>
                      <a:endParaRPr lang="en-GB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</a:t>
                      </a:r>
                      <a:r>
                        <a:rPr lang="en-GB" baseline="0" dirty="0" smtClean="0"/>
                        <a:t> the reason for the lower efficiencies of engines</a:t>
                      </a:r>
                      <a:endParaRPr lang="en-GB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07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252048"/>
              </p:ext>
            </p:extLst>
          </p:nvPr>
        </p:nvGraphicFramePr>
        <p:xfrm>
          <a:off x="146154" y="5587760"/>
          <a:ext cx="8784976" cy="127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1756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the second law</a:t>
                      </a:r>
                      <a:r>
                        <a:rPr lang="en-GB" sz="1400" baseline="0" dirty="0" smtClean="0"/>
                        <a:t> of thermodynamics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 the second</a:t>
                      </a:r>
                      <a:r>
                        <a:rPr lang="en-GB" sz="1400" baseline="0" dirty="0" smtClean="0"/>
                        <a:t> law applies to heat engines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</a:t>
                      </a:r>
                      <a:r>
                        <a:rPr lang="en-GB" sz="1400" baseline="0" dirty="0" smtClean="0"/>
                        <a:t> the reason for the lower efficiencies of engines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9144000" cy="1879024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780928"/>
            <a:ext cx="5506653" cy="242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950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211662"/>
              </p:ext>
            </p:extLst>
          </p:nvPr>
        </p:nvGraphicFramePr>
        <p:xfrm>
          <a:off x="146154" y="5587760"/>
          <a:ext cx="8784976" cy="127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1756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the second law</a:t>
                      </a:r>
                      <a:r>
                        <a:rPr lang="en-GB" sz="1400" baseline="0" dirty="0" smtClean="0"/>
                        <a:t> of thermodynamics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 the second</a:t>
                      </a:r>
                      <a:r>
                        <a:rPr lang="en-GB" sz="1400" baseline="0" dirty="0" smtClean="0"/>
                        <a:t> law applies to heat engines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</a:t>
                      </a:r>
                      <a:r>
                        <a:rPr lang="en-GB" sz="1400" baseline="0" dirty="0" smtClean="0"/>
                        <a:t> the reason for the lower efficiencies of engines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0688"/>
            <a:ext cx="4420217" cy="517279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508104" y="1556792"/>
            <a:ext cx="34563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Is it possible to make an engine where no energy is wasted?</a:t>
            </a:r>
          </a:p>
          <a:p>
            <a:endParaRPr lang="en-GB" sz="2800" dirty="0"/>
          </a:p>
          <a:p>
            <a:r>
              <a:rPr lang="en-GB" sz="2800" dirty="0" smtClean="0"/>
              <a:t>What would happen if we bypassed the condenser?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49492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728179"/>
              </p:ext>
            </p:extLst>
          </p:nvPr>
        </p:nvGraphicFramePr>
        <p:xfrm>
          <a:off x="146154" y="5587760"/>
          <a:ext cx="8784976" cy="127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1756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the second law</a:t>
                      </a:r>
                      <a:r>
                        <a:rPr lang="en-GB" sz="1400" baseline="0" dirty="0" smtClean="0"/>
                        <a:t> of thermodynamics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 the second</a:t>
                      </a:r>
                      <a:r>
                        <a:rPr lang="en-GB" sz="1400" baseline="0" dirty="0" smtClean="0"/>
                        <a:t> law applies to heat engines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</a:t>
                      </a:r>
                      <a:r>
                        <a:rPr lang="en-GB" sz="1400" baseline="0" dirty="0" smtClean="0"/>
                        <a:t> the reason for the lower efficiencies of engines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7"/>
            <a:ext cx="3037771" cy="306430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64704"/>
            <a:ext cx="9144000" cy="698785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772" y="2050280"/>
            <a:ext cx="6040821" cy="1954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5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915029"/>
              </p:ext>
            </p:extLst>
          </p:nvPr>
        </p:nvGraphicFramePr>
        <p:xfrm>
          <a:off x="146154" y="5587760"/>
          <a:ext cx="8784976" cy="127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1756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the second law</a:t>
                      </a:r>
                      <a:r>
                        <a:rPr lang="en-GB" sz="1400" baseline="0" dirty="0" smtClean="0"/>
                        <a:t> of thermodynamics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 the second</a:t>
                      </a:r>
                      <a:r>
                        <a:rPr lang="en-GB" sz="1400" baseline="0" dirty="0" smtClean="0"/>
                        <a:t> law applies to heat engines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</a:t>
                      </a:r>
                      <a:r>
                        <a:rPr lang="en-GB" sz="1400" baseline="0" dirty="0" smtClean="0"/>
                        <a:t> the reason for the lower efficiencies of engines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06" y="1556792"/>
            <a:ext cx="8935698" cy="27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73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055024"/>
              </p:ext>
            </p:extLst>
          </p:nvPr>
        </p:nvGraphicFramePr>
        <p:xfrm>
          <a:off x="146154" y="5587760"/>
          <a:ext cx="8784976" cy="127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17560">
                <a:tc grid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4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State the second law</a:t>
                      </a:r>
                      <a:r>
                        <a:rPr lang="en-GB" sz="1400" baseline="0" dirty="0" smtClean="0"/>
                        <a:t> of thermodynamics</a:t>
                      </a:r>
                      <a:endParaRPr lang="en-GB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Describe how the second</a:t>
                      </a:r>
                      <a:r>
                        <a:rPr lang="en-GB" sz="1400" baseline="0" dirty="0" smtClean="0"/>
                        <a:t> law applies to heat engines</a:t>
                      </a:r>
                      <a:endParaRPr lang="en-GB" sz="1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1756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400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Explain</a:t>
                      </a:r>
                      <a:r>
                        <a:rPr lang="en-GB" sz="1400" baseline="0" dirty="0" smtClean="0"/>
                        <a:t> the reason for the lower efficiencies of engines</a:t>
                      </a:r>
                      <a:endParaRPr lang="en-GB" sz="1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" y="836712"/>
            <a:ext cx="8935698" cy="452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222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268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Second Law of Thermodynamics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 Cycles</dc:title>
  <dc:creator>Iain Holmes</dc:creator>
  <cp:lastModifiedBy>Iain Holmes</cp:lastModifiedBy>
  <cp:revision>8</cp:revision>
  <dcterms:created xsi:type="dcterms:W3CDTF">2014-12-09T11:11:46Z</dcterms:created>
  <dcterms:modified xsi:type="dcterms:W3CDTF">2014-12-29T21:02:55Z</dcterms:modified>
</cp:coreProperties>
</file>