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D473B-38E3-4EDC-A469-41D472AA122B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2682B-1F3B-4D2B-B062-F990D140E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62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5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0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26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8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6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4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3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01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25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F91-AD89-43CF-8EE3-B99189CE6D91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LO:</a:t>
            </a:r>
            <a:r>
              <a:rPr lang="en-GB" b="1" baseline="0" dirty="0" smtClean="0">
                <a:solidFill>
                  <a:schemeClr val="tx1"/>
                </a:solidFill>
              </a:rPr>
              <a:t> To understand how reverse heat engines work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9144000" cy="332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Key words: source, sink, heat, pressure, volume, temperature, efficiency, power, refrigerator </a:t>
            </a:r>
            <a:r>
              <a:rPr lang="en-GB" b="1" baseline="0" dirty="0" smtClean="0">
                <a:solidFill>
                  <a:schemeClr val="tx1"/>
                </a:solidFill>
              </a:rPr>
              <a:t> 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1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Reverse Heat Engines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7647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60C91F9-7DBA-488E-98F0-394D4A8CFEBC}" type="datetime2">
              <a:rPr lang="en-GB" b="1" u="sng" smtClean="0"/>
              <a:t>Wednesday, 07 January 2015</a:t>
            </a:fld>
            <a:endParaRPr lang="en-GB" b="1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663694"/>
              </p:ext>
            </p:extLst>
          </p:nvPr>
        </p:nvGraphicFramePr>
        <p:xfrm>
          <a:off x="179512" y="2492896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State the function of a refrigerator</a:t>
                      </a:r>
                      <a:r>
                        <a:rPr lang="en-GB" baseline="0" dirty="0" smtClean="0"/>
                        <a:t> and a heat pump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Describe the coefficient of performance of these devices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 the operation of these devices in terms of the laws of thermodynamics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07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906275"/>
              </p:ext>
            </p:extLst>
          </p:nvPr>
        </p:nvGraphicFramePr>
        <p:xfrm>
          <a:off x="179512" y="1628800"/>
          <a:ext cx="878497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7344816"/>
              </a:tblGrid>
              <a:tr h="280830">
                <a:tc gridSpan="2"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2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State the function of a refrigerator</a:t>
                      </a:r>
                      <a:r>
                        <a:rPr lang="en-GB" sz="2400" baseline="0" dirty="0" smtClean="0"/>
                        <a:t> and a heat pump</a:t>
                      </a:r>
                      <a:endParaRPr lang="en-GB" sz="2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2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Describe the coefficient of performance of these devices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2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Explain the operation of these devices in terms of the laws of thermodynamics</a:t>
                      </a:r>
                      <a:endParaRPr lang="en-GB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4077072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Homework</a:t>
            </a:r>
          </a:p>
          <a:p>
            <a:endParaRPr lang="en-GB" b="1" u="sng" dirty="0"/>
          </a:p>
          <a:p>
            <a:r>
              <a:rPr lang="en-GB" dirty="0" smtClean="0"/>
              <a:t>Complete summary questions at end of book. Hand in on Friday 10</a:t>
            </a:r>
            <a:r>
              <a:rPr lang="en-GB" baseline="30000" dirty="0" smtClean="0"/>
              <a:t>th</a:t>
            </a:r>
            <a:r>
              <a:rPr lang="en-GB" dirty="0" smtClean="0"/>
              <a:t> January.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3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4608512"/>
          </a:xfrm>
        </p:spPr>
        <p:txBody>
          <a:bodyPr/>
          <a:lstStyle/>
          <a:p>
            <a:r>
              <a:rPr lang="en-GB" dirty="0" smtClean="0"/>
              <a:t>What is the function of a heat pump?</a:t>
            </a:r>
          </a:p>
          <a:p>
            <a:endParaRPr lang="en-GB" dirty="0"/>
          </a:p>
          <a:p>
            <a:r>
              <a:rPr lang="en-GB" dirty="0" smtClean="0"/>
              <a:t>What is the function of a refrigerator?</a:t>
            </a:r>
          </a:p>
          <a:p>
            <a:endParaRPr lang="en-GB" dirty="0"/>
          </a:p>
          <a:p>
            <a:r>
              <a:rPr lang="en-GB" dirty="0" smtClean="0"/>
              <a:t>Why are they called a reverse heat engine?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785488"/>
              </p:ext>
            </p:extLst>
          </p:nvPr>
        </p:nvGraphicFramePr>
        <p:xfrm>
          <a:off x="179512" y="5734680"/>
          <a:ext cx="8784976" cy="112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80830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 the function of a refrigerator</a:t>
                      </a:r>
                      <a:r>
                        <a:rPr lang="en-GB" sz="1200" baseline="0" dirty="0" smtClean="0"/>
                        <a:t> and a heat pump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Describe the coefficient of performance of these devices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the operation of these devices in terms of the laws of thermodynamics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49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930489"/>
              </p:ext>
            </p:extLst>
          </p:nvPr>
        </p:nvGraphicFramePr>
        <p:xfrm>
          <a:off x="179512" y="5734680"/>
          <a:ext cx="8784976" cy="112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80830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State the function of a refrigerator</a:t>
                      </a:r>
                      <a:r>
                        <a:rPr lang="en-GB" sz="1200" baseline="0" dirty="0" smtClean="0"/>
                        <a:t> and a heat pump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Describe the coefficient of performance of these devices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8083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the operation of these devices in terms of the laws of thermodynamics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64704"/>
            <a:ext cx="8011644" cy="1438476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" y="2852657"/>
            <a:ext cx="9011908" cy="1152686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442" y="4437112"/>
            <a:ext cx="3791479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7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6712"/>
            <a:ext cx="2819400" cy="2714678"/>
          </a:xfrm>
        </p:spPr>
      </p:pic>
      <p:sp>
        <p:nvSpPr>
          <p:cNvPr id="5" name="TextBox 4"/>
          <p:cNvSpPr txBox="1"/>
          <p:nvPr/>
        </p:nvSpPr>
        <p:spPr>
          <a:xfrm>
            <a:off x="2915816" y="836712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For example if a heat pump has a power of 150W and takes in 900W of heat from outside to inside what would the co-efficient of performance be?</a:t>
            </a:r>
          </a:p>
          <a:p>
            <a:endParaRPr lang="en-GB" sz="2400" dirty="0"/>
          </a:p>
          <a:p>
            <a:r>
              <a:rPr lang="en-GB" sz="2400" dirty="0" smtClean="0"/>
              <a:t>What does this value mean?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88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1224136"/>
          </a:xfrm>
        </p:spPr>
        <p:txBody>
          <a:bodyPr/>
          <a:lstStyle/>
          <a:p>
            <a:r>
              <a:rPr lang="en-GB" dirty="0" smtClean="0"/>
              <a:t>How big can the co-efficient of performance be?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1597"/>
            <a:ext cx="9144000" cy="121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1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464496"/>
          </a:xfrm>
        </p:spPr>
        <p:txBody>
          <a:bodyPr>
            <a:normAutofit/>
          </a:bodyPr>
          <a:lstStyle/>
          <a:p>
            <a:r>
              <a:rPr lang="en-GB" dirty="0" smtClean="0"/>
              <a:t>In a heat pump we are interested with how much energy is transferred to the surroundings (hot space) for the work done.</a:t>
            </a:r>
          </a:p>
          <a:p>
            <a:r>
              <a:rPr lang="en-GB" dirty="0" smtClean="0"/>
              <a:t>In a refrigerator we are interested in how much energy is removed from the food and drink (cold space) for the work done.</a:t>
            </a:r>
          </a:p>
          <a:p>
            <a:r>
              <a:rPr lang="en-GB" dirty="0" smtClean="0"/>
              <a:t>We are not really concerned with how good the fridge is at </a:t>
            </a:r>
            <a:r>
              <a:rPr lang="en-GB" dirty="0" err="1" smtClean="0"/>
              <a:t>heatig</a:t>
            </a:r>
            <a:r>
              <a:rPr lang="en-GB" dirty="0" smtClean="0"/>
              <a:t> the kitchen.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7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6" y="692695"/>
            <a:ext cx="4664823" cy="4003341"/>
          </a:xfrm>
          <a:prstGeom prst="rect">
            <a:avLst/>
          </a:prstGeom>
        </p:spPr>
      </p:pic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429000"/>
            <a:ext cx="4582165" cy="3286584"/>
          </a:xfrm>
        </p:spPr>
      </p:pic>
    </p:spTree>
    <p:extLst>
      <p:ext uri="{BB962C8B-B14F-4D97-AF65-F5344CB8AC3E}">
        <p14:creationId xmlns:p14="http://schemas.microsoft.com/office/powerpoint/2010/main" val="37838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052736"/>
            <a:ext cx="8856985" cy="2042265"/>
          </a:xfr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372" y="3789040"/>
            <a:ext cx="4039164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80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en-GB" dirty="0" smtClean="0"/>
              <a:t>If a fridge has an 18W motor and a co-efficient of performance of 6 how much energy does it transfer to the hot space each second?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2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372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Reverse Heat Engines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 Cycles</dc:title>
  <dc:creator>Iain Holmes</dc:creator>
  <cp:lastModifiedBy>Iain Holmes</cp:lastModifiedBy>
  <cp:revision>14</cp:revision>
  <dcterms:created xsi:type="dcterms:W3CDTF">2014-12-09T11:11:46Z</dcterms:created>
  <dcterms:modified xsi:type="dcterms:W3CDTF">2015-01-07T10:15:23Z</dcterms:modified>
</cp:coreProperties>
</file>