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8" r:id="rId6"/>
    <p:sldId id="259" r:id="rId7"/>
    <p:sldId id="260" r:id="rId8"/>
    <p:sldId id="266" r:id="rId9"/>
    <p:sldId id="269" r:id="rId10"/>
    <p:sldId id="264" r:id="rId11"/>
    <p:sldId id="262" r:id="rId12"/>
    <p:sldId id="261" r:id="rId13"/>
    <p:sldId id="263" r:id="rId14"/>
    <p:sldId id="265" r:id="rId15"/>
    <p:sldId id="270" r:id="rId16"/>
    <p:sldId id="271" r:id="rId17"/>
    <p:sldId id="267" r:id="rId18"/>
    <p:sldId id="272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343" autoAdjust="0"/>
  </p:normalViewPr>
  <p:slideViewPr>
    <p:cSldViewPr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26769-AAED-4513-A127-9FF0EC29F4F5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B7E6A-0563-46DE-B378-0ABCBD12E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08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EB132-A1FD-4363-9F0D-50E0258E8B93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CEA49-3A81-4017-9A9B-68553C3BDA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4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Think – Pair – Share</a:t>
            </a:r>
          </a:p>
          <a:p>
            <a:r>
              <a:rPr lang="en-GB" dirty="0" smtClean="0"/>
              <a:t>What</a:t>
            </a:r>
            <a:r>
              <a:rPr lang="en-GB" baseline="0" dirty="0" smtClean="0"/>
              <a:t> type of information might a business find out (for each bullet point). How might they use this information?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113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Markets are in a constant state of change, as a result businesses need to carry out market research on a regular basis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Markets are in a constant state of change, as a result businesses need to carry out market research on a regular basis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24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18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should complete their notes using HJR</a:t>
            </a:r>
            <a:r>
              <a:rPr lang="en-GB" baseline="0" dirty="0" smtClean="0"/>
              <a:t> before moving on to activities</a:t>
            </a:r>
          </a:p>
          <a:p>
            <a:endParaRPr lang="en-GB" dirty="0" smtClean="0"/>
          </a:p>
          <a:p>
            <a:r>
              <a:rPr lang="en-GB" dirty="0" smtClean="0"/>
              <a:t>After the primary research activity – ask students to swap computers and look at each other’s questionnaire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Is there</a:t>
            </a:r>
            <a:r>
              <a:rPr lang="en-GB" baseline="0" dirty="0" smtClean="0"/>
              <a:t> a balance between open and closed questions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Are the questions quantifiable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Will it be completed by a member of staff carrying out the survey or filled in by the respondent.</a:t>
            </a:r>
          </a:p>
          <a:p>
            <a:pPr marL="0" indent="0">
              <a:buFontTx/>
              <a:buNone/>
            </a:pPr>
            <a:r>
              <a:rPr lang="en-GB" baseline="0" dirty="0" smtClean="0"/>
              <a:t>- How can the results of this research be used?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r>
              <a:rPr lang="en-GB" dirty="0" smtClean="0"/>
              <a:t>If students finish early they can carry out the tasks on </a:t>
            </a:r>
            <a:r>
              <a:rPr lang="en-GB" dirty="0" err="1" smtClean="0"/>
              <a:t>GoL</a:t>
            </a:r>
            <a:r>
              <a:rPr lang="en-GB" baseline="0" dirty="0" smtClean="0"/>
              <a:t> </a:t>
            </a:r>
            <a:r>
              <a:rPr lang="en-GB" dirty="0" smtClean="0"/>
              <a:t>On Godalming Online complete the following tasks:</a:t>
            </a:r>
          </a:p>
          <a:p>
            <a:pPr lvl="1"/>
            <a:r>
              <a:rPr lang="en-GB" dirty="0" smtClean="0"/>
              <a:t>Methods of market research task</a:t>
            </a:r>
          </a:p>
          <a:p>
            <a:pPr lvl="1"/>
            <a:r>
              <a:rPr lang="en-GB" dirty="0" smtClean="0"/>
              <a:t>Field or desk research task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31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 Research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and Secondary Research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5204655"/>
            <a:ext cx="36004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Question: What is market research?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23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Analysis of market research: Primary Research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Advantages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0" y="2974694"/>
            <a:ext cx="3458271" cy="319061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Data collected directly applies to the issue being researched</a:t>
            </a:r>
          </a:p>
          <a:p>
            <a:r>
              <a:rPr lang="en-GB" sz="2000" dirty="0" smtClean="0"/>
              <a:t>The business collecting the data is the only one with access to it</a:t>
            </a:r>
          </a:p>
          <a:p>
            <a:r>
              <a:rPr lang="en-GB" sz="2000" dirty="0" smtClean="0"/>
              <a:t>Secondary data may be unavailable in a certain area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Disadvantages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55240" cy="3046594"/>
          </a:xfrm>
        </p:spPr>
        <p:txBody>
          <a:bodyPr>
            <a:normAutofit/>
          </a:bodyPr>
          <a:lstStyle/>
          <a:p>
            <a:r>
              <a:rPr lang="en-GB" sz="2000" dirty="0" smtClean="0"/>
              <a:t>It can be expensive to collect</a:t>
            </a:r>
          </a:p>
          <a:p>
            <a:r>
              <a:rPr lang="en-GB" sz="2000" dirty="0" smtClean="0"/>
              <a:t>Can take longer than desk research</a:t>
            </a:r>
          </a:p>
          <a:p>
            <a:r>
              <a:rPr lang="en-GB" sz="2000" dirty="0" smtClean="0"/>
              <a:t>If the method is flawed the findings will be flawed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53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Analysis of market research: Secondary Research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648" y="2132856"/>
            <a:ext cx="3057148" cy="639762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Advantages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0" y="2708920"/>
            <a:ext cx="3458271" cy="3456384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Relatively easy, quick, cheap to collect</a:t>
            </a:r>
          </a:p>
          <a:p>
            <a:r>
              <a:rPr lang="en-GB" sz="2000" dirty="0" smtClean="0"/>
              <a:t>Several sources may be used</a:t>
            </a:r>
          </a:p>
          <a:p>
            <a:r>
              <a:rPr lang="en-GB" sz="2000" dirty="0" smtClean="0"/>
              <a:t>Historical data can be used (which may show a trend over time)</a:t>
            </a:r>
          </a:p>
          <a:p>
            <a:r>
              <a:rPr lang="en-GB" sz="2000" dirty="0" smtClean="0"/>
              <a:t>It can be used before carrying out primary research (to establish most useful questions to ask)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048" y="2132856"/>
            <a:ext cx="3055717" cy="639762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Disadvantages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780928"/>
            <a:ext cx="3455240" cy="3240360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Data is not always in a useful form because it was collected for another purpose</a:t>
            </a:r>
          </a:p>
          <a:p>
            <a:r>
              <a:rPr lang="en-GB" sz="2000" dirty="0" smtClean="0"/>
              <a:t>Data can be out of date</a:t>
            </a:r>
          </a:p>
          <a:p>
            <a:r>
              <a:rPr lang="en-GB" sz="2000" dirty="0" smtClean="0"/>
              <a:t>Must be aware of bias</a:t>
            </a:r>
          </a:p>
          <a:p>
            <a:r>
              <a:rPr lang="en-GB" sz="2000" dirty="0" smtClean="0"/>
              <a:t>There may have been problems with the research</a:t>
            </a:r>
          </a:p>
        </p:txBody>
      </p:sp>
    </p:spTree>
    <p:extLst>
      <p:ext uri="{BB962C8B-B14F-4D97-AF65-F5344CB8AC3E}">
        <p14:creationId xmlns:p14="http://schemas.microsoft.com/office/powerpoint/2010/main" val="258856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benefits of market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Aids decision making:</a:t>
            </a:r>
          </a:p>
          <a:p>
            <a:endParaRPr lang="en-GB" dirty="0"/>
          </a:p>
          <a:p>
            <a:r>
              <a:rPr lang="en-GB" dirty="0" smtClean="0"/>
              <a:t>Reduces risk:</a:t>
            </a:r>
          </a:p>
          <a:p>
            <a:endParaRPr lang="en-GB" dirty="0"/>
          </a:p>
          <a:p>
            <a:r>
              <a:rPr lang="en-GB" dirty="0" smtClean="0"/>
              <a:t>Provides a link with the outside world:</a:t>
            </a:r>
          </a:p>
          <a:p>
            <a:endParaRPr lang="en-GB" dirty="0"/>
          </a:p>
          <a:p>
            <a:r>
              <a:rPr lang="en-GB" dirty="0" smtClean="0"/>
              <a:t>Estimates the size of markets:</a:t>
            </a:r>
          </a:p>
          <a:p>
            <a:endParaRPr lang="en-GB" dirty="0"/>
          </a:p>
          <a:p>
            <a:r>
              <a:rPr lang="en-GB" dirty="0" smtClean="0"/>
              <a:t>Good public relations: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6085205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See page 58 in HJR for further detail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777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834" y="92950"/>
            <a:ext cx="7024744" cy="1143000"/>
          </a:xfrm>
        </p:spPr>
        <p:txBody>
          <a:bodyPr/>
          <a:lstStyle/>
          <a:p>
            <a:r>
              <a:rPr lang="en-GB" dirty="0" smtClean="0"/>
              <a:t>Notes &amp;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834" y="1242911"/>
            <a:ext cx="7776864" cy="31683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dirty="0" smtClean="0"/>
              <a:t>1. Use the market research text book pages on GOL (pgs. 54 to 58) to make notes on the following:</a:t>
            </a:r>
          </a:p>
          <a:p>
            <a:r>
              <a:rPr lang="en-GB" sz="2000" dirty="0" smtClean="0"/>
              <a:t>The scope of market research (table 1 pg. 54)</a:t>
            </a:r>
          </a:p>
          <a:p>
            <a:r>
              <a:rPr lang="en-GB" sz="2000" dirty="0" smtClean="0"/>
              <a:t>Pros/cons of secondary research (table 2 pg. 55)</a:t>
            </a:r>
          </a:p>
          <a:p>
            <a:r>
              <a:rPr lang="en-GB" sz="2000" dirty="0" smtClean="0"/>
              <a:t>Pros/cons of primary research (table 3 pg. 58)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36751" y="351141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/>
              <a:t>You can use tables </a:t>
            </a:r>
            <a:r>
              <a:rPr lang="en-GB" i="1" dirty="0" smtClean="0"/>
              <a:t>or </a:t>
            </a:r>
            <a:r>
              <a:rPr lang="en-GB" i="1" dirty="0"/>
              <a:t>mind maps or </a:t>
            </a:r>
            <a:r>
              <a:rPr lang="en-GB" i="1" dirty="0" smtClean="0"/>
              <a:t>bullet pointed lists</a:t>
            </a:r>
          </a:p>
          <a:p>
            <a:pPr algn="ctr"/>
            <a:r>
              <a:rPr lang="en-GB" i="1" dirty="0" smtClean="0"/>
              <a:t>You should just be noting the </a:t>
            </a:r>
            <a:r>
              <a:rPr lang="en-GB" i="1" u="sng" dirty="0" smtClean="0"/>
              <a:t>key</a:t>
            </a:r>
            <a:r>
              <a:rPr lang="en-GB" i="1" dirty="0" smtClean="0"/>
              <a:t> information.</a:t>
            </a:r>
            <a:endParaRPr lang="en-GB" i="1" dirty="0"/>
          </a:p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7020272" y="3908644"/>
            <a:ext cx="158417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15 minutes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57858" y="4579339"/>
            <a:ext cx="75608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2"/>
                </a:solidFill>
              </a:rPr>
              <a:t>2. Answer the following question</a:t>
            </a:r>
            <a:r>
              <a:rPr lang="en-GB" sz="2400" dirty="0" smtClean="0">
                <a:solidFill>
                  <a:schemeClr val="tx2"/>
                </a:solidFill>
              </a:rPr>
              <a:t>:</a:t>
            </a:r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Describe the types of primary and secondary market research that a health club business intending to launch new fitness centres for teenagers might undertake	</a:t>
            </a:r>
            <a:endParaRPr lang="en-GB" sz="2000" dirty="0" smtClean="0">
              <a:solidFill>
                <a:schemeClr val="tx2"/>
              </a:solidFill>
            </a:endParaRPr>
          </a:p>
          <a:p>
            <a:pPr algn="r"/>
            <a:r>
              <a:rPr lang="en-GB" sz="2000" dirty="0" smtClean="0">
                <a:solidFill>
                  <a:schemeClr val="tx2"/>
                </a:solidFill>
              </a:rPr>
              <a:t>[10 marks]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12424" y="6366209"/>
            <a:ext cx="158417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 minutes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7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Extension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21824"/>
            <a:ext cx="7920880" cy="5400600"/>
          </a:xfrm>
        </p:spPr>
        <p:txBody>
          <a:bodyPr>
            <a:normAutofit fontScale="92500"/>
          </a:bodyPr>
          <a:lstStyle/>
          <a:p>
            <a:pPr marL="68580" lvl="1" indent="0">
              <a:buNone/>
            </a:pPr>
            <a:r>
              <a:rPr lang="en-GB" sz="2400" dirty="0"/>
              <a:t>P</a:t>
            </a:r>
            <a:r>
              <a:rPr lang="en-GB" sz="2400" dirty="0" smtClean="0"/>
              <a:t>rimary research:</a:t>
            </a:r>
          </a:p>
          <a:p>
            <a:pPr marL="617220" lvl="2"/>
            <a:r>
              <a:rPr lang="en-GB" dirty="0" smtClean="0"/>
              <a:t>You are a Marketing Assistant at Godalming leisure centre. Create </a:t>
            </a:r>
            <a:r>
              <a:rPr lang="en-GB" dirty="0"/>
              <a:t>a questionnaire to find </a:t>
            </a:r>
            <a:r>
              <a:rPr lang="en-GB" dirty="0" smtClean="0"/>
              <a:t>out how often parents with children under 16 attend the centre, which facilities they use during their visit and how they rate the facilities and service. </a:t>
            </a:r>
          </a:p>
          <a:p>
            <a:pPr marL="617220" lvl="2"/>
            <a:r>
              <a:rPr lang="en-GB" dirty="0" smtClean="0"/>
              <a:t>How might the leisure centre use this information? </a:t>
            </a:r>
            <a:endParaRPr lang="en-GB" dirty="0"/>
          </a:p>
          <a:p>
            <a:pPr marL="617220" lvl="2"/>
            <a:endParaRPr lang="en-GB" dirty="0"/>
          </a:p>
          <a:p>
            <a:pPr marL="365760" lvl="1" indent="0" algn="r">
              <a:buNone/>
            </a:pPr>
            <a:r>
              <a:rPr lang="en-GB" dirty="0" smtClean="0"/>
              <a:t>10 - 15 minutes</a:t>
            </a:r>
          </a:p>
          <a:p>
            <a:pPr marL="342900" lvl="1"/>
            <a:r>
              <a:rPr lang="en-GB" sz="2400" dirty="0" smtClean="0"/>
              <a:t>Desk research, for example: </a:t>
            </a:r>
          </a:p>
          <a:p>
            <a:pPr marL="617220" lvl="2"/>
            <a:r>
              <a:rPr lang="en-GB" dirty="0" smtClean="0"/>
              <a:t>The </a:t>
            </a:r>
            <a:r>
              <a:rPr lang="en-GB" dirty="0"/>
              <a:t>incidence of teenage obesity and relevance to confectionary </a:t>
            </a:r>
            <a:r>
              <a:rPr lang="en-GB" dirty="0" smtClean="0"/>
              <a:t>manufacturers</a:t>
            </a:r>
          </a:p>
          <a:p>
            <a:pPr marL="617220" lvl="2"/>
            <a:r>
              <a:rPr lang="en-GB" dirty="0" smtClean="0"/>
              <a:t>The relationship between the 2008 recession and new SMEs and which regions of the UK saw the most significant changes.</a:t>
            </a:r>
          </a:p>
          <a:p>
            <a:pPr marL="827532" lvl="3"/>
            <a:r>
              <a:rPr lang="en-GB" dirty="0" smtClean="0"/>
              <a:t>Create an A4 document of your findings – including your sources </a:t>
            </a:r>
            <a:endParaRPr lang="en-GB" dirty="0"/>
          </a:p>
          <a:p>
            <a:pPr marL="365760" lvl="1" indent="0" algn="r">
              <a:buNone/>
            </a:pPr>
            <a:r>
              <a:rPr lang="en-GB" dirty="0" smtClean="0"/>
              <a:t>10 - 15 minutes</a:t>
            </a:r>
          </a:p>
        </p:txBody>
      </p:sp>
    </p:spTree>
    <p:extLst>
      <p:ext uri="{BB962C8B-B14F-4D97-AF65-F5344CB8AC3E}">
        <p14:creationId xmlns:p14="http://schemas.microsoft.com/office/powerpoint/2010/main" val="269871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purpose of market research?</a:t>
            </a:r>
          </a:p>
          <a:p>
            <a:endParaRPr lang="en-GB" dirty="0"/>
          </a:p>
          <a:p>
            <a:r>
              <a:rPr lang="en-GB" dirty="0" smtClean="0"/>
              <a:t>What is the difference between primary and secondary research?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11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9136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Explain what is meant by market research</a:t>
            </a:r>
          </a:p>
          <a:p>
            <a:endParaRPr lang="en-GB" dirty="0"/>
          </a:p>
          <a:p>
            <a:r>
              <a:rPr lang="en-GB" dirty="0" smtClean="0"/>
              <a:t>Explain the value of carrying out market research</a:t>
            </a:r>
          </a:p>
          <a:p>
            <a:endParaRPr lang="en-GB" dirty="0"/>
          </a:p>
          <a:p>
            <a:r>
              <a:rPr lang="en-GB" dirty="0" smtClean="0"/>
              <a:t>Distinguish between primary and secondary research</a:t>
            </a:r>
          </a:p>
          <a:p>
            <a:endParaRPr lang="en-GB" dirty="0"/>
          </a:p>
          <a:p>
            <a:r>
              <a:rPr lang="en-GB" dirty="0" smtClean="0"/>
              <a:t>Evaluate the use of market research to a business and its stakeholders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9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market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pairs, write a definition for market research</a:t>
            </a:r>
          </a:p>
          <a:p>
            <a:endParaRPr lang="en-GB" dirty="0"/>
          </a:p>
          <a:p>
            <a:pPr marL="68580" indent="0">
              <a:buNone/>
            </a:pPr>
            <a:endParaRPr lang="en-GB" dirty="0"/>
          </a:p>
          <a:p>
            <a:pPr marL="68580" indent="0" algn="ctr">
              <a:buNone/>
            </a:pPr>
            <a:r>
              <a:rPr lang="en-GB" b="1" i="1" dirty="0" smtClean="0"/>
              <a:t>Market research </a:t>
            </a:r>
            <a:r>
              <a:rPr lang="en-GB" i="1" dirty="0" smtClean="0"/>
              <a:t>is the process of </a:t>
            </a:r>
            <a:r>
              <a:rPr lang="en-GB" b="1" i="1" dirty="0" smtClean="0"/>
              <a:t>collecting information</a:t>
            </a:r>
            <a:r>
              <a:rPr lang="en-GB" i="1" dirty="0" smtClean="0"/>
              <a:t> and </a:t>
            </a:r>
            <a:r>
              <a:rPr lang="en-GB" b="1" i="1" dirty="0" smtClean="0"/>
              <a:t>data</a:t>
            </a:r>
            <a:r>
              <a:rPr lang="en-GB" i="1" dirty="0" smtClean="0"/>
              <a:t> about a business’s </a:t>
            </a:r>
            <a:r>
              <a:rPr lang="en-GB" b="1" i="1" dirty="0" smtClean="0"/>
              <a:t>customers</a:t>
            </a:r>
            <a:r>
              <a:rPr lang="en-GB" i="1" dirty="0" smtClean="0"/>
              <a:t>, the </a:t>
            </a:r>
            <a:r>
              <a:rPr lang="en-GB" b="1" i="1" dirty="0" smtClean="0"/>
              <a:t>market place</a:t>
            </a:r>
            <a:r>
              <a:rPr lang="en-GB" i="1" dirty="0" smtClean="0"/>
              <a:t> and the </a:t>
            </a:r>
            <a:r>
              <a:rPr lang="en-GB" b="1" i="1" dirty="0" smtClean="0"/>
              <a:t>activities of competitors </a:t>
            </a:r>
            <a:r>
              <a:rPr lang="en-GB" i="1" dirty="0" smtClean="0"/>
              <a:t>within that market place.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3920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purpose of market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632848" cy="4608512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Discover the needs of customers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Understand the structure of the market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Discover whether or not market demand is increasing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Establish at what stage is the product in its life cycle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Test consumer responses to new products or service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Assess the effectiveness of previous promotional campaigns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Monitor competition and understand the activities of existing, new and potential competitors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6231795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See WJEC Market Research Notes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381397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Why carry out market research?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416824" cy="410445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Descriptive </a:t>
            </a:r>
            <a:r>
              <a:rPr lang="en-GB" dirty="0" smtClean="0"/>
              <a:t>reasons: identify what is happening in the market</a:t>
            </a:r>
          </a:p>
          <a:p>
            <a:endParaRPr lang="en-GB" dirty="0"/>
          </a:p>
          <a:p>
            <a:r>
              <a:rPr lang="en-GB" b="1" dirty="0" smtClean="0"/>
              <a:t>Predictive </a:t>
            </a:r>
            <a:r>
              <a:rPr lang="en-GB" dirty="0" smtClean="0"/>
              <a:t>reasons: predict what is likely to happen in the future</a:t>
            </a:r>
          </a:p>
          <a:p>
            <a:endParaRPr lang="en-GB" dirty="0"/>
          </a:p>
          <a:p>
            <a:r>
              <a:rPr lang="en-GB" b="1" dirty="0" smtClean="0"/>
              <a:t>Explanatory</a:t>
            </a:r>
            <a:r>
              <a:rPr lang="en-GB" dirty="0" smtClean="0"/>
              <a:t> reasons:  explain a variety of matters related to marketing</a:t>
            </a:r>
          </a:p>
          <a:p>
            <a:endParaRPr lang="en-GB" dirty="0"/>
          </a:p>
          <a:p>
            <a:r>
              <a:rPr lang="en-GB" b="1" dirty="0" smtClean="0"/>
              <a:t>Exploratory</a:t>
            </a:r>
            <a:r>
              <a:rPr lang="en-GB" dirty="0" smtClean="0"/>
              <a:t> reasons: concerned with investigating new possibilities in the market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8064" y="6085205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See page 54 in HJR for further detail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368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792088"/>
          </a:xfrm>
        </p:spPr>
        <p:txBody>
          <a:bodyPr>
            <a:normAutofit/>
          </a:bodyPr>
          <a:lstStyle/>
          <a:p>
            <a:r>
              <a:rPr lang="en-GB" dirty="0" smtClean="0"/>
              <a:t>The areas of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4752528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GB" dirty="0" smtClean="0"/>
              <a:t>Once the business has decided how it wishes to use market research data, it then identifies the areas it wants to concentrate on.</a:t>
            </a:r>
          </a:p>
          <a:p>
            <a:pPr marL="68580" indent="0">
              <a:buNone/>
            </a:pPr>
            <a:endParaRPr lang="en-GB" dirty="0"/>
          </a:p>
          <a:p>
            <a:r>
              <a:rPr lang="en-GB" dirty="0" smtClean="0"/>
              <a:t>The market:</a:t>
            </a:r>
          </a:p>
          <a:p>
            <a:endParaRPr lang="en-GB" dirty="0"/>
          </a:p>
          <a:p>
            <a:r>
              <a:rPr lang="en-GB" dirty="0" smtClean="0"/>
              <a:t>Competition:</a:t>
            </a:r>
          </a:p>
          <a:p>
            <a:endParaRPr lang="en-GB" dirty="0"/>
          </a:p>
          <a:p>
            <a:r>
              <a:rPr lang="en-GB" dirty="0" smtClean="0"/>
              <a:t>Promotion:</a:t>
            </a:r>
          </a:p>
          <a:p>
            <a:endParaRPr lang="en-GB" dirty="0"/>
          </a:p>
          <a:p>
            <a:r>
              <a:rPr lang="en-GB" dirty="0" smtClean="0"/>
              <a:t>The product:</a:t>
            </a:r>
          </a:p>
          <a:p>
            <a:endParaRPr lang="en-GB" dirty="0"/>
          </a:p>
          <a:p>
            <a:r>
              <a:rPr lang="en-GB" dirty="0" smtClean="0"/>
              <a:t>Distributing the product:</a:t>
            </a:r>
          </a:p>
          <a:p>
            <a:endParaRPr lang="en-GB" dirty="0"/>
          </a:p>
          <a:p>
            <a:r>
              <a:rPr lang="en-GB" dirty="0" smtClean="0"/>
              <a:t>Pricing the product:</a:t>
            </a:r>
          </a:p>
          <a:p>
            <a:pPr marL="6858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148064" y="6085205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See page 54 in HJR for further detail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5058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Types of market research: Primary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984892" cy="204145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200" b="1" dirty="0" smtClean="0"/>
              <a:t>Primary research </a:t>
            </a:r>
            <a:r>
              <a:rPr lang="en-GB" sz="2200" dirty="0" smtClean="0"/>
              <a:t>(field research):</a:t>
            </a:r>
          </a:p>
          <a:p>
            <a:r>
              <a:rPr lang="en-GB" sz="2200" dirty="0" smtClean="0"/>
              <a:t>Gathers first hand information</a:t>
            </a:r>
          </a:p>
          <a:p>
            <a:r>
              <a:rPr lang="en-GB" sz="2200" dirty="0" smtClean="0"/>
              <a:t>The data gathered is new (primary data)</a:t>
            </a:r>
          </a:p>
          <a:p>
            <a:r>
              <a:rPr lang="en-GB" sz="2200" dirty="0" smtClean="0"/>
              <a:t>Collect information which is specific to the business or its services</a:t>
            </a:r>
          </a:p>
          <a:p>
            <a:pPr marL="68580" indent="0">
              <a:buNone/>
            </a:pPr>
            <a:endParaRPr lang="en-GB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8759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87598"/>
            <a:ext cx="2360290" cy="176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4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Types of market research: Secondary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1" y="2323653"/>
            <a:ext cx="7392095" cy="265735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GB" sz="2200" b="1" dirty="0" smtClean="0"/>
              <a:t>Secondary research </a:t>
            </a:r>
            <a:r>
              <a:rPr lang="en-GB" sz="2200" dirty="0" smtClean="0"/>
              <a:t>(desk research):</a:t>
            </a:r>
          </a:p>
          <a:p>
            <a:r>
              <a:rPr lang="en-GB" sz="2200" dirty="0" smtClean="0"/>
              <a:t>Involves the use of previously collected information</a:t>
            </a:r>
          </a:p>
          <a:p>
            <a:r>
              <a:rPr lang="en-GB" sz="2200" dirty="0" smtClean="0"/>
              <a:t>More easily available and accessible than field research</a:t>
            </a:r>
          </a:p>
          <a:p>
            <a:r>
              <a:rPr lang="en-GB" sz="2200" dirty="0" smtClean="0"/>
              <a:t>Can be internal data (collected from existing business documents) or external data (available from sources outside the business)</a:t>
            </a:r>
          </a:p>
          <a:p>
            <a:pPr marL="68580" indent="0">
              <a:buNone/>
            </a:pPr>
            <a:endParaRPr lang="en-GB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549620"/>
            <a:ext cx="2107948" cy="57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6" y="4981004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172" y="5533720"/>
            <a:ext cx="820995" cy="86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072" y="4981004"/>
            <a:ext cx="1105515" cy="142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2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market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 smtClean="0"/>
              <a:t>Primary</a:t>
            </a:r>
          </a:p>
          <a:p>
            <a:r>
              <a:rPr lang="en-GB" dirty="0" smtClean="0"/>
              <a:t>Questionnaires</a:t>
            </a:r>
          </a:p>
          <a:p>
            <a:r>
              <a:rPr lang="en-GB" dirty="0" smtClean="0"/>
              <a:t>Focus groups</a:t>
            </a:r>
          </a:p>
          <a:p>
            <a:r>
              <a:rPr lang="en-GB" dirty="0" smtClean="0"/>
              <a:t>Consumer panels</a:t>
            </a:r>
          </a:p>
          <a:p>
            <a:r>
              <a:rPr lang="en-GB" dirty="0" smtClean="0"/>
              <a:t>Test marketing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 smtClean="0"/>
              <a:t>Secondary</a:t>
            </a:r>
          </a:p>
          <a:p>
            <a:r>
              <a:rPr lang="en-GB" dirty="0" smtClean="0"/>
              <a:t>Official publications</a:t>
            </a:r>
          </a:p>
          <a:p>
            <a:r>
              <a:rPr lang="en-GB" dirty="0" smtClean="0"/>
              <a:t>Industry magazines</a:t>
            </a:r>
          </a:p>
          <a:p>
            <a:r>
              <a:rPr lang="en-GB" dirty="0" smtClean="0"/>
              <a:t>Yellow pages</a:t>
            </a:r>
          </a:p>
          <a:p>
            <a:r>
              <a:rPr lang="en-GB" dirty="0" smtClean="0"/>
              <a:t>Internal information</a:t>
            </a:r>
          </a:p>
          <a:p>
            <a:r>
              <a:rPr lang="en-GB" dirty="0" smtClean="0"/>
              <a:t>Online desk research</a:t>
            </a:r>
          </a:p>
        </p:txBody>
      </p:sp>
    </p:spTree>
    <p:extLst>
      <p:ext uri="{BB962C8B-B14F-4D97-AF65-F5344CB8AC3E}">
        <p14:creationId xmlns:p14="http://schemas.microsoft.com/office/powerpoint/2010/main" val="87656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B7DA3B-04D7-40D8-B557-D0D32F496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25C681-6E83-4688-9FA9-C0418193A2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542BBC-4C2C-4496-BE52-CC6D1AFB8CF9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906</TotalTime>
  <Words>1005</Words>
  <Application>Microsoft Office PowerPoint</Application>
  <PresentationFormat>On-screen Show (4:3)</PresentationFormat>
  <Paragraphs>157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Market Research</vt:lpstr>
      <vt:lpstr>Learning Objectives</vt:lpstr>
      <vt:lpstr>What is market research</vt:lpstr>
      <vt:lpstr>The purpose of market research</vt:lpstr>
      <vt:lpstr>Why carry out market research?</vt:lpstr>
      <vt:lpstr>The areas of research</vt:lpstr>
      <vt:lpstr>Types of market research: Primary Research</vt:lpstr>
      <vt:lpstr>Types of market research: Secondary Research</vt:lpstr>
      <vt:lpstr>Types of market research</vt:lpstr>
      <vt:lpstr>Analysis of market research: Primary Research</vt:lpstr>
      <vt:lpstr>Analysis of market research: Secondary Research</vt:lpstr>
      <vt:lpstr>The benefits of market research</vt:lpstr>
      <vt:lpstr>Notes &amp; Activity</vt:lpstr>
      <vt:lpstr>Extension Activities</vt:lpstr>
      <vt:lpstr>Plenary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Research</dc:title>
  <dc:creator>Rebecca Crumpton</dc:creator>
  <cp:lastModifiedBy>rac</cp:lastModifiedBy>
  <cp:revision>45</cp:revision>
  <cp:lastPrinted>2016-10-17T14:15:18Z</cp:lastPrinted>
  <dcterms:created xsi:type="dcterms:W3CDTF">2015-10-09T12:25:48Z</dcterms:created>
  <dcterms:modified xsi:type="dcterms:W3CDTF">2020-11-03T16:26:04Z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