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2"/>
  </p:notesMasterIdLst>
  <p:sldIdLst>
    <p:sldId id="256" r:id="rId5"/>
    <p:sldId id="269" r:id="rId6"/>
    <p:sldId id="258" r:id="rId7"/>
    <p:sldId id="271" r:id="rId8"/>
    <p:sldId id="272" r:id="rId9"/>
    <p:sldId id="273" r:id="rId10"/>
    <p:sldId id="27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87674" autoAdjust="0"/>
  </p:normalViewPr>
  <p:slideViewPr>
    <p:cSldViewPr>
      <p:cViewPr varScale="1">
        <p:scale>
          <a:sx n="97" d="100"/>
          <a:sy n="97" d="100"/>
        </p:scale>
        <p:origin x="192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6EB132-A1FD-4363-9F0D-50E0258E8B93}" type="datetimeFigureOut">
              <a:rPr lang="en-GB" smtClean="0"/>
              <a:t>03/11/2020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0CEA49-3A81-4017-9A9B-68553C3BDA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2243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Discuss</a:t>
            </a:r>
            <a:r>
              <a:rPr lang="en-GB" baseline="0" dirty="0" smtClean="0"/>
              <a:t> how open questions will lead to qualitative responses and closed questions to quantitative</a:t>
            </a:r>
            <a:endParaRPr lang="en-GB" dirty="0" smtClean="0"/>
          </a:p>
          <a:p>
            <a:r>
              <a:rPr lang="en-GB" dirty="0" smtClean="0"/>
              <a:t>Get students to look back at</a:t>
            </a:r>
            <a:r>
              <a:rPr lang="en-GB" baseline="0" dirty="0" smtClean="0"/>
              <a:t> questionnaires they created in the last lesson – identify which questions are open and closed. Would they change any of their questions – why?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CEA49-3A81-4017-9A9B-68553C3BDA55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87842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KNOWLEDGE: Spend 5</a:t>
            </a:r>
            <a:r>
              <a:rPr lang="en-GB" baseline="0" dirty="0" smtClean="0"/>
              <a:t> minutes going through answers. Write each method up on board - Choose students to come and write their points on the whiteboard (like a mind map for each method in text book, different students add different points to maps).</a:t>
            </a:r>
          </a:p>
          <a:p>
            <a:r>
              <a:rPr lang="en-GB" baseline="0" dirty="0" smtClean="0"/>
              <a:t>OR </a:t>
            </a:r>
          </a:p>
          <a:p>
            <a:r>
              <a:rPr lang="en-GB" baseline="0" dirty="0" smtClean="0"/>
              <a:t>Split class in half – one half write up half of the methods – the other half the other methods – after 15 minutes – join up with someone from other half and teach each other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CEA49-3A81-4017-9A9B-68553C3BDA55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6118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APPLICATION:</a:t>
            </a:r>
            <a:r>
              <a:rPr lang="en-GB" baseline="0" dirty="0" smtClean="0"/>
              <a:t> </a:t>
            </a:r>
            <a:r>
              <a:rPr lang="en-GB" dirty="0" smtClean="0"/>
              <a:t>Students</a:t>
            </a:r>
            <a:r>
              <a:rPr lang="en-GB" baseline="0" dirty="0" smtClean="0"/>
              <a:t> should make notes whilst watching the film</a:t>
            </a:r>
          </a:p>
          <a:p>
            <a:r>
              <a:rPr lang="en-GB" baseline="0" dirty="0" smtClean="0"/>
              <a:t>Spend 5 minutes talking about:</a:t>
            </a:r>
          </a:p>
          <a:p>
            <a:r>
              <a:rPr lang="en-GB" baseline="0" dirty="0" smtClean="0"/>
              <a:t>How could market research have helped Coke?</a:t>
            </a:r>
          </a:p>
          <a:p>
            <a:r>
              <a:rPr lang="en-GB" baseline="0" dirty="0" smtClean="0"/>
              <a:t>What different methods of primary or secondary research could Coke have used to avoid this disaster?</a:t>
            </a:r>
          </a:p>
          <a:p>
            <a:r>
              <a:rPr lang="en-GB" baseline="0" dirty="0" smtClean="0"/>
              <a:t>Film is 29mins long.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0CEA49-3A81-4017-9A9B-68553C3BDA55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23248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17D98AB-919E-4D49-9C34-F33703B7BD0F}" type="datetimeFigureOut">
              <a:rPr lang="en-GB" smtClean="0"/>
              <a:t>03/11/2020</a:t>
            </a:fld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DFBDB2DD-9F26-4E1C-8E86-B6002405AB82}" type="slidenum">
              <a:rPr lang="en-GB" smtClean="0"/>
              <a:t>‹#›</a:t>
            </a:fld>
            <a:endParaRPr lang="en-GB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D98AB-919E-4D49-9C34-F33703B7BD0F}" type="datetimeFigureOut">
              <a:rPr lang="en-GB" smtClean="0"/>
              <a:t>03/11/2020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DB2DD-9F26-4E1C-8E86-B6002405AB8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D98AB-919E-4D49-9C34-F33703B7BD0F}" type="datetimeFigureOut">
              <a:rPr lang="en-GB" smtClean="0"/>
              <a:t>03/11/2020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DB2DD-9F26-4E1C-8E86-B6002405AB8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D98AB-919E-4D49-9C34-F33703B7BD0F}" type="datetimeFigureOut">
              <a:rPr lang="en-GB" smtClean="0"/>
              <a:t>03/11/2020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DB2DD-9F26-4E1C-8E86-B6002405AB8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D98AB-919E-4D49-9C34-F33703B7BD0F}" type="datetimeFigureOut">
              <a:rPr lang="en-GB" smtClean="0"/>
              <a:t>03/11/2020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DB2DD-9F26-4E1C-8E86-B6002405AB8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D98AB-919E-4D49-9C34-F33703B7BD0F}" type="datetimeFigureOut">
              <a:rPr lang="en-GB" smtClean="0"/>
              <a:t>03/11/2020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DB2DD-9F26-4E1C-8E86-B6002405AB82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D98AB-919E-4D49-9C34-F33703B7BD0F}" type="datetimeFigureOut">
              <a:rPr lang="en-GB" smtClean="0"/>
              <a:t>03/11/2020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DB2DD-9F26-4E1C-8E86-B6002405AB8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D98AB-919E-4D49-9C34-F33703B7BD0F}" type="datetimeFigureOut">
              <a:rPr lang="en-GB" smtClean="0"/>
              <a:t>03/11/2020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DB2DD-9F26-4E1C-8E86-B6002405AB8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D98AB-919E-4D49-9C34-F33703B7BD0F}" type="datetimeFigureOut">
              <a:rPr lang="en-GB" smtClean="0"/>
              <a:t>03/11/2020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DB2DD-9F26-4E1C-8E86-B6002405AB8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D98AB-919E-4D49-9C34-F33703B7BD0F}" type="datetimeFigureOut">
              <a:rPr lang="en-GB" smtClean="0"/>
              <a:t>03/11/2020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DB2DD-9F26-4E1C-8E86-B6002405AB82}" type="slidenum">
              <a:rPr lang="en-GB" smtClean="0"/>
              <a:t>‹#›</a:t>
            </a:fld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D98AB-919E-4D49-9C34-F33703B7BD0F}" type="datetimeFigureOut">
              <a:rPr lang="en-GB" smtClean="0"/>
              <a:t>03/11/2020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DB2DD-9F26-4E1C-8E86-B6002405AB8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17D98AB-919E-4D49-9C34-F33703B7BD0F}" type="datetimeFigureOut">
              <a:rPr lang="en-GB" smtClean="0"/>
              <a:t>03/11/2020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DFBDB2DD-9F26-4E1C-8E86-B6002405AB82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Market Research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Qualitative and Quantitative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23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548680"/>
            <a:ext cx="7024744" cy="1143000"/>
          </a:xfrm>
        </p:spPr>
        <p:txBody>
          <a:bodyPr>
            <a:normAutofit/>
          </a:bodyPr>
          <a:lstStyle/>
          <a:p>
            <a:r>
              <a:rPr lang="en-GB" sz="2800" dirty="0"/>
              <a:t>R</a:t>
            </a:r>
            <a:r>
              <a:rPr lang="en-GB" sz="2800" dirty="0" smtClean="0"/>
              <a:t>eflect on your learning from last lesson... </a:t>
            </a:r>
            <a:r>
              <a:rPr lang="en-GB" sz="2800" i="1" smtClean="0"/>
              <a:t>Is it </a:t>
            </a:r>
            <a:r>
              <a:rPr lang="en-GB" sz="2800" i="1" dirty="0" smtClean="0"/>
              <a:t>primary or secondary?</a:t>
            </a:r>
            <a:endParaRPr lang="en-GB" sz="28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772816"/>
            <a:ext cx="7560840" cy="4536504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GB" altLang="en-US" sz="2000" dirty="0"/>
              <a:t>Conducting a survey of every fifth person who passes you in the </a:t>
            </a:r>
            <a:r>
              <a:rPr lang="en-GB" altLang="en-US" sz="2000" dirty="0" smtClean="0"/>
              <a:t>street</a:t>
            </a:r>
          </a:p>
          <a:p>
            <a:pPr marL="68580" indent="0">
              <a:lnSpc>
                <a:spcPct val="90000"/>
              </a:lnSpc>
              <a:buNone/>
            </a:pPr>
            <a:endParaRPr lang="en-GB" altLang="en-US" sz="2000" dirty="0"/>
          </a:p>
          <a:p>
            <a:pPr>
              <a:lnSpc>
                <a:spcPct val="90000"/>
              </a:lnSpc>
            </a:pPr>
            <a:r>
              <a:rPr lang="en-GB" altLang="en-US" sz="2000" dirty="0">
                <a:solidFill>
                  <a:srgbClr val="006666"/>
                </a:solidFill>
              </a:rPr>
              <a:t>Looking up information about people buying different types of insurance in a Mintel </a:t>
            </a:r>
            <a:r>
              <a:rPr lang="en-GB" altLang="en-US" sz="2000" dirty="0" smtClean="0">
                <a:solidFill>
                  <a:srgbClr val="006666"/>
                </a:solidFill>
              </a:rPr>
              <a:t>survey</a:t>
            </a:r>
          </a:p>
          <a:p>
            <a:pPr marL="68580" indent="0">
              <a:lnSpc>
                <a:spcPct val="90000"/>
              </a:lnSpc>
              <a:buNone/>
            </a:pPr>
            <a:endParaRPr lang="en-GB" altLang="en-US" sz="2000" dirty="0">
              <a:solidFill>
                <a:srgbClr val="006666"/>
              </a:solidFill>
            </a:endParaRPr>
          </a:p>
          <a:p>
            <a:pPr>
              <a:lnSpc>
                <a:spcPct val="90000"/>
              </a:lnSpc>
            </a:pPr>
            <a:r>
              <a:rPr lang="en-GB" altLang="en-US" sz="2000" dirty="0"/>
              <a:t>Asking your classmates 20 </a:t>
            </a:r>
            <a:r>
              <a:rPr lang="en-GB" altLang="en-US" sz="2000" dirty="0" smtClean="0"/>
              <a:t>questions</a:t>
            </a:r>
          </a:p>
          <a:p>
            <a:pPr marL="68580" indent="0">
              <a:lnSpc>
                <a:spcPct val="90000"/>
              </a:lnSpc>
              <a:buNone/>
            </a:pPr>
            <a:endParaRPr lang="en-GB" altLang="en-US" sz="2000" dirty="0"/>
          </a:p>
          <a:p>
            <a:pPr>
              <a:lnSpc>
                <a:spcPct val="90000"/>
              </a:lnSpc>
            </a:pPr>
            <a:r>
              <a:rPr lang="en-GB" altLang="en-US" sz="2000" dirty="0">
                <a:solidFill>
                  <a:srgbClr val="006666"/>
                </a:solidFill>
              </a:rPr>
              <a:t>Copying out information from the Manchester Evening </a:t>
            </a:r>
            <a:r>
              <a:rPr lang="en-GB" altLang="en-US" sz="2000" dirty="0" smtClean="0">
                <a:solidFill>
                  <a:srgbClr val="006666"/>
                </a:solidFill>
              </a:rPr>
              <a:t>News</a:t>
            </a:r>
          </a:p>
          <a:p>
            <a:pPr marL="68580" indent="0">
              <a:lnSpc>
                <a:spcPct val="90000"/>
              </a:lnSpc>
              <a:buNone/>
            </a:pPr>
            <a:endParaRPr lang="en-GB" altLang="en-US" sz="2000" dirty="0">
              <a:solidFill>
                <a:srgbClr val="006666"/>
              </a:solidFill>
            </a:endParaRPr>
          </a:p>
          <a:p>
            <a:pPr>
              <a:lnSpc>
                <a:spcPct val="90000"/>
              </a:lnSpc>
            </a:pPr>
            <a:r>
              <a:rPr lang="en-GB" altLang="en-US" sz="2000" dirty="0"/>
              <a:t>Interviewing people through a telephone </a:t>
            </a:r>
            <a:r>
              <a:rPr lang="en-GB" altLang="en-US" sz="2000" dirty="0" smtClean="0"/>
              <a:t>survey</a:t>
            </a:r>
          </a:p>
          <a:p>
            <a:pPr marL="68580" indent="0">
              <a:lnSpc>
                <a:spcPct val="90000"/>
              </a:lnSpc>
              <a:buNone/>
            </a:pPr>
            <a:endParaRPr lang="en-GB" altLang="en-US" sz="2000" dirty="0"/>
          </a:p>
          <a:p>
            <a:pPr>
              <a:lnSpc>
                <a:spcPct val="90000"/>
              </a:lnSpc>
            </a:pPr>
            <a:r>
              <a:rPr lang="en-GB" altLang="en-US" sz="2000" dirty="0">
                <a:solidFill>
                  <a:srgbClr val="006666"/>
                </a:solidFill>
              </a:rPr>
              <a:t>Sending questionnaire through the </a:t>
            </a:r>
            <a:r>
              <a:rPr lang="en-GB" altLang="en-US" sz="2000" dirty="0" smtClean="0">
                <a:solidFill>
                  <a:srgbClr val="006666"/>
                </a:solidFill>
              </a:rPr>
              <a:t>post</a:t>
            </a:r>
          </a:p>
          <a:p>
            <a:pPr marL="68580" indent="0">
              <a:lnSpc>
                <a:spcPct val="90000"/>
              </a:lnSpc>
              <a:buNone/>
            </a:pPr>
            <a:endParaRPr lang="en-GB" altLang="en-US" sz="2000" dirty="0">
              <a:solidFill>
                <a:srgbClr val="006666"/>
              </a:solidFill>
            </a:endParaRPr>
          </a:p>
          <a:p>
            <a:pPr>
              <a:lnSpc>
                <a:spcPct val="90000"/>
              </a:lnSpc>
            </a:pPr>
            <a:r>
              <a:rPr lang="en-GB" altLang="en-US" sz="2000" dirty="0"/>
              <a:t>Using the population census to find out about the people living in </a:t>
            </a:r>
            <a:r>
              <a:rPr lang="en-GB" altLang="en-US" sz="2000" dirty="0" smtClean="0"/>
              <a:t>Godalming</a:t>
            </a:r>
            <a:endParaRPr lang="en-US" altLang="en-US" sz="2000" dirty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092195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764704"/>
            <a:ext cx="7024744" cy="1143000"/>
          </a:xfrm>
        </p:spPr>
        <p:txBody>
          <a:bodyPr/>
          <a:lstStyle/>
          <a:p>
            <a:r>
              <a:rPr lang="en-GB" dirty="0" smtClean="0"/>
              <a:t>Learning Objectives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2060848"/>
            <a:ext cx="7200916" cy="3913660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Distinguish between qualitative and quantitative data.</a:t>
            </a:r>
          </a:p>
          <a:p>
            <a:endParaRPr lang="en-GB" dirty="0"/>
          </a:p>
          <a:p>
            <a:r>
              <a:rPr lang="en-GB" dirty="0" smtClean="0"/>
              <a:t>Explain the different methods of primary and secondary research available to businesses.</a:t>
            </a:r>
          </a:p>
          <a:p>
            <a:endParaRPr lang="en-GB" dirty="0"/>
          </a:p>
          <a:p>
            <a:r>
              <a:rPr lang="en-GB" dirty="0" smtClean="0"/>
              <a:t>Explain the issues involved in selecting the most appropriate method of market research</a:t>
            </a:r>
          </a:p>
          <a:p>
            <a:endParaRPr lang="en-GB" dirty="0"/>
          </a:p>
          <a:p>
            <a:r>
              <a:rPr lang="en-GB" dirty="0" smtClean="0"/>
              <a:t>Interpret and evaluate quantitative and qualitative research.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8949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476672"/>
            <a:ext cx="7024744" cy="1143000"/>
          </a:xfrm>
        </p:spPr>
        <p:txBody>
          <a:bodyPr>
            <a:normAutofit/>
          </a:bodyPr>
          <a:lstStyle/>
          <a:p>
            <a:r>
              <a:rPr lang="en-GB" sz="2800" dirty="0"/>
              <a:t>What is the difference between quantitative and qualitative data?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600" y="1844824"/>
            <a:ext cx="3057148" cy="432048"/>
          </a:xfrm>
        </p:spPr>
        <p:txBody>
          <a:bodyPr>
            <a:normAutofit lnSpcReduction="10000"/>
          </a:bodyPr>
          <a:lstStyle/>
          <a:p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Qualitative</a:t>
            </a:r>
            <a:endParaRPr lang="en-GB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552" y="2276872"/>
            <a:ext cx="3816424" cy="4032448"/>
          </a:xfrm>
        </p:spPr>
        <p:txBody>
          <a:bodyPr>
            <a:normAutofit/>
          </a:bodyPr>
          <a:lstStyle/>
          <a:p>
            <a:r>
              <a:rPr lang="en-GB" sz="2000" dirty="0" smtClean="0"/>
              <a:t>Collects data about attitudes, beliefs and motivations</a:t>
            </a:r>
          </a:p>
          <a:p>
            <a:r>
              <a:rPr lang="en-GB" sz="2000" dirty="0" smtClean="0"/>
              <a:t>Focus groups and interviews are common methods of data collection</a:t>
            </a:r>
          </a:p>
          <a:p>
            <a:r>
              <a:rPr lang="en-GB" sz="2000" dirty="0" smtClean="0"/>
              <a:t>Helps gain a more realistic understanding of the world of the consumer</a:t>
            </a:r>
          </a:p>
          <a:p>
            <a:r>
              <a:rPr lang="en-GB" sz="2000" dirty="0" smtClean="0"/>
              <a:t>Difficult to analyse</a:t>
            </a:r>
            <a:endParaRPr lang="en-GB" sz="20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6016" y="1844824"/>
            <a:ext cx="3055717" cy="432048"/>
          </a:xfrm>
        </p:spPr>
        <p:txBody>
          <a:bodyPr>
            <a:normAutofit lnSpcReduction="10000"/>
          </a:bodyPr>
          <a:lstStyle/>
          <a:p>
            <a:r>
              <a:rPr lang="en-GB" dirty="0" smtClean="0">
                <a:solidFill>
                  <a:schemeClr val="accent2">
                    <a:lumMod val="75000"/>
                  </a:schemeClr>
                </a:solidFill>
              </a:rPr>
              <a:t>Quantitative</a:t>
            </a:r>
            <a:endParaRPr lang="en-GB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9992" y="2204864"/>
            <a:ext cx="4104456" cy="3960440"/>
          </a:xfrm>
        </p:spPr>
        <p:txBody>
          <a:bodyPr>
            <a:noAutofit/>
          </a:bodyPr>
          <a:lstStyle/>
          <a:p>
            <a:r>
              <a:rPr lang="en-GB" sz="2000" dirty="0" smtClean="0"/>
              <a:t>Collects data that can be measured</a:t>
            </a:r>
          </a:p>
          <a:p>
            <a:r>
              <a:rPr lang="en-GB" sz="2000" dirty="0" smtClean="0"/>
              <a:t>Statistical data such as sales figures, market share</a:t>
            </a:r>
          </a:p>
          <a:p>
            <a:r>
              <a:rPr lang="en-GB" sz="2000" dirty="0" smtClean="0"/>
              <a:t>Surveys and the use of government publications are common methods of data collection</a:t>
            </a:r>
          </a:p>
          <a:p>
            <a:r>
              <a:rPr lang="en-GB" sz="2000" dirty="0" smtClean="0"/>
              <a:t>Will lead to objective conclusions and hypotheses that can be tested</a:t>
            </a:r>
          </a:p>
          <a:p>
            <a:r>
              <a:rPr lang="en-GB" sz="2000" dirty="0" smtClean="0"/>
              <a:t>Easier to analyse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66769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764704"/>
            <a:ext cx="7024744" cy="792088"/>
          </a:xfrm>
        </p:spPr>
        <p:txBody>
          <a:bodyPr>
            <a:noAutofit/>
          </a:bodyPr>
          <a:lstStyle/>
          <a:p>
            <a:r>
              <a:rPr lang="en-GB" sz="2800" dirty="0" smtClean="0"/>
              <a:t>Different methods of primary and secondary research - activity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700808"/>
            <a:ext cx="7344816" cy="4464496"/>
          </a:xfrm>
        </p:spPr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en-GB" dirty="0" smtClean="0"/>
              <a:t>Use the Market Research text book pages on GOL to find out more about the different methods of research (pg56 – 58).</a:t>
            </a:r>
          </a:p>
          <a:p>
            <a:pPr marL="68580" indent="0">
              <a:buNone/>
            </a:pPr>
            <a:endParaRPr lang="en-GB" dirty="0"/>
          </a:p>
          <a:p>
            <a:pPr marL="68580" indent="0">
              <a:buNone/>
            </a:pPr>
            <a:r>
              <a:rPr lang="en-GB" sz="2000" dirty="0" smtClean="0"/>
              <a:t>For each method:</a:t>
            </a:r>
          </a:p>
          <a:p>
            <a:r>
              <a:rPr lang="en-GB" sz="2000" dirty="0" smtClean="0"/>
              <a:t>Explain the method</a:t>
            </a:r>
          </a:p>
          <a:p>
            <a:pPr marL="1097280" lvl="2" indent="-457200"/>
            <a:r>
              <a:rPr lang="en-GB" sz="1800" dirty="0" smtClean="0"/>
              <a:t>What does it involve?</a:t>
            </a:r>
          </a:p>
          <a:p>
            <a:pPr marL="1097280" lvl="2" indent="-457200"/>
            <a:r>
              <a:rPr lang="en-GB" sz="1800" dirty="0" smtClean="0"/>
              <a:t>Strengths / weaknesses to the method? (e.g. sample size, possible bias)</a:t>
            </a:r>
          </a:p>
          <a:p>
            <a:pPr marL="1097280" lvl="2" indent="-457200"/>
            <a:r>
              <a:rPr lang="en-GB" sz="1800" dirty="0" smtClean="0"/>
              <a:t>Will it generate quantitative or qualitative data (or both)?</a:t>
            </a:r>
          </a:p>
          <a:p>
            <a:pPr marL="640080" lvl="2" indent="0">
              <a:buNone/>
            </a:pPr>
            <a:endParaRPr lang="en-GB" sz="1800" dirty="0" smtClean="0"/>
          </a:p>
          <a:p>
            <a:pPr marL="68580" lvl="2" indent="0">
              <a:buNone/>
            </a:pPr>
            <a:r>
              <a:rPr lang="en-GB" i="1" dirty="0" smtClean="0"/>
              <a:t>Extension</a:t>
            </a:r>
            <a:r>
              <a:rPr lang="en-GB" dirty="0" smtClean="0"/>
              <a:t>: Complete question 2 on 57.</a:t>
            </a:r>
            <a:endParaRPr lang="en-GB" dirty="0"/>
          </a:p>
          <a:p>
            <a:pPr marL="640080" lvl="2" indent="0">
              <a:buNone/>
            </a:pPr>
            <a:endParaRPr lang="en-GB" dirty="0"/>
          </a:p>
        </p:txBody>
      </p:sp>
      <p:sp>
        <p:nvSpPr>
          <p:cNvPr id="4" name="Rounded Rectangle 3"/>
          <p:cNvSpPr/>
          <p:nvPr/>
        </p:nvSpPr>
        <p:spPr>
          <a:xfrm>
            <a:off x="6876256" y="5517232"/>
            <a:ext cx="1728192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20 minutes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8326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548680"/>
            <a:ext cx="7024744" cy="817160"/>
          </a:xfrm>
        </p:spPr>
        <p:txBody>
          <a:bodyPr/>
          <a:lstStyle/>
          <a:p>
            <a:r>
              <a:rPr lang="en-GB" dirty="0" smtClean="0"/>
              <a:t>When things go wrong...</a:t>
            </a:r>
            <a:endParaRPr lang="en-GB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484784"/>
            <a:ext cx="4176464" cy="2498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54789" y="4221088"/>
            <a:ext cx="763284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chemeClr val="accent2">
                    <a:lumMod val="75000"/>
                  </a:schemeClr>
                </a:solidFill>
              </a:rPr>
              <a:t>E-Stream: Coke’s Water Bomb</a:t>
            </a:r>
          </a:p>
          <a:p>
            <a:r>
              <a:rPr lang="en-GB" sz="2000" dirty="0" smtClean="0"/>
              <a:t>Whilst watching the film make a note of: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What went wrong for Coke?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How could Coke have avoided this?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What methods could Coke have used? Why? Justify your choices.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What is the moral of this story?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640329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3-2-1 summary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3</a:t>
            </a:r>
            <a:r>
              <a:rPr lang="en-GB" dirty="0" smtClean="0"/>
              <a:t> methods of primary research</a:t>
            </a:r>
          </a:p>
          <a:p>
            <a:pPr marL="68580" indent="0">
              <a:buNone/>
            </a:pPr>
            <a:endParaRPr lang="en-GB" dirty="0" smtClean="0"/>
          </a:p>
          <a:p>
            <a:r>
              <a:rPr lang="en-GB" dirty="0"/>
              <a:t>2</a:t>
            </a:r>
            <a:r>
              <a:rPr lang="en-GB" dirty="0" smtClean="0"/>
              <a:t> advantages of using qualitative data</a:t>
            </a:r>
          </a:p>
          <a:p>
            <a:pPr marL="68580" indent="0">
              <a:buNone/>
            </a:pPr>
            <a:endParaRPr lang="en-GB" dirty="0" smtClean="0"/>
          </a:p>
          <a:p>
            <a:r>
              <a:rPr lang="en-GB" dirty="0"/>
              <a:t>1</a:t>
            </a:r>
            <a:r>
              <a:rPr lang="en-GB" dirty="0" smtClean="0"/>
              <a:t> advantage of using quantitative data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8300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ED74B73EA9ED4C4C8C2F8846BE81B58F" ma:contentTypeVersion="1" ma:contentTypeDescription="Create a new PowerPoint document" ma:contentTypeScope="" ma:versionID="0bd2b28df0d9f8508218a1968f5c321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B25C681-6E83-4688-9FA9-C0418193A26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9542BBC-4C2C-4496-BE52-CC6D1AFB8CF9}">
  <ds:schemaRefs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http://purl.org/dc/terms/"/>
    <ds:schemaRef ds:uri="http://purl.org/dc/elements/1.1/"/>
    <ds:schemaRef ds:uri="http://purl.org/dc/dcmitype/"/>
    <ds:schemaRef ds:uri="http://schemas.microsoft.com/office/2006/metadata/propertie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55B7DA3B-04D7-40D8-B557-D0D32F4962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723</TotalTime>
  <Words>546</Words>
  <Application>Microsoft Office PowerPoint</Application>
  <PresentationFormat>On-screen Show (4:3)</PresentationFormat>
  <Paragraphs>73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Century Gothic</vt:lpstr>
      <vt:lpstr>Wingdings 2</vt:lpstr>
      <vt:lpstr>Austin</vt:lpstr>
      <vt:lpstr>Market Research</vt:lpstr>
      <vt:lpstr>Reflect on your learning from last lesson... Is it primary or secondary?</vt:lpstr>
      <vt:lpstr>Learning Objectives</vt:lpstr>
      <vt:lpstr>What is the difference between quantitative and qualitative data?</vt:lpstr>
      <vt:lpstr>Different methods of primary and secondary research - activity</vt:lpstr>
      <vt:lpstr>When things go wrong...</vt:lpstr>
      <vt:lpstr>3-2-1 summary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 Research</dc:title>
  <dc:creator>Rebecca Crumpton</dc:creator>
  <cp:lastModifiedBy>Rebecca Crumpton</cp:lastModifiedBy>
  <cp:revision>48</cp:revision>
  <dcterms:created xsi:type="dcterms:W3CDTF">2015-10-09T12:25:48Z</dcterms:created>
  <dcterms:modified xsi:type="dcterms:W3CDTF">2020-11-03T16:32:35Z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0x010100EA90949D6391244A906844C304818D4E00ED74B73EA9ED4C4C8C2F8846BE81B58F</vt:lpwstr>
  </property>
</Properties>
</file>