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9" r:id="rId6"/>
    <p:sldId id="258" r:id="rId7"/>
    <p:sldId id="271" r:id="rId8"/>
    <p:sldId id="272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7674" autoAdjust="0"/>
  </p:normalViewPr>
  <p:slideViewPr>
    <p:cSldViewPr>
      <p:cViewPr varScale="1">
        <p:scale>
          <a:sx n="97" d="100"/>
          <a:sy n="97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EB132-A1FD-4363-9F0D-50E0258E8B93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CEA49-3A81-4017-9A9B-68553C3BD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4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</a:t>
            </a:r>
            <a:r>
              <a:rPr lang="en-GB" baseline="0" dirty="0" smtClean="0"/>
              <a:t> how open questions will lead to qualitative responses and closed questions to quantitative</a:t>
            </a:r>
            <a:endParaRPr lang="en-GB" dirty="0" smtClean="0"/>
          </a:p>
          <a:p>
            <a:r>
              <a:rPr lang="en-GB" dirty="0" smtClean="0"/>
              <a:t>Get students to look back at</a:t>
            </a:r>
            <a:r>
              <a:rPr lang="en-GB" baseline="0" dirty="0" smtClean="0"/>
              <a:t> questionnaires they created in the last lesson – identify which questions are open and closed. Would they change any of their questions – why?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78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KNOWLEDGE: Spend 5</a:t>
            </a:r>
            <a:r>
              <a:rPr lang="en-GB" baseline="0" dirty="0" smtClean="0"/>
              <a:t> minutes going through answers. Write each method up on board - Choose students to come and write their points on the whiteboard (like a mind map for each method in text book, different students add different points to maps).</a:t>
            </a:r>
          </a:p>
          <a:p>
            <a:r>
              <a:rPr lang="en-GB" baseline="0" dirty="0" smtClean="0"/>
              <a:t>OR </a:t>
            </a:r>
          </a:p>
          <a:p>
            <a:r>
              <a:rPr lang="en-GB" baseline="0" dirty="0" smtClean="0"/>
              <a:t>Split class in half – one half write up half of the methods – the other half the other methods – after 15 minutes – join up with someone from other half and teach each other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1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APPLICATION:</a:t>
            </a:r>
            <a:r>
              <a:rPr lang="en-GB" baseline="0" dirty="0" smtClean="0"/>
              <a:t> </a:t>
            </a:r>
            <a:r>
              <a:rPr lang="en-GB" dirty="0" smtClean="0"/>
              <a:t>Students</a:t>
            </a:r>
            <a:r>
              <a:rPr lang="en-GB" baseline="0" dirty="0" smtClean="0"/>
              <a:t> should make notes whilst watching the film</a:t>
            </a:r>
          </a:p>
          <a:p>
            <a:r>
              <a:rPr lang="en-GB" baseline="0" dirty="0" smtClean="0"/>
              <a:t>Spend 5 minutes talking about:</a:t>
            </a:r>
          </a:p>
          <a:p>
            <a:r>
              <a:rPr lang="en-GB" baseline="0" dirty="0" smtClean="0"/>
              <a:t>How could market research have helped Coke?</a:t>
            </a:r>
          </a:p>
          <a:p>
            <a:r>
              <a:rPr lang="en-GB" baseline="0" dirty="0" smtClean="0"/>
              <a:t>What different methods of primary or secondary research could Coke have used to avoid this disaster?</a:t>
            </a:r>
          </a:p>
          <a:p>
            <a:r>
              <a:rPr lang="en-GB" baseline="0" dirty="0" smtClean="0"/>
              <a:t>Film is 29mins long.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CEA49-3A81-4017-9A9B-68553C3BDA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7D98AB-919E-4D49-9C34-F33703B7BD0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BDB2DD-9F26-4E1C-8E86-B6002405AB8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Qualitative and Quantitative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r>
              <a:rPr lang="en-GB" sz="2800" dirty="0"/>
              <a:t>R</a:t>
            </a:r>
            <a:r>
              <a:rPr lang="en-GB" sz="2800" dirty="0" smtClean="0"/>
              <a:t>eflect on your learning from last lesson... </a:t>
            </a:r>
            <a:r>
              <a:rPr lang="en-GB" sz="2800" i="1" smtClean="0"/>
              <a:t>Is it </a:t>
            </a:r>
            <a:r>
              <a:rPr lang="en-GB" sz="2800" i="1" dirty="0" smtClean="0"/>
              <a:t>primary or secondary?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60840" cy="45365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en-US" sz="2000" dirty="0"/>
              <a:t>Conducting a survey of every fifth person who passes you in the </a:t>
            </a:r>
            <a:r>
              <a:rPr lang="en-GB" altLang="en-US" sz="2000" dirty="0" smtClean="0"/>
              <a:t>street</a:t>
            </a:r>
          </a:p>
          <a:p>
            <a:pPr marL="68580" indent="0">
              <a:lnSpc>
                <a:spcPct val="90000"/>
              </a:lnSpc>
              <a:buNone/>
            </a:pPr>
            <a:endParaRPr lang="en-GB" altLang="en-US" sz="2000" dirty="0"/>
          </a:p>
          <a:p>
            <a:pPr>
              <a:lnSpc>
                <a:spcPct val="90000"/>
              </a:lnSpc>
            </a:pPr>
            <a:r>
              <a:rPr lang="en-GB" altLang="en-US" sz="2000" dirty="0">
                <a:solidFill>
                  <a:srgbClr val="006666"/>
                </a:solidFill>
              </a:rPr>
              <a:t>Looking up information about people buying different types of insurance in a Mintel </a:t>
            </a:r>
            <a:r>
              <a:rPr lang="en-GB" altLang="en-US" sz="2000" dirty="0" smtClean="0">
                <a:solidFill>
                  <a:srgbClr val="006666"/>
                </a:solidFill>
              </a:rPr>
              <a:t>survey</a:t>
            </a:r>
          </a:p>
          <a:p>
            <a:pPr marL="68580" indent="0">
              <a:lnSpc>
                <a:spcPct val="90000"/>
              </a:lnSpc>
              <a:buNone/>
            </a:pPr>
            <a:endParaRPr lang="en-GB" altLang="en-US" sz="2000" dirty="0">
              <a:solidFill>
                <a:srgbClr val="0066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000" dirty="0"/>
              <a:t>Asking your classmates 20 </a:t>
            </a:r>
            <a:r>
              <a:rPr lang="en-GB" altLang="en-US" sz="2000" dirty="0" smtClean="0"/>
              <a:t>questions</a:t>
            </a:r>
          </a:p>
          <a:p>
            <a:pPr marL="68580" indent="0">
              <a:lnSpc>
                <a:spcPct val="90000"/>
              </a:lnSpc>
              <a:buNone/>
            </a:pPr>
            <a:endParaRPr lang="en-GB" altLang="en-US" sz="2000" dirty="0"/>
          </a:p>
          <a:p>
            <a:pPr>
              <a:lnSpc>
                <a:spcPct val="90000"/>
              </a:lnSpc>
            </a:pPr>
            <a:r>
              <a:rPr lang="en-GB" altLang="en-US" sz="2000" dirty="0">
                <a:solidFill>
                  <a:srgbClr val="006666"/>
                </a:solidFill>
              </a:rPr>
              <a:t>Copying out information from the Manchester Evening </a:t>
            </a:r>
            <a:r>
              <a:rPr lang="en-GB" altLang="en-US" sz="2000" dirty="0" smtClean="0">
                <a:solidFill>
                  <a:srgbClr val="006666"/>
                </a:solidFill>
              </a:rPr>
              <a:t>News</a:t>
            </a:r>
          </a:p>
          <a:p>
            <a:pPr marL="68580" indent="0">
              <a:lnSpc>
                <a:spcPct val="90000"/>
              </a:lnSpc>
              <a:buNone/>
            </a:pPr>
            <a:endParaRPr lang="en-GB" altLang="en-US" sz="2000" dirty="0">
              <a:solidFill>
                <a:srgbClr val="0066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000" dirty="0"/>
              <a:t>Interviewing people through a telephone </a:t>
            </a:r>
            <a:r>
              <a:rPr lang="en-GB" altLang="en-US" sz="2000" dirty="0" smtClean="0"/>
              <a:t>survey</a:t>
            </a:r>
          </a:p>
          <a:p>
            <a:pPr marL="68580" indent="0">
              <a:lnSpc>
                <a:spcPct val="90000"/>
              </a:lnSpc>
              <a:buNone/>
            </a:pPr>
            <a:endParaRPr lang="en-GB" altLang="en-US" sz="2000" dirty="0"/>
          </a:p>
          <a:p>
            <a:pPr>
              <a:lnSpc>
                <a:spcPct val="90000"/>
              </a:lnSpc>
            </a:pPr>
            <a:r>
              <a:rPr lang="en-GB" altLang="en-US" sz="2000" dirty="0">
                <a:solidFill>
                  <a:srgbClr val="006666"/>
                </a:solidFill>
              </a:rPr>
              <a:t>Sending questionnaire through the </a:t>
            </a:r>
            <a:r>
              <a:rPr lang="en-GB" altLang="en-US" sz="2000" dirty="0" smtClean="0">
                <a:solidFill>
                  <a:srgbClr val="006666"/>
                </a:solidFill>
              </a:rPr>
              <a:t>post</a:t>
            </a:r>
          </a:p>
          <a:p>
            <a:pPr marL="68580" indent="0">
              <a:lnSpc>
                <a:spcPct val="90000"/>
              </a:lnSpc>
              <a:buNone/>
            </a:pPr>
            <a:endParaRPr lang="en-GB" altLang="en-US" sz="2000" dirty="0">
              <a:solidFill>
                <a:srgbClr val="006666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000" dirty="0"/>
              <a:t>Using the population census to find out about the people living in </a:t>
            </a:r>
            <a:r>
              <a:rPr lang="en-GB" altLang="en-US" sz="2000" dirty="0" smtClean="0"/>
              <a:t>Godalming</a:t>
            </a:r>
            <a:endParaRPr lang="en-US" altLang="en-US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921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200916" cy="39136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Distinguish between qualitative and quantitative data.</a:t>
            </a:r>
          </a:p>
          <a:p>
            <a:endParaRPr lang="en-GB" dirty="0"/>
          </a:p>
          <a:p>
            <a:r>
              <a:rPr lang="en-GB" dirty="0" smtClean="0"/>
              <a:t>Explain the different methods of primary and secondary research available to businesses.</a:t>
            </a:r>
          </a:p>
          <a:p>
            <a:endParaRPr lang="en-GB" dirty="0"/>
          </a:p>
          <a:p>
            <a:r>
              <a:rPr lang="en-GB" dirty="0" smtClean="0"/>
              <a:t>Explain the issues involved in selecting the most appropriate method of market research</a:t>
            </a:r>
          </a:p>
          <a:p>
            <a:endParaRPr lang="en-GB" dirty="0"/>
          </a:p>
          <a:p>
            <a:r>
              <a:rPr lang="en-GB" dirty="0" smtClean="0"/>
              <a:t>Interpret and evaluate quantitative and qualitative research.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9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sz="2800" dirty="0"/>
              <a:t>What is the difference between quantitative and qualitative data?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844824"/>
            <a:ext cx="3057148" cy="43204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Qualitative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2276872"/>
            <a:ext cx="3816424" cy="403244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Collects data about attitudes, beliefs and motivations</a:t>
            </a:r>
          </a:p>
          <a:p>
            <a:r>
              <a:rPr lang="en-GB" sz="2000" dirty="0" smtClean="0"/>
              <a:t>Focus groups and interviews are common methods of data collection</a:t>
            </a:r>
          </a:p>
          <a:p>
            <a:r>
              <a:rPr lang="en-GB" sz="2000" dirty="0" smtClean="0"/>
              <a:t>Helps gain a more realistic understanding of the world of the consumer</a:t>
            </a:r>
          </a:p>
          <a:p>
            <a:r>
              <a:rPr lang="en-GB" sz="2000" dirty="0" smtClean="0"/>
              <a:t>Difficult to analyse</a:t>
            </a:r>
            <a:endParaRPr lang="en-GB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844824"/>
            <a:ext cx="3055717" cy="43204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Quantitative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104456" cy="3960440"/>
          </a:xfrm>
        </p:spPr>
        <p:txBody>
          <a:bodyPr>
            <a:noAutofit/>
          </a:bodyPr>
          <a:lstStyle/>
          <a:p>
            <a:r>
              <a:rPr lang="en-GB" sz="2000" dirty="0" smtClean="0"/>
              <a:t>Collects data that can be measured</a:t>
            </a:r>
          </a:p>
          <a:p>
            <a:r>
              <a:rPr lang="en-GB" sz="2000" dirty="0" smtClean="0"/>
              <a:t>Statistical data such as sales figures, market share</a:t>
            </a:r>
          </a:p>
          <a:p>
            <a:r>
              <a:rPr lang="en-GB" sz="2000" dirty="0" smtClean="0"/>
              <a:t>Surveys and the use of government publications are common methods of data collection</a:t>
            </a:r>
          </a:p>
          <a:p>
            <a:r>
              <a:rPr lang="en-GB" sz="2000" dirty="0" smtClean="0"/>
              <a:t>Will lead to objective conclusions and hypotheses that can be tested</a:t>
            </a:r>
          </a:p>
          <a:p>
            <a:r>
              <a:rPr lang="en-GB" sz="2000" dirty="0" smtClean="0"/>
              <a:t>Easier to analyse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67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92088"/>
          </a:xfrm>
        </p:spPr>
        <p:txBody>
          <a:bodyPr>
            <a:noAutofit/>
          </a:bodyPr>
          <a:lstStyle/>
          <a:p>
            <a:r>
              <a:rPr lang="en-GB" sz="2800" dirty="0" smtClean="0"/>
              <a:t>Different methods of primary and secondary research - activity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344816" cy="446449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dirty="0" smtClean="0"/>
              <a:t>Use the Market Research text book pages on GOL to find out more about the different methods of research (pg56 – 58).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sz="2000" dirty="0" smtClean="0"/>
              <a:t>For each method:</a:t>
            </a:r>
          </a:p>
          <a:p>
            <a:r>
              <a:rPr lang="en-GB" sz="2000" dirty="0" smtClean="0"/>
              <a:t>Explain the method</a:t>
            </a:r>
          </a:p>
          <a:p>
            <a:pPr marL="1097280" lvl="2" indent="-457200"/>
            <a:r>
              <a:rPr lang="en-GB" sz="1800" dirty="0" smtClean="0"/>
              <a:t>What does it involve?</a:t>
            </a:r>
          </a:p>
          <a:p>
            <a:pPr marL="1097280" lvl="2" indent="-457200"/>
            <a:r>
              <a:rPr lang="en-GB" sz="1800" dirty="0" smtClean="0"/>
              <a:t>Strengths / weaknesses to the method? (e.g. sample size, possible bias)</a:t>
            </a:r>
          </a:p>
          <a:p>
            <a:pPr marL="1097280" lvl="2" indent="-457200"/>
            <a:r>
              <a:rPr lang="en-GB" sz="1800" dirty="0" smtClean="0"/>
              <a:t>Will it generate quantitative or qualitative data (or both)?</a:t>
            </a:r>
          </a:p>
          <a:p>
            <a:pPr marL="640080" lvl="2" indent="0">
              <a:buNone/>
            </a:pPr>
            <a:endParaRPr lang="en-GB" sz="1800" dirty="0" smtClean="0"/>
          </a:p>
          <a:p>
            <a:pPr marL="68580" lvl="2" indent="0">
              <a:buNone/>
            </a:pPr>
            <a:r>
              <a:rPr lang="en-GB" i="1" dirty="0" smtClean="0"/>
              <a:t>Extension</a:t>
            </a:r>
            <a:r>
              <a:rPr lang="en-GB" dirty="0" smtClean="0"/>
              <a:t>: Complete question 2 on 57.</a:t>
            </a:r>
            <a:endParaRPr lang="en-GB" dirty="0"/>
          </a:p>
          <a:p>
            <a:pPr marL="640080" lvl="2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876256" y="5517232"/>
            <a:ext cx="17281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3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817160"/>
          </a:xfrm>
        </p:spPr>
        <p:txBody>
          <a:bodyPr/>
          <a:lstStyle/>
          <a:p>
            <a:r>
              <a:rPr lang="en-GB" dirty="0" smtClean="0"/>
              <a:t>When things go wrong...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4176464" cy="249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4789" y="4221088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E-Stream: Coke’s Water Bomb</a:t>
            </a:r>
          </a:p>
          <a:p>
            <a:r>
              <a:rPr lang="en-GB" sz="2000" dirty="0" smtClean="0"/>
              <a:t>Whilst watching the film make a note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What went wrong for Coke?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How could Coke have avoided this?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What methods could Coke have used? Why? Justify your choices.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What is the moral of this story?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4032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3-2-1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 methods of primary research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/>
              <a:t>2</a:t>
            </a:r>
            <a:r>
              <a:rPr lang="en-GB" dirty="0" smtClean="0"/>
              <a:t> advantages of using qualitative data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/>
              <a:t>1</a:t>
            </a:r>
            <a:r>
              <a:rPr lang="en-GB" dirty="0" smtClean="0"/>
              <a:t> advantage of using quantitative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25C681-6E83-4688-9FA9-C0418193A2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542BBC-4C2C-4496-BE52-CC6D1AFB8CF9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5B7DA3B-04D7-40D8-B557-D0D32F496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723</TotalTime>
  <Words>546</Words>
  <Application>Microsoft Office PowerPoint</Application>
  <PresentationFormat>On-screen Show (4:3)</PresentationFormat>
  <Paragraphs>73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2</vt:lpstr>
      <vt:lpstr>Austin</vt:lpstr>
      <vt:lpstr>Market Research</vt:lpstr>
      <vt:lpstr>Reflect on your learning from last lesson... Is it primary or secondary?</vt:lpstr>
      <vt:lpstr>Learning Objectives</vt:lpstr>
      <vt:lpstr>What is the difference between quantitative and qualitative data?</vt:lpstr>
      <vt:lpstr>Different methods of primary and secondary research - activity</vt:lpstr>
      <vt:lpstr>When things go wrong...</vt:lpstr>
      <vt:lpstr>3-2-1 summary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</dc:title>
  <dc:creator>Rebecca Crumpton</dc:creator>
  <cp:lastModifiedBy>Rebecca Crumpton</cp:lastModifiedBy>
  <cp:revision>48</cp:revision>
  <dcterms:created xsi:type="dcterms:W3CDTF">2015-10-09T12:25:48Z</dcterms:created>
  <dcterms:modified xsi:type="dcterms:W3CDTF">2020-11-03T16:32:35Z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